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987" r:id="rId2"/>
    <p:sldId id="986" r:id="rId3"/>
    <p:sldId id="988" r:id="rId4"/>
    <p:sldId id="985" r:id="rId5"/>
    <p:sldId id="990" r:id="rId6"/>
    <p:sldId id="982" r:id="rId7"/>
    <p:sldId id="991" r:id="rId8"/>
    <p:sldId id="992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540"/>
    <a:srgbClr val="F4810E"/>
    <a:srgbClr val="A2BC1B"/>
    <a:srgbClr val="CC0099"/>
    <a:srgbClr val="FF0000"/>
    <a:srgbClr val="FFFF00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>
      <p:cViewPr varScale="1">
        <p:scale>
          <a:sx n="121" d="100"/>
          <a:sy n="121" d="100"/>
        </p:scale>
        <p:origin x="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BDC6801-3A4D-EC48-8661-357C8B1DA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4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2A63CA-7BCE-F941-B848-8EAF69467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38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BA344-CCE1-9A48-9B15-5A5FB636D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40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B9622-E396-A946-B5C2-EE190FFAD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1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36BA9-3CA0-4F48-9E2D-439411359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08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1E9C4-0A4C-ED45-BA54-006B4BD61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6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DAF0C-7C39-094E-BA7F-FC800C8C6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6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1398F-F694-4B44-B357-AA3074A49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4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0E1CA-63C7-194B-A38F-D8E450461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9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6400B-DE93-8D4C-A041-E0CFBA065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3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481C5-BCF8-F74A-A817-59577B178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3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49DE9-6961-6245-BB56-1C6359E16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9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CE93D-5B7B-C34A-B4D0-3E49A5B14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8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EECD7-B7AB-5145-BBC9-0A6FDCD53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8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202CC51-E837-4843-B854-7D680EA8C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, night sky&#10;&#10;Description automatically generated">
            <a:extLst>
              <a:ext uri="{FF2B5EF4-FFF2-40B4-BE49-F238E27FC236}">
                <a16:creationId xmlns:a16="http://schemas.microsoft.com/office/drawing/2014/main" id="{51D7854B-B7EB-8644-AB08-B63DE55CA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250" y="0"/>
            <a:ext cx="4849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11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pectacles&#10;&#10;Description automatically generated">
            <a:extLst>
              <a:ext uri="{FF2B5EF4-FFF2-40B4-BE49-F238E27FC236}">
                <a16:creationId xmlns:a16="http://schemas.microsoft.com/office/drawing/2014/main" id="{F6635EBF-06B8-B54E-99B4-661053AD5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68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A3C40F0A-460E-4841-B590-9C3FD7277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605"/>
            <a:ext cx="9144000" cy="514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98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right light in space&#10;&#10;Description automatically generated with low confidence">
            <a:extLst>
              <a:ext uri="{FF2B5EF4-FFF2-40B4-BE49-F238E27FC236}">
                <a16:creationId xmlns:a16="http://schemas.microsoft.com/office/drawing/2014/main" id="{397D4471-687B-6446-83DD-6F73E93BE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04900"/>
            <a:ext cx="4114800" cy="4114800"/>
          </a:xfrm>
          <a:prstGeom prst="rect">
            <a:avLst/>
          </a:prstGeom>
        </p:spPr>
      </p:pic>
      <p:pic>
        <p:nvPicPr>
          <p:cNvPr id="5" name="Picture 4" descr="A satellite image of the earth&#10;&#10;Description automatically generated with low confidence">
            <a:extLst>
              <a:ext uri="{FF2B5EF4-FFF2-40B4-BE49-F238E27FC236}">
                <a16:creationId xmlns:a16="http://schemas.microsoft.com/office/drawing/2014/main" id="{7137FB0B-1ABB-0D45-B7F6-3021FB971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219200"/>
            <a:ext cx="3980427" cy="403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88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841A5B-10CE-D24D-AFDE-3B1D9FE79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7515"/>
            <a:ext cx="9144000" cy="590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70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atellite image of the earth&#10;&#10;Description automatically generated with low confidence">
            <a:extLst>
              <a:ext uri="{FF2B5EF4-FFF2-40B4-BE49-F238E27FC236}">
                <a16:creationId xmlns:a16="http://schemas.microsoft.com/office/drawing/2014/main" id="{61DAB439-0830-B444-8F1A-8C193F2BB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04" y="685798"/>
            <a:ext cx="4294695" cy="43551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88725D-C151-BE42-8849-BDA1D8044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685798"/>
            <a:ext cx="3989896" cy="556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95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C0D413-ED65-774D-AE19-FEFC90794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99" y="812800"/>
            <a:ext cx="8012471" cy="3225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EB6C0F-F473-2D44-8C71-6CA8E41F505A}"/>
              </a:ext>
            </a:extLst>
          </p:cNvPr>
          <p:cNvSpPr txBox="1"/>
          <p:nvPr/>
        </p:nvSpPr>
        <p:spPr>
          <a:xfrm>
            <a:off x="685800" y="4306431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Bright ring is the “photon ring” arising because light rays go many times around the black hole.</a:t>
            </a:r>
          </a:p>
          <a:p>
            <a:r>
              <a:rPr lang="en-US" dirty="0"/>
              <a:t>Asymmetry arises from “Doppler boosting” which makes emission from material moving towards us appear brighter.  Requires gas moving close to the speed of light; approaching gas on the bottom of the ring.</a:t>
            </a:r>
          </a:p>
          <a:p>
            <a:r>
              <a:rPr lang="en-US" dirty="0"/>
              <a:t>Central black region is the shadow cast by the event horizon.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C9B6D5-D48F-F04A-82B1-739D218BC75F}"/>
              </a:ext>
            </a:extLst>
          </p:cNvPr>
          <p:cNvSpPr txBox="1"/>
          <p:nvPr/>
        </p:nvSpPr>
        <p:spPr>
          <a:xfrm>
            <a:off x="685800" y="2286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Observed image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09744D-C5D3-F14F-BEB2-A8EFC9D57ECA}"/>
              </a:ext>
            </a:extLst>
          </p:cNvPr>
          <p:cNvSpPr txBox="1"/>
          <p:nvPr/>
        </p:nvSpPr>
        <p:spPr>
          <a:xfrm>
            <a:off x="3124200" y="762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Theoretically predicted image, perfect resolution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5918C2-10E7-FD42-9A73-BEECBC4344D7}"/>
              </a:ext>
            </a:extLst>
          </p:cNvPr>
          <p:cNvSpPr txBox="1"/>
          <p:nvPr/>
        </p:nvSpPr>
        <p:spPr>
          <a:xfrm>
            <a:off x="5791200" y="762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Theoretical image blurred to EHT resolution </a:t>
            </a:r>
          </a:p>
        </p:txBody>
      </p:sp>
    </p:spTree>
    <p:extLst>
      <p:ext uri="{BB962C8B-B14F-4D97-AF65-F5344CB8AC3E}">
        <p14:creationId xmlns:p14="http://schemas.microsoft.com/office/powerpoint/2010/main" val="3322137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6657CF-6C91-2141-92C9-213BF9284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14" y="1219200"/>
            <a:ext cx="4097558" cy="4038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8C073A-1F1A-9743-A258-CFC70EBC7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453" y="1295400"/>
            <a:ext cx="3997847" cy="3371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4737D0-6082-DF42-83D2-B5607143BACF}"/>
              </a:ext>
            </a:extLst>
          </p:cNvPr>
          <p:cNvSpPr txBox="1"/>
          <p:nvPr/>
        </p:nvSpPr>
        <p:spPr>
          <a:xfrm>
            <a:off x="533400" y="62484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Johannsen &amp; Psaltis 2010</a:t>
            </a:r>
          </a:p>
        </p:txBody>
      </p:sp>
    </p:spTree>
    <p:extLst>
      <p:ext uri="{BB962C8B-B14F-4D97-AF65-F5344CB8AC3E}">
        <p14:creationId xmlns:p14="http://schemas.microsoft.com/office/powerpoint/2010/main" val="42681941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8771</TotalTime>
  <Words>87</Words>
  <Application>Microsoft Macintosh PowerPoint</Application>
  <PresentationFormat>On-screen Show (4:3)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Ohio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2: Motion of the Stars and Sun</dc:title>
  <dc:creator>David Weinberg</dc:creator>
  <cp:lastModifiedBy>David Weinberg</cp:lastModifiedBy>
  <cp:revision>292</cp:revision>
  <cp:lastPrinted>2006-06-06T16:41:15Z</cp:lastPrinted>
  <dcterms:created xsi:type="dcterms:W3CDTF">2012-08-22T15:26:39Z</dcterms:created>
  <dcterms:modified xsi:type="dcterms:W3CDTF">2021-11-29T04:06:35Z</dcterms:modified>
</cp:coreProperties>
</file>