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7" r:id="rId2"/>
    <p:sldId id="285" r:id="rId3"/>
    <p:sldId id="258" r:id="rId4"/>
    <p:sldId id="261" r:id="rId5"/>
    <p:sldId id="274" r:id="rId6"/>
    <p:sldId id="265" r:id="rId7"/>
    <p:sldId id="271" r:id="rId8"/>
    <p:sldId id="270" r:id="rId9"/>
    <p:sldId id="278" r:id="rId10"/>
    <p:sldId id="276" r:id="rId11"/>
    <p:sldId id="272" r:id="rId12"/>
    <p:sldId id="273" r:id="rId13"/>
    <p:sldId id="264" r:id="rId14"/>
    <p:sldId id="275" r:id="rId15"/>
    <p:sldId id="266" r:id="rId16"/>
    <p:sldId id="259" r:id="rId17"/>
    <p:sldId id="260" r:id="rId18"/>
    <p:sldId id="267" r:id="rId19"/>
    <p:sldId id="262" r:id="rId20"/>
    <p:sldId id="284" r:id="rId21"/>
    <p:sldId id="281" r:id="rId22"/>
    <p:sldId id="280" r:id="rId23"/>
    <p:sldId id="269" r:id="rId24"/>
    <p:sldId id="279" r:id="rId25"/>
    <p:sldId id="263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F0892-3EB1-ED48-AAC2-E1430D03558D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5353-41E3-3742-BB28-4085BD18D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7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75353-41E3-3742-BB28-4085BD18D3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38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9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20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9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59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3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72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0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0CFF-2937-994D-8772-8BA099CFA675}" type="datetimeFigureOut">
              <a:rPr lang="en-US" smtClean="0"/>
              <a:t>13/11/18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C40E1-B835-A440-A6B0-8034EF3F4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2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 Universe: Space-time, Matter, Energy</a:t>
            </a:r>
          </a:p>
          <a:p>
            <a:r>
              <a:rPr lang="en-US" dirty="0"/>
              <a:t> V</a:t>
            </a:r>
            <a:r>
              <a:rPr lang="en-US" dirty="0" smtClean="0"/>
              <a:t>ery little matter-energy is observable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ome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14300"/>
            <a:ext cx="2286000" cy="1790700"/>
          </a:xfrm>
          <a:prstGeom prst="rect">
            <a:avLst/>
          </a:prstGeom>
        </p:spPr>
      </p:pic>
      <p:pic>
        <p:nvPicPr>
          <p:cNvPr id="5" name="Picture 4" descr="denspar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1" y="3673475"/>
            <a:ext cx="7245694" cy="1768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713" y="5847834"/>
            <a:ext cx="8283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Critical matter-energy density balances expansion and gravitational collapse</a:t>
            </a:r>
          </a:p>
        </p:txBody>
      </p:sp>
    </p:spTree>
    <p:extLst>
      <p:ext uri="{BB962C8B-B14F-4D97-AF65-F5344CB8AC3E}">
        <p14:creationId xmlns:p14="http://schemas.microsoft.com/office/powerpoint/2010/main" val="8253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7106" name="Picture 3" descr="C:\Documents and Settings\AnilPradhan\My Documents\A162\figures\Slide09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Mass Density/Critical Density:</a:t>
            </a:r>
            <a:br>
              <a:rPr lang="en-US" smtClean="0">
                <a:cs typeface="+mj-cs"/>
              </a:rPr>
            </a:br>
            <a:r>
              <a:rPr lang="en-US" smtClean="0">
                <a:cs typeface="+mj-cs"/>
              </a:rPr>
              <a:t>Density Parameter</a:t>
            </a:r>
          </a:p>
        </p:txBody>
      </p:sp>
      <p:pic>
        <p:nvPicPr>
          <p:cNvPr id="43010" name="Picture 3" descr="C:\Documents and Settings\AnilPradhan\My Documents\A162\figures\table28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89200"/>
            <a:ext cx="85344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4572000"/>
            <a:ext cx="8686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Critical density is the density of matter required to just </a:t>
            </a:r>
            <a:r>
              <a:rPr lang="ja-JP" altLang="en-US" dirty="0">
                <a:latin typeface="Arial"/>
                <a:cs typeface="+mn-cs"/>
              </a:rPr>
              <a:t>‘</a:t>
            </a:r>
            <a:r>
              <a:rPr lang="en-US" dirty="0">
                <a:cs typeface="+mn-cs"/>
              </a:rPr>
              <a:t>close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cs typeface="+mn-cs"/>
              </a:rPr>
              <a:t>the Universe; if &lt; 1 then Universe will go on expanding; </a:t>
            </a:r>
          </a:p>
          <a:p>
            <a:pPr>
              <a:defRPr/>
            </a:pPr>
            <a:r>
              <a:rPr lang="en-US" dirty="0">
                <a:cs typeface="+mn-cs"/>
              </a:rPr>
              <a:t>if &gt;1, it will stop expanding and will contract back (the Big Crunch!).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4034" name="Picture 3" descr="C:\Documents and Settings\AnilPradhan\My Documents\A162\figures\Slide09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584325" y="269875"/>
            <a:ext cx="7145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Expansion History with Different Matter/Energy Density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ssary_critical_densi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8300"/>
            <a:ext cx="76073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0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6082" name="Picture 3" descr="C:\Documents and Settings\AnilPradhan\My Documents\A162\figures\fig28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6492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119726"/>
            <a:ext cx="93375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cs typeface="+mn-cs"/>
              </a:rPr>
              <a:t>Deceleration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(-acceleration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) parameter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q</a:t>
            </a:r>
            <a:r>
              <a:rPr lang="en-US" sz="2400" b="1" baseline="-25000" dirty="0" smtClean="0">
                <a:solidFill>
                  <a:srgbClr val="FF0000"/>
                </a:solidFill>
                <a:cs typeface="+mn-cs"/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determines rate of expansion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1457" y="2258068"/>
            <a:ext cx="274481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 = 0, constant v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o acceleration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Measure q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observationally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5667" y="1104559"/>
            <a:ext cx="414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-</a:t>
            </a:r>
            <a:r>
              <a:rPr lang="en-US" sz="3600" b="1" dirty="0" err="1" smtClean="0">
                <a:solidFill>
                  <a:srgbClr val="FF0000"/>
                </a:solidFill>
              </a:rPr>
              <a:t>ve</a:t>
            </a:r>
            <a:r>
              <a:rPr lang="en-US" sz="3600" b="1" dirty="0" smtClean="0">
                <a:solidFill>
                  <a:srgbClr val="FF0000"/>
                </a:solidFill>
              </a:rPr>
              <a:t> q </a:t>
            </a:r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 acceleration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5539" y="5089769"/>
            <a:ext cx="40172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+</a:t>
            </a:r>
            <a:r>
              <a:rPr lang="en-US" sz="3200" b="1" dirty="0" err="1" smtClean="0">
                <a:solidFill>
                  <a:srgbClr val="FF0000"/>
                </a:solidFill>
              </a:rPr>
              <a:t>ve</a:t>
            </a:r>
            <a:r>
              <a:rPr lang="en-US" sz="3200" b="1" dirty="0" smtClean="0">
                <a:solidFill>
                  <a:srgbClr val="FF0000"/>
                </a:solidFill>
              </a:rPr>
              <a:t> q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 deceleration </a:t>
            </a:r>
          </a:p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 gravitational collapse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s_boom_omeg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5" y="60480"/>
            <a:ext cx="6985000" cy="6832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793876" y="3023921"/>
            <a:ext cx="4805838" cy="96070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99714" y="2717656"/>
            <a:ext cx="24888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800" b="1" baseline="-25000" dirty="0" err="1" smtClean="0">
                <a:solidFill>
                  <a:srgbClr val="FF0000"/>
                </a:solidFill>
                <a:cs typeface="Symbol" charset="2"/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= 0.3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= 0.7</a:t>
            </a:r>
          </a:p>
          <a:p>
            <a:r>
              <a:rPr lang="en-US" sz="2800" b="1" dirty="0" smtClean="0">
                <a:solidFill>
                  <a:srgbClr val="FF0000"/>
                </a:solidFill>
                <a:cs typeface="Symbol" charset="2"/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bservationally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upported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o</a:t>
            </a:r>
            <a:r>
              <a:rPr lang="en-US" sz="2800" b="1" dirty="0" smtClean="0">
                <a:solidFill>
                  <a:srgbClr val="FF0000"/>
                </a:solidFill>
              </a:rPr>
              <a:t>verlapping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</a:rPr>
              <a:t>egion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06413" y="161277"/>
            <a:ext cx="44807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Different observations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 to  determine </a:t>
            </a:r>
            <a:r>
              <a:rPr lang="en-US" sz="3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2431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4" y="274638"/>
            <a:ext cx="902017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Space-time Distribution of Matter-Energy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4" y="1203325"/>
            <a:ext cx="9020175" cy="538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Einstein’s General Relativity:</a:t>
            </a:r>
          </a:p>
          <a:p>
            <a:r>
              <a:rPr lang="en-US" dirty="0" smtClean="0"/>
              <a:t>           Space-time </a:t>
            </a:r>
            <a:r>
              <a:rPr lang="en-US" dirty="0" smtClean="0">
                <a:sym typeface="Wingdings"/>
              </a:rPr>
              <a:t> Matter-energy</a:t>
            </a:r>
          </a:p>
          <a:p>
            <a:r>
              <a:rPr lang="en-US" dirty="0" smtClean="0">
                <a:sym typeface="Wingdings"/>
              </a:rPr>
              <a:t>            Curvature    Distribution</a:t>
            </a:r>
          </a:p>
          <a:p>
            <a:r>
              <a:rPr lang="en-US" dirty="0" smtClean="0">
                <a:sym typeface="Wingdings"/>
              </a:rPr>
              <a:t> Assume homogeneous and isotropic distribution</a:t>
            </a:r>
          </a:p>
          <a:p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Friedmann</a:t>
            </a:r>
            <a:r>
              <a:rPr lang="en-US" dirty="0" smtClean="0">
                <a:sym typeface="Wingdings"/>
              </a:rPr>
              <a:t> equations relate </a:t>
            </a:r>
          </a:p>
          <a:p>
            <a:r>
              <a:rPr lang="en-US" dirty="0" smtClean="0">
                <a:sym typeface="Wingdings"/>
              </a:rPr>
              <a:t>Expansion + curvature  Avg. matter-energy density</a:t>
            </a:r>
          </a:p>
          <a:p>
            <a:r>
              <a:rPr lang="en-US" dirty="0" smtClean="0">
                <a:sym typeface="Wingdings"/>
              </a:rPr>
              <a:t> Scale factor a(t) describing change in space-time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en-US" dirty="0" smtClean="0">
                <a:sym typeface="Wingdings"/>
              </a:rPr>
              <a:t> Total average matter-energy density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aseline="-25000" dirty="0" err="1" smtClean="0">
                <a:latin typeface="Arial"/>
                <a:cs typeface="Arial"/>
                <a:sym typeface="Wingdings"/>
              </a:rPr>
              <a:t>total</a:t>
            </a:r>
            <a:endParaRPr lang="en-US" baseline="-25000" dirty="0" smtClean="0">
              <a:latin typeface="Arial"/>
              <a:cs typeface="Arial"/>
              <a:sym typeface="Wingdings"/>
            </a:endParaRPr>
          </a:p>
          <a:p>
            <a:r>
              <a:rPr lang="en-US" sz="3000" baseline="-25000" dirty="0">
                <a:latin typeface="Arial"/>
                <a:cs typeface="Arial"/>
                <a:sym typeface="Wingdings"/>
              </a:rPr>
              <a:t> </a:t>
            </a:r>
            <a:r>
              <a:rPr lang="en-US" sz="3000" dirty="0" smtClean="0">
                <a:latin typeface="Arial"/>
                <a:cs typeface="Arial"/>
                <a:sym typeface="Wingdings"/>
              </a:rPr>
              <a:t>Complexity owing to dark (unseen) matter-energy</a:t>
            </a:r>
            <a:endParaRPr lang="en-US" sz="3000" baseline="-25000" dirty="0" smtClean="0">
              <a:latin typeface="Arial"/>
              <a:cs typeface="Arial"/>
              <a:sym typeface="Wingdings"/>
            </a:endParaRPr>
          </a:p>
          <a:p>
            <a:endParaRPr lang="en-US" baseline="-25000" dirty="0" smtClean="0">
              <a:latin typeface="Arial"/>
              <a:cs typeface="Arial"/>
              <a:sym typeface="Wingdings"/>
            </a:endParaRPr>
          </a:p>
          <a:p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16261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Curvature and Matter-Energy Density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44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Matter-energy curve space-time, which determines how matter-energy move</a:t>
            </a:r>
          </a:p>
          <a:p>
            <a:r>
              <a:rPr lang="en-US" dirty="0" smtClean="0"/>
              <a:t>Hubble constant H is a measure of a(t) </a:t>
            </a:r>
            <a:r>
              <a:rPr lang="en-US" dirty="0" smtClean="0">
                <a:sym typeface="Wingdings"/>
              </a:rPr>
              <a:t> expansion rate</a:t>
            </a:r>
          </a:p>
          <a:p>
            <a:r>
              <a:rPr lang="en-US" dirty="0">
                <a:sym typeface="Wingdings"/>
              </a:rPr>
              <a:t> E</a:t>
            </a:r>
            <a:r>
              <a:rPr lang="en-US" dirty="0" smtClean="0">
                <a:sym typeface="Wingdings"/>
              </a:rPr>
              <a:t>xpansion rate, curvature and matter-density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H + Curvature 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="1" baseline="-250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total</a:t>
            </a:r>
            <a:endParaRPr lang="en-US" b="1" dirty="0" smtClean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  <a:p>
            <a:r>
              <a:rPr lang="en-US" b="1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If the curvature is zero the universe is flat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     Critical density </a:t>
            </a:r>
            <a:r>
              <a:rPr lang="en-US" b="1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="1" baseline="-25000" dirty="0" err="1" smtClean="0">
                <a:latin typeface="Arial"/>
                <a:cs typeface="Arial"/>
                <a:sym typeface="Wingdings"/>
              </a:rPr>
              <a:t>critical</a:t>
            </a:r>
            <a:endParaRPr lang="en-US" dirty="0" smtClean="0">
              <a:latin typeface="Arial"/>
              <a:cs typeface="Arial"/>
              <a:sym typeface="Wingdings"/>
            </a:endParaRPr>
          </a:p>
          <a:p>
            <a:r>
              <a:rPr lang="en-US" b="1" dirty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Density Parameter:</a:t>
            </a:r>
            <a:endParaRPr lang="en-US" sz="3600" b="1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  <a:p>
            <a:endParaRPr lang="en-US" sz="3600" b="1" dirty="0">
              <a:solidFill>
                <a:srgbClr val="FF0000"/>
              </a:solidFill>
              <a:latin typeface="Arial"/>
              <a:cs typeface="Arial"/>
              <a:sym typeface="Wingdings"/>
            </a:endParaRPr>
          </a:p>
          <a:p>
            <a:endParaRPr lang="en-US" b="1" dirty="0"/>
          </a:p>
        </p:txBody>
      </p:sp>
      <p:pic>
        <p:nvPicPr>
          <p:cNvPr id="4" name="Picture 3" descr="omeg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624" y="5244902"/>
            <a:ext cx="1514475" cy="12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5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nd Rate of Expansion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713"/>
            <a:ext cx="8229600" cy="5019675"/>
          </a:xfrm>
        </p:spPr>
        <p:txBody>
          <a:bodyPr>
            <a:normAutofit/>
          </a:bodyPr>
          <a:lstStyle/>
          <a:p>
            <a:r>
              <a:rPr lang="en-US" dirty="0" smtClean="0"/>
              <a:t> Flat universe implies Euclidean geometry</a:t>
            </a:r>
          </a:p>
          <a:p>
            <a:r>
              <a:rPr lang="en-US" dirty="0" smtClean="0"/>
              <a:t>Current rate of expansion given by Hubble constant H</a:t>
            </a:r>
            <a:r>
              <a:rPr lang="en-US" baseline="-25000" dirty="0" smtClean="0"/>
              <a:t>o</a:t>
            </a:r>
            <a:r>
              <a:rPr lang="en-US" dirty="0" smtClean="0"/>
              <a:t> shows density of the Universe to be close to critical density, and the universe expands forever</a:t>
            </a:r>
          </a:p>
          <a:p>
            <a:r>
              <a:rPr lang="en-US" dirty="0"/>
              <a:t> </a:t>
            </a:r>
            <a:r>
              <a:rPr lang="en-US" dirty="0" smtClean="0"/>
              <a:t>But recent supernovae observations show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</a:t>
            </a:r>
            <a:r>
              <a:rPr lang="en-US" b="1" dirty="0" smtClean="0">
                <a:solidFill>
                  <a:srgbClr val="FF0000"/>
                </a:solidFill>
              </a:rPr>
              <a:t>ACCELERATING UNIVERSE  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Dark energy 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Einstein’s “cosmological constant”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77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3375"/>
            <a:ext cx="8775700" cy="3543300"/>
          </a:xfrm>
          <a:prstGeom prst="rect">
            <a:avLst/>
          </a:prstGeom>
        </p:spPr>
      </p:pic>
      <p:pic>
        <p:nvPicPr>
          <p:cNvPr id="6" name="Picture 5" descr="fried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25" y="3349625"/>
            <a:ext cx="5156200" cy="3416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" y="71765"/>
            <a:ext cx="87757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</a:t>
            </a:r>
            <a:r>
              <a:rPr lang="en-US" sz="3200" b="1" dirty="0" smtClean="0">
                <a:solidFill>
                  <a:srgbClr val="FF0000"/>
                </a:solidFill>
              </a:rPr>
              <a:t>General Relativity: </a:t>
            </a:r>
            <a:r>
              <a:rPr lang="en-US" sz="3200" b="1" dirty="0" err="1" smtClean="0">
                <a:solidFill>
                  <a:srgbClr val="FF0000"/>
                </a:solidFill>
              </a:rPr>
              <a:t>Friedmann</a:t>
            </a:r>
            <a:r>
              <a:rPr lang="en-US" sz="3200" b="1" dirty="0" smtClean="0">
                <a:solidFill>
                  <a:srgbClr val="FF0000"/>
                </a:solidFill>
              </a:rPr>
              <a:t> Equations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050" y="4765377"/>
            <a:ext cx="189366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 Curvature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No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="1" baseline="-25000" dirty="0" smtClean="0">
                <a:solidFill>
                  <a:srgbClr val="FF0000"/>
                </a:solidFill>
                <a:cs typeface="Symbol" charset="2"/>
              </a:rPr>
              <a:t>c</a:t>
            </a:r>
            <a:r>
              <a:rPr lang="en-US" sz="2400" b="1" baseline="-25000" dirty="0" smtClean="0">
                <a:solidFill>
                  <a:srgbClr val="FF0000"/>
                </a:solidFill>
                <a:cs typeface="Symbol" charset="2"/>
              </a:rPr>
              <a:t>,0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&lt;&lt; </a:t>
            </a:r>
            <a:r>
              <a:rPr lang="en-US" sz="24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2400" b="1" baseline="-25000" dirty="0" err="1">
                <a:solidFill>
                  <a:srgbClr val="FF0000"/>
                </a:solidFill>
                <a:cs typeface="Symbol" charset="2"/>
              </a:rPr>
              <a:t>c</a:t>
            </a:r>
            <a:endParaRPr lang="en-US" sz="2400" b="1" dirty="0" smtClean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640365" y="4934454"/>
            <a:ext cx="25036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~</a:t>
            </a:r>
            <a:r>
              <a:rPr lang="en-US" sz="2000" b="1" dirty="0" smtClean="0">
                <a:solidFill>
                  <a:srgbClr val="FF0000"/>
                </a:solidFill>
              </a:rPr>
              <a:t>5 H atoms/cc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</a:rPr>
              <a:t>ncluding dark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atter</a:t>
            </a:r>
            <a:r>
              <a:rPr lang="en-US" sz="2000" b="1" dirty="0" smtClean="0">
                <a:solidFill>
                  <a:srgbClr val="FF0000"/>
                </a:solidFill>
              </a:rPr>
              <a:t>; </a:t>
            </a:r>
            <a:r>
              <a:rPr lang="en-US" sz="2000" b="1" dirty="0" smtClean="0">
                <a:solidFill>
                  <a:srgbClr val="FF0000"/>
                </a:solidFill>
              </a:rPr>
              <a:t> but observed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baryonic </a:t>
            </a:r>
            <a:r>
              <a:rPr lang="en-US" sz="2000" b="1" dirty="0" smtClean="0">
                <a:solidFill>
                  <a:srgbClr val="FF0000"/>
                </a:solidFill>
              </a:rPr>
              <a:t>matter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~</a:t>
            </a:r>
            <a:r>
              <a:rPr lang="en-US" sz="2000" b="1" dirty="0" smtClean="0">
                <a:solidFill>
                  <a:srgbClr val="FF0000"/>
                </a:solidFill>
              </a:rPr>
              <a:t>0.2 H atoms/cc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94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Matter and Energy in the Universe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77"/>
            <a:ext cx="8229600" cy="50202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Uniform Hubble expansion allows us to determine the critical matter-energy density 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b="1" baseline="-25000" dirty="0" err="1">
                <a:solidFill>
                  <a:srgbClr val="FF0000"/>
                </a:solidFill>
                <a:cs typeface="Symbol" charset="2"/>
              </a:rPr>
              <a:t>c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smtClean="0"/>
              <a:t>required to just balance gravitational collapse</a:t>
            </a:r>
          </a:p>
          <a:p>
            <a:r>
              <a:rPr lang="en-US" dirty="0"/>
              <a:t> </a:t>
            </a:r>
            <a:r>
              <a:rPr lang="en-US" dirty="0" smtClean="0"/>
              <a:t>But that turns out to be far greater than the observable matter and energy in the Universe</a:t>
            </a:r>
          </a:p>
          <a:p>
            <a:r>
              <a:rPr lang="en-US" dirty="0"/>
              <a:t> </a:t>
            </a:r>
            <a:r>
              <a:rPr lang="en-US" dirty="0" smtClean="0"/>
              <a:t>However</a:t>
            </a:r>
            <a:r>
              <a:rPr lang="en-US" smtClean="0"/>
              <a:t>, Hubble’s </a:t>
            </a:r>
            <a:r>
              <a:rPr lang="en-US" dirty="0" smtClean="0"/>
              <a:t>law shows no </a:t>
            </a:r>
            <a:r>
              <a:rPr lang="en-US" i="1" dirty="0" smtClean="0"/>
              <a:t>large</a:t>
            </a:r>
            <a:r>
              <a:rPr lang="en-US" dirty="0" smtClean="0"/>
              <a:t> deviations from constant expansion, neither towards rapid acceleration nor deceleration due to gravity</a:t>
            </a:r>
          </a:p>
          <a:p>
            <a:r>
              <a:rPr lang="en-US" dirty="0"/>
              <a:t> </a:t>
            </a:r>
            <a:r>
              <a:rPr lang="en-US" dirty="0" smtClean="0"/>
              <a:t>Ergo:                    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  <a:sym typeface="Wingdings"/>
              </a:rPr>
              <a:t>  1</a:t>
            </a:r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85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The Big Bang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Hubble expansion law depends on the amount of matter and energy (both are equivalent!) in the Universe; more precisely, on the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solidFill>
                  <a:srgbClr val="CC3300"/>
                </a:solidFill>
                <a:cs typeface="+mn-cs"/>
              </a:rPr>
              <a:t>    matter and energy density (and ??)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Define </a:t>
            </a:r>
            <a:r>
              <a:rPr lang="en-US" smtClean="0">
                <a:cs typeface="+mn-cs"/>
              </a:rPr>
              <a:t>density parameter </a:t>
            </a:r>
            <a:r>
              <a:rPr lang="en-US" smtClean="0">
                <a:latin typeface="Symbol" charset="2"/>
                <a:cs typeface="Symbol" charset="2"/>
              </a:rPr>
              <a:t>W</a:t>
            </a:r>
            <a:r>
              <a:rPr lang="en-US" smtClean="0">
                <a:cs typeface="+mn-cs"/>
              </a:rPr>
              <a:t> </a:t>
            </a:r>
            <a:r>
              <a:rPr lang="en-US" dirty="0" smtClean="0">
                <a:cs typeface="+mn-cs"/>
              </a:rPr>
              <a:t>and </a:t>
            </a:r>
            <a:r>
              <a:rPr lang="en-US" smtClean="0">
                <a:cs typeface="+mn-cs"/>
              </a:rPr>
              <a:t>Critical Density </a:t>
            </a:r>
            <a:r>
              <a:rPr lang="en-US" smtClean="0">
                <a:latin typeface="Symbol" charset="2"/>
                <a:cs typeface="Symbol" charset="2"/>
              </a:rPr>
              <a:t>r</a:t>
            </a:r>
            <a:r>
              <a:rPr lang="en-US" smtClean="0">
                <a:cs typeface="+mn-cs"/>
              </a:rPr>
              <a:t> 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Just after the BB the Universe must have been extremely hot and dense; as it expands it cools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Initially, radiation and matter are coupled together in a hot, dense soup; Universe is opaque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Later, atoms form and radiation can escape –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Recombination Epoch </a:t>
            </a:r>
            <a:r>
              <a:rPr lang="en-US" b="1" dirty="0" smtClean="0">
                <a:solidFill>
                  <a:srgbClr val="FF0000"/>
                </a:solidFill>
                <a:cs typeface="+mn-cs"/>
                <a:sym typeface="Wingdings" charset="0"/>
              </a:rPr>
              <a:t> Dark Ages</a:t>
            </a:r>
            <a:endParaRPr lang="en-US" b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Recombination Epoch: Atomic formation (mainly hydrogen and helium) and </a:t>
            </a:r>
            <a:br>
              <a:rPr lang="en-US" sz="4000" b="1" dirty="0" smtClean="0">
                <a:solidFill>
                  <a:srgbClr val="FF0000"/>
                </a:solidFill>
                <a:cs typeface="+mj-cs"/>
              </a:rPr>
            </a:br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radiation-matter decoupling; r</a:t>
            </a:r>
            <a:r>
              <a:rPr lang="en-US" sz="4000" b="1" dirty="0" smtClean="0">
                <a:solidFill>
                  <a:srgbClr val="FF0000"/>
                </a:solidFill>
              </a:rPr>
              <a:t>adiation escapes, leaving a ‘dark’ universe (Dark Ages)</a:t>
            </a:r>
            <a:endParaRPr lang="en-US" sz="4000" b="1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39938" name="Picture 3" descr="C:\Documents and Settings\AnilPradhan\My Documents\A162\figures\fig28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8534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37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24"/>
            <a:ext cx="8229600" cy="93493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rgbClr val="FF0000"/>
                </a:solidFill>
                <a:cs typeface="+mj-cs"/>
              </a:rPr>
              <a:t>Can “see” 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up to Recombination Epoch</a:t>
            </a:r>
          </a:p>
        </p:txBody>
      </p:sp>
      <p:pic>
        <p:nvPicPr>
          <p:cNvPr id="31746" name="Picture 3" descr="C:\Documents and Settings\AnilPradhan\My Documents\A162\figures\Slide1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6856"/>
            <a:ext cx="8229600" cy="564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Matter and Energy </a:t>
            </a:r>
            <a:r>
              <a:rPr lang="en-US" sz="3200" b="1" smtClean="0">
                <a:solidFill>
                  <a:srgbClr val="FF0000"/>
                </a:solidFill>
              </a:rPr>
              <a:t>Density Dominated Expansion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59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sz="3600" dirty="0" smtClean="0"/>
              <a:t>Primordial radiation dominated Universe</a:t>
            </a:r>
          </a:p>
          <a:p>
            <a:r>
              <a:rPr lang="en-US" dirty="0" smtClean="0"/>
              <a:t> </a:t>
            </a:r>
            <a:r>
              <a:rPr lang="en-US" sz="3600" dirty="0" smtClean="0"/>
              <a:t>As the Universe expands: V ~ R</a:t>
            </a:r>
            <a:r>
              <a:rPr lang="en-US" sz="3600" baseline="30000" dirty="0" smtClean="0"/>
              <a:t>3</a:t>
            </a:r>
          </a:p>
          <a:p>
            <a:r>
              <a:rPr lang="en-US" sz="3600" baseline="30000" dirty="0"/>
              <a:t> </a:t>
            </a:r>
            <a:r>
              <a:rPr lang="en-US" sz="3600" dirty="0" smtClean="0"/>
              <a:t>Density = M/V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Matter density falls off as ~ M/R</a:t>
            </a:r>
            <a:r>
              <a:rPr lang="en-US" sz="3600" baseline="30000" dirty="0" smtClean="0"/>
              <a:t>3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But energy density falls of as ~ E/R</a:t>
            </a:r>
            <a:r>
              <a:rPr lang="en-US" sz="3600" baseline="30000" dirty="0" smtClean="0"/>
              <a:t>4</a:t>
            </a:r>
          </a:p>
          <a:p>
            <a:r>
              <a:rPr lang="en-US" sz="3600" baseline="30000" dirty="0"/>
              <a:t> </a:t>
            </a:r>
            <a:r>
              <a:rPr lang="en-US" sz="3600" dirty="0" smtClean="0"/>
              <a:t>Photons redshift to lower energies as ~1/R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But “dark energy” may trump both </a:t>
            </a:r>
          </a:p>
        </p:txBody>
      </p:sp>
    </p:spTree>
    <p:extLst>
      <p:ext uri="{BB962C8B-B14F-4D97-AF65-F5344CB8AC3E}">
        <p14:creationId xmlns:p14="http://schemas.microsoft.com/office/powerpoint/2010/main" val="272848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Matter and Energy Densities vs. </a:t>
            </a:r>
            <a:r>
              <a:rPr lang="en-US" b="1" dirty="0" smtClean="0">
                <a:solidFill>
                  <a:srgbClr val="FF0000"/>
                </a:solidFill>
              </a:rPr>
              <a:t>Age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 and Volume of the Universe</a:t>
            </a:r>
          </a:p>
        </p:txBody>
      </p:sp>
      <p:pic>
        <p:nvPicPr>
          <p:cNvPr id="29698" name="Picture 3" descr="C:\Documents and Settings\AnilPradhan\My Documents\A162\figures\fig28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93" y="1143000"/>
            <a:ext cx="6199187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343" y="2505044"/>
            <a:ext cx="226486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lang="en-US" sz="3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~ 1/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3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3</a:t>
            </a:r>
          </a:p>
          <a:p>
            <a:endParaRPr lang="en-US" sz="3600" b="1" baseline="30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Arial"/>
                <a:cs typeface="Arial"/>
              </a:rPr>
              <a:t>rad</a:t>
            </a:r>
            <a:r>
              <a:rPr lang="en-US" sz="3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Symbol" charset="2"/>
                <a:cs typeface="Symbol" charset="2"/>
              </a:rPr>
              <a:t>~ 1/</a:t>
            </a:r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lang="en-US" sz="3600" b="1" baseline="30000" dirty="0" smtClean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lang="en-US" sz="36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  <a:p>
            <a:endParaRPr lang="en-US" sz="3600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T_7e_Figure_27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7000"/>
            <a:ext cx="7613904" cy="658368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206747" y="4922304"/>
            <a:ext cx="1087252" cy="285494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200" y="4922304"/>
            <a:ext cx="1228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Vacuum</a:t>
            </a:r>
          </a:p>
          <a:p>
            <a:r>
              <a:rPr lang="en-US" sz="2400" b="1" dirty="0" smtClean="0">
                <a:solidFill>
                  <a:srgbClr val="008000"/>
                </a:solidFill>
              </a:rPr>
              <a:t>Energy</a:t>
            </a:r>
            <a:endParaRPr lang="en-US" sz="24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200" y="5660413"/>
            <a:ext cx="2492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Dark energy is </a:t>
            </a:r>
          </a:p>
          <a:p>
            <a:r>
              <a:rPr lang="en-US" dirty="0"/>
              <a:t>p</a:t>
            </a:r>
            <a:r>
              <a:rPr lang="en-US" dirty="0" smtClean="0"/>
              <a:t>roperty of empty space</a:t>
            </a:r>
          </a:p>
          <a:p>
            <a:r>
              <a:rPr lang="en-US" dirty="0"/>
              <a:t>o</a:t>
            </a:r>
            <a:r>
              <a:rPr lang="en-US" dirty="0" smtClean="0"/>
              <a:t>r vacuum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5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The End ?</a:t>
            </a:r>
          </a:p>
        </p:txBody>
      </p:sp>
      <p:pic>
        <p:nvPicPr>
          <p:cNvPr id="23554" name="Picture 3" descr="C:\Documents and Settings\AnilPradhan\My Documents\A162\figures\Slide09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5" y="916135"/>
            <a:ext cx="8229600" cy="594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6" y="1341933"/>
            <a:ext cx="7572474" cy="4952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3751" y="264715"/>
            <a:ext cx="77640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Only ~4% matter-energy is visibly detectable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                           Rest is “Dark”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250" y="5762625"/>
            <a:ext cx="498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Baryons: Protons, Neutrons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 Atoms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DM-pie-chart-2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952494"/>
            <a:ext cx="5080000" cy="54525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92313" y="174625"/>
            <a:ext cx="45480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Matter and Energy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5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5058" name="Picture 3" descr="C:\Documents and Settings\AnilPradhan\My Documents\A162\figures\Slide1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373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CC3300"/>
                </a:solidFill>
                <a:cs typeface="+mn-cs"/>
              </a:rPr>
              <a:t>Densities of Visible Matter, Dark Matter, and Dark Energy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6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W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And Curvature of the Universe</a:t>
            </a:r>
            <a:endParaRPr lang="en-US" b="1" dirty="0">
              <a:solidFill>
                <a:srgbClr val="FF0000"/>
              </a:solidFill>
              <a:latin typeface="Symbol" charset="2"/>
              <a:cs typeface="Symbol" charset="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18034"/>
            <a:ext cx="9143999" cy="4198937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Density determines shape of the Universe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latin typeface="Symbol" charset="2"/>
                <a:cs typeface="Symbol" charset="2"/>
              </a:rPr>
              <a:t>W = 1 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Flat  (matter + energy density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r = </a:t>
            </a:r>
            <a:r>
              <a:rPr lang="en-US" dirty="0" err="1" smtClean="0">
                <a:latin typeface="Symbol" charset="2"/>
                <a:cs typeface="Symbol" charset="2"/>
                <a:sym typeface="Wingdings"/>
              </a:rPr>
              <a:t>r</a:t>
            </a:r>
            <a:r>
              <a:rPr lang="en-US" baseline="-25000" dirty="0" err="1" smtClean="0">
                <a:cs typeface="Symbol" charset="2"/>
                <a:sym typeface="Wingdings"/>
              </a:rPr>
              <a:t>c</a:t>
            </a:r>
            <a:r>
              <a:rPr lang="en-US" dirty="0" smtClean="0">
                <a:cs typeface="Symbol" charset="2"/>
                <a:sym typeface="Wingdings"/>
              </a:rPr>
              <a:t>)</a:t>
            </a:r>
            <a:endParaRPr lang="en-US" dirty="0" smtClean="0">
              <a:latin typeface="Symbol" charset="2"/>
              <a:cs typeface="Symbol" charset="2"/>
            </a:endParaRP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dirty="0" smtClean="0">
                <a:latin typeface="Symbol" charset="2"/>
                <a:cs typeface="Symbol" charset="2"/>
              </a:rPr>
              <a:t>W &gt; 1 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Closed  (spherical)</a:t>
            </a:r>
            <a:endParaRPr lang="en-US" dirty="0" smtClean="0">
              <a:latin typeface="Symbol" charset="2"/>
              <a:cs typeface="Symbol" charset="2"/>
            </a:endParaRPr>
          </a:p>
          <a:p>
            <a:pPr>
              <a:buFont typeface="Symbol" charset="0"/>
              <a:buChar char=" "/>
            </a:pPr>
            <a:r>
              <a:rPr lang="en-US" dirty="0" smtClean="0">
                <a:latin typeface="Symbol" charset="2"/>
                <a:cs typeface="Symbol" charset="2"/>
              </a:rPr>
              <a:t> W &lt; 1  </a:t>
            </a:r>
            <a:r>
              <a:rPr lang="en-US" dirty="0" smtClean="0">
                <a:latin typeface="Arial"/>
                <a:cs typeface="Arial"/>
                <a:sym typeface="Wingdings"/>
              </a:rPr>
              <a:t> Open     (hyperbolic)</a:t>
            </a:r>
          </a:p>
          <a:p>
            <a:r>
              <a:rPr lang="en-US" dirty="0" smtClean="0">
                <a:latin typeface="Arial"/>
                <a:cs typeface="Arial"/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Visible</a:t>
            </a:r>
            <a:r>
              <a:rPr lang="en-US" dirty="0" smtClean="0">
                <a:latin typeface="Arial"/>
                <a:cs typeface="Arial"/>
                <a:sym typeface="Wingdings"/>
              </a:rPr>
              <a:t> matter + energy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(0.05) </a:t>
            </a:r>
            <a:r>
              <a:rPr lang="en-US" dirty="0" smtClean="0">
                <a:latin typeface="Arial"/>
                <a:cs typeface="Arial"/>
                <a:sym typeface="Wingdings"/>
              </a:rPr>
              <a:t>+ dark matter 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(0.25) </a:t>
            </a:r>
            <a:r>
              <a:rPr lang="en-US" dirty="0" smtClean="0">
                <a:latin typeface="Arial"/>
                <a:cs typeface="Arial"/>
                <a:sym typeface="Wingdings"/>
              </a:rPr>
              <a:t>, dark energy (0.7), i.e. </a:t>
            </a:r>
            <a:r>
              <a:rPr lang="en-US" dirty="0">
                <a:latin typeface="Arial"/>
                <a:cs typeface="Arial"/>
                <a:sym typeface="Wingdings"/>
              </a:rPr>
              <a:t> </a:t>
            </a:r>
            <a:r>
              <a:rPr lang="en-US" sz="3900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W = </a:t>
            </a:r>
            <a:r>
              <a:rPr lang="en-US" sz="3900" b="1" dirty="0" err="1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W</a:t>
            </a:r>
            <a:r>
              <a:rPr lang="en-US" sz="3900" b="1" baseline="-25000" dirty="0" err="1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m</a:t>
            </a:r>
            <a:r>
              <a:rPr lang="en-US" sz="3900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+ W</a:t>
            </a:r>
            <a:r>
              <a:rPr lang="en-US" sz="39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L  </a:t>
            </a:r>
            <a:r>
              <a:rPr lang="en-US" sz="3900" b="1" dirty="0" smtClean="0">
                <a:solidFill>
                  <a:srgbClr val="FF0000"/>
                </a:solidFill>
                <a:latin typeface="Arial"/>
                <a:cs typeface="Arial"/>
                <a:sym typeface="Wingdings"/>
              </a:rPr>
              <a:t>~ 0.3 + 0.7 = 1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enspar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76609"/>
            <a:ext cx="3349626" cy="1241425"/>
          </a:xfrm>
          <a:prstGeom prst="rect">
            <a:avLst/>
          </a:prstGeom>
        </p:spPr>
      </p:pic>
      <p:pic>
        <p:nvPicPr>
          <p:cNvPr id="5" name="Picture 4" descr="omeg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9" y="938311"/>
            <a:ext cx="1514475" cy="12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65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How rapid is the Expansion of the Universe? Was it the same always?</a:t>
            </a:r>
          </a:p>
        </p:txBody>
      </p:sp>
      <p:pic>
        <p:nvPicPr>
          <p:cNvPr id="37890" name="Picture 3" descr="C:\Documents and Settings\AnilPradhan\My Documents\A162\figures\fig28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8175"/>
            <a:ext cx="85344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2725" y="5451475"/>
            <a:ext cx="8421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answer depends on the matter/energy density of the Universe, </a:t>
            </a:r>
          </a:p>
          <a:p>
            <a:pPr>
              <a:defRPr/>
            </a:pPr>
            <a:r>
              <a:rPr lang="en-US">
                <a:cs typeface="+mn-cs"/>
              </a:rPr>
              <a:t>which will slow the expansion due to gravity. But what could cause</a:t>
            </a:r>
          </a:p>
          <a:p>
            <a:pPr>
              <a:defRPr/>
            </a:pPr>
            <a:r>
              <a:rPr lang="en-US">
                <a:cs typeface="+mn-cs"/>
              </a:rPr>
              <a:t>the observed acceleration ?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_of_univer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7073900" cy="6362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2663" y="4753795"/>
            <a:ext cx="2691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Flat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 Euclidean</a:t>
            </a:r>
          </a:p>
          <a:p>
            <a:r>
              <a:rPr lang="en-US" sz="28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"/>
              </a:rPr>
              <a:t>- Triangle 180</a:t>
            </a:r>
            <a:r>
              <a:rPr lang="en-US" sz="2800" b="1" baseline="30000" dirty="0" smtClean="0">
                <a:solidFill>
                  <a:srgbClr val="FF0000"/>
                </a:solidFill>
                <a:sym typeface="Wingdings"/>
              </a:rPr>
              <a:t>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3680" y="1025648"/>
            <a:ext cx="35735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Matter-Energy density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nd the “shape” of the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Universe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546" y="6135091"/>
            <a:ext cx="8425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Matter + </a:t>
            </a:r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nergy 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ensity just right to balance expansion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0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40962" name="Picture 3" descr="C:\Documents and Settings\AnilPradhan\My Documents\A162\figures\fig28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381000"/>
            <a:ext cx="6510337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-34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38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871</Words>
  <Application>Microsoft Macintosh PowerPoint</Application>
  <PresentationFormat>On-screen Show (4:3)</PresentationFormat>
  <Paragraphs>113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Matter and Energy in the Universe</vt:lpstr>
      <vt:lpstr>PowerPoint Presentation</vt:lpstr>
      <vt:lpstr>PowerPoint Presentation</vt:lpstr>
      <vt:lpstr>PowerPoint Presentation</vt:lpstr>
      <vt:lpstr>W And Curvature of the Universe</vt:lpstr>
      <vt:lpstr>How rapid is the Expansion of the Universe? Was it the same always?</vt:lpstr>
      <vt:lpstr>PowerPoint Presentation</vt:lpstr>
      <vt:lpstr>PowerPoint Presentation</vt:lpstr>
      <vt:lpstr>PowerPoint Presentation</vt:lpstr>
      <vt:lpstr>Mass Density/Critical Density: Density Parameter</vt:lpstr>
      <vt:lpstr>PowerPoint Presentation</vt:lpstr>
      <vt:lpstr>PowerPoint Presentation</vt:lpstr>
      <vt:lpstr>PowerPoint Presentation</vt:lpstr>
      <vt:lpstr>PowerPoint Presentation</vt:lpstr>
      <vt:lpstr>Space-time Distribution of Matter-Energy</vt:lpstr>
      <vt:lpstr>Curvature and Matter-Energy Density</vt:lpstr>
      <vt:lpstr>W and Rate of Expansion</vt:lpstr>
      <vt:lpstr>PowerPoint Presentation</vt:lpstr>
      <vt:lpstr>The Big Bang</vt:lpstr>
      <vt:lpstr>Recombination Epoch: Atomic formation (mainly hydrogen and helium) and  radiation-matter decoupling; radiation escapes, leaving a ‘dark’ universe (Dark Ages)</vt:lpstr>
      <vt:lpstr>Can “see” up to Recombination Epoch</vt:lpstr>
      <vt:lpstr>Matter and Energy Density Dominated Expansion</vt:lpstr>
      <vt:lpstr>Matter and Energy Densities vs. Age and Volume of the Universe</vt:lpstr>
      <vt:lpstr>PowerPoint Presentation</vt:lpstr>
      <vt:lpstr>The End ?</vt:lpstr>
    </vt:vector>
  </TitlesOfParts>
  <Company>Department of Astronomy, 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Anil Pradhan</dc:creator>
  <cp:lastModifiedBy>Anil Pradhan</cp:lastModifiedBy>
  <cp:revision>99</cp:revision>
  <dcterms:created xsi:type="dcterms:W3CDTF">2014-12-05T20:39:23Z</dcterms:created>
  <dcterms:modified xsi:type="dcterms:W3CDTF">2018-11-13T15:21:46Z</dcterms:modified>
</cp:coreProperties>
</file>