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58" r:id="rId4"/>
    <p:sldId id="261" r:id="rId5"/>
    <p:sldId id="262" r:id="rId6"/>
    <p:sldId id="259" r:id="rId7"/>
    <p:sldId id="265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0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6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1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5989-DCAD-CF43-B43F-866A171680E8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68F8D-1B2F-244E-8683-72AAE4A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9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3125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C3300"/>
                </a:solidFill>
              </a:rPr>
              <a:t>Expansion and Acceleration of the Universe: Dark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Homogeneous and uniform cosmic expansion </a:t>
            </a:r>
          </a:p>
          <a:p>
            <a:r>
              <a:rPr lang="en-US" dirty="0"/>
              <a:t>Hubble constant determines scale factor </a:t>
            </a:r>
          </a:p>
          <a:p>
            <a:r>
              <a:rPr lang="en-US" dirty="0"/>
              <a:t> Hubble diagram was based on a limited distance scale calibrated by Cepheid variable stars in relatively nearby galaxies</a:t>
            </a:r>
          </a:p>
          <a:p>
            <a:r>
              <a:rPr lang="en-US" dirty="0"/>
              <a:t> </a:t>
            </a:r>
            <a:r>
              <a:rPr lang="en-US" dirty="0" err="1"/>
              <a:t>Cepheids</a:t>
            </a:r>
            <a:r>
              <a:rPr lang="en-US" dirty="0"/>
              <a:t> are giant stars with periodically varying luminosity </a:t>
            </a:r>
            <a:r>
              <a:rPr lang="en-US"/>
              <a:t>(pulsate); </a:t>
            </a:r>
            <a:r>
              <a:rPr lang="en-US" dirty="0"/>
              <a:t>measuring the periods (days to months) calibrates absolute luminosity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Period-Luminosity relation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7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Curvature and Distribution of Matter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Matter and energy curve space locally</a:t>
            </a:r>
          </a:p>
          <a:p>
            <a:r>
              <a:rPr lang="en-US" dirty="0"/>
              <a:t>Curved space makes matter and energy move</a:t>
            </a:r>
          </a:p>
          <a:p>
            <a:r>
              <a:rPr lang="en-US" dirty="0"/>
              <a:t> Universe is almost flat otherwise</a:t>
            </a:r>
          </a:p>
          <a:p>
            <a:r>
              <a:rPr lang="en-US" dirty="0"/>
              <a:t> GR equations relate curvature of </a:t>
            </a:r>
            <a:r>
              <a:rPr lang="en-US" dirty="0" err="1"/>
              <a:t>spacetime</a:t>
            </a:r>
            <a:r>
              <a:rPr lang="en-US" dirty="0"/>
              <a:t> and distribution of matter and energy</a:t>
            </a:r>
          </a:p>
          <a:p>
            <a:r>
              <a:rPr lang="en-US" dirty="0"/>
              <a:t> Einstein equations of GR</a:t>
            </a:r>
          </a:p>
          <a:p>
            <a:r>
              <a:rPr lang="en-US" dirty="0"/>
              <a:t> Simplified by </a:t>
            </a:r>
            <a:r>
              <a:rPr lang="en-US" dirty="0" err="1"/>
              <a:t>Friedmann</a:t>
            </a:r>
            <a:r>
              <a:rPr lang="en-US" dirty="0"/>
              <a:t> assuming homogeneous and </a:t>
            </a:r>
            <a:r>
              <a:rPr lang="en-US"/>
              <a:t>isotropic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0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phe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1" y="4458604"/>
            <a:ext cx="3107234" cy="1983838"/>
          </a:xfrm>
          <a:prstGeom prst="rect">
            <a:avLst/>
          </a:prstGeom>
        </p:spPr>
      </p:pic>
      <p:pic>
        <p:nvPicPr>
          <p:cNvPr id="3" name="Picture 2" descr="Cepheid_pl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71" y="2457761"/>
            <a:ext cx="4817862" cy="3714966"/>
          </a:xfrm>
          <a:prstGeom prst="rect">
            <a:avLst/>
          </a:prstGeom>
        </p:spPr>
      </p:pic>
      <p:pic>
        <p:nvPicPr>
          <p:cNvPr id="4" name="Picture 3" descr="instabstri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67"/>
            <a:ext cx="4326138" cy="4460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686" y="296312"/>
            <a:ext cx="4807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Cepheid Variable Stars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Period-Luminosity 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3F55B-F2D8-EA41-A310-7DD7EEB0026A}"/>
              </a:ext>
            </a:extLst>
          </p:cNvPr>
          <p:cNvSpPr txBox="1"/>
          <p:nvPr/>
        </p:nvSpPr>
        <p:spPr>
          <a:xfrm>
            <a:off x="3007897" y="2044769"/>
            <a:ext cx="6136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Longer the period, more luminous the Cepheid</a:t>
            </a:r>
          </a:p>
        </p:txBody>
      </p:sp>
    </p:spTree>
    <p:extLst>
      <p:ext uri="{BB962C8B-B14F-4D97-AF65-F5344CB8AC3E}">
        <p14:creationId xmlns:p14="http://schemas.microsoft.com/office/powerpoint/2010/main" val="194965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Olber’s</a:t>
            </a:r>
            <a:r>
              <a:rPr lang="en-US" b="1" dirty="0">
                <a:solidFill>
                  <a:srgbClr val="FF0000"/>
                </a:solidFill>
              </a:rPr>
              <a:t> Paradox: Why is the Sky dark?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Infinite universe with infinite galaxies (stars) ?</a:t>
            </a:r>
          </a:p>
          <a:p>
            <a:r>
              <a:rPr lang="en-US" dirty="0"/>
              <a:t> Sky must be blindingly bright!</a:t>
            </a:r>
          </a:p>
          <a:p>
            <a:r>
              <a:rPr lang="en-US" dirty="0"/>
              <a:t> But it isn’t  </a:t>
            </a:r>
          </a:p>
          <a:p>
            <a:r>
              <a:rPr lang="en-US" dirty="0"/>
              <a:t> Therein lies a paradox</a:t>
            </a:r>
          </a:p>
          <a:p>
            <a:r>
              <a:rPr lang="en-US" dirty="0"/>
              <a:t> </a:t>
            </a:r>
            <a:r>
              <a:rPr lang="en-US"/>
              <a:t>Resolved by Big </a:t>
            </a:r>
            <a:r>
              <a:rPr lang="en-US" dirty="0"/>
              <a:t>Bang cosmology</a:t>
            </a:r>
          </a:p>
          <a:p>
            <a:r>
              <a:rPr lang="en-US" dirty="0"/>
              <a:t> First, let’s examine </a:t>
            </a:r>
            <a:r>
              <a:rPr lang="en-US" dirty="0" err="1"/>
              <a:t>Olber’s</a:t>
            </a:r>
            <a:r>
              <a:rPr lang="en-US" dirty="0"/>
              <a:t> paradox</a:t>
            </a:r>
          </a:p>
          <a:p>
            <a:r>
              <a:rPr lang="en-US" dirty="0"/>
              <a:t> Assume infinite universe with infinite stars</a:t>
            </a:r>
          </a:p>
        </p:txBody>
      </p:sp>
    </p:spTree>
    <p:extLst>
      <p:ext uri="{BB962C8B-B14F-4D97-AF65-F5344CB8AC3E}">
        <p14:creationId xmlns:p14="http://schemas.microsoft.com/office/powerpoint/2010/main" val="337935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eq-infinitesta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08150"/>
            <a:ext cx="3378200" cy="3746500"/>
          </a:xfrm>
          <a:prstGeom prst="rect">
            <a:avLst/>
          </a:prstGeom>
        </p:spPr>
      </p:pic>
      <p:pic>
        <p:nvPicPr>
          <p:cNvPr id="3" name="Picture 2" descr="t16_olbers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1708150"/>
            <a:ext cx="5461000" cy="505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50" y="101739"/>
            <a:ext cx="89753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Q. Stars everywhere out to infinity ?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A. Then the sky must be infinitely bright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730875"/>
            <a:ext cx="362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Assume constant brightness L</a:t>
            </a:r>
            <a:r>
              <a:rPr lang="en-US" sz="2000" b="1" baseline="-25000" dirty="0">
                <a:solidFill>
                  <a:srgbClr val="FF0000"/>
                </a:solidFill>
              </a:rPr>
              <a:t>V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and thickness of shells T</a:t>
            </a:r>
          </a:p>
        </p:txBody>
      </p:sp>
    </p:spTree>
    <p:extLst>
      <p:ext uri="{BB962C8B-B14F-4D97-AF65-F5344CB8AC3E}">
        <p14:creationId xmlns:p14="http://schemas.microsoft.com/office/powerpoint/2010/main" val="129597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74638"/>
            <a:ext cx="8890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is the solution to </a:t>
            </a:r>
            <a:r>
              <a:rPr lang="en-US" b="1" dirty="0" err="1">
                <a:solidFill>
                  <a:srgbClr val="FF0000"/>
                </a:solidFill>
              </a:rPr>
              <a:t>Olber’s</a:t>
            </a:r>
            <a:r>
              <a:rPr lang="en-US" b="1" dirty="0">
                <a:solidFill>
                  <a:srgbClr val="FF0000"/>
                </a:solidFill>
              </a:rPr>
              <a:t> paradox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Finite universal space-time</a:t>
            </a:r>
          </a:p>
          <a:p>
            <a:r>
              <a:rPr lang="en-US" dirty="0"/>
              <a:t> Finite spatial extent </a:t>
            </a:r>
            <a:r>
              <a:rPr lang="en-US" dirty="0">
                <a:sym typeface="Wingdings"/>
              </a:rPr>
              <a:t> observable universe</a:t>
            </a:r>
          </a:p>
          <a:p>
            <a:r>
              <a:rPr lang="en-US" dirty="0">
                <a:sym typeface="Wingdings"/>
              </a:rPr>
              <a:t> Finite lifetime  Age of the universe = 1/H</a:t>
            </a:r>
            <a:r>
              <a:rPr lang="en-US" baseline="-25000" dirty="0">
                <a:sym typeface="Wingdings"/>
              </a:rPr>
              <a:t>0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 Paradox explained by expansion of the universe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- </a:t>
            </a:r>
            <a:r>
              <a:rPr lang="en-US" sz="2800" dirty="0">
                <a:sym typeface="Wingdings"/>
              </a:rPr>
              <a:t>Light from distant stars is highly red-shifted and not reached us yet </a:t>
            </a:r>
          </a:p>
          <a:p>
            <a:pPr marL="0" indent="0">
              <a:buNone/>
            </a:pPr>
            <a:r>
              <a:rPr lang="en-US" sz="2800" dirty="0">
                <a:sym typeface="Wingdings"/>
              </a:rPr>
              <a:t>  - Hubble expansion implies age ~ 13.7 billion years</a:t>
            </a:r>
          </a:p>
          <a:p>
            <a:r>
              <a:rPr lang="en-US" dirty="0">
                <a:sym typeface="Wingdings"/>
              </a:rPr>
              <a:t>Following Big Bang: v = </a:t>
            </a:r>
            <a:r>
              <a:rPr lang="en-US" dirty="0" err="1">
                <a:sym typeface="Wingdings"/>
              </a:rPr>
              <a:t>H</a:t>
            </a:r>
            <a:r>
              <a:rPr lang="en-US" baseline="-25000" dirty="0" err="1">
                <a:sym typeface="Wingdings"/>
              </a:rPr>
              <a:t>o</a:t>
            </a:r>
            <a:r>
              <a:rPr lang="en-US" dirty="0" err="1">
                <a:sym typeface="Wingdings"/>
              </a:rPr>
              <a:t>d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 Most recent value: H</a:t>
            </a:r>
            <a:r>
              <a:rPr lang="en-US" baseline="-25000" dirty="0">
                <a:sym typeface="Wingdings"/>
              </a:rPr>
              <a:t>o </a:t>
            </a:r>
            <a:r>
              <a:rPr lang="en-US" dirty="0">
                <a:sym typeface="Wingdings"/>
              </a:rPr>
              <a:t>= 71 Km/s/</a:t>
            </a:r>
            <a:r>
              <a:rPr lang="en-US" dirty="0" err="1">
                <a:sym typeface="Wingdings"/>
              </a:rPr>
              <a:t>MPc</a:t>
            </a:r>
            <a:r>
              <a:rPr lang="en-US" dirty="0">
                <a:sym typeface="Wingdings"/>
              </a:rPr>
              <a:t> (note the units)</a:t>
            </a:r>
          </a:p>
          <a:p>
            <a:pPr marL="0" indent="0">
              <a:buNone/>
            </a:pPr>
            <a:r>
              <a:rPr lang="en-US" sz="2800" dirty="0">
                <a:sym typeface="Wingdings"/>
              </a:rPr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89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40420"/>
            <a:ext cx="8575675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Hubble Expansion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99"/>
            <a:ext cx="8229600" cy="5585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Finite and expanding universe</a:t>
            </a:r>
          </a:p>
          <a:p>
            <a:r>
              <a:rPr lang="en-US" dirty="0"/>
              <a:t> Cosmological expansion of the universe itself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800" dirty="0"/>
              <a:t>-- Not just galaxies moving away, but the Universe itself is expanding</a:t>
            </a:r>
            <a:endParaRPr lang="en-US" dirty="0"/>
          </a:p>
          <a:p>
            <a:r>
              <a:rPr lang="en-US" dirty="0"/>
              <a:t> Redshift of galaxies </a:t>
            </a:r>
            <a:r>
              <a:rPr lang="en-US" dirty="0">
                <a:sym typeface="Wingdings"/>
              </a:rPr>
              <a:t> photon wavelength received on Earth increases as emitted light travels towards us from faraway galaxies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Redshift:      z = (</a:t>
            </a:r>
            <a:r>
              <a:rPr lang="en-US" b="1" dirty="0" err="1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b="1" baseline="-25000" dirty="0" err="1">
                <a:solidFill>
                  <a:srgbClr val="FF0000"/>
                </a:solidFill>
                <a:cs typeface="Symbol" charset="2"/>
                <a:sym typeface="Wingdings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  -  l</a:t>
            </a:r>
            <a:r>
              <a:rPr lang="en-US" b="1" baseline="-25000" dirty="0">
                <a:solidFill>
                  <a:srgbClr val="FF0000"/>
                </a:solidFill>
                <a:cs typeface="Symbol" charset="2"/>
                <a:sym typeface="Wingdings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) / l</a:t>
            </a:r>
            <a:r>
              <a:rPr lang="en-US" b="1" baseline="-25000" dirty="0">
                <a:solidFill>
                  <a:srgbClr val="FF0000"/>
                </a:solidFill>
                <a:cs typeface="Symbol" charset="2"/>
                <a:sym typeface="Wingdings"/>
              </a:rPr>
              <a:t>e    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r>
              <a:rPr lang="en-US" dirty="0">
                <a:sym typeface="Wingdings"/>
              </a:rPr>
              <a:t> Measure redshift z and infer velocities</a:t>
            </a:r>
          </a:p>
          <a:p>
            <a:r>
              <a:rPr lang="en-US" dirty="0">
                <a:sym typeface="Wingdings"/>
              </a:rPr>
              <a:t> z = 0  present epoch; z &gt; 0  past </a:t>
            </a:r>
          </a:p>
          <a:p>
            <a:r>
              <a:rPr lang="en-US" dirty="0">
                <a:sym typeface="Wingdings"/>
              </a:rPr>
              <a:t> Universe was hotter at higher z: T(z) = T</a:t>
            </a:r>
            <a:r>
              <a:rPr lang="en-US" baseline="-25000" dirty="0">
                <a:sym typeface="Wingdings"/>
              </a:rPr>
              <a:t>o</a:t>
            </a:r>
            <a:r>
              <a:rPr lang="en-US" dirty="0">
                <a:sym typeface="Wingdings"/>
              </a:rPr>
              <a:t>(1+z)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   T</a:t>
            </a:r>
            <a:r>
              <a:rPr lang="en-US" baseline="-25000" dirty="0">
                <a:sym typeface="Wingdings"/>
              </a:rPr>
              <a:t>o</a:t>
            </a:r>
            <a:r>
              <a:rPr lang="en-US" dirty="0">
                <a:sym typeface="Wingdings"/>
              </a:rPr>
              <a:t> = 2.73 K (CMB temperature)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2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ele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498600"/>
            <a:ext cx="4977384" cy="384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99" y="5348317"/>
            <a:ext cx="90647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                                         But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Universal expansion is not constant but accelerating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6750" y="619125"/>
            <a:ext cx="4999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Hubble Diagram vs. Redshift</a:t>
            </a:r>
          </a:p>
        </p:txBody>
      </p:sp>
    </p:spTree>
    <p:extLst>
      <p:ext uri="{BB962C8B-B14F-4D97-AF65-F5344CB8AC3E}">
        <p14:creationId xmlns:p14="http://schemas.microsoft.com/office/powerpoint/2010/main" val="67615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General Relativity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8050" cy="50681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General Relativity </a:t>
            </a:r>
            <a:r>
              <a:rPr lang="en-US"/>
              <a:t>(GR) did </a:t>
            </a:r>
            <a:r>
              <a:rPr lang="en-US" dirty="0"/>
              <a:t>not include expansion of the Universe, thought to be static</a:t>
            </a:r>
          </a:p>
          <a:p>
            <a:r>
              <a:rPr lang="en-US" dirty="0"/>
              <a:t> But that caused a problem………………gravity</a:t>
            </a:r>
          </a:p>
          <a:p>
            <a:r>
              <a:rPr lang="en-US" dirty="0"/>
              <a:t> Attraction would make the Universe collapse</a:t>
            </a:r>
          </a:p>
          <a:p>
            <a:r>
              <a:rPr lang="en-US" dirty="0"/>
              <a:t> Einstein added an ad hoc repulsion term to GR</a:t>
            </a:r>
          </a:p>
          <a:p>
            <a:r>
              <a:rPr lang="en-US" dirty="0"/>
              <a:t>Cosmological constant </a:t>
            </a:r>
            <a:r>
              <a:rPr lang="en-US" dirty="0">
                <a:latin typeface="Symbol" charset="2"/>
                <a:cs typeface="Symbol" charset="2"/>
              </a:rPr>
              <a:t>L;</a:t>
            </a:r>
            <a:r>
              <a:rPr lang="en-US" dirty="0"/>
              <a:t> “Greatest blunder”</a:t>
            </a:r>
          </a:p>
          <a:p>
            <a:r>
              <a:rPr lang="en-US" dirty="0"/>
              <a:t> But, Hubble’s discovery made that redundant</a:t>
            </a:r>
          </a:p>
          <a:p>
            <a:r>
              <a:rPr lang="en-US" dirty="0"/>
              <a:t> Or did it? What causes accelerated expansion?</a:t>
            </a:r>
          </a:p>
          <a:p>
            <a:r>
              <a:rPr lang="en-US" dirty="0"/>
              <a:t> Dark energy; reminiscent of Einstein’s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5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Universal 4D </a:t>
            </a:r>
            <a:r>
              <a:rPr lang="en-US" b="1" dirty="0" err="1">
                <a:solidFill>
                  <a:srgbClr val="FF0000"/>
                </a:solidFill>
              </a:rPr>
              <a:t>Spacetimeline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MB_Timeline3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8" b="11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287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504</Words>
  <Application>Microsoft Macintosh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Office Theme</vt:lpstr>
      <vt:lpstr>Expansion and Acceleration of the Universe: Dark Energy</vt:lpstr>
      <vt:lpstr>PowerPoint Presentation</vt:lpstr>
      <vt:lpstr>Olber’s Paradox: Why is the Sky dark?</vt:lpstr>
      <vt:lpstr>PowerPoint Presentation</vt:lpstr>
      <vt:lpstr>What is the solution to Olber’s paradox ?</vt:lpstr>
      <vt:lpstr>Hubble Expansion </vt:lpstr>
      <vt:lpstr>PowerPoint Presentation</vt:lpstr>
      <vt:lpstr>General Relativity Revisited</vt:lpstr>
      <vt:lpstr>Universal 4D Spacetimeline</vt:lpstr>
      <vt:lpstr>Curvature and Distribution of Matter </vt:lpstr>
    </vt:vector>
  </TitlesOfParts>
  <Company>Department of Astronomy, 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Pradhan</dc:creator>
  <cp:lastModifiedBy>Microsoft Office User</cp:lastModifiedBy>
  <cp:revision>60</cp:revision>
  <dcterms:created xsi:type="dcterms:W3CDTF">2014-11-20T22:05:36Z</dcterms:created>
  <dcterms:modified xsi:type="dcterms:W3CDTF">2021-10-19T12:40:36Z</dcterms:modified>
</cp:coreProperties>
</file>