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09" r:id="rId3"/>
    <p:sldId id="258" r:id="rId4"/>
    <p:sldId id="296" r:id="rId5"/>
    <p:sldId id="297" r:id="rId6"/>
    <p:sldId id="283" r:id="rId7"/>
    <p:sldId id="287" r:id="rId8"/>
    <p:sldId id="288" r:id="rId9"/>
    <p:sldId id="289" r:id="rId10"/>
    <p:sldId id="260" r:id="rId11"/>
    <p:sldId id="261" r:id="rId12"/>
    <p:sldId id="262" r:id="rId13"/>
    <p:sldId id="291" r:id="rId14"/>
    <p:sldId id="264" r:id="rId15"/>
    <p:sldId id="299" r:id="rId16"/>
    <p:sldId id="300" r:id="rId17"/>
    <p:sldId id="301" r:id="rId18"/>
    <p:sldId id="304" r:id="rId19"/>
    <p:sldId id="303" r:id="rId20"/>
    <p:sldId id="305" r:id="rId21"/>
    <p:sldId id="306" r:id="rId22"/>
    <p:sldId id="307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21" autoAdjust="0"/>
    <p:restoredTop sz="94660"/>
  </p:normalViewPr>
  <p:slideViewPr>
    <p:cSldViewPr snapToGrid="0">
      <p:cViewPr varScale="1">
        <p:scale>
          <a:sx n="43" d="100"/>
          <a:sy n="43" d="100"/>
        </p:scale>
        <p:origin x="3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1E057-B6A0-4187-91E4-8EEEDE33BB54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F1A15-3BAD-4DEA-89C7-22860660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FC41-1341-4E0E-A80C-F5BF61F6C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498E5-260A-432E-BE44-7F1046AA5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ED60-F87F-4704-881E-7B94815F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DA5C-6D4B-4C0E-8683-D5147083CEF4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5EFAB-2022-4BE2-8B0E-17F957C9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8ED2-D5D7-498F-86CC-91C1337B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3D9F-0BAE-4CDD-B82A-23A1B481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9EF1D-3C39-493D-AA0D-0E1617EB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40EBD-54DA-4E5D-951C-AB52D8E7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AF11-5E7F-4C49-9E9E-05AA1E482747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35AA5-322E-4FDC-B429-D8C16FD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9A777-9674-43F3-845B-44828A74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0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ACB9D-BBEC-4941-A942-35287E7A8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606C4-BACC-457D-A3A2-063DA9095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7F0C-7980-48E3-9E1D-4E9755A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5F33-4CAC-476F-81EF-FD592C226F99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3C5AB-B34B-4E49-A6F9-B778AFF4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49DE-427C-4A74-BDAF-90857A4E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332F88-7282-4E11-A127-894512EF2A9E}" type="datetime3">
              <a:rPr lang="en-US" smtClean="0"/>
              <a:t>7 February 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D586C-CC9E-40C4-88DB-D74BB818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7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1731-9080-4F83-BE79-21C01A052095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DCB1-5CC2-4FB3-A0E3-9D8B58AA7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C4C40-95E2-41E5-AD40-F9734668C8E7}" type="datetime3">
              <a:rPr lang="en-US" smtClean="0"/>
              <a:t>7 February 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00129-ED25-4AAB-9FFF-04453A89E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8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FAAC-E8F2-4067-8BF3-A1E83E2B873E}" type="datetime3">
              <a:rPr lang="en-US" smtClean="0"/>
              <a:t>7 February 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E3D9-4083-48DC-92D8-DFE853399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D205-D514-4B96-89A5-90A8882E62B8}" type="datetime3">
              <a:rPr lang="en-US" smtClean="0"/>
              <a:t>7 February 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8B90-DCAF-4692-98FE-4944DF24C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C741-987D-4E2D-BCF1-E8647419A43C}" type="datetime3">
              <a:rPr lang="en-US" smtClean="0"/>
              <a:t>7 February 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A281-26C9-4D00-832F-B469319F4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5FE821-3575-4E77-AE08-89C19AD2892B}" type="datetime3">
              <a:rPr lang="en-US" smtClean="0"/>
              <a:t>7 February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CC09-ECDC-4268-8B76-355864A64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1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29318D-9B9F-47B1-9868-08BD501FBF6C}" type="datetime3">
              <a:rPr lang="en-US" smtClean="0"/>
              <a:t>7 February 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3EFE-2BD5-4B4D-8286-F480418B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2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FE80-97CE-4DD1-A4BA-B7A56DDC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486F2-7600-4F15-87B6-E4DAAD25B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A0325-68A8-4A76-B530-9125CEBE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628E-1872-441D-8253-2FD2C1344610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0B318-2173-4E7D-BE75-8499868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261EE-91F2-40B9-A19F-CE69DB97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8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E6A615-9F9B-45D5-941F-68FE57474F89}" type="datetime3">
              <a:rPr lang="en-US" smtClean="0"/>
              <a:t>7 February 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9F2B-8948-4766-85F2-7E48E609A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16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4B21-DECD-48E4-92C8-65265E7509D7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5448-AA7D-4997-A661-BDF046F34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3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8A8D7-71D5-4E12-BAE6-CACAD7031886}" type="datetime3">
              <a:rPr lang="en-US" smtClean="0"/>
              <a:t>7 February 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D4600-6BF4-4805-87D8-D7F47D9BB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6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3A68-7C7F-41E5-877B-AD8F732E59C2}" type="datetime3">
              <a:rPr lang="en-US" smtClean="0"/>
              <a:t>7 February 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D3F1-1C61-46E2-AFA0-78E7FBAF8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85A2-FF2B-494D-9219-4F2928AB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F3C30-40EF-4DE3-A183-37CBE05A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6867C-DD6F-43C9-8163-FF948331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CFB6-EDA8-45E0-872E-F00B8C744091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C2F80-EBFF-4086-973B-6A5C904F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DA5E1-553C-405F-8681-C86B10C9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A2E0-7ACE-4B0A-83FD-7752DCE0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87ED-DEFF-4A91-9DBF-53CDA8887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75C23-0AF7-4C4B-90F3-B47B495E8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CBF49-E973-4476-B151-7C64BE0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673B-F9F3-4700-A497-8B645BFEBC72}" type="datetime3">
              <a:rPr lang="en-US" smtClean="0"/>
              <a:t>7 February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25BAA-3C62-48A2-923E-138C473C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17383-C328-436F-9A11-9F91542B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CB6F-10CC-4243-8C47-1C166CE0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D4978-28D3-4C9F-9C76-3EFED6408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690E2-BB22-475B-8F80-4592478B3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E519A-296C-4F5F-AE56-2F60B1B7E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E81F2-53F6-40AB-A8AF-588A4C4F3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328-1719-4913-BD63-994A9817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54B8-EC9E-4023-8F9D-0C36601B12B6}" type="datetime3">
              <a:rPr lang="en-US" smtClean="0"/>
              <a:t>7 February 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01460-A03A-406D-B4C6-F16465C3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F4817-EB0D-4855-A758-5220FBEB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4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2CBE-C2D4-490B-A65F-EC91E4D1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8EDE4-492A-4F04-94E7-B1EEE08F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6E94-94FF-4215-9277-F2B37FD05A46}" type="datetime3">
              <a:rPr lang="en-US" smtClean="0"/>
              <a:t>7 February 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47F5A-4171-4FAC-BDE7-EB902150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7D9CC-10E8-44D2-83AC-8AD49616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8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75430-1020-4D76-865B-735F3B4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50BE-4DD9-48D9-9BB1-CF87B9AE9173}" type="datetime3">
              <a:rPr lang="en-US" smtClean="0"/>
              <a:t>7 February 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A6476-7A28-451A-A96D-570D2CF4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66665-78E1-4AB4-B6E0-32AE19EB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D25F-E2C1-489E-B59B-9BDD0E4C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D9F0-F286-4163-A50E-A0413512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6C9A7-9572-4C8D-BBEC-60BA96C7C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C1AFD-0745-4D31-AC72-A0E4B8BD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31BA-6FA8-45FC-B0B3-6AB5F593C861}" type="datetime3">
              <a:rPr lang="en-US" smtClean="0"/>
              <a:t>7 February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5868E-368B-400B-A559-F44C9F5F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FC0A9-C829-4DD1-876D-E669C5B6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5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EC6B-8428-4440-A350-90F231F7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5CFE4-1307-44AB-B2A1-A85CA05F3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A3795-2514-4C96-ADD8-0E5A6EFB7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C3B9A-2E54-447D-98DD-55FD3C3F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321B-A5D5-417F-B012-5C1F9C6C57CE}" type="datetime3">
              <a:rPr lang="en-US" smtClean="0"/>
              <a:t>7 February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DCCCE-1724-4CCE-875B-BE9C1EEE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1D99A-7F81-40FE-BB86-A9C5ECF5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9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02CBE3-890C-4F7E-8D4C-72725DC9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8EC6B-99A4-431B-AEAD-A7A5CBDC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E5363-1EBF-48DD-81D7-57A5E5E13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372A3-B460-47F4-AD9B-4FDA61709AB8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B69A6-7E1B-40B3-B721-1A7EC5B94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3F09D-39F2-45BE-8134-3784276F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8BD9-F298-4EB0-AD83-BFD4FAA6E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0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white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F1AF02-0337-431F-A6FD-D4727F8DE392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Dr. P. Basak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1C56F3-1E20-4162-AD8A-30E3137BC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15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7837-BE11-44E0-BFCB-879414C1A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35" y="66907"/>
            <a:ext cx="11285035" cy="343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Arial Black" panose="020B0A04020102020204" pitchFamily="34" charset="0"/>
              </a:rPr>
              <a:t>Education becomes enriched, </a:t>
            </a:r>
            <a:r>
              <a:rPr lang="en-US" sz="4800" dirty="0">
                <a:solidFill>
                  <a:srgbClr val="9900FF"/>
                </a:solidFill>
                <a:latin typeface="Arial Black" panose="020B0A04020102020204" pitchFamily="34" charset="0"/>
              </a:rPr>
              <a:t>only when, it is linked up with </a:t>
            </a:r>
            <a:r>
              <a:rPr lang="en-US" sz="4800" dirty="0">
                <a:solidFill>
                  <a:srgbClr val="FF0000"/>
                </a:solidFill>
                <a:latin typeface="Arial Black" panose="020B0A04020102020204" pitchFamily="34" charset="0"/>
              </a:rPr>
              <a:t>STEM and is Holistic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75767-CE90-42FD-B88E-581BFAA10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35" y="4222595"/>
            <a:ext cx="11500625" cy="19793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Dr. P. Basak Shares as Chief Guest </a:t>
            </a:r>
          </a:p>
          <a:p>
            <a:r>
              <a:rPr lang="en-US" sz="3600" b="1" dirty="0">
                <a:solidFill>
                  <a:srgbClr val="9900FF"/>
                </a:solidFill>
              </a:rPr>
              <a:t>In 2</a:t>
            </a:r>
            <a:r>
              <a:rPr lang="en-US" sz="3600" b="1" baseline="30000" dirty="0">
                <a:solidFill>
                  <a:srgbClr val="9900FF"/>
                </a:solidFill>
              </a:rPr>
              <a:t>nd</a:t>
            </a:r>
            <a:r>
              <a:rPr lang="en-US" sz="3600" b="1" dirty="0">
                <a:solidFill>
                  <a:srgbClr val="9900FF"/>
                </a:solidFill>
              </a:rPr>
              <a:t>  workshop of Women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/>
              <a:t>in STEM Roadshow (WSR)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JMI in Delhi on  Feb 7,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EBC98-972B-40C0-8112-524D1968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71B6-8525-4FF8-831D-77E9FC2971E8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AA8BC-FF1A-448D-B13B-E6C839F7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EC6F-9106-4F07-B34C-1AF2E4F6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33" y="340468"/>
            <a:ext cx="4325567" cy="11515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Our first STEM connection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06027" y="1833915"/>
            <a:ext cx="5763264" cy="46836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prstClr val="black"/>
                </a:solidFill>
                <a:latin typeface="Calibri"/>
              </a:rPr>
              <a:t>She was dedicated to this new field of </a:t>
            </a:r>
            <a:r>
              <a:rPr lang="en-US" sz="3600" b="1" dirty="0">
                <a:solidFill>
                  <a:srgbClr val="FF0000"/>
                </a:solidFill>
                <a:latin typeface="Calibri"/>
              </a:rPr>
              <a:t>connecting scientific knowledge </a:t>
            </a:r>
            <a:r>
              <a:rPr lang="en-US" sz="3600" b="1" dirty="0">
                <a:solidFill>
                  <a:srgbClr val="0000CC"/>
                </a:solidFill>
                <a:latin typeface="Calibri"/>
              </a:rPr>
              <a:t>to practical applications.</a:t>
            </a:r>
          </a:p>
          <a:p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Calibri"/>
              </a:rPr>
              <a:t>She addressed </a:t>
            </a:r>
            <a:r>
              <a:rPr lang="en-US" sz="3600" b="1" dirty="0">
                <a:solidFill>
                  <a:srgbClr val="9900FF"/>
                </a:solidFill>
                <a:latin typeface="Calibri"/>
              </a:rPr>
              <a:t>food safety, </a:t>
            </a:r>
            <a:r>
              <a:rPr lang="en-US" sz="3600" b="1" dirty="0">
                <a:solidFill>
                  <a:srgbClr val="FF0000"/>
                </a:solidFill>
                <a:latin typeface="Calibri"/>
              </a:rPr>
              <a:t>water quality </a:t>
            </a:r>
            <a:r>
              <a:rPr lang="en-US" sz="3600" b="1" dirty="0">
                <a:solidFill>
                  <a:srgbClr val="9900FF"/>
                </a:solidFill>
                <a:latin typeface="Calibri"/>
              </a:rPr>
              <a:t>and safe home environments.</a:t>
            </a:r>
          </a:p>
          <a:p>
            <a:pPr marL="114300" indent="0">
              <a:buNone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10" y="79010"/>
            <a:ext cx="5528303" cy="363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14" y="3853256"/>
            <a:ext cx="4916058" cy="29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8A4EF-5438-461A-A33D-2A48147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2354-7A26-4D3C-B6BE-2D8111A82784}" type="datetime3">
              <a:rPr lang="en-US" smtClean="0"/>
              <a:t>7 February 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08C56-80BB-4ED0-99DE-4AE8DDFD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AD69BF-1104-4772-8ABD-D1342F71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rl_at_computer_not extend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40531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1" y="137289"/>
            <a:ext cx="7811310" cy="69280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Arial Black" panose="020B0A04020102020204" pitchFamily="34" charset="0"/>
              </a:rPr>
              <a:t>Overall STEM Education…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4281" y="962792"/>
            <a:ext cx="8553855" cy="477004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Integrates</a:t>
            </a:r>
            <a:r>
              <a:rPr lang="en-US" sz="3200" b="1" dirty="0"/>
              <a:t> science, technology, engineering, </a:t>
            </a:r>
            <a:br>
              <a:rPr lang="en-US" sz="3200" b="1" dirty="0"/>
            </a:br>
            <a:r>
              <a:rPr lang="en-US" sz="3200" b="1" dirty="0"/>
              <a:t>&amp; math into one learning experience</a:t>
            </a:r>
          </a:p>
          <a:p>
            <a:endParaRPr lang="en-US" sz="3200" b="1" dirty="0"/>
          </a:p>
          <a:p>
            <a:r>
              <a:rPr lang="en-US" sz="3200" b="1" dirty="0"/>
              <a:t>Uses </a:t>
            </a:r>
            <a:r>
              <a:rPr lang="en-US" sz="3200" b="1" dirty="0">
                <a:solidFill>
                  <a:srgbClr val="FF0000"/>
                </a:solidFill>
              </a:rPr>
              <a:t>project-based</a:t>
            </a:r>
            <a:r>
              <a:rPr lang="en-US" sz="3200" b="1" dirty="0"/>
              <a:t> learning</a:t>
            </a:r>
          </a:p>
          <a:p>
            <a:endParaRPr lang="en-US" sz="3200" b="1" dirty="0"/>
          </a:p>
          <a:p>
            <a:r>
              <a:rPr lang="en-US" sz="3200" b="1" dirty="0"/>
              <a:t>Reinforces </a:t>
            </a:r>
            <a:r>
              <a:rPr lang="en-US" sz="3200" b="1" dirty="0">
                <a:solidFill>
                  <a:srgbClr val="FF0000"/>
                </a:solidFill>
              </a:rPr>
              <a:t>real world </a:t>
            </a:r>
            <a:r>
              <a:rPr lang="en-US" sz="3200" b="1" dirty="0"/>
              <a:t>application</a:t>
            </a:r>
          </a:p>
          <a:p>
            <a:endParaRPr lang="en-US" sz="3200" b="1" dirty="0"/>
          </a:p>
          <a:p>
            <a:r>
              <a:rPr lang="en-US" sz="3200" b="1" dirty="0"/>
              <a:t>Prepares students for integrated </a:t>
            </a:r>
            <a:r>
              <a:rPr lang="en-US" sz="3200" b="1" dirty="0">
                <a:solidFill>
                  <a:srgbClr val="FF0000"/>
                </a:solidFill>
              </a:rPr>
              <a:t>careers</a:t>
            </a:r>
          </a:p>
          <a:p>
            <a:endParaRPr lang="en-US" sz="3200" b="1" dirty="0"/>
          </a:p>
          <a:p>
            <a:r>
              <a:rPr lang="en-US" sz="3200" b="1" dirty="0"/>
              <a:t>Develops </a:t>
            </a:r>
            <a:r>
              <a:rPr lang="en-US" sz="3200" b="1" dirty="0">
                <a:solidFill>
                  <a:srgbClr val="FF0000"/>
                </a:solidFill>
              </a:rPr>
              <a:t>“soft” &amp; technical skills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3E688-B9A5-4FE1-92A4-8700ED5E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1CFF-6334-4BD3-ADF9-373C3E616213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A9EBE-CF21-4D80-B3B3-AC632160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8086-7244-4FA1-8AB2-A5B3B846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1AD3-D8F7-4EDC-9CBB-759BFED8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61080"/>
          </a:xfrm>
        </p:spPr>
        <p:txBody>
          <a:bodyPr>
            <a:normAutofit/>
          </a:bodyPr>
          <a:lstStyle/>
          <a:p>
            <a:pPr algn="ctr"/>
            <a:r>
              <a:rPr lang="en-US" sz="7200" spc="600" dirty="0">
                <a:solidFill>
                  <a:srgbClr val="FF0000"/>
                </a:solidFill>
                <a:latin typeface="Arial Black" panose="020B0A04020102020204" pitchFamily="34" charset="0"/>
              </a:rPr>
              <a:t>STEM SKILLS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EB84A-C0CA-4787-814B-0D1F6A2C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1A90-F254-4CEA-91F2-636B55944941}" type="datetime3">
              <a:rPr lang="en-US" smtClean="0"/>
              <a:t>7 February 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2357C-71E0-49CE-B267-A525CC34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B9E1F-54A0-40CA-9F73-62C59A9B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5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0" y="178893"/>
            <a:ext cx="11771160" cy="6363155"/>
          </a:xfrm>
        </p:spPr>
        <p:txBody>
          <a:bodyPr>
            <a:noAutofit/>
          </a:bodyPr>
          <a:lstStyle/>
          <a:p>
            <a:pPr marL="457200" indent="-457200">
              <a:lnSpc>
                <a:spcPts val="4200"/>
              </a:lnSpc>
              <a:buFont typeface="+mj-lt"/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Technical skills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</a:p>
          <a:p>
            <a:pPr marL="457200" lvl="1" indent="0">
              <a:lnSpc>
                <a:spcPts val="4200"/>
              </a:lnSpc>
              <a:buNone/>
            </a:pPr>
            <a:r>
              <a:rPr lang="en-US" sz="3600" b="1" dirty="0"/>
              <a:t>troubleshooting, repairing, and utilizing software and modern equipment</a:t>
            </a:r>
          </a:p>
          <a:p>
            <a:pPr marL="457200" indent="-457200">
              <a:lnSpc>
                <a:spcPts val="4200"/>
              </a:lnSpc>
              <a:buFont typeface="+mj-lt"/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Communication and cooperation skills </a:t>
            </a:r>
          </a:p>
          <a:p>
            <a:pPr marL="0" indent="0">
              <a:lnSpc>
                <a:spcPts val="42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	</a:t>
            </a:r>
            <a:r>
              <a:rPr lang="en-US" sz="3600" b="1" dirty="0"/>
              <a:t>to listen to customer needs with project partners.</a:t>
            </a:r>
          </a:p>
          <a:p>
            <a:pPr marL="457200" indent="-457200">
              <a:lnSpc>
                <a:spcPts val="4200"/>
              </a:lnSpc>
              <a:buFont typeface="+mj-lt"/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Teamwork skills </a:t>
            </a:r>
            <a:r>
              <a:rPr lang="en-US" sz="3600" b="1" dirty="0"/>
              <a:t>for successful project completion</a:t>
            </a:r>
            <a:r>
              <a:rPr lang="en-US" sz="3200" b="1" dirty="0"/>
              <a:t>.</a:t>
            </a:r>
          </a:p>
          <a:p>
            <a:pPr marL="457200" indent="-457200">
              <a:lnSpc>
                <a:spcPts val="4200"/>
              </a:lnSpc>
              <a:buFont typeface="+mj-lt"/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Creativity to solve problems </a:t>
            </a:r>
            <a:r>
              <a:rPr lang="en-US" sz="3600" b="1" dirty="0"/>
              <a:t>and develop new ideas.</a:t>
            </a:r>
          </a:p>
          <a:p>
            <a:pPr marL="457200" indent="-457200">
              <a:lnSpc>
                <a:spcPts val="4200"/>
              </a:lnSpc>
              <a:buFont typeface="+mj-lt"/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Leadership skills </a:t>
            </a:r>
            <a:r>
              <a:rPr lang="en-US" sz="3600" b="1" dirty="0"/>
              <a:t>to lead projects or help customers.</a:t>
            </a:r>
          </a:p>
          <a:p>
            <a:pPr marL="457200" indent="-457200">
              <a:lnSpc>
                <a:spcPts val="4200"/>
              </a:lnSpc>
              <a:buFont typeface="+mj-lt"/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Organization skills </a:t>
            </a:r>
            <a:r>
              <a:rPr lang="en-US" sz="3600" b="1" dirty="0"/>
              <a:t>to keep track of different information</a:t>
            </a:r>
            <a:endParaRPr lang="en-US" sz="3200" b="1" dirty="0"/>
          </a:p>
          <a:p>
            <a:pPr marL="457200" indent="-457200">
              <a:lnSpc>
                <a:spcPts val="4200"/>
              </a:lnSpc>
              <a:buFont typeface="+mj-lt"/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Time management skills </a:t>
            </a:r>
            <a:r>
              <a:rPr lang="en-US" sz="3600" b="1" dirty="0"/>
              <a:t>to function efficiently.</a:t>
            </a:r>
          </a:p>
          <a:p>
            <a:pPr marL="514350" indent="-514350">
              <a:lnSpc>
                <a:spcPts val="4200"/>
              </a:lnSpc>
              <a:buFont typeface="+mj-lt"/>
              <a:buAutoNum type="arabicPeriod"/>
            </a:pPr>
            <a:endParaRPr lang="en-US" sz="4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0C53D4-568A-461B-8EF0-A6428A5F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346" y="243745"/>
            <a:ext cx="4713249" cy="707825"/>
          </a:xfrm>
        </p:spPr>
        <p:txBody>
          <a:bodyPr>
            <a:noAutofit/>
          </a:bodyPr>
          <a:lstStyle/>
          <a:p>
            <a:r>
              <a:rPr lang="en-US" b="1" spc="600" dirty="0">
                <a:solidFill>
                  <a:srgbClr val="9900FF"/>
                </a:solidFill>
                <a:latin typeface="Arial Black" panose="020B0A04020102020204" pitchFamily="34" charset="0"/>
              </a:rPr>
              <a:t>STEM Skills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66881-596B-4B72-AEFB-27F4B90A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205F-6B9A-4A44-9273-63FB3DCE5832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1624-093D-4674-9451-5B9AB6A6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DEA46-B898-4E99-B82F-AB3BEEC5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8014-C207-47EC-8904-B66CF79A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776"/>
            <a:ext cx="10515600" cy="483134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 Black" panose="020B0A04020102020204" pitchFamily="34" charset="0"/>
              </a:rPr>
              <a:t>STEM in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FCS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(Family &amp; Consumer Science)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06115-7894-4697-84C2-F242C384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809-FAAE-46A0-8CA5-63F4732E2C1B}" type="datetime3">
              <a:rPr lang="en-US" smtClean="0"/>
              <a:t>7 February 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859CB-414B-4733-A4BC-A738B8D9E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D7A4A-D582-48E7-AC0D-74F83934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8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900FF"/>
                </a:solidFill>
                <a:latin typeface="Arial Black" panose="020B0A04020102020204" pitchFamily="34" charset="0"/>
              </a:rPr>
              <a:t>STEM is FCS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27" y="1507853"/>
            <a:ext cx="6211111" cy="4985021"/>
          </a:xfrm>
          <a:ln w="571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sz="3600" b="1" dirty="0"/>
              <a:t>Teamwork, Leadership, &amp; Time Management</a:t>
            </a:r>
          </a:p>
          <a:p>
            <a:pPr lvl="1"/>
            <a:endParaRPr lang="en-US" sz="3200" dirty="0"/>
          </a:p>
          <a:p>
            <a:r>
              <a:rPr lang="en-US" sz="3600" b="1" dirty="0">
                <a:solidFill>
                  <a:srgbClr val="FF0000"/>
                </a:solidFill>
              </a:rPr>
              <a:t>Career, Community &amp; Family Connections</a:t>
            </a:r>
          </a:p>
          <a:p>
            <a:pPr lvl="1"/>
            <a:endParaRPr lang="en-US" sz="3200" dirty="0"/>
          </a:p>
          <a:p>
            <a:r>
              <a:rPr lang="en-US" sz="3600" b="1" dirty="0">
                <a:solidFill>
                  <a:srgbClr val="0000CC"/>
                </a:solidFill>
              </a:rPr>
              <a:t>Analyze strategies to manage multiple roles and responsibilities </a:t>
            </a:r>
            <a:r>
              <a:rPr lang="en-US" sz="3200" b="1" dirty="0">
                <a:solidFill>
                  <a:srgbClr val="00B050"/>
                </a:solidFill>
              </a:rPr>
              <a:t>(individual, family, career, community, and global)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3485" y="580483"/>
            <a:ext cx="5222132" cy="5859228"/>
          </a:xfrm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3600" b="1" dirty="0"/>
              <a:t>Creative Problem Solving</a:t>
            </a:r>
          </a:p>
          <a:p>
            <a:pPr lvl="1"/>
            <a:endParaRPr lang="en-US" sz="3200" dirty="0"/>
          </a:p>
          <a:p>
            <a:r>
              <a:rPr lang="en-US" sz="3600" b="1" dirty="0">
                <a:solidFill>
                  <a:srgbClr val="FF0000"/>
                </a:solidFill>
              </a:rPr>
              <a:t>Consumer &amp; Family Resources</a:t>
            </a:r>
          </a:p>
          <a:p>
            <a:pPr lvl="1"/>
            <a:endParaRPr lang="en-US" sz="3200" dirty="0"/>
          </a:p>
          <a:p>
            <a:r>
              <a:rPr lang="en-US" sz="3600" b="1" dirty="0">
                <a:solidFill>
                  <a:srgbClr val="0000CC"/>
                </a:solidFill>
              </a:rPr>
              <a:t>Demonstrate </a:t>
            </a:r>
            <a:r>
              <a:rPr lang="en-US" sz="3600" b="1" dirty="0">
                <a:solidFill>
                  <a:srgbClr val="9900FF"/>
                </a:solidFill>
              </a:rPr>
              <a:t>management of individual and family resources</a:t>
            </a:r>
            <a:r>
              <a:rPr lang="en-US" sz="3600" b="1" dirty="0">
                <a:solidFill>
                  <a:srgbClr val="0000CC"/>
                </a:solidFill>
              </a:rPr>
              <a:t> such as </a:t>
            </a:r>
            <a:r>
              <a:rPr lang="en-US" sz="3600" b="1" dirty="0">
                <a:solidFill>
                  <a:srgbClr val="FF0000"/>
                </a:solidFill>
              </a:rPr>
              <a:t>food, clothing, shelter, health care, recreation, transportation, time</a:t>
            </a:r>
            <a:r>
              <a:rPr lang="en-US" sz="3600" b="1" dirty="0">
                <a:solidFill>
                  <a:srgbClr val="0000CC"/>
                </a:solidFill>
              </a:rPr>
              <a:t>, and human capital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38F49-5324-45AA-9301-1CCCD5D9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7228-3139-44D9-93F8-90A0CB8E5A66}" type="datetime3">
              <a:rPr lang="en-US" smtClean="0"/>
              <a:t>7 February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32D4C-7746-40A0-A613-762E02120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CADEF-EB08-43BA-AB6B-35F00D21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STEM is FCS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480" y="1488399"/>
            <a:ext cx="5891719" cy="4351338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Curiosity &amp; Imagination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&amp; Early Childhood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integration of curriculum and instruction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meet children’s developmental needs and interests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030" y="256229"/>
            <a:ext cx="5447490" cy="5583508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sz="3600" b="1" dirty="0"/>
              <a:t>Math Skills</a:t>
            </a:r>
          </a:p>
          <a:p>
            <a:pPr>
              <a:lnSpc>
                <a:spcPts val="4500"/>
              </a:lnSpc>
            </a:pPr>
            <a:r>
              <a:rPr lang="en-US" sz="3200" b="1" dirty="0">
                <a:solidFill>
                  <a:srgbClr val="FF0000"/>
                </a:solidFill>
              </a:rPr>
              <a:t>Food Production &amp; Services</a:t>
            </a:r>
          </a:p>
          <a:p>
            <a:pPr>
              <a:lnSpc>
                <a:spcPts val="4500"/>
              </a:lnSpc>
            </a:pPr>
            <a:r>
              <a:rPr lang="en-US" sz="3600" b="1" dirty="0">
                <a:solidFill>
                  <a:srgbClr val="9900FF"/>
                </a:solidFill>
              </a:rPr>
              <a:t>Apply principles of </a:t>
            </a:r>
          </a:p>
          <a:p>
            <a:pPr>
              <a:lnSpc>
                <a:spcPts val="4500"/>
              </a:lnSpc>
            </a:pPr>
            <a:r>
              <a:rPr lang="en-US" sz="3600" b="1" dirty="0">
                <a:solidFill>
                  <a:srgbClr val="0000CC"/>
                </a:solidFill>
              </a:rPr>
              <a:t>inventory management, </a:t>
            </a:r>
          </a:p>
          <a:p>
            <a:pPr>
              <a:lnSpc>
                <a:spcPts val="4500"/>
              </a:lnSpc>
            </a:pPr>
            <a:r>
              <a:rPr lang="en-US" sz="3600" b="1" dirty="0">
                <a:solidFill>
                  <a:srgbClr val="0000CC"/>
                </a:solidFill>
              </a:rPr>
              <a:t>labor cost &amp; control, and </a:t>
            </a:r>
          </a:p>
          <a:p>
            <a:pPr>
              <a:lnSpc>
                <a:spcPts val="4500"/>
              </a:lnSpc>
            </a:pPr>
            <a:r>
              <a:rPr lang="en-US" sz="3600" b="1" dirty="0">
                <a:solidFill>
                  <a:srgbClr val="0000CC"/>
                </a:solidFill>
              </a:rPr>
              <a:t>facilities management </a:t>
            </a:r>
          </a:p>
          <a:p>
            <a:pPr>
              <a:lnSpc>
                <a:spcPts val="4500"/>
              </a:lnSpc>
            </a:pPr>
            <a:r>
              <a:rPr lang="en-US" sz="3600" b="1" dirty="0">
                <a:solidFill>
                  <a:srgbClr val="008000"/>
                </a:solidFill>
              </a:rPr>
              <a:t>to front and back of the house operations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75168-8824-48BB-83CA-C413EB96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E167-C907-4A60-81AC-B65C2C5D72BA}" type="datetime3">
              <a:rPr lang="en-US" smtClean="0"/>
              <a:t>7 February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E7812-56E7-4C8B-A8EA-0663C597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5FFE9-6C44-42BA-8C91-3801D8E8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EM_powerpointSli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b="74375"/>
          <a:stretch/>
        </p:blipFill>
        <p:spPr>
          <a:xfrm>
            <a:off x="0" y="0"/>
            <a:ext cx="10666247" cy="1880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848" y="1803815"/>
            <a:ext cx="7772400" cy="820404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Calibri"/>
                <a:cs typeface="Calibri"/>
              </a:rPr>
              <a:t>Integrated Content:</a:t>
            </a:r>
            <a:endParaRPr lang="en-US" sz="2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512" y="1668660"/>
            <a:ext cx="114672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altLang="en-US" sz="3200" b="1" dirty="0">
                <a:solidFill>
                  <a:prstClr val="black"/>
                </a:solidFill>
                <a:latin typeface="Calibri"/>
                <a:cs typeface="Calibri"/>
              </a:rPr>
              <a:t>• 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Kitchen Math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• Food Chemistry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3200" b="1" dirty="0">
                <a:solidFill>
                  <a:prstClr val="black"/>
                </a:solidFill>
                <a:latin typeface="Calibri"/>
                <a:cs typeface="Calibri"/>
              </a:rPr>
              <a:t>• 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Reality Learning vs. Abstract Math Problems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3200" b="1" dirty="0">
                <a:solidFill>
                  <a:prstClr val="black"/>
                </a:solidFill>
                <a:latin typeface="Calibri"/>
                <a:cs typeface="Calibri"/>
              </a:rPr>
              <a:t>• </a:t>
            </a: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Financial Literacy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3200" b="1" dirty="0">
                <a:solidFill>
                  <a:prstClr val="black"/>
                </a:solidFill>
                <a:latin typeface="Calibri"/>
                <a:cs typeface="Calibri"/>
              </a:rPr>
              <a:t>• 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Problem Solving and Synthesis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3200" b="1" dirty="0">
                <a:solidFill>
                  <a:prstClr val="black"/>
                </a:solidFill>
                <a:latin typeface="Calibri"/>
                <a:cs typeface="Calibri"/>
              </a:rPr>
              <a:t>• </a:t>
            </a: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Interdisciplinary Content</a:t>
            </a:r>
          </a:p>
          <a:p>
            <a:pPr defTabSz="457200">
              <a:lnSpc>
                <a:spcPct val="150000"/>
              </a:lnSpc>
            </a:pP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…and more! </a:t>
            </a: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626D-AD42-41F3-9C21-9BC22E5E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748B-D2B1-4524-B6D1-48C273AE114C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A974E-9A73-4B74-A02D-B60919A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16C74-F40E-4AF8-A14E-89DF6C2D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15240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FCS Careers are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 in 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6099" y="5537684"/>
            <a:ext cx="180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(family studies)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51" y="-69739"/>
            <a:ext cx="10390482" cy="67538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08335" y="25111"/>
            <a:ext cx="3381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FCS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Careers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 in…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3190" y="2307247"/>
            <a:ext cx="104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Biology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0994" y="3359956"/>
            <a:ext cx="1393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Economics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(financial literacy)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5623" y="4481044"/>
            <a:ext cx="1393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Chemistry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(cooking/baking)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0858" y="5863795"/>
            <a:ext cx="2006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Anthropology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(family studies)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4318" y="4403218"/>
            <a:ext cx="2066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Psychology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(consumer decision making)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1819" y="2216619"/>
            <a:ext cx="114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3224" y="3417195"/>
            <a:ext cx="139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17075" y="2320379"/>
            <a:ext cx="104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Business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93604" y="2307247"/>
            <a:ext cx="110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Nutrition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4017" y="3384988"/>
            <a:ext cx="1393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Architecture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(housing styles)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00796" y="5850898"/>
            <a:ext cx="238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Communications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&amp; Media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0192" y="4486520"/>
            <a:ext cx="2384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(fashion/textiles)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45615" y="4554276"/>
            <a:ext cx="104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Ecology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35317" y="3343432"/>
            <a:ext cx="200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Microbiology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Food Safety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64936" y="5846940"/>
            <a:ext cx="104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Physics</a:t>
            </a:r>
          </a:p>
        </p:txBody>
      </p:sp>
      <p:sp>
        <p:nvSpPr>
          <p:cNvPr id="31" name="TextBox 30"/>
          <p:cNvSpPr txBox="1"/>
          <p:nvPr/>
        </p:nvSpPr>
        <p:spPr>
          <a:xfrm rot="18496525">
            <a:off x="-419900" y="1350827"/>
            <a:ext cx="4053534" cy="872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CONTENT KNOWLEDGE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Family &amp; Consumer Sciences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DF811-6DB4-45A6-8D26-D017A0F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9DAA-7065-452E-9060-01044FC91795}" type="datetime3">
              <a:rPr lang="en-US" smtClean="0"/>
              <a:t>7 February 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4FE77-6D25-48BC-A3D0-D6F079E8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BCE58-5645-4CE5-B68F-B3609487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18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8ACE61-67A6-4022-947F-259EFEFE42B7}"/>
              </a:ext>
            </a:extLst>
          </p:cNvPr>
          <p:cNvSpPr txBox="1"/>
          <p:nvPr/>
        </p:nvSpPr>
        <p:spPr>
          <a:xfrm>
            <a:off x="8153400" y="25111"/>
            <a:ext cx="3895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FCS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(Family Consumer Sciences)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Also known as Home Science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3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09" y="234717"/>
            <a:ext cx="11186808" cy="647181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Arial Black" panose="020B0A04020102020204" pitchFamily="34" charset="0"/>
              </a:rPr>
              <a:t>Identifying STEM in Textiles &amp; Apparel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7" y="1237326"/>
            <a:ext cx="8229600" cy="48356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Biology: 	</a:t>
            </a:r>
            <a:r>
              <a:rPr lang="en-US" sz="3600" b="1" dirty="0"/>
              <a:t>Animal fibers</a:t>
            </a:r>
          </a:p>
          <a:p>
            <a:r>
              <a:rPr lang="en-US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Botany: 		</a:t>
            </a:r>
            <a:r>
              <a:rPr lang="en-US" sz="3600" b="1" dirty="0"/>
              <a:t>Plant fibers</a:t>
            </a:r>
          </a:p>
          <a:p>
            <a:r>
              <a:rPr lang="en-US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Physics: 		</a:t>
            </a:r>
            <a:r>
              <a:rPr lang="en-US" sz="3600" b="1" dirty="0"/>
              <a:t>Functional clothing</a:t>
            </a:r>
          </a:p>
          <a:p>
            <a:r>
              <a:rPr lang="en-US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 &amp; Anatomy: </a:t>
            </a:r>
            <a:br>
              <a:rPr lang="en-US" sz="3600" b="1" dirty="0"/>
            </a:br>
            <a:r>
              <a:rPr lang="en-US" sz="3600" b="1" dirty="0"/>
              <a:t>	Thermal regulation, garment</a:t>
            </a:r>
            <a:br>
              <a:rPr lang="en-US" sz="3600" b="1" dirty="0"/>
            </a:br>
            <a:r>
              <a:rPr lang="en-US" sz="3600" b="1" dirty="0"/>
              <a:t>	motion studies, fitting</a:t>
            </a:r>
          </a:p>
          <a:p>
            <a:r>
              <a:rPr lang="en-US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Chemistry: 	</a:t>
            </a:r>
            <a:r>
              <a:rPr lang="en-US" sz="3600" b="1" dirty="0"/>
              <a:t>Synthetic fibers, </a:t>
            </a:r>
            <a:br>
              <a:rPr lang="en-US" sz="3600" b="1" dirty="0"/>
            </a:br>
            <a:r>
              <a:rPr lang="en-US" sz="3600" b="1" dirty="0"/>
              <a:t>	textile treatment, laundry</a:t>
            </a:r>
          </a:p>
        </p:txBody>
      </p:sp>
      <p:pic>
        <p:nvPicPr>
          <p:cNvPr id="4" name="Picture 3" descr="TechnoFabr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00" y="2996119"/>
            <a:ext cx="4621004" cy="362716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4FCEA-9251-43F3-B3DD-5FA61AFC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550B-3EBA-4B32-A2F2-B2189D81CA54}" type="datetime3">
              <a:rPr lang="en-US" smtClean="0"/>
              <a:t>7 February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03352-9D56-467D-93CF-040A264B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3DE6D-14B4-4A93-B84E-2B0CA3C9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9157" y="1121923"/>
            <a:ext cx="4396906" cy="2191966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9900FF"/>
                </a:solidFill>
                <a:latin typeface="Arial Black" panose="020B0A04020102020204" pitchFamily="34" charset="0"/>
              </a:rPr>
              <a:t>What is STEM?</a:t>
            </a:r>
          </a:p>
        </p:txBody>
      </p:sp>
      <p:pic>
        <p:nvPicPr>
          <p:cNvPr id="6" name="Content Placeholder 4" descr="STEM_EDUCATION_NEWS-320x23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7" t="-2476" r="1677" b="-532"/>
          <a:stretch/>
        </p:blipFill>
        <p:spPr>
          <a:xfrm>
            <a:off x="4182653" y="64852"/>
            <a:ext cx="7537678" cy="3800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65A1CB-FA62-42C2-845F-304F94C96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00" y="3967547"/>
            <a:ext cx="10827434" cy="24508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B55E-C0A6-472F-BAC1-91612D1F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DE2D-C0F3-4E9D-B943-5506441E3EB7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63561-8F33-4983-86FD-1368225E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3283C-6726-4C1F-95E8-91A385D6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AutoShape 13"/>
          <p:cNvSpPr>
            <a:spLocks noChangeArrowheads="1"/>
          </p:cNvSpPr>
          <p:nvPr/>
        </p:nvSpPr>
        <p:spPr bwMode="auto">
          <a:xfrm rot="-5400000">
            <a:off x="7427639" y="-384245"/>
            <a:ext cx="457200" cy="1165225"/>
          </a:xfrm>
          <a:prstGeom prst="curvedLeftArrow">
            <a:avLst>
              <a:gd name="adj1" fmla="val 45556"/>
              <a:gd name="adj2" fmla="val 9110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5400000">
            <a:off x="7487421" y="5974428"/>
            <a:ext cx="533400" cy="1214437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1953117">
            <a:off x="10489314" y="4542746"/>
            <a:ext cx="533400" cy="1214438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3" name="Picture 4" descr="j0205373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8036" y="5535653"/>
            <a:ext cx="1662302" cy="1285433"/>
          </a:xfrm>
          <a:ln w="57150">
            <a:solidFill>
              <a:srgbClr val="C00000"/>
            </a:solidFill>
          </a:ln>
        </p:spPr>
      </p:pic>
      <p:sp>
        <p:nvSpPr>
          <p:cNvPr id="3086" name="AutoShape 14"/>
          <p:cNvSpPr>
            <a:spLocks noChangeArrowheads="1"/>
          </p:cNvSpPr>
          <p:nvPr/>
        </p:nvSpPr>
        <p:spPr bwMode="auto">
          <a:xfrm rot="9264595">
            <a:off x="4103195" y="4202427"/>
            <a:ext cx="533400" cy="1214437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335" y="133303"/>
            <a:ext cx="4843739" cy="1756230"/>
          </a:xfrm>
          <a:prstGeom prst="roundRect">
            <a:avLst>
              <a:gd name="adj" fmla="val 1495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Holistic Education means education in 7 sectors together and running parallelly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E7D28-9E66-425F-BA9C-0FDC2C23BAB4}" type="datetime3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7 February 2018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6EACC-F753-4D94-9DD1-4BB55B868A1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088048" y="6477000"/>
            <a:ext cx="7344833" cy="2746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Dr. P. Basak</a:t>
            </a:r>
          </a:p>
        </p:txBody>
      </p:sp>
      <p:sp>
        <p:nvSpPr>
          <p:cNvPr id="58" name="Oval 2"/>
          <p:cNvSpPr>
            <a:spLocks noChangeArrowheads="1"/>
          </p:cNvSpPr>
          <p:nvPr/>
        </p:nvSpPr>
        <p:spPr bwMode="auto">
          <a:xfrm>
            <a:off x="5007070" y="-49275"/>
            <a:ext cx="2895600" cy="2667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Physical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Education</a:t>
            </a:r>
          </a:p>
        </p:txBody>
      </p:sp>
      <p:sp>
        <p:nvSpPr>
          <p:cNvPr id="59" name="Oval 3"/>
          <p:cNvSpPr>
            <a:spLocks noChangeArrowheads="1"/>
          </p:cNvSpPr>
          <p:nvPr/>
        </p:nvSpPr>
        <p:spPr bwMode="auto">
          <a:xfrm>
            <a:off x="4688731" y="4190929"/>
            <a:ext cx="3080325" cy="2590800"/>
          </a:xfrm>
          <a:prstGeom prst="ellipse">
            <a:avLst/>
          </a:prstGeom>
          <a:solidFill>
            <a:srgbClr val="920000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Social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Education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727497" y="-30234"/>
            <a:ext cx="3021118" cy="27733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Emotional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Education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6168856" y="1981128"/>
            <a:ext cx="2908690" cy="2819401"/>
          </a:xfrm>
          <a:prstGeom prst="ellipse">
            <a:avLst/>
          </a:prstGeom>
          <a:solidFill>
            <a:srgbClr val="E5FFFF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Spiritual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Education 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62" name="Oval 5"/>
          <p:cNvSpPr>
            <a:spLocks noChangeArrowheads="1"/>
          </p:cNvSpPr>
          <p:nvPr/>
        </p:nvSpPr>
        <p:spPr bwMode="auto">
          <a:xfrm>
            <a:off x="8970970" y="2103367"/>
            <a:ext cx="2928125" cy="2602161"/>
          </a:xfrm>
          <a:prstGeom prst="ellipse">
            <a:avLst/>
          </a:prstGeom>
          <a:solidFill>
            <a:srgbClr val="FFCCFF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Intellectual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Education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auto">
          <a:xfrm>
            <a:off x="7717163" y="4095274"/>
            <a:ext cx="2667000" cy="2438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Occupational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Education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 rot="-842174">
            <a:off x="10873710" y="1078500"/>
            <a:ext cx="533400" cy="1214437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" name="Oval 4"/>
          <p:cNvSpPr>
            <a:spLocks noChangeArrowheads="1"/>
          </p:cNvSpPr>
          <p:nvPr/>
        </p:nvSpPr>
        <p:spPr bwMode="auto">
          <a:xfrm>
            <a:off x="3249884" y="2002238"/>
            <a:ext cx="2971800" cy="254877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Environmental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Education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6" name="AutoShape 15"/>
          <p:cNvSpPr>
            <a:spLocks noChangeArrowheads="1"/>
          </p:cNvSpPr>
          <p:nvPr/>
        </p:nvSpPr>
        <p:spPr bwMode="auto">
          <a:xfrm rot="-9710437">
            <a:off x="4297706" y="800605"/>
            <a:ext cx="533400" cy="1214437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" name="Rectangle 22"/>
          <p:cNvSpPr>
            <a:spLocks noChangeArrowheads="1"/>
          </p:cNvSpPr>
          <p:nvPr/>
        </p:nvSpPr>
        <p:spPr bwMode="auto">
          <a:xfrm>
            <a:off x="3181113" y="2518004"/>
            <a:ext cx="302111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Calibri" pitchFamily="34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Calibri" pitchFamily="34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0A17D1F-8A52-49D2-A664-DB7B35E1CD29}"/>
              </a:ext>
            </a:extLst>
          </p:cNvPr>
          <p:cNvSpPr/>
          <p:nvPr/>
        </p:nvSpPr>
        <p:spPr>
          <a:xfrm>
            <a:off x="49706" y="3054485"/>
            <a:ext cx="3080325" cy="3389410"/>
          </a:xfrm>
          <a:prstGeom prst="roundRect">
            <a:avLst>
              <a:gd name="adj" fmla="val 950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Education becomes perfect, only when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Education is Holistic and it is linked up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STEM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STEAM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19435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  <p:bldP spid="19" grpId="0" animBg="1"/>
      <p:bldP spid="20" grpId="0" animBg="1"/>
      <p:bldP spid="3086" grpId="0" animBg="1"/>
      <p:bldP spid="2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AutoShape 13"/>
          <p:cNvSpPr>
            <a:spLocks noChangeArrowheads="1"/>
          </p:cNvSpPr>
          <p:nvPr/>
        </p:nvSpPr>
        <p:spPr bwMode="auto">
          <a:xfrm rot="-5400000">
            <a:off x="7427639" y="-384245"/>
            <a:ext cx="457200" cy="1165225"/>
          </a:xfrm>
          <a:prstGeom prst="curvedLeftArrow">
            <a:avLst>
              <a:gd name="adj1" fmla="val 45556"/>
              <a:gd name="adj2" fmla="val 9110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5400000">
            <a:off x="7487421" y="5974428"/>
            <a:ext cx="533400" cy="1214437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1953117">
            <a:off x="10489314" y="4542746"/>
            <a:ext cx="533400" cy="1214438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3" name="Picture 4" descr="j0205373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8036" y="5535653"/>
            <a:ext cx="1662302" cy="1285433"/>
          </a:xfrm>
          <a:ln w="57150">
            <a:solidFill>
              <a:srgbClr val="C00000"/>
            </a:solidFill>
          </a:ln>
        </p:spPr>
      </p:pic>
      <p:sp>
        <p:nvSpPr>
          <p:cNvPr id="3086" name="AutoShape 14"/>
          <p:cNvSpPr>
            <a:spLocks noChangeArrowheads="1"/>
          </p:cNvSpPr>
          <p:nvPr/>
        </p:nvSpPr>
        <p:spPr bwMode="auto">
          <a:xfrm rot="9264595">
            <a:off x="4103195" y="4202427"/>
            <a:ext cx="533400" cy="1214437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335" y="133303"/>
            <a:ext cx="4843739" cy="1631876"/>
          </a:xfrm>
          <a:prstGeom prst="roundRect">
            <a:avLst>
              <a:gd name="adj" fmla="val 1495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Seven Sectors of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Holistic Education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All sectors move together,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from lower KG to PhD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27062-CD70-4EB2-BB46-90419A46C7FB}" type="datetime3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7 February 2018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6EACC-F753-4D94-9DD1-4BB55B868A1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088048" y="6477000"/>
            <a:ext cx="7344833" cy="2746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Dr. P. Basak</a:t>
            </a:r>
          </a:p>
        </p:txBody>
      </p:sp>
      <p:sp>
        <p:nvSpPr>
          <p:cNvPr id="58" name="Oval 2"/>
          <p:cNvSpPr>
            <a:spLocks noChangeArrowheads="1"/>
          </p:cNvSpPr>
          <p:nvPr/>
        </p:nvSpPr>
        <p:spPr bwMode="auto">
          <a:xfrm>
            <a:off x="4780454" y="-71"/>
            <a:ext cx="3037700" cy="2667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59" name="Oval 3"/>
          <p:cNvSpPr>
            <a:spLocks noChangeArrowheads="1"/>
          </p:cNvSpPr>
          <p:nvPr/>
        </p:nvSpPr>
        <p:spPr bwMode="auto">
          <a:xfrm>
            <a:off x="4453995" y="4190929"/>
            <a:ext cx="3190684" cy="2657418"/>
          </a:xfrm>
          <a:prstGeom prst="ellipse">
            <a:avLst/>
          </a:prstGeom>
          <a:solidFill>
            <a:srgbClr val="920000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7727497" y="-30234"/>
            <a:ext cx="3021118" cy="277336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5757181" y="1981128"/>
            <a:ext cx="3424424" cy="2837110"/>
          </a:xfrm>
          <a:prstGeom prst="ellipse">
            <a:avLst/>
          </a:prstGeom>
          <a:solidFill>
            <a:srgbClr val="E5FFFF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62" name="Oval 5"/>
          <p:cNvSpPr>
            <a:spLocks noChangeArrowheads="1"/>
          </p:cNvSpPr>
          <p:nvPr/>
        </p:nvSpPr>
        <p:spPr bwMode="auto">
          <a:xfrm>
            <a:off x="8895785" y="2143583"/>
            <a:ext cx="3170814" cy="2602161"/>
          </a:xfrm>
          <a:prstGeom prst="ellipse">
            <a:avLst/>
          </a:prstGeom>
          <a:solidFill>
            <a:srgbClr val="66FFFF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 </a:t>
            </a: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auto">
          <a:xfrm>
            <a:off x="7730956" y="4322947"/>
            <a:ext cx="2667000" cy="2438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 rot="-842174">
            <a:off x="10873710" y="1078500"/>
            <a:ext cx="533400" cy="1214437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" name="Oval 4"/>
          <p:cNvSpPr>
            <a:spLocks noChangeArrowheads="1"/>
          </p:cNvSpPr>
          <p:nvPr/>
        </p:nvSpPr>
        <p:spPr bwMode="auto">
          <a:xfrm>
            <a:off x="2966237" y="1940755"/>
            <a:ext cx="3352170" cy="2667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</p:txBody>
      </p:sp>
      <p:sp>
        <p:nvSpPr>
          <p:cNvPr id="66" name="AutoShape 15"/>
          <p:cNvSpPr>
            <a:spLocks noChangeArrowheads="1"/>
          </p:cNvSpPr>
          <p:nvPr/>
        </p:nvSpPr>
        <p:spPr bwMode="auto">
          <a:xfrm rot="-9710437">
            <a:off x="4297706" y="800605"/>
            <a:ext cx="533400" cy="1214437"/>
          </a:xfrm>
          <a:prstGeom prst="curvedLeftArrow">
            <a:avLst>
              <a:gd name="adj1" fmla="val 45536"/>
              <a:gd name="adj2" fmla="val 910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5070724" y="187235"/>
            <a:ext cx="269452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Physical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Edu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Health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and Fitness through Yoga,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Medttation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, Exercise, sports and relaxation</a:t>
            </a:r>
            <a:r>
              <a:rPr kumimoji="0" lang="en-GB" sz="11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to control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Stress in Body &amp; Mind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Aging Process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Weight &amp; Cholesterol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Substance use (Alcohol, drugs)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7842967" y="279873"/>
            <a:ext cx="30377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Emotional Edu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Management of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Anger, Anxiety, Grief, Desperation, Love, Fear of failure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Development of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Personality, Hardiness, Serenity, Joy, Self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   Happiness,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9" name="Rectangle 19"/>
          <p:cNvSpPr>
            <a:spLocks noChangeArrowheads="1"/>
          </p:cNvSpPr>
          <p:nvPr/>
        </p:nvSpPr>
        <p:spPr bwMode="auto">
          <a:xfrm>
            <a:off x="9167868" y="2292015"/>
            <a:ext cx="28884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Intellectual Edu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Imagination, Creativity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Intuition &amp; sixth sense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Analysis,&amp; Synthesis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Organized thinking,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Goal Setting &amp;focus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Communication Skills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0" name="Rectangle 20"/>
          <p:cNvSpPr>
            <a:spLocks noChangeArrowheads="1"/>
          </p:cNvSpPr>
          <p:nvPr/>
        </p:nvSpPr>
        <p:spPr bwMode="auto">
          <a:xfrm>
            <a:off x="7769056" y="4570143"/>
            <a:ext cx="2590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Occupational Edu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Calibri" pitchFamily="34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Carrier planning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Skill development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On the job learning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Leadership dev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Time Management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" name="Rectangle 21"/>
          <p:cNvSpPr>
            <a:spLocks noChangeArrowheads="1"/>
          </p:cNvSpPr>
          <p:nvPr/>
        </p:nvSpPr>
        <p:spPr bwMode="auto">
          <a:xfrm>
            <a:off x="4582764" y="4622664"/>
            <a:ext cx="31181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Social Education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-1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Social Values &amp; Communication</a:t>
            </a:r>
            <a:endParaRPr kumimoji="0" lang="en-US" sz="1100" b="0" i="0" u="none" strike="noStrike" kern="0" cap="none" spc="-15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Mannerism &amp; Leadership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Societal involvement and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Responsibility sharing, Equity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Aparigraha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 (Non greedy)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" name="Rectangle 22"/>
          <p:cNvSpPr>
            <a:spLocks noChangeArrowheads="1"/>
          </p:cNvSpPr>
          <p:nvPr/>
        </p:nvSpPr>
        <p:spPr bwMode="auto">
          <a:xfrm>
            <a:off x="3144470" y="2162965"/>
            <a:ext cx="332036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      Environmental Edu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Knowledge of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Declining Resources &amp; 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Increasing Population Growth,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Increasing Waste, Recycling,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Pollution and its control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Biodiversity and web of life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Ecology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rial" charset="0"/>
              </a:rPr>
              <a:t> 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6247731" y="2139742"/>
            <a:ext cx="3197698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     Spiritual Edu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Ahimsa, Peace, Harmony,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Conflict resolution, 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Tolerance, respect others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Honesty &amp; Integrity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Character building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Meditation, Concentration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Eco-spirituality, Nature, 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8596C0-04E0-44B4-AD68-67DF9C92AC09}"/>
              </a:ext>
            </a:extLst>
          </p:cNvPr>
          <p:cNvSpPr/>
          <p:nvPr/>
        </p:nvSpPr>
        <p:spPr>
          <a:xfrm>
            <a:off x="49706" y="3054485"/>
            <a:ext cx="3080325" cy="3389410"/>
          </a:xfrm>
          <a:prstGeom prst="roundRect">
            <a:avLst>
              <a:gd name="adj" fmla="val 950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Education becomes perfect, only when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Education is Holistic and it is linked up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STEM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STEAM 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29311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  <p:bldP spid="19" grpId="0" animBg="1"/>
      <p:bldP spid="20" grpId="0" animBg="1"/>
      <p:bldP spid="3086" grpId="0" animBg="1"/>
      <p:bldP spid="2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6EBA-921C-4E0C-9711-8E22A50A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566" y="1198359"/>
            <a:ext cx="10515600" cy="3279505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516DB-0650-426B-A4CD-A286A0219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3728"/>
            <a:ext cx="10515600" cy="8332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50462-B5F5-4BA5-9B9C-05AA15D4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BF54-CF53-40D6-8647-357E8EC3492D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D23C-55E0-4936-84EE-5848A868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1491-0E1B-4DB9-ADDD-1879AFCE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9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7B694-B785-407D-979F-2EFD881B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221" y="100634"/>
            <a:ext cx="4880044" cy="969409"/>
          </a:xfrm>
        </p:spPr>
        <p:txBody>
          <a:bodyPr>
            <a:noAutofit/>
          </a:bodyPr>
          <a:lstStyle/>
          <a:p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 for Science, Technology, 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&amp; Math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E0654-7C9B-4096-A766-AB56D407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" y="101252"/>
            <a:ext cx="4359018" cy="123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4D310-3756-4619-ABB0-1A45778CD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"/>
          <a:stretch/>
        </p:blipFill>
        <p:spPr>
          <a:xfrm>
            <a:off x="2963694" y="1393680"/>
            <a:ext cx="5337242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78A9A-6DE6-472E-A1CB-C75062F8B6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6" t="2652"/>
          <a:stretch/>
        </p:blipFill>
        <p:spPr>
          <a:xfrm>
            <a:off x="4967592" y="2671864"/>
            <a:ext cx="6265084" cy="1210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65E3E-DBDB-4E5C-B84D-35F26B5050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9" t="6643" r="24580"/>
          <a:stretch/>
        </p:blipFill>
        <p:spPr>
          <a:xfrm>
            <a:off x="682313" y="3999601"/>
            <a:ext cx="10827374" cy="24524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B3B3A4-A749-484F-8455-F01996A35568}"/>
              </a:ext>
            </a:extLst>
          </p:cNvPr>
          <p:cNvSpPr txBox="1">
            <a:spLocks/>
          </p:cNvSpPr>
          <p:nvPr/>
        </p:nvSpPr>
        <p:spPr>
          <a:xfrm>
            <a:off x="0" y="2767484"/>
            <a:ext cx="4880044" cy="96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 for Science, Technology, </a:t>
            </a:r>
            <a:br>
              <a:rPr lang="en-US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Robotics, Engg, Arts &amp; Math, </a:t>
            </a:r>
            <a:br>
              <a:rPr lang="en-US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rgbClr val="9900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9CB7E6-2621-40F5-AB15-93A75C439152}"/>
              </a:ext>
            </a:extLst>
          </p:cNvPr>
          <p:cNvSpPr txBox="1">
            <a:spLocks/>
          </p:cNvSpPr>
          <p:nvPr/>
        </p:nvSpPr>
        <p:spPr>
          <a:xfrm>
            <a:off x="8242570" y="1386249"/>
            <a:ext cx="3734685" cy="112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Acronym for Science, Tech, Engg, Arts &amp; Math</a:t>
            </a:r>
            <a:b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D08BD90-F72B-493F-8212-FE602710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BAE3-0CFE-41F7-AFD3-FF0795E95252}" type="datetime3">
              <a:rPr lang="en-US" smtClean="0"/>
              <a:t>7 February 2018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3FCE1C-BCD4-4D48-88EC-BF58C9A9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A9B38C-7B72-4A53-92A9-52832976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D99ABC-99C7-4B8C-A191-125F3558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971" y="204749"/>
            <a:ext cx="10515600" cy="156095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Family &amp; Consumer Sciences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(FCS)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C5ECD5-4785-4238-B93C-91EF06415E1C}"/>
              </a:ext>
            </a:extLst>
          </p:cNvPr>
          <p:cNvSpPr txBox="1">
            <a:spLocks/>
          </p:cNvSpPr>
          <p:nvPr/>
        </p:nvSpPr>
        <p:spPr>
          <a:xfrm>
            <a:off x="3412273" y="2084417"/>
            <a:ext cx="8325492" cy="156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&amp; its link up with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BA9C6-8B57-4A64-B596-0BFD86D64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"/>
          <a:stretch/>
        </p:blipFill>
        <p:spPr>
          <a:xfrm>
            <a:off x="5176680" y="4215816"/>
            <a:ext cx="6561085" cy="18961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4F1F5-4B0B-4E38-A2AB-DB7A0DE9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FD29-628E-494E-A679-8E7D3497A6CE}" type="datetime3">
              <a:rPr lang="en-US" smtClean="0"/>
              <a:t>7 February 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A9D71-69DF-4EE0-A99F-34643A37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8BB6A-1141-4DF9-AECB-8C6C9A7D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B079BE-78FF-4C90-8635-35F04AA84F9D}"/>
              </a:ext>
            </a:extLst>
          </p:cNvPr>
          <p:cNvSpPr/>
          <p:nvPr/>
        </p:nvSpPr>
        <p:spPr>
          <a:xfrm>
            <a:off x="242360" y="3645369"/>
            <a:ext cx="4738518" cy="31345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first STEM linked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 was HOME SCIENCE in India,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known as FCS (Family &amp; Consumer Sciences) in USA</a:t>
            </a:r>
          </a:p>
        </p:txBody>
      </p:sp>
    </p:spTree>
    <p:extLst>
      <p:ext uri="{BB962C8B-B14F-4D97-AF65-F5344CB8AC3E}">
        <p14:creationId xmlns:p14="http://schemas.microsoft.com/office/powerpoint/2010/main" val="21800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E78E-9516-431B-8C1D-AEDB3A1C8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268" y="542693"/>
            <a:ext cx="4264986" cy="5850673"/>
          </a:xfrm>
        </p:spPr>
        <p:txBody>
          <a:bodyPr>
            <a:normAutofit/>
          </a:bodyPr>
          <a:lstStyle/>
          <a:p>
            <a:pPr marL="0" indent="0">
              <a:lnSpc>
                <a:spcPts val="6800"/>
              </a:lnSpc>
              <a:buNone/>
            </a:pPr>
            <a:r>
              <a:rPr lang="en-US" sz="4400" b="1" dirty="0">
                <a:solidFill>
                  <a:srgbClr val="0000CC"/>
                </a:solidFill>
              </a:rPr>
              <a:t>What is FCS ?</a:t>
            </a:r>
          </a:p>
          <a:p>
            <a:pPr>
              <a:lnSpc>
                <a:spcPts val="6800"/>
              </a:lnSpc>
            </a:pPr>
            <a:r>
              <a:rPr lang="en-US" sz="3200" b="1" dirty="0"/>
              <a:t>It is a branch of Science established by </a:t>
            </a:r>
          </a:p>
          <a:p>
            <a:pPr>
              <a:lnSpc>
                <a:spcPts val="68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 Swallow Richards </a:t>
            </a:r>
          </a:p>
          <a:p>
            <a:pPr>
              <a:lnSpc>
                <a:spcPts val="6800"/>
              </a:lnSpc>
            </a:pP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MIT, USA</a:t>
            </a:r>
          </a:p>
          <a:p>
            <a:pPr>
              <a:lnSpc>
                <a:spcPts val="6800"/>
              </a:lnSpc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803B9-6D39-437D-94C8-9F884E44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0" y="0"/>
            <a:ext cx="6979921" cy="67208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1C501-42A2-47FC-8A5D-8AC4AE46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277F-B936-4A1C-B626-49D5CCDFAF19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EEE8A-4963-4B71-AED9-2312EBCF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BE4C-977B-49B1-85A2-9D98D9D5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74DD55-E384-42AE-9B21-36485129B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49"/>
          <a:stretch/>
        </p:blipFill>
        <p:spPr>
          <a:xfrm>
            <a:off x="5096966" y="120340"/>
            <a:ext cx="6961974" cy="5432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AE289A-9038-4E85-BFF6-755235554168}"/>
              </a:ext>
            </a:extLst>
          </p:cNvPr>
          <p:cNvSpPr/>
          <p:nvPr/>
        </p:nvSpPr>
        <p:spPr>
          <a:xfrm>
            <a:off x="445131" y="815875"/>
            <a:ext cx="4201212" cy="230832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Founded Home Economics, which applied science to housework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73303B-3CFD-41A7-B4E5-1F9AC0366B5E}"/>
              </a:ext>
            </a:extLst>
          </p:cNvPr>
          <p:cNvSpPr/>
          <p:nvPr/>
        </p:nvSpPr>
        <p:spPr>
          <a:xfrm>
            <a:off x="5225285" y="2862589"/>
            <a:ext cx="2406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1842 - 1911</a:t>
            </a:r>
            <a:endParaRPr lang="en-US" sz="3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9AFB1D-0EA4-4E30-8DF4-B6E322A6F22C}"/>
              </a:ext>
            </a:extLst>
          </p:cNvPr>
          <p:cNvSpPr txBox="1">
            <a:spLocks/>
          </p:cNvSpPr>
          <p:nvPr/>
        </p:nvSpPr>
        <p:spPr>
          <a:xfrm>
            <a:off x="236054" y="3762136"/>
            <a:ext cx="7302169" cy="24989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CC"/>
                </a:solidFill>
              </a:rPr>
              <a:t>This allowed women, </a:t>
            </a:r>
            <a:r>
              <a:rPr lang="en-US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spend less time in chores,</a:t>
            </a:r>
            <a:r>
              <a:rPr lang="en-US" sz="3600" b="1" dirty="0">
                <a:solidFill>
                  <a:srgbClr val="0000CC"/>
                </a:solidFill>
              </a:rPr>
              <a:t> and </a:t>
            </a:r>
            <a:r>
              <a:rPr lang="en-US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them time </a:t>
            </a:r>
            <a:r>
              <a:rPr lang="en-US" sz="3600" b="1" dirty="0">
                <a:solidFill>
                  <a:srgbClr val="0000CC"/>
                </a:solidFill>
              </a:rPr>
              <a:t>to pursue higher education &amp; careers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3384B-8B6F-4ED7-B6CF-8C86AD8E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5285-41F8-4574-B7B1-1F5ED5369E22}" type="datetime3">
              <a:rPr lang="en-US" smtClean="0"/>
              <a:t>7 February 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C7D7F-AB79-4668-A541-BD8B8DDA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E3834-CADC-4835-BAB6-1645C4BA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E008A6-28BE-47B7-87AC-E0DA889C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81" y="5567971"/>
            <a:ext cx="7467753" cy="92037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Dr. Swallow in MIT, USA in early 1900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7418-CDFF-42EE-A880-DD20F63C5E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85126" y="261143"/>
            <a:ext cx="4365625" cy="6335713"/>
          </a:xfrm>
        </p:spPr>
        <p:txBody>
          <a:bodyPr>
            <a:norm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Swallow quickly impressed the </a:t>
            </a: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anti-Swallow camp of MIT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her scientific acumen. </a:t>
            </a:r>
          </a:p>
          <a:p>
            <a:pPr marL="0" indent="0">
              <a:lnSpc>
                <a:spcPts val="4200"/>
              </a:lnSpc>
              <a:buNone/>
            </a:pP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Ripley Nichols, 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chemistry,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initially objected, to allowing a woman into the labs.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Worked with 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B1CCF-7C02-4DD3-8CA9-0B423DB2B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" y="369651"/>
            <a:ext cx="7381977" cy="513958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25B13-3181-4A33-95BF-FF857896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6A72-E54B-4393-BE63-1B9F0274E0CE}" type="datetime3">
              <a:rPr lang="en-US" smtClean="0"/>
              <a:t>7 February 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202C7-9322-40BF-BFB1-94C7E2B0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116ED-34FE-445F-8E6B-172AA9DD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53E8-0B96-4017-87FF-2C33ACD8F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147" y="324254"/>
            <a:ext cx="7548664" cy="61608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 H. Swallow Richards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(1842 – 1911)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prominent female chemist of the 19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pioneer in Sanitary Engineering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founder of  </a:t>
            </a:r>
            <a:r>
              <a:rPr lang="en-US" sz="3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Economics in USA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to suggest that the public water, be treated with chlorine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1D645-EEE0-4977-9D6C-DE0F1B1CF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" t="3579" r="52541" b="6926"/>
          <a:stretch/>
        </p:blipFill>
        <p:spPr>
          <a:xfrm>
            <a:off x="0" y="0"/>
            <a:ext cx="4526604" cy="685849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B8BF3-B911-45F4-9BD2-8C0B1D07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C9A3-A06E-430F-A48C-A683B11261BA}" type="datetime3">
              <a:rPr lang="en-US" smtClean="0"/>
              <a:t>7 February 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44D3-A076-4662-918A-715D4F3D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71623-C3E0-403F-B0BF-8A7BE25E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5" y="116733"/>
            <a:ext cx="11802895" cy="927215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Ellen Swallow Richards </a:t>
            </a:r>
            <a:b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 b="1" dirty="0">
                <a:solidFill>
                  <a:srgbClr val="0000CC"/>
                </a:solidFill>
                <a:latin typeface="Arial Black" panose="020B0A04020102020204" pitchFamily="34" charset="0"/>
              </a:rPr>
              <a:t>Founded Family &amp; Consumer Sciences (FCS)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61877"/>
            <a:ext cx="8346331" cy="5116748"/>
          </a:xfrm>
        </p:spPr>
        <p:txBody>
          <a:bodyPr>
            <a:noAutofit/>
          </a:bodyPr>
          <a:lstStyle/>
          <a:p>
            <a:r>
              <a:rPr lang="en-US" sz="3200" b="1" dirty="0"/>
              <a:t>Ellen lived 1842-1911 when </a:t>
            </a:r>
            <a:r>
              <a:rPr lang="en-US" sz="3200" b="1" dirty="0">
                <a:solidFill>
                  <a:srgbClr val="C00000"/>
                </a:solidFill>
              </a:rPr>
              <a:t>filth, disease &amp; suffering </a:t>
            </a:r>
            <a:r>
              <a:rPr lang="en-US" sz="3200" b="1" dirty="0"/>
              <a:t>was common. </a:t>
            </a:r>
            <a:r>
              <a:rPr lang="en-US" sz="3200" b="1" dirty="0">
                <a:solidFill>
                  <a:srgbClr val="9900FF"/>
                </a:solidFill>
              </a:rPr>
              <a:t>Only half of the children lived to adulthood.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Ellen became a scientist, philosopher and change agent at MIT.</a:t>
            </a:r>
          </a:p>
          <a:p>
            <a:endParaRPr lang="en-US" sz="3200" b="1" dirty="0"/>
          </a:p>
          <a:p>
            <a:r>
              <a:rPr lang="en-US" sz="3200" b="1" dirty="0"/>
              <a:t>She felt science and research  </a:t>
            </a:r>
            <a:r>
              <a:rPr lang="en-US" sz="3200" b="1" dirty="0">
                <a:solidFill>
                  <a:srgbClr val="0000CC"/>
                </a:solidFill>
              </a:rPr>
              <a:t>would have a stronger impact </a:t>
            </a:r>
            <a:r>
              <a:rPr lang="en-US" sz="3200" b="1" dirty="0">
                <a:solidFill>
                  <a:srgbClr val="008000"/>
                </a:solidFill>
              </a:rPr>
              <a:t>if it applied, to improve living environments.</a:t>
            </a:r>
          </a:p>
          <a:p>
            <a:endParaRPr lang="en-US" sz="3200" b="1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18353" y="5596123"/>
            <a:ext cx="3586263" cy="849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Ellen Swallow Richards </a:t>
            </a:r>
          </a:p>
          <a:p>
            <a:pPr marL="0" indent="0" algn="ctr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FCS Pioneer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1842-1911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9" y="1261877"/>
            <a:ext cx="3294432" cy="43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49586-7CB9-4891-98F4-3092C62A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B674-D10F-48A6-BD42-363CF49AD3A0}" type="datetime3">
              <a:rPr lang="en-US" smtClean="0"/>
              <a:t>7 February 2018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08F61D-448E-4205-8A6B-B3D18165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P. Basak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4C28B4-FAC0-4809-A4B3-BD96DFFA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8BD9-F298-4EB0-AD83-BFD4FAA6E9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996</Words>
  <Application>Microsoft Office PowerPoint</Application>
  <PresentationFormat>Widescreen</PresentationFormat>
  <Paragraphs>278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Century Gothic</vt:lpstr>
      <vt:lpstr>Corbel</vt:lpstr>
      <vt:lpstr>Wingdings</vt:lpstr>
      <vt:lpstr>Wingdings 2</vt:lpstr>
      <vt:lpstr>Wingdings 3</vt:lpstr>
      <vt:lpstr>Office Theme</vt:lpstr>
      <vt:lpstr>8_Module</vt:lpstr>
      <vt:lpstr>Education becomes enriched, only when, it is linked up with STEM and is Holistic</vt:lpstr>
      <vt:lpstr>What is STEM?</vt:lpstr>
      <vt:lpstr> Acronym for Science, Technology,  Engineering &amp; Math </vt:lpstr>
      <vt:lpstr>Family &amp; Consumer Sciences (FCS)</vt:lpstr>
      <vt:lpstr>PowerPoint Presentation</vt:lpstr>
      <vt:lpstr>PowerPoint Presentation</vt:lpstr>
      <vt:lpstr>Dr. Swallow in MIT, USA in early 1900</vt:lpstr>
      <vt:lpstr>PowerPoint Presentation</vt:lpstr>
      <vt:lpstr>Ellen Swallow Richards  Founded Family &amp; Consumer Sciences (FCS)</vt:lpstr>
      <vt:lpstr>Our first STEM connection</vt:lpstr>
      <vt:lpstr>Overall STEM Education…</vt:lpstr>
      <vt:lpstr>STEM SKILLS</vt:lpstr>
      <vt:lpstr>STEM Skills</vt:lpstr>
      <vt:lpstr>STEM in  FCS  (Family &amp; Consumer Science)</vt:lpstr>
      <vt:lpstr>STEM is FCS</vt:lpstr>
      <vt:lpstr>STEM is FCS</vt:lpstr>
      <vt:lpstr>Integrated Content:</vt:lpstr>
      <vt:lpstr>PowerPoint Presentation</vt:lpstr>
      <vt:lpstr>Identifying STEM in Textiles &amp; Apparel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&amp; Consumer Sciences (FCS) –  an example of STEM</dc:title>
  <dc:creator>Basak Family</dc:creator>
  <cp:lastModifiedBy>Basak Family</cp:lastModifiedBy>
  <cp:revision>44</cp:revision>
  <dcterms:created xsi:type="dcterms:W3CDTF">2018-02-04T03:12:23Z</dcterms:created>
  <dcterms:modified xsi:type="dcterms:W3CDTF">2018-02-06T22:12:17Z</dcterms:modified>
</cp:coreProperties>
</file>