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.xml.rels" ContentType="application/vnd.openxmlformats-package.relationships+xml"/>
  <Override PartName="/ppt/notesSlides/notesSlide2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143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_rels/slideLayout14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9.xml" ContentType="application/vnd.openxmlformats-officedocument.theme+xml"/>
  <Override PartName="/ppt/theme/theme13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148.jpeg" ContentType="image/jpeg"/>
  <Override PartName="/ppt/media/image147.jpeg" ContentType="image/jpeg"/>
  <Override PartName="/ppt/media/image144.wmf" ContentType="image/x-wmf"/>
  <Override PartName="/ppt/media/image143.png" ContentType="image/png"/>
  <Override PartName="/ppt/media/image140.jpeg" ContentType="image/jpeg"/>
  <Override PartName="/ppt/media/image139.jpeg" ContentType="image/jpeg"/>
  <Override PartName="/ppt/media/image138.jpeg" ContentType="image/jpeg"/>
  <Override PartName="/ppt/media/image137.png" ContentType="image/png"/>
  <Override PartName="/ppt/media/image130.jpeg" ContentType="image/jpeg"/>
  <Override PartName="/ppt/media/image129.wmf" ContentType="image/x-wmf"/>
  <Override PartName="/ppt/media/image127.jpeg" ContentType="image/jpeg"/>
  <Override PartName="/ppt/media/image125.jpeg" ContentType="image/jpeg"/>
  <Override PartName="/ppt/media/image124.jpeg" ContentType="image/jpeg"/>
  <Override PartName="/ppt/media/image142.jpeg" ContentType="image/jpeg"/>
  <Override PartName="/ppt/media/image121.jpeg" ContentType="image/jpeg"/>
  <Override PartName="/ppt/media/image119.wmf" ContentType="image/x-wmf"/>
  <Override PartName="/ppt/media/image115.png" ContentType="image/png"/>
  <Override PartName="/ppt/media/image114.wmf" ContentType="image/x-wmf"/>
  <Override PartName="/ppt/media/image113.png" ContentType="image/png"/>
  <Override PartName="/ppt/media/image112.jpeg" ContentType="image/jpeg"/>
  <Override PartName="/ppt/media/image111.jpeg" ContentType="image/jpeg"/>
  <Override PartName="/ppt/media/image109.png" ContentType="image/png"/>
  <Override PartName="/ppt/media/image108.jpeg" ContentType="image/jpeg"/>
  <Override PartName="/ppt/media/image131.jpeg" ContentType="image/jpeg"/>
  <Override PartName="/ppt/media/image105.png" ContentType="image/png"/>
  <Override PartName="/ppt/media/image102.png" ContentType="image/png"/>
  <Override PartName="/ppt/media/image100.png" ContentType="image/png"/>
  <Override PartName="/ppt/media/image99.jpeg" ContentType="image/jpeg"/>
  <Override PartName="/ppt/media/image97.jpeg" ContentType="image/jpeg"/>
  <Override PartName="/ppt/media/image110.wmf" ContentType="image/x-wmf"/>
  <Override PartName="/ppt/media/image145.jpeg" ContentType="image/jpeg"/>
  <Override PartName="/ppt/media/image93.png" ContentType="image/png"/>
  <Override PartName="/ppt/media/image88.png" ContentType="image/png"/>
  <Override PartName="/ppt/media/image82.png" ContentType="image/png"/>
  <Override PartName="/ppt/media/image81.wmf" ContentType="image/x-wmf"/>
  <Override PartName="/ppt/media/image94.jpeg" ContentType="image/jpeg"/>
  <Override PartName="/ppt/media/image80.wmf" ContentType="image/x-wmf"/>
  <Override PartName="/ppt/media/image86.jpeg" ContentType="image/jpeg"/>
  <Override PartName="/ppt/media/image78.png" ContentType="image/png"/>
  <Override PartName="/ppt/media/image75.jpeg" ContentType="image/jpeg"/>
  <Override PartName="/ppt/media/image74.png" ContentType="image/png"/>
  <Override PartName="/ppt/media/image76.png" ContentType="image/png"/>
  <Override PartName="/ppt/media/image73.jpeg" ContentType="image/jpeg"/>
  <Override PartName="/ppt/media/image72.wmf" ContentType="image/x-wmf"/>
  <Override PartName="/ppt/media/image141.jpeg" ContentType="image/jpeg"/>
  <Override PartName="/ppt/media/image70.jpeg" ContentType="image/jpeg"/>
  <Override PartName="/ppt/media/image123.jpeg" ContentType="image/jpeg"/>
  <Override PartName="/ppt/media/image69.jpeg" ContentType="image/jpeg"/>
  <Override PartName="/ppt/media/image118.png" ContentType="image/png"/>
  <Override PartName="/ppt/media/image68.png" ContentType="image/png"/>
  <Override PartName="/ppt/media/image98.jpeg" ContentType="image/jpeg"/>
  <Override PartName="/ppt/media/image67.png" ContentType="image/png"/>
  <Override PartName="/ppt/media/image132.png" ContentType="image/png"/>
  <Override PartName="/ppt/media/image91.jpeg" ContentType="image/jpeg"/>
  <Override PartName="/ppt/media/image65.jpeg" ContentType="image/jpeg"/>
  <Override PartName="/ppt/media/image63.jpeg" ContentType="image/jpeg"/>
  <Override PartName="/ppt/media/image62.jpeg" ContentType="image/jpeg"/>
  <Override PartName="/ppt/media/image60.png" ContentType="image/png"/>
  <Override PartName="/ppt/media/image59.png" ContentType="image/png"/>
  <Override PartName="/ppt/media/image57.png" ContentType="image/png"/>
  <Override PartName="/ppt/media/image53.png" ContentType="image/png"/>
  <Override PartName="/ppt/media/image52.png" ContentType="image/png"/>
  <Override PartName="/ppt/media/image56.png" ContentType="image/png"/>
  <Override PartName="/ppt/media/image51.png" ContentType="image/png"/>
  <Override PartName="/ppt/media/image106.png" ContentType="image/png"/>
  <Override PartName="/ppt/media/image46.jpeg" ContentType="image/jpeg"/>
  <Override PartName="/ppt/media/image120.jpeg" ContentType="image/jpeg"/>
  <Override PartName="/ppt/media/image45.jpeg" ContentType="image/jpeg"/>
  <Override PartName="/ppt/media/image135.jpeg" ContentType="image/jpeg"/>
  <Override PartName="/ppt/media/image44.jpeg" ContentType="image/jpeg"/>
  <Override PartName="/ppt/media/image43.jpeg" ContentType="image/jpeg"/>
  <Override PartName="/ppt/media/image126.jpeg" ContentType="image/jpeg"/>
  <Override PartName="/ppt/media/image50.png" ContentType="image/png"/>
  <Override PartName="/ppt/media/image42.jpeg" ContentType="image/jpeg"/>
  <Override PartName="/ppt/media/image39.jpeg" ContentType="image/jpeg"/>
  <Override PartName="/ppt/media/image103.png" ContentType="image/png"/>
  <Override PartName="/ppt/media/image38.jpeg" ContentType="image/jpeg"/>
  <Override PartName="/ppt/media/image83.png" ContentType="image/png"/>
  <Override PartName="/ppt/media/image89.jpeg" ContentType="image/jpeg"/>
  <Override PartName="/ppt/media/image36.jpeg" ContentType="image/jpeg"/>
  <Override PartName="/ppt/media/image107.jpeg" ContentType="image/jpeg"/>
  <Override PartName="/ppt/media/image35.jpeg" ContentType="image/jpeg"/>
  <Override PartName="/ppt/media/image128.png" ContentType="image/png"/>
  <Override PartName="/ppt/media/image49.png" ContentType="image/png"/>
  <Override PartName="/ppt/media/image33.jpeg" ContentType="image/jpeg"/>
  <Override PartName="/ppt/media/image146.wmf" ContentType="image/x-wmf"/>
  <Override PartName="/ppt/media/image32.png" ContentType="image/png"/>
  <Override PartName="/ppt/media/image30.jpeg" ContentType="image/jpeg"/>
  <Override PartName="/ppt/media/image71.png" ContentType="image/png"/>
  <Override PartName="/ppt/media/image28.jpeg" ContentType="image/jpeg"/>
  <Override PartName="/ppt/media/image58.wmf" ContentType="image/x-wmf"/>
  <Override PartName="/ppt/media/image87.png" ContentType="image/png"/>
  <Override PartName="/ppt/media/image92.jpeg" ContentType="image/jpeg"/>
  <Override PartName="/ppt/media/image25.png" ContentType="image/png"/>
  <Override PartName="/ppt/media/image90.jpeg" ContentType="image/jpeg"/>
  <Override PartName="/ppt/media/image55.png" ContentType="image/png"/>
  <Override PartName="/ppt/media/image77.png" ContentType="image/png"/>
  <Override PartName="/ppt/media/image136.jpeg" ContentType="image/jpeg"/>
  <Override PartName="/ppt/media/image22.png" ContentType="image/png"/>
  <Override PartName="/ppt/media/image41.jpeg" ContentType="image/jpeg"/>
  <Override PartName="/ppt/media/image122.jpeg" ContentType="image/jpeg"/>
  <Override PartName="/ppt/media/image24.png" ContentType="image/png"/>
  <Override PartName="/ppt/media/image116.jpeg" ContentType="image/jpeg"/>
  <Override PartName="/ppt/media/image54.png" ContentType="image/png"/>
  <Override PartName="/ppt/media/image21.png" ContentType="image/png"/>
  <Override PartName="/ppt/media/image20.png" ContentType="image/png"/>
  <Override PartName="/ppt/media/image19.png" ContentType="image/png"/>
  <Override PartName="/ppt/media/image96.png" ContentType="image/png"/>
  <Override PartName="/ppt/media/image16.png" ContentType="image/png"/>
  <Override PartName="/ppt/media/image17.png" ContentType="image/png"/>
  <Override PartName="/ppt/media/image133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31.jpeg" ContentType="image/jpeg"/>
  <Override PartName="/ppt/media/image64.jpeg" ContentType="image/jpeg"/>
  <Override PartName="/ppt/media/image23.png" ContentType="image/png"/>
  <Override PartName="/ppt/media/image10.png" ContentType="image/png"/>
  <Override PartName="/ppt/media/image134.wmf" ContentType="image/x-wmf"/>
  <Override PartName="/ppt/media/image117.png" ContentType="image/png"/>
  <Override PartName="/ppt/media/image48.png" ContentType="image/png"/>
  <Override PartName="/ppt/media/image40.jpeg" ContentType="image/jpeg"/>
  <Override PartName="/ppt/media/image84.jpeg" ContentType="image/jpeg"/>
  <Override PartName="/ppt/media/image149.jpeg" ContentType="image/jpeg"/>
  <Override PartName="/ppt/media/image15.png" ContentType="image/png"/>
  <Override PartName="/ppt/media/image9.png" ContentType="image/png"/>
  <Override PartName="/ppt/media/image95.jpeg" ContentType="image/jpeg"/>
  <Override PartName="/ppt/media/image37.jpeg" ContentType="image/jpeg"/>
  <Override PartName="/ppt/media/image8.png" ContentType="image/png"/>
  <Override PartName="/ppt/media/image29.png" ContentType="image/png"/>
  <Override PartName="/ppt/media/image26.jpeg" ContentType="image/jpeg"/>
  <Override PartName="/ppt/media/image101.png" ContentType="image/png"/>
  <Override PartName="/ppt/media/image6.png" ContentType="image/png"/>
  <Override PartName="/ppt/media/image85.jpeg" ContentType="image/jpeg"/>
  <Override PartName="/ppt/media/image34.jpeg" ContentType="image/jpeg"/>
  <Override PartName="/ppt/media/image27.jpeg" ContentType="image/jpeg"/>
  <Override PartName="/ppt/media/image5.png" ContentType="image/png"/>
  <Override PartName="/ppt/media/image18.png" ContentType="image/png"/>
  <Override PartName="/ppt/media/image7.png" ContentType="image/png"/>
  <Override PartName="/ppt/media/image66.jpeg" ContentType="image/jpeg"/>
  <Override PartName="/ppt/media/image4.png" ContentType="image/png"/>
  <Override PartName="/ppt/media/image3.png" ContentType="image/png"/>
  <Override PartName="/ppt/media/image61.jpeg" ContentType="image/jpeg"/>
  <Override PartName="/ppt/media/image104.png" ContentType="image/png"/>
  <Override PartName="/ppt/media/image2.png" ContentType="image/png"/>
  <Override PartName="/ppt/media/image79.png" ContentType="image/png"/>
  <Override PartName="/ppt/media/image47.png" ContentType="image/png"/>
  <Override PartName="/ppt/media/image11.png" ContentType="image/png"/>
  <Override PartName="/ppt/media/image1.png" ContentType="image/png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50" Type="http://schemas.openxmlformats.org/officeDocument/2006/relationships/slide" Target="slides/slide36.xml"/><Relationship Id="rId51" Type="http://schemas.openxmlformats.org/officeDocument/2006/relationships/slide" Target="slides/slide37.xml"/><Relationship Id="rId52" Type="http://schemas.openxmlformats.org/officeDocument/2006/relationships/slide" Target="slides/slide38.xml"/><Relationship Id="rId53" Type="http://schemas.openxmlformats.org/officeDocument/2006/relationships/slide" Target="slides/slide39.xml"/><Relationship Id="rId54" Type="http://schemas.openxmlformats.org/officeDocument/2006/relationships/slide" Target="slides/slide4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43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434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435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436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B55DE00F-69F3-4BEC-9D4D-2109F3C60C67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image" Target="../media/image149.jpeg"/><Relationship Id="rId2" Type="http://schemas.openxmlformats.org/officeDocument/2006/relationships/slide" Target="../slides/slide11.xml"/><Relationship Id="rId3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image" Target="../media/image148.jpeg"/><Relationship Id="rId2" Type="http://schemas.openxmlformats.org/officeDocument/2006/relationships/slide" Target="../slides/slide9.xml"/><Relationship Id="rId3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60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6857640" cy="4571640"/>
          </a:xfrm>
          <a:prstGeom prst="rect">
            <a:avLst/>
          </a:prstGeom>
          <a:ln>
            <a:noFill/>
          </a:ln>
        </p:spPr>
      </p:pic>
      <p:sp>
        <p:nvSpPr>
          <p:cNvPr id="607" name="TextShape 2"/>
          <p:cNvSpPr txBox="1"/>
          <p:nvPr/>
        </p:nvSpPr>
        <p:spPr>
          <a:xfrm>
            <a:off x="66240" y="5120640"/>
            <a:ext cx="6791760" cy="1370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News title: "Astronomers reach for the stars to discover new cancer therapy" describes Anil Pradhan, Sultana Nahar, Yu Yan applying knowledge  of stars, black holes to introduce a new method for cancer treatment</a:t>
            </a:r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73EE680E-4BF9-40BC-B884-3EDA57278F5D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CDC1DACA-6C3C-43D6-8E32-CE5EEDD38AB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EB153D5D-8E09-457F-BD5E-17E8DB3FBC4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999A3FB1-5240-405B-8959-CFFE82916783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body"/>
          </p:nvPr>
        </p:nvSpPr>
        <p:spPr>
          <a:xfrm>
            <a:off x="0" y="8046720"/>
            <a:ext cx="6766560" cy="113364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She studies the universe through atoms,developed new ways to study atomic processes (Public lecture at Perkins Observatory, Ohio)</a:t>
            </a:r>
            <a:endParaRPr/>
          </a:p>
        </p:txBody>
      </p:sp>
      <p:sp>
        <p:nvSpPr>
          <p:cNvPr id="603" name="TextShape 2"/>
          <p:cNvSpPr txBox="1"/>
          <p:nvPr/>
        </p:nvSpPr>
        <p:spPr>
          <a:xfrm>
            <a:off x="914400" y="6400800"/>
            <a:ext cx="4505760" cy="602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>
                <a:latin typeface="Arial"/>
              </a:rPr>
              <a:t>public lecture describing "universe</a:t>
            </a:r>
            <a:endParaRPr/>
          </a:p>
          <a:p>
            <a:r>
              <a:rPr lang="en-US">
                <a:latin typeface="Arial"/>
              </a:rPr>
              <a:t>through atoms", Perkins Observatory, Ohio</a:t>
            </a:r>
            <a:endParaRPr/>
          </a:p>
        </p:txBody>
      </p:sp>
      <p:pic>
        <p:nvPicPr>
          <p:cNvPr id="604" name="" descr=""/>
          <p:cNvPicPr/>
          <p:nvPr/>
        </p:nvPicPr>
        <p:blipFill>
          <a:blip r:embed="rId1"/>
          <a:stretch/>
        </p:blipFill>
        <p:spPr>
          <a:xfrm>
            <a:off x="8280" y="-44640"/>
            <a:ext cx="6849720" cy="8041320"/>
          </a:xfrm>
          <a:prstGeom prst="rect">
            <a:avLst/>
          </a:prstGeom>
          <a:ln>
            <a:noFill/>
          </a:ln>
        </p:spPr>
      </p:pic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7.png"/><Relationship Id="rId3" Type="http://schemas.openxmlformats.org/officeDocument/2006/relationships/image" Target="../media/image18.png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9.png"/><Relationship Id="rId3" Type="http://schemas.openxmlformats.org/officeDocument/2006/relationships/image" Target="../media/image20.png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22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23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58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9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9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9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3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3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78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79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14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15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50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51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86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87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5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slideLayout" Target="../slideLayouts/slideLayout4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5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png"/><Relationship Id="rId3" Type="http://schemas.openxmlformats.org/officeDocument/2006/relationships/image" Target="../media/image72.wmf"/><Relationship Id="rId4" Type="http://schemas.openxmlformats.org/officeDocument/2006/relationships/slideLayout" Target="../slideLayouts/slideLayout49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png"/><Relationship Id="rId3" Type="http://schemas.openxmlformats.org/officeDocument/2006/relationships/slideLayout" Target="../slideLayouts/slideLayout49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4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wmf"/><Relationship Id="rId6" Type="http://schemas.openxmlformats.org/officeDocument/2006/relationships/image" Target="../media/image81.wmf"/><Relationship Id="rId7" Type="http://schemas.openxmlformats.org/officeDocument/2006/relationships/image" Target="../media/image82.png"/><Relationship Id="rId8" Type="http://schemas.openxmlformats.org/officeDocument/2006/relationships/slideLayout" Target="../slideLayouts/slideLayout4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4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jpeg"/><Relationship Id="rId3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slideLayout" Target="../slideLayouts/slideLayout4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slideLayout" Target="../slideLayouts/slideLayout4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jpeg"/><Relationship Id="rId3" Type="http://schemas.openxmlformats.org/officeDocument/2006/relationships/slideLayout" Target="../slideLayouts/slideLayout4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5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image" Target="../media/image93.png"/><Relationship Id="rId3" Type="http://schemas.openxmlformats.org/officeDocument/2006/relationships/image" Target="../media/image94.jpeg"/><Relationship Id="rId4" Type="http://schemas.openxmlformats.org/officeDocument/2006/relationships/slideLayout" Target="../slideLayouts/slideLayout49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95.jpeg"/><Relationship Id="rId2" Type="http://schemas.openxmlformats.org/officeDocument/2006/relationships/image" Target="../media/image96.png"/><Relationship Id="rId3" Type="http://schemas.openxmlformats.org/officeDocument/2006/relationships/image" Target="../media/image97.jpeg"/><Relationship Id="rId4" Type="http://schemas.openxmlformats.org/officeDocument/2006/relationships/slideLayout" Target="../slideLayouts/slideLayout4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8.jpeg"/><Relationship Id="rId2" Type="http://schemas.openxmlformats.org/officeDocument/2006/relationships/image" Target="../media/image99.jpeg"/><Relationship Id="rId3" Type="http://schemas.openxmlformats.org/officeDocument/2006/relationships/slideLayout" Target="../slideLayouts/slideLayout4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slideLayout" Target="../slideLayouts/slideLayout6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03.png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slideLayout" Target="../slideLayouts/slideLayout7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07.jpeg"/><Relationship Id="rId2" Type="http://schemas.openxmlformats.org/officeDocument/2006/relationships/image" Target="../media/image108.jpeg"/><Relationship Id="rId3" Type="http://schemas.openxmlformats.org/officeDocument/2006/relationships/image" Target="../media/image109.png"/><Relationship Id="rId4" Type="http://schemas.openxmlformats.org/officeDocument/2006/relationships/image" Target="../media/image110.wmf"/><Relationship Id="rId5" Type="http://schemas.openxmlformats.org/officeDocument/2006/relationships/slideLayout" Target="../slideLayouts/slideLayout85.xml"/><Relationship Id="rId6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11.jpeg"/><Relationship Id="rId2" Type="http://schemas.openxmlformats.org/officeDocument/2006/relationships/image" Target="../media/image112.jpeg"/><Relationship Id="rId3" Type="http://schemas.openxmlformats.org/officeDocument/2006/relationships/image" Target="../media/image113.png"/><Relationship Id="rId4" Type="http://schemas.openxmlformats.org/officeDocument/2006/relationships/image" Target="../media/image114.wmf"/><Relationship Id="rId5" Type="http://schemas.openxmlformats.org/officeDocument/2006/relationships/slideLayout" Target="../slideLayouts/slideLayout49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jpeg"/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wmf"/><Relationship Id="rId6" Type="http://schemas.openxmlformats.org/officeDocument/2006/relationships/slideLayout" Target="../slideLayouts/slideLayout49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20.jpeg"/><Relationship Id="rId2" Type="http://schemas.openxmlformats.org/officeDocument/2006/relationships/slideLayout" Target="../slideLayouts/slideLayout49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21.jpeg"/><Relationship Id="rId2" Type="http://schemas.openxmlformats.org/officeDocument/2006/relationships/image" Target="../media/image122.jpeg"/><Relationship Id="rId3" Type="http://schemas.openxmlformats.org/officeDocument/2006/relationships/slideLayout" Target="../slideLayouts/slideLayout9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23.jpeg"/><Relationship Id="rId2" Type="http://schemas.openxmlformats.org/officeDocument/2006/relationships/image" Target="../media/image124.jpeg"/><Relationship Id="rId3" Type="http://schemas.openxmlformats.org/officeDocument/2006/relationships/slideLayout" Target="../slideLayouts/slideLayout4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25.jpeg"/><Relationship Id="rId2" Type="http://schemas.openxmlformats.org/officeDocument/2006/relationships/image" Target="../media/image126.jpeg"/><Relationship Id="rId3" Type="http://schemas.openxmlformats.org/officeDocument/2006/relationships/image" Target="../media/image127.jpeg"/><Relationship Id="rId4" Type="http://schemas.openxmlformats.org/officeDocument/2006/relationships/image" Target="../media/image128.png"/><Relationship Id="rId5" Type="http://schemas.openxmlformats.org/officeDocument/2006/relationships/image" Target="../media/image129.wmf"/><Relationship Id="rId6" Type="http://schemas.openxmlformats.org/officeDocument/2006/relationships/slideLayout" Target="../slideLayouts/slideLayout109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30.jpeg"/><Relationship Id="rId2" Type="http://schemas.openxmlformats.org/officeDocument/2006/relationships/image" Target="../media/image131.jpeg"/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wmf"/><Relationship Id="rId6" Type="http://schemas.openxmlformats.org/officeDocument/2006/relationships/slideLayout" Target="../slideLayouts/slideLayout12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35.jpeg"/><Relationship Id="rId2" Type="http://schemas.openxmlformats.org/officeDocument/2006/relationships/image" Target="../media/image136.jpeg"/><Relationship Id="rId3" Type="http://schemas.openxmlformats.org/officeDocument/2006/relationships/image" Target="../media/image137.png"/><Relationship Id="rId4" Type="http://schemas.openxmlformats.org/officeDocument/2006/relationships/slideLayout" Target="../slideLayouts/slideLayout49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38.jpeg"/><Relationship Id="rId2" Type="http://schemas.openxmlformats.org/officeDocument/2006/relationships/image" Target="../media/image139.jpeg"/><Relationship Id="rId3" Type="http://schemas.openxmlformats.org/officeDocument/2006/relationships/image" Target="../media/image140.jpeg"/><Relationship Id="rId4" Type="http://schemas.openxmlformats.org/officeDocument/2006/relationships/slideLayout" Target="../slideLayouts/slideLayout49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41.jpeg"/><Relationship Id="rId2" Type="http://schemas.openxmlformats.org/officeDocument/2006/relationships/image" Target="../media/image142.jpeg"/><Relationship Id="rId3" Type="http://schemas.openxmlformats.org/officeDocument/2006/relationships/image" Target="../media/image143.png"/><Relationship Id="rId4" Type="http://schemas.openxmlformats.org/officeDocument/2006/relationships/image" Target="../media/image144.wmf"/><Relationship Id="rId5" Type="http://schemas.openxmlformats.org/officeDocument/2006/relationships/slideLayout" Target="../slideLayouts/slideLayout4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7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45.jpeg"/><Relationship Id="rId2" Type="http://schemas.openxmlformats.org/officeDocument/2006/relationships/image" Target="../media/image146.wmf"/><Relationship Id="rId3" Type="http://schemas.openxmlformats.org/officeDocument/2006/relationships/image" Target="../media/image147.jpeg"/><Relationship Id="rId4" Type="http://schemas.openxmlformats.org/officeDocument/2006/relationships/slideLayout" Target="../slideLayouts/slideLayout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4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9" Type="http://schemas.openxmlformats.org/officeDocument/2006/relationships/image" Target="../media/image43.jpeg"/><Relationship Id="rId10" Type="http://schemas.openxmlformats.org/officeDocument/2006/relationships/image" Target="../media/image44.jpeg"/><Relationship Id="rId11" Type="http://schemas.openxmlformats.org/officeDocument/2006/relationships/image" Target="../media/image45.jpeg"/><Relationship Id="rId12" Type="http://schemas.openxmlformats.org/officeDocument/2006/relationships/image" Target="../media/image46.jpe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53.png"/><Relationship Id="rId20" Type="http://schemas.openxmlformats.org/officeDocument/2006/relationships/image" Target="../media/image54.png"/><Relationship Id="rId21" Type="http://schemas.openxmlformats.org/officeDocument/2006/relationships/image" Target="../media/image55.png"/><Relationship Id="rId22" Type="http://schemas.openxmlformats.org/officeDocument/2006/relationships/slideLayout" Target="../slideLayouts/slideLayout4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wmf"/><Relationship Id="rId4" Type="http://schemas.openxmlformats.org/officeDocument/2006/relationships/slideLayout" Target="../slideLayouts/slideLayout4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slideLayout" Target="../slideLayouts/slideLayout4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slideLayout" Target="../slideLayouts/slideLayout5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Picture 2" descr=""/>
          <p:cNvPicPr/>
          <p:nvPr/>
        </p:nvPicPr>
        <p:blipFill>
          <a:blip r:embed="rId1"/>
          <a:stretch/>
        </p:blipFill>
        <p:spPr>
          <a:xfrm>
            <a:off x="0" y="-23760"/>
            <a:ext cx="9143280" cy="6857280"/>
          </a:xfrm>
          <a:prstGeom prst="rect">
            <a:avLst/>
          </a:prstGeom>
          <a:ln>
            <a:noFill/>
          </a:ln>
        </p:spPr>
      </p:pic>
      <p:sp>
        <p:nvSpPr>
          <p:cNvPr id="438" name="CustomShape 1"/>
          <p:cNvSpPr/>
          <p:nvPr/>
        </p:nvSpPr>
        <p:spPr>
          <a:xfrm>
            <a:off x="7353720" y="367920"/>
            <a:ext cx="109656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00"/>
                </a:solidFill>
                <a:latin typeface="Engravers MT"/>
                <a:ea typeface="Calibri"/>
              </a:rPr>
              <a:t>Toronto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00"/>
                </a:solidFill>
                <a:latin typeface="Engravers MT"/>
                <a:ea typeface="Calibri"/>
              </a:rPr>
              <a:t>Canada</a:t>
            </a:r>
            <a:endParaRPr/>
          </a:p>
        </p:txBody>
      </p:sp>
    </p:spTree>
  </p:cSld>
  <p:transition spd="slow">
    <p:wheel spokes="8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Question-Answer after an invited scientific presentation on atomic processes in Germany</a:t>
            </a:r>
            <a:endParaRPr/>
          </a:p>
        </p:txBody>
      </p:sp>
      <p:pic>
        <p:nvPicPr>
          <p:cNvPr id="488" name="" descr=""/>
          <p:cNvPicPr/>
          <p:nvPr/>
        </p:nvPicPr>
        <p:blipFill>
          <a:blip r:embed="rId1"/>
          <a:stretch/>
        </p:blipFill>
        <p:spPr>
          <a:xfrm>
            <a:off x="2172240" y="1280160"/>
            <a:ext cx="5142960" cy="685764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" descr=""/>
          <p:cNvPicPr/>
          <p:nvPr/>
        </p:nvPicPr>
        <p:blipFill>
          <a:blip r:embed="rId1"/>
          <a:stretch/>
        </p:blipFill>
        <p:spPr>
          <a:xfrm>
            <a:off x="1440" y="1184040"/>
            <a:ext cx="9143640" cy="6095520"/>
          </a:xfrm>
          <a:prstGeom prst="rect">
            <a:avLst/>
          </a:prstGeom>
          <a:ln>
            <a:noFill/>
          </a:ln>
        </p:spPr>
      </p:pic>
      <p:sp>
        <p:nvSpPr>
          <p:cNvPr id="490" name="TextShape 1"/>
          <p:cNvSpPr txBox="1"/>
          <p:nvPr/>
        </p:nvSpPr>
        <p:spPr>
          <a:xfrm>
            <a:off x="0" y="0"/>
            <a:ext cx="9144000" cy="1132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>
                <a:latin typeface="Arial"/>
              </a:rPr>
              <a:t>News title: "Astronomers reach for the stars to discover new cancer therapy" describes Anil Pradhan, Sultana Nahar, Yu Yan applying knowledge of stars, black holes to introduce a new method</a:t>
            </a:r>
            <a:endParaRPr/>
          </a:p>
        </p:txBody>
      </p:sp>
    </p:spTree>
  </p:cSld>
  <p:transition spd="slow">
    <p:wheel spokes="8"/>
  </p:transition>
  <p:timing>
    <p:tnLst>
      <p:par>
        <p:cTn id="159" dur="indefinite" restart="never" nodeType="tmRoot">
          <p:childTnLst>
            <p:seq>
              <p:cTn id="1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CustomShape 1"/>
          <p:cNvSpPr/>
          <p:nvPr/>
        </p:nvSpPr>
        <p:spPr>
          <a:xfrm>
            <a:off x="419040" y="2005200"/>
            <a:ext cx="8152560" cy="912960"/>
          </a:xfrm>
          <a:prstGeom prst="rect">
            <a:avLst/>
          </a:prstGeom>
          <a:noFill/>
          <a:ln w="5724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Times New Roman"/>
              </a:rPr>
              <a:t>(</a:t>
            </a: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Astrophysics is the study of the origins, physics, and evolution of planets, stars, galaxies, and the universe as a whole. The principal pursuits of the astronomer are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to extend our understanding of the physical nature of the universe).</a:t>
            </a:r>
            <a:endParaRPr/>
          </a:p>
        </p:txBody>
      </p:sp>
      <p:pic>
        <p:nvPicPr>
          <p:cNvPr id="492" name="Picture 2" descr=""/>
          <p:cNvPicPr/>
          <p:nvPr/>
        </p:nvPicPr>
        <p:blipFill>
          <a:blip r:embed="rId2"/>
          <a:stretch/>
        </p:blipFill>
        <p:spPr>
          <a:xfrm>
            <a:off x="13680" y="0"/>
            <a:ext cx="1400040" cy="188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3" name="Picture 2" descr=""/>
          <p:cNvPicPr/>
          <p:nvPr/>
        </p:nvPicPr>
        <p:blipFill>
          <a:blip r:embed="rId3"/>
          <a:stretch/>
        </p:blipFill>
        <p:spPr>
          <a:xfrm>
            <a:off x="7543800" y="100080"/>
            <a:ext cx="1400040" cy="188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4" name="CustomShape 2"/>
          <p:cNvSpPr/>
          <p:nvPr/>
        </p:nvSpPr>
        <p:spPr>
          <a:xfrm>
            <a:off x="6407280" y="6139800"/>
            <a:ext cx="227160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15000"/>
              </a:lnSpc>
            </a:pPr>
            <a:r>
              <a:rPr i="1" lang="en-US" strike="noStrike">
                <a:solidFill>
                  <a:srgbClr val="ffff00"/>
                </a:solidFill>
                <a:latin typeface="Times New Roman"/>
                <a:ea typeface="Calibri"/>
              </a:rPr>
              <a:t>Continue to next Slide</a:t>
            </a:r>
            <a:r>
              <a:rPr i="1" lang="en-US" strike="noStrike">
                <a:solidFill>
                  <a:srgbClr val="c00000"/>
                </a:solidFill>
                <a:latin typeface="Times New Roman"/>
                <a:ea typeface="Times New Roman"/>
              </a:rPr>
              <a:t> </a:t>
            </a:r>
            <a:endParaRPr/>
          </a:p>
        </p:txBody>
      </p:sp>
      <p:sp>
        <p:nvSpPr>
          <p:cNvPr id="495" name="CustomShape 3"/>
          <p:cNvSpPr/>
          <p:nvPr/>
        </p:nvSpPr>
        <p:spPr>
          <a:xfrm>
            <a:off x="419040" y="3124080"/>
            <a:ext cx="8267760" cy="3093840"/>
          </a:xfrm>
          <a:prstGeom prst="rect">
            <a:avLst/>
          </a:prstGeom>
          <a:noFill/>
          <a:ln w="5724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Times New Roman"/>
                <a:ea typeface="Times New Roman"/>
              </a:rPr>
              <a:t>EDUCATION: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z="1600" strike="noStrike">
                <a:solidFill>
                  <a:srgbClr val="ffffff"/>
                </a:solidFill>
                <a:latin typeface="Arial"/>
                <a:ea typeface="Calibri"/>
              </a:rPr>
              <a:t>SSC from  Moniza Rahman Girls High School, Dhaka, Bangladesh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z="1600" strike="noStrike">
                <a:solidFill>
                  <a:srgbClr val="ffffff"/>
                </a:solidFill>
                <a:latin typeface="Arial"/>
                <a:ea typeface="Calibri"/>
              </a:rPr>
              <a:t> </a:t>
            </a:r>
            <a:r>
              <a:rPr lang="en-US" sz="1600" strike="noStrike">
                <a:solidFill>
                  <a:srgbClr val="ffffff"/>
                </a:solidFill>
                <a:latin typeface="Arial"/>
                <a:ea typeface="Calibri"/>
              </a:rPr>
              <a:t>HSC from Central Women's College. Dhaka, Bangladesh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z="1600" strike="noStrike">
                <a:solidFill>
                  <a:srgbClr val="ffffff"/>
                </a:solidFill>
                <a:latin typeface="Arial"/>
                <a:ea typeface="Calibri"/>
              </a:rPr>
              <a:t>BSc. (Hon) in physics) 1977, 1</a:t>
            </a:r>
            <a:r>
              <a:rPr lang="en-US" sz="1600" strike="noStrike" baseline="101000">
                <a:solidFill>
                  <a:srgbClr val="ffffff"/>
                </a:solidFill>
                <a:latin typeface="Arial"/>
                <a:ea typeface="Calibri"/>
              </a:rPr>
              <a:t>st</a:t>
            </a:r>
            <a:r>
              <a:rPr lang="en-US" sz="1600" strike="noStrike">
                <a:solidFill>
                  <a:srgbClr val="ffffff"/>
                </a:solidFill>
                <a:latin typeface="Arial"/>
                <a:ea typeface="Calibri"/>
              </a:rPr>
              <a:t> Class 1</a:t>
            </a:r>
            <a:r>
              <a:rPr lang="en-US" sz="1600" strike="noStrike" baseline="101000">
                <a:solidFill>
                  <a:srgbClr val="ffffff"/>
                </a:solidFill>
                <a:latin typeface="Arial"/>
                <a:ea typeface="Calibri"/>
              </a:rPr>
              <a:t>st</a:t>
            </a:r>
            <a:r>
              <a:rPr lang="en-US" sz="1600" strike="noStrike">
                <a:solidFill>
                  <a:srgbClr val="ffffff"/>
                </a:solidFill>
                <a:latin typeface="Arial"/>
                <a:ea typeface="Calibri"/>
              </a:rPr>
              <a:t>, Dhaka University, Bangladesh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M.Sc. Theoretial Physics), 1979, 1</a:t>
            </a:r>
            <a:r>
              <a:rPr lang="en-US" strike="noStrike" baseline="101000">
                <a:solidFill>
                  <a:srgbClr val="ffffff"/>
                </a:solidFill>
                <a:latin typeface="Times New Roman"/>
                <a:ea typeface="Times New Roman"/>
              </a:rPr>
              <a:t>st</a:t>
            </a: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, Class 1</a:t>
            </a:r>
            <a:r>
              <a:rPr lang="en-US" strike="noStrike" baseline="101000">
                <a:solidFill>
                  <a:srgbClr val="ffffff"/>
                </a:solidFill>
                <a:latin typeface="Times New Roman"/>
                <a:ea typeface="Times New Roman"/>
              </a:rPr>
              <a:t>st</a:t>
            </a: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, Dhaka University, Bangladesh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Thesis: "Compton Scattering on Nucleons at Low Energies"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M.A. (Quantum Optics), 1982, Wayne State U., Detroit, Michigan USA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Thesis: "Nematic Liquid Crystal and Optical Nonlinearity"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Ph.D. (Atomic Theory), 1987, Wayne State U., Detroit, Michigan USA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Dissertation: "Electron and positron scattering from atoms"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Received Distinguished Alumni Award from Wayne State University</a:t>
            </a:r>
            <a:endParaRPr/>
          </a:p>
        </p:txBody>
      </p:sp>
      <p:pic>
        <p:nvPicPr>
          <p:cNvPr id="496" name="Picture 2" descr=""/>
          <p:cNvPicPr/>
          <p:nvPr/>
        </p:nvPicPr>
        <p:blipFill>
          <a:blip r:embed="rId4"/>
          <a:stretch/>
        </p:blipFill>
        <p:spPr>
          <a:xfrm>
            <a:off x="3276720" y="-19080"/>
            <a:ext cx="1370880" cy="1981080"/>
          </a:xfrm>
          <a:prstGeom prst="rect">
            <a:avLst/>
          </a:prstGeom>
          <a:ln>
            <a:noFill/>
          </a:ln>
        </p:spPr>
      </p:pic>
      <p:pic>
        <p:nvPicPr>
          <p:cNvPr id="497" name="Picture 3" descr=""/>
          <p:cNvPicPr/>
          <p:nvPr/>
        </p:nvPicPr>
        <p:blipFill>
          <a:blip r:embed="rId5"/>
          <a:stretch/>
        </p:blipFill>
        <p:spPr>
          <a:xfrm>
            <a:off x="1393560" y="127080"/>
            <a:ext cx="5826960" cy="187740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161" dur="indefinite" restart="never" nodeType="tmRoot">
          <p:childTnLst>
            <p:seq>
              <p:cTn id="162" dur="indefinite" nodeType="mainSeq">
                <p:childTnLst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7" dur="2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168" dur="2000" fill="hold"/>
                                        <p:tgtEl>
                                          <p:spTgt spid="497"/>
                                        </p:tgtEl>
                                      </p:cBhvr>
                                      <p:tavLst/>
                                    </p:anim>
                                    <p:anim calcmode="lin" valueType="str">
                                      <p:cBhvr additive="repl">
                                        <p:cTn id="169" dur="2000" fill="hold"/>
                                        <p:tgtEl>
                                          <p:spTgt spid="497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74" dur="1000" fill="hold"/>
                                        <p:tgtEl>
                                          <p:spTgt spid="49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75" dur="1000" fill="hold"/>
                                        <p:tgtEl>
                                          <p:spTgt spid="49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76" dur="1000" fill="hold"/>
                                        <p:tgtEl>
                                          <p:spTgt spid="491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7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nodeType="click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182" dur="2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extShape 1"/>
          <p:cNvSpPr txBox="1"/>
          <p:nvPr/>
        </p:nvSpPr>
        <p:spPr>
          <a:xfrm>
            <a:off x="0" y="0"/>
            <a:ext cx="9235440" cy="822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Distinguished Alumni Award, Wayne State University</a:t>
            </a:r>
            <a:endParaRPr/>
          </a:p>
        </p:txBody>
      </p:sp>
      <p:pic>
        <p:nvPicPr>
          <p:cNvPr id="499" name="" descr=""/>
          <p:cNvPicPr/>
          <p:nvPr/>
        </p:nvPicPr>
        <p:blipFill>
          <a:blip r:embed="rId1"/>
          <a:stretch/>
        </p:blipFill>
        <p:spPr>
          <a:xfrm>
            <a:off x="91800" y="822960"/>
            <a:ext cx="9143640" cy="609156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183" dur="indefinite" restart="never" nodeType="tmRoot">
          <p:childTnLst>
            <p:seq>
              <p:cTn id="1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ustomShape 1"/>
          <p:cNvSpPr/>
          <p:nvPr/>
        </p:nvSpPr>
        <p:spPr>
          <a:xfrm>
            <a:off x="0" y="0"/>
            <a:ext cx="913644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2">
                <a:lumMod val="9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1" name="CustomShape 2"/>
          <p:cNvSpPr/>
          <p:nvPr/>
        </p:nvSpPr>
        <p:spPr>
          <a:xfrm>
            <a:off x="1108440" y="3048120"/>
            <a:ext cx="6933600" cy="2971080"/>
          </a:xfrm>
          <a:prstGeom prst="roundRect">
            <a:avLst>
              <a:gd name="adj" fmla="val 14400"/>
            </a:avLst>
          </a:prstGeom>
          <a:solidFill>
            <a:srgbClr val="002060"/>
          </a:solidFill>
          <a:ln w="38160">
            <a:solidFill>
              <a:srgbClr val="ff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Castellar"/>
                <a:ea typeface="Calibri"/>
              </a:rPr>
              <a:t>Dr. Sultana N Nahar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visited Aligarh Muslim University, in India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to implement the OBAMA-SINGH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Times New Roman"/>
              </a:rPr>
              <a:t>21st Century Knowledge Initiative.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Times New Roman"/>
              </a:rPr>
              <a:t>A pilot project named ‘STEM’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Times New Roman"/>
              </a:rPr>
              <a:t>(Science, Technology, Engineering, Mathematics)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Times New Roman"/>
              </a:rPr>
              <a:t>Training the Next Generation of STEM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Times New Roman"/>
              </a:rPr>
              <a:t>Faculty at Higher Education Institutions in India.</a:t>
            </a:r>
            <a:endParaRPr/>
          </a:p>
        </p:txBody>
      </p:sp>
      <p:pic>
        <p:nvPicPr>
          <p:cNvPr id="502" name="Picture 2" descr=""/>
          <p:cNvPicPr/>
          <p:nvPr/>
        </p:nvPicPr>
        <p:blipFill>
          <a:blip r:embed="rId2"/>
          <a:stretch/>
        </p:blipFill>
        <p:spPr>
          <a:xfrm>
            <a:off x="3809880" y="367920"/>
            <a:ext cx="1072440" cy="1553400"/>
          </a:xfrm>
          <a:prstGeom prst="rect">
            <a:avLst/>
          </a:prstGeom>
          <a:ln w="38160">
            <a:solidFill>
              <a:srgbClr val="ff0000"/>
            </a:solidFill>
            <a:miter/>
          </a:ln>
        </p:spPr>
      </p:pic>
      <p:pic>
        <p:nvPicPr>
          <p:cNvPr id="503" name="Picture 2" descr=""/>
          <p:cNvPicPr/>
          <p:nvPr/>
        </p:nvPicPr>
        <p:blipFill>
          <a:blip r:embed="rId3"/>
          <a:stretch/>
        </p:blipFill>
        <p:spPr>
          <a:xfrm>
            <a:off x="1070280" y="1984320"/>
            <a:ext cx="6860520" cy="106308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185" dur="indefinite" restart="never" nodeType="tmRoot">
          <p:childTnLst>
            <p:seq>
              <p:cTn id="186" dur="indefinite" nodeType="mainSeq">
                <p:childTnLst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91" dur="1000" fill="hold"/>
                                        <p:tgtEl>
                                          <p:spTgt spid="50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92" dur="1000" fill="hold"/>
                                        <p:tgtEl>
                                          <p:spTgt spid="50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93" dur="1000" fill="hold"/>
                                        <p:tgtEl>
                                          <p:spTgt spid="503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4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199" dur="2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ustomShape 1"/>
          <p:cNvSpPr/>
          <p:nvPr/>
        </p:nvSpPr>
        <p:spPr>
          <a:xfrm>
            <a:off x="380880" y="152280"/>
            <a:ext cx="838116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00"/>
                </a:solidFill>
                <a:latin typeface="Castellar"/>
                <a:ea typeface="Calibri"/>
              </a:rPr>
              <a:t>Dr. Sultana Nurun Nahar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is the Founder and sponsor</a:t>
            </a:r>
            <a:r>
              <a:rPr lang="en-US" sz="1400" strike="noStrike">
                <a:solidFill>
                  <a:srgbClr val="ffff00"/>
                </a:solidFill>
                <a:latin typeface="Calibri"/>
                <a:ea typeface="Calibri"/>
              </a:rPr>
              <a:t> </a:t>
            </a: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of  many educational-institutions, some are listed below:</a:t>
            </a:r>
            <a:endParaRPr/>
          </a:p>
        </p:txBody>
      </p:sp>
      <p:sp>
        <p:nvSpPr>
          <p:cNvPr id="505" name="CustomShape 2"/>
          <p:cNvSpPr/>
          <p:nvPr/>
        </p:nvSpPr>
        <p:spPr>
          <a:xfrm>
            <a:off x="284040" y="757440"/>
            <a:ext cx="8533800" cy="2036880"/>
          </a:xfrm>
          <a:prstGeom prst="rect">
            <a:avLst/>
          </a:prstGeom>
          <a:noFill/>
          <a:ln w="381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TEACHER  AWARDS IN PHYSICS and IN ARABIC, at Dhaka University, Bangladesh, established in 2011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‘</a:t>
            </a:r>
            <a:r>
              <a:rPr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STEM’ programs in six other educational institutions: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Kazi Nazrul Government College, Laxmi B</a:t>
            </a: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azar, Dhak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Maniza Rahman Girls High School, Dhaka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Panchdona </a:t>
            </a:r>
            <a:r>
              <a:rPr lang="en-US" sz="1600" strike="noStrike">
                <a:solidFill>
                  <a:srgbClr val="ffffff"/>
                </a:solidFill>
                <a:latin typeface="Times New Roman"/>
                <a:ea typeface="Times New Roman"/>
              </a:rPr>
              <a:t>Tah'fijul Quran Madrasa and Orphanage" Narsindhi, Dhaka,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Gandaria Government Primary School, Gandaria, Dhaka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"/>
            </a:pPr>
            <a:r>
              <a:rPr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Domdoma Primary School</a:t>
            </a:r>
            <a:endParaRPr/>
          </a:p>
        </p:txBody>
      </p:sp>
      <p:sp>
        <p:nvSpPr>
          <p:cNvPr id="506" name="CustomShape 3"/>
          <p:cNvSpPr/>
          <p:nvPr/>
        </p:nvSpPr>
        <p:spPr>
          <a:xfrm>
            <a:off x="93600" y="2687760"/>
            <a:ext cx="8914680" cy="353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She initiated “Razzaq-Shamsunahar Memorial Prizes” in 1995</a:t>
            </a:r>
            <a:r>
              <a:rPr lang="en-US" sz="2000" strike="noStrike">
                <a:solidFill>
                  <a:srgbClr val="ffff00"/>
                </a:solidFill>
                <a:latin typeface="Calibri"/>
                <a:ea typeface="Calibri"/>
              </a:rPr>
              <a:t>. </a:t>
            </a:r>
            <a:r>
              <a:rPr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The name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of the prize is given after her parents names-</a:t>
            </a:r>
            <a:r>
              <a:rPr lang="en-US" sz="2000" strike="noStrike">
                <a:solidFill>
                  <a:srgbClr val="ffff00"/>
                </a:solidFill>
                <a:latin typeface="Calibri"/>
                <a:ea typeface="Calibri"/>
              </a:rPr>
              <a:t> </a:t>
            </a:r>
            <a:r>
              <a:rPr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Abdur Razzaque and Shamsun Nahar.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c000"/>
                </a:solidFill>
                <a:latin typeface="Lucida Calligraphy"/>
                <a:ea typeface="Calibri"/>
              </a:rPr>
              <a:t>(Abdur Razzaque and Shamsun Nahar Trust for Education.)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Times New Roman"/>
                <a:ea typeface="Calibri"/>
              </a:rPr>
              <a:t>The Prize is open to any Bangladeshi for research  publications in accredited physics journals to provide an incentive for research</a:t>
            </a:r>
            <a:r>
              <a:rPr lang="en-US" sz="2000" strike="noStrike">
                <a:solidFill>
                  <a:srgbClr val="ffffff"/>
                </a:solidFill>
                <a:latin typeface="Calibri"/>
                <a:ea typeface="Calibri"/>
              </a:rPr>
              <a:t> </a:t>
            </a:r>
            <a:r>
              <a:rPr lang="en-US" sz="2000" strike="noStrike">
                <a:solidFill>
                  <a:srgbClr val="ffffff"/>
                </a:solidFill>
                <a:latin typeface="Times New Roman"/>
                <a:ea typeface="Calibri"/>
              </a:rPr>
              <a:t>publications and presentations and to make Bangladeshi physicists visible.</a:t>
            </a:r>
            <a:endParaRPr/>
          </a:p>
        </p:txBody>
      </p:sp>
      <p:sp>
        <p:nvSpPr>
          <p:cNvPr id="507" name="CustomShape 4"/>
          <p:cNvSpPr/>
          <p:nvPr/>
        </p:nvSpPr>
        <p:spPr>
          <a:xfrm>
            <a:off x="6947640" y="6443640"/>
            <a:ext cx="21877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15000"/>
              </a:lnSpc>
            </a:pPr>
            <a:r>
              <a:rPr i="1" lang="en-US" strike="noStrike">
                <a:solidFill>
                  <a:srgbClr val="ff0000"/>
                </a:solidFill>
                <a:latin typeface="Times New Roman"/>
                <a:ea typeface="Times New Roman"/>
              </a:rPr>
              <a:t>Continue to next slide</a:t>
            </a:r>
            <a:endParaRPr/>
          </a:p>
        </p:txBody>
      </p:sp>
      <p:pic>
        <p:nvPicPr>
          <p:cNvPr id="508" name="irc_mi" descr=""/>
          <p:cNvPicPr/>
          <p:nvPr/>
        </p:nvPicPr>
        <p:blipFill>
          <a:blip r:embed="rId2"/>
          <a:stretch/>
        </p:blipFill>
        <p:spPr>
          <a:xfrm>
            <a:off x="3879360" y="3505320"/>
            <a:ext cx="1343160" cy="1384560"/>
          </a:xfrm>
          <a:prstGeom prst="rect">
            <a:avLst/>
          </a:prstGeom>
          <a:ln w="57240">
            <a:solidFill>
              <a:srgbClr val="ffc000"/>
            </a:solidFill>
            <a:miter/>
          </a:ln>
          <a:effectLst>
            <a:glow>
              <a:srgbClr val="ffff00">
                <a:alpha val="46000"/>
              </a:srgbClr>
            </a:glow>
            <a:innerShdw blurRad="76200">
              <a:srgbClr val="000000"/>
            </a:innerShdw>
            <a:softEdge rad="0"/>
          </a:effectLst>
        </p:spPr>
      </p:pic>
    </p:spTree>
  </p:cSld>
  <p:transition spd="slow">
    <p:wheel spokes="8"/>
  </p:transition>
  <p:timing>
    <p:tnLst>
      <p:par>
        <p:cTn id="200" dur="indefinite" restart="never" nodeType="tmRoot">
          <p:childTnLst>
            <p:seq>
              <p:cTn id="201" dur="indefinite" nodeType="mainSeq">
                <p:childTnLst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06" dur="1000" fill="hold"/>
                                        <p:tgtEl>
                                          <p:spTgt spid="504">
                                            <p:txEl>
                                              <p:pRg st="0" end="25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07" dur="1000" fill="hold"/>
                                        <p:tgtEl>
                                          <p:spTgt spid="504">
                                            <p:txEl>
                                              <p:pRg st="0" end="25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08" dur="1000" fill="hold"/>
                                        <p:tgtEl>
                                          <p:spTgt spid="504">
                                            <p:txEl>
                                              <p:pRg st="0" end="25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9" dur="1000"/>
                                        <p:tgtEl>
                                          <p:spTgt spid="504">
                                            <p:txEl>
                                              <p:p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110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12" dur="1000" fill="hold"/>
                                        <p:tgtEl>
                                          <p:spTgt spid="504">
                                            <p:txEl>
                                              <p:pRg st="110" end="11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13" dur="1000" fill="hold"/>
                                        <p:tgtEl>
                                          <p:spTgt spid="504">
                                            <p:txEl>
                                              <p:pRg st="110" end="11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14" dur="1000" fill="hold"/>
                                        <p:tgtEl>
                                          <p:spTgt spid="504">
                                            <p:txEl>
                                              <p:pRg st="110" end="11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5" dur="1000"/>
                                        <p:tgtEl>
                                          <p:spTgt spid="504">
                                            <p:txEl>
                                              <p:pRg st="110" end="1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nodeType="click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220" dur="2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0" end="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25" dur="1000" fill="hold"/>
                                        <p:tgtEl>
                                          <p:spTgt spid="506">
                                            <p:txEl>
                                              <p:pRg st="0" end="7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26" dur="1000" fill="hold"/>
                                        <p:tgtEl>
                                          <p:spTgt spid="506">
                                            <p:txEl>
                                              <p:pRg st="0" end="7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27" dur="1000" fill="hold"/>
                                        <p:tgtEl>
                                          <p:spTgt spid="506">
                                            <p:txEl>
                                              <p:pRg st="0" end="7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8" dur="1000"/>
                                        <p:tgtEl>
                                          <p:spTgt spid="506">
                                            <p:txEl>
                                              <p:pRg st="0" end="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420" end="4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31" dur="1000" fill="hold"/>
                                        <p:tgtEl>
                                          <p:spTgt spid="506">
                                            <p:txEl>
                                              <p:pRg st="420" end="42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32" dur="1000" fill="hold"/>
                                        <p:tgtEl>
                                          <p:spTgt spid="506">
                                            <p:txEl>
                                              <p:pRg st="420" end="42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33" dur="1000" fill="hold"/>
                                        <p:tgtEl>
                                          <p:spTgt spid="506">
                                            <p:txEl>
                                              <p:pRg st="420" end="42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4" dur="1000"/>
                                        <p:tgtEl>
                                          <p:spTgt spid="506">
                                            <p:txEl>
                                              <p:pRg st="420" end="4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9" dur="4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0" dur="4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420" end="4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5" dur="2000"/>
                                        <p:tgtEl>
                                          <p:spTgt spid="506">
                                            <p:txEl>
                                              <p:pRg st="420" end="4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246" dur="2000" fill="hold"/>
                                        <p:tgtEl>
                                          <p:spTgt spid="506">
                                            <p:txEl>
                                              <p:pRg st="420" end="420"/>
                                            </p:txEl>
                                          </p:spTgt>
                                        </p:tgtEl>
                                      </p:cBhvr>
                                      <p:tavLst/>
                                    </p:anim>
                                    <p:anim calcmode="lin" valueType="str">
                                      <p:cBhvr additive="repl">
                                        <p:cTn id="247" dur="2000" fill="hold"/>
                                        <p:tgtEl>
                                          <p:spTgt spid="506">
                                            <p:txEl>
                                              <p:pRg st="420" end="420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nodeType="clickEffect" fill="hold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>
                                            <p:txEl>
                                              <p:pRg st="420" end="4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252" dur="2000"/>
                                        <p:tgtEl>
                                          <p:spTgt spid="506">
                                            <p:txEl>
                                              <p:pRg st="420" end="4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mph" presetID="8">
                                  <p:stCondLst>
                                    <p:cond delay="0"/>
                                  </p:stCond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ustomShape 1"/>
          <p:cNvSpPr/>
          <p:nvPr/>
        </p:nvSpPr>
        <p:spPr>
          <a:xfrm>
            <a:off x="1066680" y="821880"/>
            <a:ext cx="7238160" cy="1941120"/>
          </a:xfrm>
          <a:prstGeom prst="rect">
            <a:avLst/>
          </a:prstGeom>
          <a:solidFill>
            <a:srgbClr val="00b050"/>
          </a:solidFill>
          <a:ln w="57240">
            <a:solidFill>
              <a:srgbClr val="7030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  <a:buFont typeface="Wingdings" charset="2"/>
              <a:buChar char=""/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Calibri"/>
              </a:rPr>
              <a:t>DISTINGUISHED TEACHER OF THE YEAR AND  AN UNDERGRADUATE STUDENT SCHOLARSHIP IN PHYSICS, at:</a:t>
            </a:r>
            <a:endParaRPr/>
          </a:p>
          <a:p>
            <a:pPr algn="ctr">
              <a:lnSpc>
                <a:spcPct val="115000"/>
              </a:lnSpc>
              <a:buFont typeface="Wingdings" charset="2"/>
              <a:buChar char=""/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Calibri"/>
              </a:rPr>
              <a:t>Jahangirnagar University, </a:t>
            </a:r>
            <a:endParaRPr/>
          </a:p>
          <a:p>
            <a:pPr algn="ctr">
              <a:lnSpc>
                <a:spcPct val="115000"/>
              </a:lnSpc>
              <a:buFont typeface="Wingdings" charset="2"/>
              <a:buChar char=""/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Calibri"/>
              </a:rPr>
              <a:t>Chittagong University, </a:t>
            </a:r>
            <a:endParaRPr/>
          </a:p>
          <a:p>
            <a:pPr algn="ctr">
              <a:lnSpc>
                <a:spcPct val="115000"/>
              </a:lnSpc>
              <a:buFont typeface="Wingdings" charset="2"/>
              <a:buChar char=""/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Calibri"/>
              </a:rPr>
              <a:t>Rajshahi University, </a:t>
            </a:r>
            <a:endParaRPr/>
          </a:p>
          <a:p>
            <a:pPr algn="ctr">
              <a:lnSpc>
                <a:spcPct val="115000"/>
              </a:lnSpc>
              <a:buFont typeface="Wingdings" charset="2"/>
              <a:buChar char=""/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Calibri"/>
              </a:rPr>
              <a:t>Jagannath University</a:t>
            </a:r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2261880" y="92520"/>
            <a:ext cx="4571280" cy="679680"/>
          </a:xfrm>
          <a:prstGeom prst="rect">
            <a:avLst/>
          </a:prstGeom>
          <a:solidFill>
            <a:srgbClr val="ff0000"/>
          </a:solidFill>
          <a:ln w="38160">
            <a:solidFill>
              <a:srgbClr val="7030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00"/>
                </a:solidFill>
                <a:latin typeface="Castellar"/>
                <a:ea typeface="Calibri"/>
              </a:rPr>
              <a:t>Dr. Sultana N. Nahar 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Founder and sponsor Continue</a:t>
            </a:r>
            <a:endParaRPr/>
          </a:p>
        </p:txBody>
      </p:sp>
      <p:sp>
        <p:nvSpPr>
          <p:cNvPr id="511" name="CustomShape 3"/>
          <p:cNvSpPr/>
          <p:nvPr/>
        </p:nvSpPr>
        <p:spPr>
          <a:xfrm>
            <a:off x="1066680" y="2860200"/>
            <a:ext cx="7238160" cy="3716640"/>
          </a:xfrm>
          <a:prstGeom prst="rect">
            <a:avLst/>
          </a:prstGeom>
          <a:solidFill>
            <a:srgbClr val="ff0000"/>
          </a:solidFill>
          <a:ln w="57240">
            <a:solidFill>
              <a:srgbClr val="7030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1" lang="en-US" sz="2400" strike="noStrike">
                <a:solidFill>
                  <a:srgbClr val="ffff00"/>
                </a:solidFill>
                <a:latin typeface="Times New Roman"/>
                <a:ea typeface="Calibri"/>
              </a:rPr>
              <a:t>Dr. Sultana N. Nahar is the founder of  </a:t>
            </a:r>
            <a:endParaRPr/>
          </a:p>
          <a:p>
            <a:pPr>
              <a:lnSpc>
                <a:spcPct val="100000"/>
              </a:lnSpc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Calibri"/>
              </a:rPr>
              <a:t>        </a:t>
            </a:r>
            <a:r>
              <a:rPr b="1" lang="en-US" strike="noStrike">
                <a:solidFill>
                  <a:srgbClr val="ffffff"/>
                </a:solidFill>
                <a:latin typeface="Times New Roman"/>
                <a:ea typeface="Calibri"/>
              </a:rPr>
              <a:t>The Science, Technology, Engineering and Mathmatics (</a:t>
            </a: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STEM) 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PROGRAM FOR EDUCATION AND RESEARCH:</a:t>
            </a:r>
            <a:endParaRPr/>
          </a:p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        </a:t>
            </a: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TEACHERS AND STUDENTS PRIZES IN PHYSICS at”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Cairo University, Egypt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Al-Azhar University, Egypt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National Research Institute for Astronomy and Geophysics, Egypt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Islamic University in Gaza, Palestine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Aligarh Muslim University, Idia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University of Kashmir, India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Wayne State University, USA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12" name="CustomShape 4"/>
          <p:cNvSpPr/>
          <p:nvPr/>
        </p:nvSpPr>
        <p:spPr>
          <a:xfrm>
            <a:off x="1066680" y="6057720"/>
            <a:ext cx="7238160" cy="394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b="1" i="1" lang="en-US" sz="2000" strike="noStrike">
                <a:solidFill>
                  <a:srgbClr val="ff0000"/>
                </a:solidFill>
                <a:latin typeface="Times New Roman"/>
                <a:ea typeface="Times New Roman"/>
              </a:rPr>
              <a:t>Continue to next slide</a:t>
            </a:r>
            <a:r>
              <a:rPr b="1" lang="en-US" sz="2000" strike="noStrike">
                <a:solidFill>
                  <a:srgbClr val="ff0000"/>
                </a:solidFill>
                <a:latin typeface="Times New Roman"/>
                <a:ea typeface="Times New Roman"/>
              </a:rPr>
              <a:t>- </a:t>
            </a:r>
            <a:r>
              <a:rPr b="1" i="1" lang="en-US" sz="2000" strike="noStrike">
                <a:solidFill>
                  <a:srgbClr val="ff0000"/>
                </a:solidFill>
                <a:latin typeface="Times New Roman"/>
                <a:ea typeface="Times New Roman"/>
              </a:rPr>
              <a:t>Picture speaks with thousand words</a:t>
            </a:r>
            <a:endParaRPr/>
          </a:p>
        </p:txBody>
      </p:sp>
    </p:spTree>
  </p:cSld>
  <p:transition spd="slow">
    <p:wheel spokes="8"/>
  </p:transition>
  <p:timing>
    <p:tnLst>
      <p:par>
        <p:cTn id="256" dur="indefinite" restart="never" nodeType="tmRoot">
          <p:childTnLst>
            <p:seq>
              <p:cTn id="257" dur="indefinite" nodeType="mainSeq">
                <p:childTnLst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262" dur="2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click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267" dur="2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nodeType="click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st="0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2" dur="4000" fill="hold"/>
                                        <p:tgtEl>
                                          <p:spTgt spid="512">
                                            <p:txEl>
                                              <p:pRg st="0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3" dur="4000" fill="hold"/>
                                        <p:tgtEl>
                                          <p:spTgt spid="512">
                                            <p:txEl>
                                              <p:pRg st="0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CustomShape 1"/>
          <p:cNvSpPr/>
          <p:nvPr/>
        </p:nvSpPr>
        <p:spPr>
          <a:xfrm rot="10800000">
            <a:off x="18280800" y="13653360"/>
            <a:ext cx="9143280" cy="684360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5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14" name="Picture 3" descr=""/>
          <p:cNvPicPr/>
          <p:nvPr/>
        </p:nvPicPr>
        <p:blipFill>
          <a:blip r:embed="rId2"/>
          <a:stretch/>
        </p:blipFill>
        <p:spPr>
          <a:xfrm>
            <a:off x="2057400" y="1815120"/>
            <a:ext cx="2280960" cy="1918080"/>
          </a:xfrm>
          <a:prstGeom prst="rect">
            <a:avLst/>
          </a:prstGeom>
          <a:ln w="57240">
            <a:solidFill>
              <a:schemeClr val="tx1"/>
            </a:solidFill>
            <a:round/>
          </a:ln>
        </p:spPr>
      </p:pic>
      <p:pic>
        <p:nvPicPr>
          <p:cNvPr id="515" name="Picture 5" descr=""/>
          <p:cNvPicPr/>
          <p:nvPr/>
        </p:nvPicPr>
        <p:blipFill>
          <a:blip r:embed="rId3"/>
          <a:stretch/>
        </p:blipFill>
        <p:spPr>
          <a:xfrm>
            <a:off x="3819600" y="914400"/>
            <a:ext cx="875520" cy="900000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  <p:pic>
        <p:nvPicPr>
          <p:cNvPr id="516" name="Picture 6" descr=""/>
          <p:cNvPicPr/>
          <p:nvPr/>
        </p:nvPicPr>
        <p:blipFill>
          <a:blip r:embed="rId4"/>
          <a:stretch/>
        </p:blipFill>
        <p:spPr>
          <a:xfrm>
            <a:off x="2959200" y="900720"/>
            <a:ext cx="847080" cy="913680"/>
          </a:xfrm>
          <a:prstGeom prst="rect">
            <a:avLst/>
          </a:prstGeom>
          <a:ln w="38160">
            <a:solidFill>
              <a:srgbClr val="002060"/>
            </a:solidFill>
            <a:round/>
          </a:ln>
        </p:spPr>
      </p:pic>
      <p:pic>
        <p:nvPicPr>
          <p:cNvPr id="517" name="Picture 2" descr=""/>
          <p:cNvPicPr/>
          <p:nvPr/>
        </p:nvPicPr>
        <p:blipFill>
          <a:blip r:embed="rId5"/>
          <a:stretch/>
        </p:blipFill>
        <p:spPr>
          <a:xfrm>
            <a:off x="1265400" y="3886200"/>
            <a:ext cx="6860520" cy="1904400"/>
          </a:xfrm>
          <a:prstGeom prst="rect">
            <a:avLst/>
          </a:prstGeom>
          <a:ln>
            <a:noFill/>
          </a:ln>
        </p:spPr>
      </p:pic>
      <p:pic>
        <p:nvPicPr>
          <p:cNvPr id="518" name="Picture 3" descr=""/>
          <p:cNvPicPr/>
          <p:nvPr/>
        </p:nvPicPr>
        <p:blipFill>
          <a:blip r:embed="rId6"/>
          <a:stretch/>
        </p:blipFill>
        <p:spPr>
          <a:xfrm>
            <a:off x="4763880" y="914400"/>
            <a:ext cx="942840" cy="900000"/>
          </a:xfrm>
          <a:prstGeom prst="rect">
            <a:avLst/>
          </a:prstGeom>
          <a:ln w="38160">
            <a:solidFill>
              <a:schemeClr val="tx1"/>
            </a:solidFill>
            <a:miter/>
          </a:ln>
        </p:spPr>
      </p:pic>
      <p:pic>
        <p:nvPicPr>
          <p:cNvPr id="519" name="Picture 4" descr=""/>
          <p:cNvPicPr/>
          <p:nvPr/>
        </p:nvPicPr>
        <p:blipFill>
          <a:blip r:embed="rId7"/>
          <a:stretch/>
        </p:blipFill>
        <p:spPr>
          <a:xfrm>
            <a:off x="4419720" y="1873080"/>
            <a:ext cx="2358360" cy="1860120"/>
          </a:xfrm>
          <a:prstGeom prst="rect">
            <a:avLst/>
          </a:prstGeom>
          <a:ln w="57240">
            <a:solidFill>
              <a:schemeClr val="tx1"/>
            </a:solidFill>
            <a:miter/>
          </a:ln>
        </p:spPr>
      </p:pic>
      <p:sp>
        <p:nvSpPr>
          <p:cNvPr id="520" name="Line 2"/>
          <p:cNvSpPr/>
          <p:nvPr/>
        </p:nvSpPr>
        <p:spPr>
          <a:xfrm>
            <a:off x="2057400" y="1814760"/>
            <a:ext cx="901800" cy="0"/>
          </a:xfrm>
          <a:prstGeom prst="line">
            <a:avLst/>
          </a:prstGeom>
          <a:ln>
            <a:solidFill>
              <a:srgbClr val="002060"/>
            </a:solidFill>
          </a:ln>
        </p:spPr>
      </p:sp>
    </p:spTree>
  </p:cSld>
  <p:transition spd="slow">
    <p:wheel spokes="8"/>
  </p:transition>
  <p:timing>
    <p:tnLst>
      <p:par>
        <p:cTn id="274" dur="indefinite" restart="never" nodeType="tmRoot">
          <p:childTnLst>
            <p:seq>
              <p:cTn id="27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Picture 1" descr=""/>
          <p:cNvPicPr/>
          <p:nvPr/>
        </p:nvPicPr>
        <p:blipFill>
          <a:blip r:embed="rId1"/>
          <a:stretch/>
        </p:blipFill>
        <p:spPr>
          <a:xfrm>
            <a:off x="0" y="-28800"/>
            <a:ext cx="9143280" cy="6822720"/>
          </a:xfrm>
          <a:prstGeom prst="rect">
            <a:avLst/>
          </a:prstGeom>
          <a:ln w="76320">
            <a:solidFill>
              <a:schemeClr val="accent2">
                <a:lumMod val="75000"/>
              </a:schemeClr>
            </a:solidFill>
            <a:round/>
          </a:ln>
        </p:spPr>
      </p:pic>
      <p:sp>
        <p:nvSpPr>
          <p:cNvPr id="522" name="CustomShape 1"/>
          <p:cNvSpPr/>
          <p:nvPr/>
        </p:nvSpPr>
        <p:spPr>
          <a:xfrm>
            <a:off x="1914840" y="52920"/>
            <a:ext cx="5325840" cy="974160"/>
          </a:xfrm>
          <a:prstGeom prst="rect">
            <a:avLst/>
          </a:prstGeom>
          <a:solidFill>
            <a:srgbClr val="ff0000"/>
          </a:solidFill>
          <a:ln w="763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Times New Roman"/>
                <a:ea typeface="DejaVu Sans"/>
              </a:rPr>
              <a:t>Dr. Sultana Nahar receives a recognition plaque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Times New Roman"/>
                <a:ea typeface="DejaVu Sans"/>
              </a:rPr>
              <a:t>the Indian University Grant Commission delegate.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During her visit to Aligarh Muslim University, India</a:t>
            </a:r>
            <a:endParaRPr/>
          </a:p>
        </p:txBody>
      </p:sp>
    </p:spTree>
  </p:cSld>
  <p:transition spd="slow">
    <p:wheel spokes="8"/>
  </p:transition>
  <p:timing>
    <p:tnLst>
      <p:par>
        <p:cTn id="276" dur="indefinite" restart="never" nodeType="tmRoot">
          <p:childTnLst>
            <p:seq>
              <p:cTn id="277" dur="indefinite" nodeType="mainSeq">
                <p:childTnLst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nodeType="click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282" dur="2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4" name="Picture 2" descr=""/>
          <p:cNvPicPr/>
          <p:nvPr/>
        </p:nvPicPr>
        <p:blipFill>
          <a:blip r:embed="rId2"/>
          <a:stretch/>
        </p:blipFill>
        <p:spPr>
          <a:xfrm>
            <a:off x="893520" y="838080"/>
            <a:ext cx="7466760" cy="5180760"/>
          </a:xfrm>
          <a:prstGeom prst="rect">
            <a:avLst/>
          </a:prstGeom>
          <a:ln w="88920">
            <a:solidFill>
              <a:schemeClr val="bg1">
                <a:lumMod val="50000"/>
              </a:schemeClr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525" name="CustomShape 2"/>
          <p:cNvSpPr/>
          <p:nvPr/>
        </p:nvSpPr>
        <p:spPr>
          <a:xfrm>
            <a:off x="0" y="5562720"/>
            <a:ext cx="9143280" cy="118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Award presented from Aligarh Muslim University and Indian Society of Industrial and Applied Mathematics(ISIAM) to Dr.  Sultana Nurun Nahar  and Dr. Anil Pradhan of Ohio State University USA. on 20</a:t>
            </a:r>
            <a:r>
              <a:rPr lang="en-US" strike="noStrike" baseline="30000">
                <a:solidFill>
                  <a:srgbClr val="ffffff"/>
                </a:solidFill>
                <a:latin typeface="Times New Roman"/>
                <a:ea typeface="Times New Roman"/>
              </a:rPr>
              <a:t>th</a:t>
            </a: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 September 2013, during their visit to India to explore academic collaboration under the accord known as Singh-Obama educational accord.</a:t>
            </a: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 </a:t>
            </a:r>
            <a:endParaRPr/>
          </a:p>
        </p:txBody>
      </p:sp>
    </p:spTree>
  </p:cSld>
  <p:transition spd="slow">
    <p:wheel spokes="8"/>
  </p:transition>
  <p:timing>
    <p:tnLst>
      <p:par>
        <p:cTn id="283" dur="indefinite" restart="never" nodeType="tmRoot">
          <p:childTnLst>
            <p:seq>
              <p:cTn id="284" dur="indefinite" nodeType="mainSeq">
                <p:childTnLst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289" dur="2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2" descr=""/>
          <p:cNvPicPr/>
          <p:nvPr/>
        </p:nvPicPr>
        <p:blipFill>
          <a:blip r:embed="rId1"/>
          <a:stretch/>
        </p:blipFill>
        <p:spPr>
          <a:xfrm>
            <a:off x="2520" y="0"/>
            <a:ext cx="9149400" cy="6857280"/>
          </a:xfrm>
          <a:prstGeom prst="rect">
            <a:avLst/>
          </a:prstGeom>
          <a:ln>
            <a:noFill/>
          </a:ln>
        </p:spPr>
      </p:pic>
      <p:pic>
        <p:nvPicPr>
          <p:cNvPr id="440" name="Picture 2" descr=""/>
          <p:cNvPicPr/>
          <p:nvPr/>
        </p:nvPicPr>
        <p:blipFill>
          <a:blip r:embed="rId2"/>
          <a:stretch/>
        </p:blipFill>
        <p:spPr>
          <a:xfrm>
            <a:off x="-32400" y="-26280"/>
            <a:ext cx="9219600" cy="6909840"/>
          </a:xfrm>
          <a:prstGeom prst="rect">
            <a:avLst/>
          </a:prstGeom>
          <a:ln>
            <a:noFill/>
          </a:ln>
        </p:spPr>
      </p:pic>
      <p:pic>
        <p:nvPicPr>
          <p:cNvPr id="441" name="Picture 3" descr=""/>
          <p:cNvPicPr/>
          <p:nvPr/>
        </p:nvPicPr>
        <p:blipFill>
          <a:blip r:embed="rId3"/>
          <a:stretch/>
        </p:blipFill>
        <p:spPr>
          <a:xfrm>
            <a:off x="-40320" y="0"/>
            <a:ext cx="9235080" cy="697104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9" dur="5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14" dur="5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76320">
            <a:solidFill>
              <a:srgbClr val="ff0000"/>
            </a:solidFill>
            <a:round/>
          </a:ln>
        </p:spPr>
      </p:pic>
      <p:sp>
        <p:nvSpPr>
          <p:cNvPr id="527" name="CustomShape 1"/>
          <p:cNvSpPr/>
          <p:nvPr/>
        </p:nvSpPr>
        <p:spPr>
          <a:xfrm>
            <a:off x="990720" y="5715000"/>
            <a:ext cx="6857280" cy="995040"/>
          </a:xfrm>
          <a:prstGeom prst="rect">
            <a:avLst/>
          </a:prstGeom>
          <a:solidFill>
            <a:srgbClr val="002060"/>
          </a:solidFill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Dr. Sultana Nurun Nahar inaugurating the Telescope Facility 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at the Department of Physics, 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at Aligarh Muslim University, India. </a:t>
            </a:r>
            <a:endParaRPr/>
          </a:p>
        </p:txBody>
      </p:sp>
    </p:spTree>
  </p:cSld>
  <p:transition spd="slow">
    <p:wheel spokes="8"/>
  </p:transition>
  <p:timing>
    <p:tnLst>
      <p:par>
        <p:cTn id="290" dur="indefinite" restart="never" nodeType="tmRoot">
          <p:childTnLst>
            <p:seq>
              <p:cTn id="291" dur="indefinite" nodeType="mainSeq">
                <p:childTnLst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96" dur="1000" fill="hold"/>
                                        <p:tgtEl>
                                          <p:spTgt spid="52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97" dur="1000" fill="hold"/>
                                        <p:tgtEl>
                                          <p:spTgt spid="52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98" dur="1000" fill="hold"/>
                                        <p:tgtEl>
                                          <p:spTgt spid="527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99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1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9" name="Picture 2" descr=""/>
          <p:cNvPicPr/>
          <p:nvPr/>
        </p:nvPicPr>
        <p:blipFill>
          <a:blip r:embed="rId2"/>
          <a:stretch/>
        </p:blipFill>
        <p:spPr>
          <a:xfrm>
            <a:off x="2590920" y="914400"/>
            <a:ext cx="3662640" cy="2742480"/>
          </a:xfrm>
          <a:prstGeom prst="rect">
            <a:avLst/>
          </a:prstGeom>
          <a:ln w="76320">
            <a:solidFill>
              <a:schemeClr val="accent5">
                <a:lumMod val="60000"/>
                <a:lumOff val="40000"/>
              </a:schemeClr>
            </a:solidFill>
            <a:miter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30" name="CustomShape 2"/>
          <p:cNvSpPr/>
          <p:nvPr/>
        </p:nvSpPr>
        <p:spPr>
          <a:xfrm>
            <a:off x="1295280" y="3657600"/>
            <a:ext cx="5942880" cy="2361600"/>
          </a:xfrm>
          <a:prstGeom prst="roundRect">
            <a:avLst>
              <a:gd name="adj" fmla="val 14400"/>
            </a:avLst>
          </a:prstGeom>
          <a:solidFill>
            <a:srgbClr val="002060"/>
          </a:solidFill>
          <a:ln w="76320">
            <a:solidFill>
              <a:schemeClr val="accent5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15000"/>
              </a:lnSpc>
            </a:pPr>
            <a:r>
              <a:rPr b="1" lang="en-US" sz="2600" strike="noStrike">
                <a:solidFill>
                  <a:srgbClr val="ffffff"/>
                </a:solidFill>
                <a:latin typeface="Lucida Calligraphy"/>
                <a:ea typeface="Calibri"/>
              </a:rPr>
              <a:t>BAB-E-SYED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trike="noStrike">
                <a:solidFill>
                  <a:srgbClr val="ffff00"/>
                </a:solidFill>
                <a:latin typeface="Times New Roman"/>
                <a:ea typeface="Calibri"/>
              </a:rPr>
              <a:t>The plaque of Aligarh Muslim University,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trike="noStrike">
                <a:solidFill>
                  <a:srgbClr val="ffff00"/>
                </a:solidFill>
                <a:latin typeface="Times New Roman"/>
                <a:ea typeface="Calibri"/>
              </a:rPr>
              <a:t>In recognition of contribution of 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trike="noStrike">
                <a:solidFill>
                  <a:srgbClr val="ffff00"/>
                </a:solidFill>
                <a:latin typeface="Times New Roman"/>
                <a:ea typeface="Calibri"/>
              </a:rPr>
              <a:t>‘</a:t>
            </a:r>
            <a:r>
              <a:rPr b="1" lang="en-US" strike="noStrike">
                <a:solidFill>
                  <a:srgbClr val="ffff00"/>
                </a:solidFill>
                <a:latin typeface="Times New Roman"/>
                <a:ea typeface="Calibri"/>
              </a:rPr>
              <a:t>OBAMA-SINGH’ 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trike="noStrike">
                <a:solidFill>
                  <a:srgbClr val="ffff00"/>
                </a:solidFill>
                <a:latin typeface="Times New Roman"/>
                <a:ea typeface="Calibri"/>
              </a:rPr>
              <a:t>21</a:t>
            </a:r>
            <a:r>
              <a:rPr b="1" lang="en-US" strike="noStrike" baseline="30000">
                <a:solidFill>
                  <a:srgbClr val="ffff00"/>
                </a:solidFill>
                <a:latin typeface="Times New Roman"/>
                <a:ea typeface="Calibri"/>
              </a:rPr>
              <a:t>st</a:t>
            </a:r>
            <a:r>
              <a:rPr b="1" lang="en-US" strike="noStrike">
                <a:solidFill>
                  <a:srgbClr val="ffff00"/>
                </a:solidFill>
                <a:latin typeface="Times New Roman"/>
                <a:ea typeface="Calibri"/>
              </a:rPr>
              <a:t> Century Knowledge Initiative Award, 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trike="noStrike">
                <a:solidFill>
                  <a:srgbClr val="ffff00"/>
                </a:solidFill>
                <a:latin typeface="Times New Roman"/>
                <a:ea typeface="Calibri"/>
              </a:rPr>
              <a:t>2013</a:t>
            </a:r>
            <a:endParaRPr/>
          </a:p>
        </p:txBody>
      </p:sp>
    </p:spTree>
  </p:cSld>
  <p:transition spd="slow">
    <p:wheel spokes="8"/>
  </p:transition>
  <p:timing>
    <p:tnLst>
      <p:par>
        <p:cTn id="300" dur="indefinite" restart="never" nodeType="tmRoot">
          <p:childTnLst>
            <p:seq>
              <p:cTn id="30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2" name="Picture 2" descr=""/>
          <p:cNvPicPr/>
          <p:nvPr/>
        </p:nvPicPr>
        <p:blipFill>
          <a:blip r:embed="rId2"/>
          <a:stretch/>
        </p:blipFill>
        <p:spPr>
          <a:xfrm>
            <a:off x="3817440" y="155880"/>
            <a:ext cx="1342440" cy="144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3" name="CustomShape 2"/>
          <p:cNvSpPr/>
          <p:nvPr/>
        </p:nvSpPr>
        <p:spPr>
          <a:xfrm>
            <a:off x="1212120" y="1568880"/>
            <a:ext cx="6552360" cy="3580560"/>
          </a:xfrm>
          <a:prstGeom prst="ellipse">
            <a:avLst/>
          </a:prstGeom>
          <a:solidFill>
            <a:srgbClr val="002060"/>
          </a:solidFill>
          <a:ln w="76320">
            <a:solidFill>
              <a:schemeClr val="bg1">
                <a:lumMod val="65000"/>
              </a:schemeClr>
            </a:solidFill>
            <a:round/>
          </a:ln>
          <a:effectLst>
            <a:glow rad="241300">
              <a:schemeClr val="bg1">
                <a:lumMod val="65000"/>
                <a:alpha val="40000"/>
              </a:schemeClr>
            </a:glow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Castellar"/>
                <a:ea typeface="Calibri"/>
              </a:rPr>
              <a:t>UNIVERSITY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Castellar"/>
                <a:ea typeface="Calibri"/>
              </a:rPr>
              <a:t>OF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Castellar"/>
                <a:ea typeface="Calibri"/>
              </a:rPr>
              <a:t>KASHMIR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Calibri"/>
              </a:rPr>
              <a:t>SRENAGAR, INDIA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Calibri"/>
              </a:rPr>
              <a:t>Teacher and Student Awards in Physics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Under ‘STEME-ER’ Scheme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Established in 2013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Calibri"/>
              </a:rPr>
              <a:t>Founder and sponsor: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1600" strike="noStrike">
                <a:solidFill>
                  <a:srgbClr val="ffff00"/>
                </a:solidFill>
                <a:latin typeface="Castellar"/>
                <a:ea typeface="Calibri"/>
              </a:rPr>
              <a:t>Dr. Sultana N. Nahar</a:t>
            </a:r>
            <a:endParaRPr/>
          </a:p>
        </p:txBody>
      </p:sp>
    </p:spTree>
  </p:cSld>
  <p:transition spd="slow">
    <p:wheel spokes="8"/>
  </p:transition>
  <p:timing>
    <p:tnLst>
      <p:par>
        <p:cTn id="302" dur="indefinite" restart="never" nodeType="tmRoot">
          <p:childTnLst>
            <p:seq>
              <p:cTn id="30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Shape 1"/>
          <p:cNvSpPr txBox="1"/>
          <p:nvPr/>
        </p:nvSpPr>
        <p:spPr>
          <a:xfrm>
            <a:off x="0" y="43920"/>
            <a:ext cx="9326880" cy="779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>
                <a:latin typeface="Arial"/>
              </a:rPr>
              <a:t>Winners of physics prizes (yellow envelops) at University of Kashmir introduced by Sultana</a:t>
            </a:r>
            <a:endParaRPr/>
          </a:p>
        </p:txBody>
      </p:sp>
      <p:pic>
        <p:nvPicPr>
          <p:cNvPr id="535" name="" descr=""/>
          <p:cNvPicPr/>
          <p:nvPr/>
        </p:nvPicPr>
        <p:blipFill>
          <a:blip r:embed="rId1"/>
          <a:stretch/>
        </p:blipFill>
        <p:spPr>
          <a:xfrm>
            <a:off x="360" y="914400"/>
            <a:ext cx="9143640" cy="685728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304" dur="indefinite" restart="never" nodeType="tmRoot">
          <p:childTnLst>
            <p:seq>
              <p:cTn id="30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CustomShape 1"/>
          <p:cNvSpPr/>
          <p:nvPr/>
        </p:nvSpPr>
        <p:spPr>
          <a:xfrm>
            <a:off x="38160" y="-3456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7" name="Picture 2" descr=""/>
          <p:cNvPicPr/>
          <p:nvPr/>
        </p:nvPicPr>
        <p:blipFill>
          <a:blip r:embed="rId2"/>
          <a:stretch/>
        </p:blipFill>
        <p:spPr>
          <a:xfrm>
            <a:off x="3969360" y="0"/>
            <a:ext cx="837360" cy="717840"/>
          </a:xfrm>
          <a:prstGeom prst="rect">
            <a:avLst/>
          </a:prstGeom>
          <a:ln w="88920">
            <a:solidFill>
              <a:schemeClr val="bg1">
                <a:lumMod val="50000"/>
              </a:schemeClr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538" name="CustomShape 2"/>
          <p:cNvSpPr/>
          <p:nvPr/>
        </p:nvSpPr>
        <p:spPr>
          <a:xfrm>
            <a:off x="914400" y="838080"/>
            <a:ext cx="7390800" cy="5028480"/>
          </a:xfrm>
          <a:prstGeom prst="bevel">
            <a:avLst>
              <a:gd name="adj" fmla="val 13500"/>
            </a:avLst>
          </a:prstGeom>
          <a:blipFill>
            <a:blip r:embed="rId3"/>
            <a:tile/>
          </a:blipFill>
          <a:ln w="76320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ffff00"/>
                </a:solidFill>
                <a:latin typeface="Times New Roman"/>
                <a:ea typeface="Times New Roman"/>
              </a:rPr>
              <a:t>CAIRO UNIVERSITY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ffff00"/>
                </a:solidFill>
                <a:latin typeface="Times New Roman"/>
                <a:ea typeface="Times New Roman"/>
              </a:rPr>
              <a:t>Giza, Egypt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STEM-ER PROGRAM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FOR EDUCATION AND RESEARCH: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TEACHERS AND STUDENTS PRIZES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IN PHYSICS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ffffff"/>
                </a:solidFill>
                <a:latin typeface="Times New Roman"/>
                <a:ea typeface="Calibri"/>
              </a:rPr>
              <a:t>Establishment: April 12, 2012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Founder: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400" strike="noStrike" u="sng">
                <a:solidFill>
                  <a:srgbClr val="ffff00"/>
                </a:solidFill>
                <a:latin typeface="Castellar"/>
                <a:ea typeface="Calibri"/>
              </a:rPr>
              <a:t>Dr. Sultana N. NahaT</a:t>
            </a:r>
            <a:endParaRPr/>
          </a:p>
        </p:txBody>
      </p:sp>
    </p:spTree>
  </p:cSld>
  <p:transition spd="slow">
    <p:wheel spokes="8"/>
  </p:transition>
  <p:timing>
    <p:tnLst>
      <p:par>
        <p:cTn id="306" dur="indefinite" restart="never" nodeType="tmRoot">
          <p:childTnLst>
            <p:seq>
              <p:cTn id="30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CustomShape 1"/>
          <p:cNvSpPr/>
          <p:nvPr/>
        </p:nvSpPr>
        <p:spPr>
          <a:xfrm>
            <a:off x="-62280" y="7632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40" name="Picture 3" descr=""/>
          <p:cNvPicPr/>
          <p:nvPr/>
        </p:nvPicPr>
        <p:blipFill>
          <a:blip r:embed="rId2"/>
          <a:stretch/>
        </p:blipFill>
        <p:spPr>
          <a:xfrm>
            <a:off x="4096440" y="148680"/>
            <a:ext cx="874080" cy="820440"/>
          </a:xfrm>
          <a:prstGeom prst="rect">
            <a:avLst/>
          </a:prstGeom>
          <a:ln w="88920">
            <a:solidFill>
              <a:srgbClr val="632523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541" name="CustomShape 2"/>
          <p:cNvSpPr/>
          <p:nvPr/>
        </p:nvSpPr>
        <p:spPr>
          <a:xfrm>
            <a:off x="838080" y="990720"/>
            <a:ext cx="7390800" cy="5028480"/>
          </a:xfrm>
          <a:prstGeom prst="bevel">
            <a:avLst>
              <a:gd name="adj" fmla="val 13500"/>
            </a:avLst>
          </a:prstGeom>
          <a:solidFill>
            <a:srgbClr val="c00000"/>
          </a:solidFill>
          <a:ln w="76320">
            <a:solidFill>
              <a:schemeClr val="accent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15000"/>
              </a:lnSpc>
            </a:pPr>
            <a:endParaRPr/>
          </a:p>
          <a:p>
            <a:pPr algn="ctr">
              <a:lnSpc>
                <a:spcPct val="115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Castellar"/>
                <a:ea typeface="Calibri"/>
              </a:rPr>
              <a:t>Al-Azhar University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Castellar"/>
                <a:ea typeface="Calibri"/>
              </a:rPr>
              <a:t>Cairo, Egypt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‘</a:t>
            </a: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STEM’ Program for education and research: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Teacher &amp; Student prizes in physics astronomy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z="2000" strike="noStrike">
                <a:solidFill>
                  <a:srgbClr val="002060"/>
                </a:solidFill>
                <a:latin typeface="Times New Roman"/>
                <a:ea typeface="Times New Roman"/>
              </a:rPr>
              <a:t>Founder: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z="2000" strike="noStrike">
                <a:solidFill>
                  <a:srgbClr val="002060"/>
                </a:solidFill>
                <a:latin typeface="Times New Roman"/>
                <a:ea typeface="Times New Roman"/>
              </a:rPr>
              <a:t>Dr. Sultan N. Nahar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z="1100" strike="noStrike">
                <a:solidFill>
                  <a:srgbClr val="ffffff"/>
                </a:solidFill>
                <a:latin typeface="Castellar"/>
                <a:ea typeface="Calibri"/>
              </a:rPr>
              <a:t> </a:t>
            </a:r>
            <a:endParaRPr/>
          </a:p>
        </p:txBody>
      </p:sp>
      <p:pic>
        <p:nvPicPr>
          <p:cNvPr id="542" name="Picture 8" descr=""/>
          <p:cNvPicPr/>
          <p:nvPr/>
        </p:nvPicPr>
        <p:blipFill>
          <a:blip r:embed="rId3"/>
          <a:stretch/>
        </p:blipFill>
        <p:spPr>
          <a:xfrm>
            <a:off x="2031840" y="1143000"/>
            <a:ext cx="5135040" cy="734760"/>
          </a:xfrm>
          <a:prstGeom prst="rect">
            <a:avLst/>
          </a:prstGeom>
          <a:ln w="76320">
            <a:solidFill>
              <a:srgbClr val="632523"/>
            </a:solidFill>
            <a:round/>
          </a:ln>
        </p:spPr>
      </p:pic>
    </p:spTree>
  </p:cSld>
  <p:transition spd="slow">
    <p:wheel spokes="8"/>
  </p:transition>
  <p:timing>
    <p:tnLst>
      <p:par>
        <p:cTn id="308" dur="indefinite" restart="never" nodeType="tmRoot">
          <p:childTnLst>
            <p:seq>
              <p:cTn id="30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4" name="CustomShape 2"/>
          <p:cNvSpPr/>
          <p:nvPr/>
        </p:nvSpPr>
        <p:spPr>
          <a:xfrm>
            <a:off x="1371600" y="1104840"/>
            <a:ext cx="6400080" cy="4647600"/>
          </a:xfrm>
          <a:prstGeom prst="roundRect">
            <a:avLst>
              <a:gd name="adj" fmla="val 14400"/>
            </a:avLst>
          </a:prstGeom>
          <a:solidFill>
            <a:srgbClr val="0070c0"/>
          </a:solidFill>
          <a:ln w="76320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15000"/>
              </a:lnSpc>
            </a:pPr>
            <a:endParaRPr/>
          </a:p>
          <a:p>
            <a:pPr algn="ctr">
              <a:lnSpc>
                <a:spcPct val="115000"/>
              </a:lnSpc>
            </a:pPr>
            <a:endParaRPr/>
          </a:p>
          <a:p>
            <a:pPr algn="ctr">
              <a:lnSpc>
                <a:spcPct val="115000"/>
              </a:lnSpc>
            </a:pPr>
            <a:endParaRPr/>
          </a:p>
          <a:p>
            <a:pPr algn="ctr">
              <a:lnSpc>
                <a:spcPct val="115000"/>
              </a:lnSpc>
            </a:pPr>
            <a:r>
              <a:rPr b="1" lang="en-US" sz="2800" strike="noStrike">
                <a:solidFill>
                  <a:srgbClr val="ffff00"/>
                </a:solidFill>
                <a:latin typeface="Castellar"/>
                <a:ea typeface="Calibri"/>
              </a:rPr>
              <a:t>Aligarh Muslim University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‘</a:t>
            </a: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STEM’ Program for education and research: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Teacher &amp; Student prizes in physics astronomy</a:t>
            </a: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</a:rPr>
              <a:t> 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z="1600" strike="noStrike">
                <a:solidFill>
                  <a:srgbClr val="ffffff"/>
                </a:solidFill>
                <a:latin typeface="Times New Roman"/>
                <a:ea typeface="Times New Roman"/>
              </a:rPr>
              <a:t>Establishment, December 2011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Times New Roman"/>
                <a:ea typeface="Times New Roman"/>
              </a:rPr>
              <a:t>Founder and sponsor: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z="2000" strike="noStrike">
                <a:solidFill>
                  <a:srgbClr val="ffff00"/>
                </a:solidFill>
                <a:latin typeface="Times New Roman"/>
                <a:ea typeface="Times New Roman"/>
              </a:rPr>
              <a:t>Dr. Sultan N. Nahar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z="1100" strike="noStrike">
                <a:solidFill>
                  <a:srgbClr val="ffff00"/>
                </a:solidFill>
                <a:latin typeface="Castellar"/>
                <a:ea typeface="Calibri"/>
              </a:rPr>
              <a:t> </a:t>
            </a:r>
            <a:endParaRPr/>
          </a:p>
        </p:txBody>
      </p:sp>
      <p:pic>
        <p:nvPicPr>
          <p:cNvPr id="545" name="Picture 5" descr=""/>
          <p:cNvPicPr/>
          <p:nvPr/>
        </p:nvPicPr>
        <p:blipFill>
          <a:blip r:embed="rId2"/>
          <a:stretch/>
        </p:blipFill>
        <p:spPr>
          <a:xfrm>
            <a:off x="3972240" y="1219320"/>
            <a:ext cx="1198800" cy="1447200"/>
          </a:xfrm>
          <a:prstGeom prst="rect">
            <a:avLst/>
          </a:prstGeom>
          <a:ln w="76320">
            <a:solidFill>
              <a:srgbClr val="00b050"/>
            </a:solidFill>
            <a:round/>
          </a:ln>
          <a:effectLst>
            <a:glow>
              <a:srgbClr val="00b050">
                <a:alpha val="0"/>
              </a:srgbClr>
            </a:glow>
            <a:softEdge rad="0"/>
          </a:effectLst>
        </p:spPr>
      </p:pic>
    </p:spTree>
  </p:cSld>
  <p:transition spd="slow">
    <p:wheel spokes="8"/>
  </p:transition>
  <p:timing>
    <p:tnLst>
      <p:par>
        <p:cTn id="310" dur="indefinite" restart="never" nodeType="tmRoot">
          <p:childTnLst>
            <p:seq>
              <p:cTn id="31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Picture 2" descr=""/>
          <p:cNvPicPr/>
          <p:nvPr/>
        </p:nvPicPr>
        <p:blipFill>
          <a:blip r:embed="rId1"/>
          <a:stretch/>
        </p:blipFill>
        <p:spPr>
          <a:xfrm>
            <a:off x="0" y="1440"/>
            <a:ext cx="6373440" cy="4341240"/>
          </a:xfrm>
          <a:prstGeom prst="rect">
            <a:avLst/>
          </a:prstGeom>
          <a:ln>
            <a:noFill/>
          </a:ln>
        </p:spPr>
      </p:pic>
      <p:pic>
        <p:nvPicPr>
          <p:cNvPr id="547" name="Picture 3" descr=""/>
          <p:cNvPicPr/>
          <p:nvPr/>
        </p:nvPicPr>
        <p:blipFill>
          <a:blip r:embed="rId2"/>
          <a:stretch/>
        </p:blipFill>
        <p:spPr>
          <a:xfrm>
            <a:off x="0" y="2895480"/>
            <a:ext cx="6373440" cy="3961800"/>
          </a:xfrm>
          <a:prstGeom prst="rect">
            <a:avLst/>
          </a:prstGeom>
          <a:ln>
            <a:noFill/>
          </a:ln>
        </p:spPr>
      </p:pic>
      <p:pic>
        <p:nvPicPr>
          <p:cNvPr id="548" name="Picture 4" descr=""/>
          <p:cNvPicPr/>
          <p:nvPr/>
        </p:nvPicPr>
        <p:blipFill>
          <a:blip r:embed="rId3"/>
          <a:stretch/>
        </p:blipFill>
        <p:spPr>
          <a:xfrm>
            <a:off x="6374160" y="2538360"/>
            <a:ext cx="2769120" cy="4318920"/>
          </a:xfrm>
          <a:prstGeom prst="rect">
            <a:avLst/>
          </a:prstGeom>
          <a:ln>
            <a:noFill/>
          </a:ln>
        </p:spPr>
      </p:pic>
      <p:sp>
        <p:nvSpPr>
          <p:cNvPr id="549" name="CustomShape 1"/>
          <p:cNvSpPr/>
          <p:nvPr/>
        </p:nvSpPr>
        <p:spPr>
          <a:xfrm>
            <a:off x="6374160" y="925560"/>
            <a:ext cx="2769120" cy="158184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1400" strike="noStrike">
                <a:solidFill>
                  <a:srgbClr val="ffff00"/>
                </a:solidFill>
                <a:latin typeface="Times New Roman"/>
                <a:ea typeface="Calibri"/>
              </a:rPr>
              <a:t>CDAMP – 2011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ffff00"/>
                </a:solidFill>
                <a:latin typeface="Times New Roman"/>
                <a:ea typeface="Calibri"/>
              </a:rPr>
              <a:t>3</a:t>
            </a:r>
            <a:r>
              <a:rPr lang="en-US" sz="1400" strike="noStrike" baseline="30000">
                <a:solidFill>
                  <a:srgbClr val="ffff00"/>
                </a:solidFill>
                <a:latin typeface="Times New Roman"/>
                <a:ea typeface="Calibri"/>
              </a:rPr>
              <a:t>rd</a:t>
            </a:r>
            <a:r>
              <a:rPr lang="en-US" sz="1400" strike="noStrike">
                <a:solidFill>
                  <a:srgbClr val="ffff00"/>
                </a:solidFill>
                <a:latin typeface="Times New Roman"/>
                <a:ea typeface="Calibri"/>
              </a:rPr>
              <a:t> International Conference on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ffff00"/>
                </a:solidFill>
                <a:latin typeface="Times New Roman"/>
                <a:ea typeface="Calibri"/>
              </a:rPr>
              <a:t>Current Devolvement in Atomic,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ffff00"/>
                </a:solidFill>
                <a:latin typeface="Times New Roman"/>
                <a:ea typeface="Calibri"/>
              </a:rPr>
              <a:t>Molecular, Optical &amp; Nona Physics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ffff00"/>
                </a:solidFill>
                <a:latin typeface="Times New Roman"/>
                <a:ea typeface="Calibri"/>
              </a:rPr>
              <a:t>with Application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ffff00"/>
                </a:solidFill>
                <a:latin typeface="Times New Roman"/>
                <a:ea typeface="Calibri"/>
              </a:rPr>
              <a:t>14-16 December 2011,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ffff00"/>
                </a:solidFill>
                <a:latin typeface="Times New Roman"/>
                <a:ea typeface="Calibri"/>
              </a:rPr>
              <a:t>New Delhi, India</a:t>
            </a:r>
            <a:endParaRPr/>
          </a:p>
        </p:txBody>
      </p:sp>
      <p:sp>
        <p:nvSpPr>
          <p:cNvPr id="550" name="CustomShape 2"/>
          <p:cNvSpPr/>
          <p:nvPr/>
        </p:nvSpPr>
        <p:spPr>
          <a:xfrm>
            <a:off x="6374160" y="0"/>
            <a:ext cx="2769120" cy="912960"/>
          </a:xfrm>
          <a:prstGeom prst="rect">
            <a:avLst/>
          </a:prstGeom>
          <a:solidFill>
            <a:srgbClr val="002060"/>
          </a:solidFill>
          <a:ln w="57240">
            <a:solidFill>
              <a:srgbClr val="00206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Lucida Calligraphy"/>
                <a:ea typeface="Calibri"/>
              </a:rPr>
              <a:t>Dr. Sultana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Lucida Calligraphy"/>
                <a:ea typeface="Calibri"/>
              </a:rPr>
              <a:t>Addressing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Lucida Calligraphy"/>
                <a:ea typeface="Calibri"/>
              </a:rPr>
              <a:t>the conference</a:t>
            </a:r>
            <a:endParaRPr/>
          </a:p>
        </p:txBody>
      </p:sp>
    </p:spTree>
  </p:cSld>
  <p:transition spd="slow">
    <p:wheel spokes="8"/>
  </p:transition>
  <p:timing>
    <p:tnLst>
      <p:par>
        <p:cTn id="312" dur="indefinite" restart="never" nodeType="tmRoot">
          <p:childTnLst>
            <p:seq>
              <p:cTn id="31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6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2" name="Picture 2" descr=""/>
          <p:cNvPicPr/>
          <p:nvPr/>
        </p:nvPicPr>
        <p:blipFill>
          <a:blip r:embed="rId2"/>
          <a:stretch/>
        </p:blipFill>
        <p:spPr>
          <a:xfrm>
            <a:off x="990720" y="838080"/>
            <a:ext cx="2440440" cy="5096520"/>
          </a:xfrm>
          <a:prstGeom prst="rect">
            <a:avLst/>
          </a:prstGeom>
          <a:ln>
            <a:noFill/>
          </a:ln>
        </p:spPr>
      </p:pic>
      <p:pic>
        <p:nvPicPr>
          <p:cNvPr id="553" name="Picture 3" descr=""/>
          <p:cNvPicPr/>
          <p:nvPr/>
        </p:nvPicPr>
        <p:blipFill>
          <a:blip r:embed="rId3"/>
          <a:stretch/>
        </p:blipFill>
        <p:spPr>
          <a:xfrm>
            <a:off x="2710440" y="838080"/>
            <a:ext cx="5573880" cy="3733200"/>
          </a:xfrm>
          <a:prstGeom prst="rect">
            <a:avLst/>
          </a:prstGeom>
          <a:ln>
            <a:noFill/>
          </a:ln>
        </p:spPr>
      </p:pic>
      <p:pic>
        <p:nvPicPr>
          <p:cNvPr id="554" name="Picture 3" descr=""/>
          <p:cNvPicPr/>
          <p:nvPr/>
        </p:nvPicPr>
        <p:blipFill>
          <a:blip r:embed="rId4"/>
          <a:stretch/>
        </p:blipFill>
        <p:spPr>
          <a:xfrm>
            <a:off x="2710440" y="3048120"/>
            <a:ext cx="5541120" cy="292968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314" dur="indefinite" restart="never" nodeType="tmRoot">
          <p:childTnLst>
            <p:seq>
              <p:cTn id="31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2">
                <a:lumMod val="50000"/>
              </a:schemeClr>
            </a:solidFill>
            <a:custDash>
              <a:ds d="1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6" name="CustomShape 2"/>
          <p:cNvSpPr/>
          <p:nvPr/>
        </p:nvSpPr>
        <p:spPr>
          <a:xfrm>
            <a:off x="990720" y="990720"/>
            <a:ext cx="7162200" cy="487620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tx2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7" name="Picture 2" descr=""/>
          <p:cNvPicPr/>
          <p:nvPr/>
        </p:nvPicPr>
        <p:blipFill>
          <a:blip r:embed="rId3"/>
          <a:stretch/>
        </p:blipFill>
        <p:spPr>
          <a:xfrm>
            <a:off x="2171880" y="1642320"/>
            <a:ext cx="4799880" cy="3572640"/>
          </a:xfrm>
          <a:prstGeom prst="rect">
            <a:avLst/>
          </a:prstGeom>
          <a:ln cap="rnd" w="76320">
            <a:solidFill>
              <a:schemeClr val="tx2">
                <a:lumMod val="20000"/>
                <a:lumOff val="80000"/>
              </a:schemeClr>
            </a:solidFill>
            <a:custDash>
              <a:ds d="100000" sp="100000"/>
            </a:custDash>
            <a:miter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58" name="Picture 4" descr=""/>
          <p:cNvPicPr/>
          <p:nvPr/>
        </p:nvPicPr>
        <p:blipFill>
          <a:blip r:embed="rId4"/>
          <a:stretch/>
        </p:blipFill>
        <p:spPr>
          <a:xfrm>
            <a:off x="1526040" y="6019920"/>
            <a:ext cx="5946120" cy="69948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316" dur="indefinite" restart="never" nodeType="tmRoot">
          <p:childTnLst>
            <p:seq>
              <p:cTn id="31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rc_mi" descr=""/>
          <p:cNvPicPr/>
          <p:nvPr/>
        </p:nvPicPr>
        <p:blipFill>
          <a:blip r:embed="rId2"/>
          <a:stretch/>
        </p:blipFill>
        <p:spPr>
          <a:xfrm>
            <a:off x="-98640" y="0"/>
            <a:ext cx="9241920" cy="6857280"/>
          </a:xfrm>
          <a:prstGeom prst="rect">
            <a:avLst/>
          </a:prstGeom>
          <a:ln>
            <a:noFill/>
          </a:ln>
        </p:spPr>
      </p:pic>
      <p:sp>
        <p:nvSpPr>
          <p:cNvPr id="443" name="CustomShape 1"/>
          <p:cNvSpPr/>
          <p:nvPr/>
        </p:nvSpPr>
        <p:spPr>
          <a:xfrm>
            <a:off x="708120" y="194400"/>
            <a:ext cx="7640280" cy="16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1" lang="en-US" sz="4800" strike="noStrike">
                <a:solidFill>
                  <a:srgbClr val="ffff00"/>
                </a:solidFill>
                <a:latin typeface="Lucida Calligraphy"/>
                <a:ea typeface="Calibri"/>
              </a:rPr>
              <a:t>Welcome to slide-show</a:t>
            </a:r>
            <a:endParaRPr/>
          </a:p>
        </p:txBody>
      </p:sp>
      <p:sp>
        <p:nvSpPr>
          <p:cNvPr id="444" name="CustomShape 2"/>
          <p:cNvSpPr/>
          <p:nvPr/>
        </p:nvSpPr>
        <p:spPr>
          <a:xfrm>
            <a:off x="3761280" y="1141560"/>
            <a:ext cx="1294560" cy="1447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15000"/>
              </a:lnSpc>
            </a:pPr>
            <a:r>
              <a:rPr lang="en-US" sz="4800" strike="noStrike">
                <a:solidFill>
                  <a:srgbClr val="ffff00"/>
                </a:solidFill>
                <a:latin typeface="Old English Text MT"/>
                <a:ea typeface="Calibri"/>
              </a:rPr>
              <a:t> </a:t>
            </a:r>
            <a:r>
              <a:rPr lang="en-US" sz="4800" strike="noStrike">
                <a:solidFill>
                  <a:srgbClr val="ffffff"/>
                </a:solidFill>
                <a:latin typeface="Old English Text MT"/>
                <a:ea typeface="Calibri"/>
              </a:rPr>
              <a:t>S</a:t>
            </a:r>
            <a:endParaRPr/>
          </a:p>
        </p:txBody>
      </p:sp>
      <p:pic>
        <p:nvPicPr>
          <p:cNvPr id="445" name="irc_mi" descr=""/>
          <p:cNvPicPr/>
          <p:nvPr/>
        </p:nvPicPr>
        <p:blipFill>
          <a:blip r:embed="rId3"/>
          <a:stretch/>
        </p:blipFill>
        <p:spPr>
          <a:xfrm>
            <a:off x="3467160" y="1136160"/>
            <a:ext cx="1883520" cy="1702440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660400">
              <a:srgbClr val="ff0000"/>
            </a:glow>
            <a:softEdge rad="0"/>
          </a:effectLst>
        </p:spPr>
      </p:pic>
      <p:sp>
        <p:nvSpPr>
          <p:cNvPr id="446" name="CustomShape 3"/>
          <p:cNvSpPr/>
          <p:nvPr/>
        </p:nvSpPr>
        <p:spPr>
          <a:xfrm>
            <a:off x="3989880" y="3048120"/>
            <a:ext cx="1065960" cy="1323720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  <a:round/>
          </a:ln>
          <a:effectLst>
            <a:glow rad="508000">
              <a:srgbClr val="ffff00"/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>
              <a:lnSpc>
                <a:spcPct val="115000"/>
              </a:lnSpc>
            </a:pPr>
            <a:r>
              <a:rPr b="1" lang="en-US" sz="4800" strike="noStrike">
                <a:solidFill>
                  <a:srgbClr val="ffff00"/>
                </a:solidFill>
                <a:latin typeface="Old English Text MT"/>
                <a:ea typeface="Calibri"/>
              </a:rPr>
              <a:t>S</a:t>
            </a:r>
            <a:endParaRPr/>
          </a:p>
        </p:txBody>
      </p:sp>
      <p:sp>
        <p:nvSpPr>
          <p:cNvPr id="447" name="CustomShape 4"/>
          <p:cNvSpPr/>
          <p:nvPr/>
        </p:nvSpPr>
        <p:spPr>
          <a:xfrm>
            <a:off x="2209680" y="4663440"/>
            <a:ext cx="522432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lang="en-US" sz="4800" strike="noStrike">
                <a:solidFill>
                  <a:srgbClr val="ffff00"/>
                </a:solidFill>
                <a:latin typeface="Castellar"/>
                <a:ea typeface="Calibri"/>
              </a:rPr>
              <a:t> </a:t>
            </a:r>
            <a:r>
              <a:rPr lang="en-US" sz="4800" strike="noStrike">
                <a:solidFill>
                  <a:srgbClr val="ffff00"/>
                </a:solidFill>
                <a:latin typeface="Castellar"/>
                <a:ea typeface="Calibri"/>
              </a:rPr>
              <a:t>for success</a:t>
            </a:r>
            <a:endParaRPr/>
          </a:p>
        </p:txBody>
      </p:sp>
    </p:spTree>
  </p:cSld>
  <p:transition spd="slow">
    <p:wheel spokes="8"/>
  </p:transition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21" dur="3000" fill="hold"/>
                                        <p:tgtEl>
                                          <p:spTgt spid="44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2" dur="3000" fill="hold"/>
                                        <p:tgtEl>
                                          <p:spTgt spid="44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23" dur="3000" fill="hold"/>
                                        <p:tgtEl>
                                          <p:spTgt spid="443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" dur="3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29" dur="2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34" dur="5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10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45" dur="2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CustomShape 1"/>
          <p:cNvSpPr/>
          <p:nvPr/>
        </p:nvSpPr>
        <p:spPr>
          <a:xfrm rot="10800000">
            <a:off x="18287640" y="1371564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STEM PROGRAM FOR EDUCATION AND RESEARCH: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TEACHERS AND STUDENTS PRIZES IN PHYSICS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Times New Roman"/>
              </a:rPr>
              <a:t>At </a:t>
            </a:r>
            <a:r>
              <a:rPr lang="en-US" strike="noStrike" u="sng">
                <a:solidFill>
                  <a:srgbClr val="0000ff"/>
                </a:solidFill>
                <a:latin typeface="Times New Roman"/>
                <a:ea typeface="Times New Roman"/>
              </a:rPr>
              <a:t>CAIRO UNIVERSITY, Giza, Egypt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Establishment: April 12, 2012 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Founder: </a:t>
            </a:r>
            <a:r>
              <a:rPr lang="en-US" strike="noStrike" u="sng">
                <a:solidFill>
                  <a:srgbClr val="0000ff"/>
                </a:solidFill>
                <a:latin typeface="Times New Roman"/>
                <a:ea typeface="Calibri"/>
              </a:rPr>
              <a:t>Dr. Sultana N. Nahar </a:t>
            </a:r>
            <a:endParaRPr/>
          </a:p>
        </p:txBody>
      </p:sp>
      <p:pic>
        <p:nvPicPr>
          <p:cNvPr id="560" name="Picture 2" descr=""/>
          <p:cNvPicPr/>
          <p:nvPr/>
        </p:nvPicPr>
        <p:blipFill>
          <a:blip r:embed="rId2"/>
          <a:stretch/>
        </p:blipFill>
        <p:spPr>
          <a:xfrm>
            <a:off x="914400" y="914400"/>
            <a:ext cx="7238160" cy="5028480"/>
          </a:xfrm>
          <a:prstGeom prst="rect">
            <a:avLst/>
          </a:prstGeom>
          <a:ln w="12600">
            <a:solidFill>
              <a:schemeClr val="accent2">
                <a:lumMod val="50000"/>
              </a:schemeClr>
            </a:solidFill>
            <a:round/>
          </a:ln>
        </p:spPr>
      </p:pic>
      <p:pic>
        <p:nvPicPr>
          <p:cNvPr id="561" name="Picture 3" descr=""/>
          <p:cNvPicPr/>
          <p:nvPr/>
        </p:nvPicPr>
        <p:blipFill>
          <a:blip r:embed="rId3"/>
          <a:stretch/>
        </p:blipFill>
        <p:spPr>
          <a:xfrm>
            <a:off x="3080160" y="914400"/>
            <a:ext cx="1368000" cy="1173240"/>
          </a:xfrm>
          <a:prstGeom prst="rect">
            <a:avLst/>
          </a:prstGeom>
          <a:ln w="88920">
            <a:solidFill>
              <a:schemeClr val="accent2">
                <a:lumMod val="75000"/>
              </a:schemeClr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562" name="CustomShape 2"/>
          <p:cNvSpPr/>
          <p:nvPr/>
        </p:nvSpPr>
        <p:spPr>
          <a:xfrm>
            <a:off x="1977840" y="4928040"/>
            <a:ext cx="5257080" cy="10036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240">
            <a:solidFill>
              <a:schemeClr val="accent2">
                <a:lumMod val="60000"/>
                <a:lumOff val="4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ffff00"/>
                </a:solidFill>
                <a:latin typeface="Times New Roman"/>
                <a:ea typeface="DejaVu Sans"/>
              </a:rPr>
              <a:t>STEM PROGRAM FOR EDUCATION AND RESEARCH: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ffff00"/>
                </a:solidFill>
                <a:latin typeface="Times New Roman"/>
                <a:ea typeface="DejaVu Sans"/>
              </a:rPr>
              <a:t>TEACHERS AND STUDENTS PRIZES IN PHYSICS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ffffff"/>
                </a:solidFill>
                <a:latin typeface="Times New Roman"/>
                <a:ea typeface="DejaVu Sans"/>
              </a:rPr>
              <a:t>At CAIRO UNIVERSITY, Giza, Egypt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00"/>
                </a:solidFill>
                <a:latin typeface="Calibri"/>
                <a:ea typeface="DejaVu Sans"/>
              </a:rPr>
              <a:t>Establishment: April 12, 2012 </a:t>
            </a:r>
            <a:endParaRPr/>
          </a:p>
        </p:txBody>
      </p:sp>
      <p:pic>
        <p:nvPicPr>
          <p:cNvPr id="563" name="Picture 4" descr=""/>
          <p:cNvPicPr/>
          <p:nvPr/>
        </p:nvPicPr>
        <p:blipFill>
          <a:blip r:embed="rId4"/>
          <a:stretch/>
        </p:blipFill>
        <p:spPr>
          <a:xfrm>
            <a:off x="1288800" y="228600"/>
            <a:ext cx="5946120" cy="519840"/>
          </a:xfrm>
          <a:prstGeom prst="rect">
            <a:avLst/>
          </a:prstGeom>
          <a:ln>
            <a:noFill/>
          </a:ln>
        </p:spPr>
      </p:pic>
      <p:sp>
        <p:nvSpPr>
          <p:cNvPr id="564" name="CustomShape 3"/>
          <p:cNvSpPr/>
          <p:nvPr/>
        </p:nvSpPr>
        <p:spPr>
          <a:xfrm>
            <a:off x="7309440" y="5238000"/>
            <a:ext cx="843480" cy="3679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ransition spd="slow">
    <p:wheel spokes="8"/>
  </p:transition>
  <p:timing>
    <p:tnLst>
      <p:par>
        <p:cTn id="318" dur="indefinite" restart="never" nodeType="tmRoot">
          <p:childTnLst>
            <p:seq>
              <p:cTn id="319" dur="indefinite" nodeType="mainSeq">
                <p:childTnLst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5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6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/>
                                    </p:anim>
                                    <p:anim calcmode="lin" valueType="num">
                                      <p:cBhvr additive="repl">
                                        <p:cTn id="327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/>
                                    </p:anim>
                                    <p:anim calcmode="lin" valueType="num">
                                      <p:cBhvr additive="repl">
                                        <p:cTn id="328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/>
                                    </p:anim>
                                    <p:anim calcmode="lin" valueType="num">
                                      <p:cBhvr additive="repl">
                                        <p:cTn id="329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/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34" dur="1000" fill="hold"/>
                                        <p:tgtEl>
                                          <p:spTgt spid="562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35" dur="1000" fill="hold"/>
                                        <p:tgtEl>
                                          <p:spTgt spid="562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36" dur="1000" fill="hold"/>
                                        <p:tgtEl>
                                          <p:spTgt spid="56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7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948960" y="897120"/>
            <a:ext cx="7085880" cy="4799880"/>
          </a:xfrm>
          <a:prstGeom prst="frame">
            <a:avLst>
              <a:gd name="adj1" fmla="val 12500"/>
            </a:avLst>
          </a:prstGeom>
          <a:blipFill>
            <a:blip r:embed="rId2"/>
            <a:tile/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67" name="Picture 2" descr=""/>
          <p:cNvPicPr/>
          <p:nvPr/>
        </p:nvPicPr>
        <p:blipFill>
          <a:blip r:embed="rId3"/>
          <a:stretch/>
        </p:blipFill>
        <p:spPr>
          <a:xfrm>
            <a:off x="365760" y="1676520"/>
            <a:ext cx="4206240" cy="3199680"/>
          </a:xfrm>
          <a:prstGeom prst="rect">
            <a:avLst/>
          </a:prstGeom>
          <a:ln w="63360">
            <a:solidFill>
              <a:srgbClr val="333333"/>
            </a:solidFill>
            <a:round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68" name="Picture 3" descr=""/>
          <p:cNvPicPr/>
          <p:nvPr/>
        </p:nvPicPr>
        <p:blipFill>
          <a:blip r:embed="rId4"/>
          <a:stretch/>
        </p:blipFill>
        <p:spPr>
          <a:xfrm>
            <a:off x="4724280" y="1686960"/>
            <a:ext cx="3962520" cy="3189240"/>
          </a:xfrm>
          <a:prstGeom prst="rect">
            <a:avLst/>
          </a:prstGeom>
          <a:ln w="63360">
            <a:solidFill>
              <a:srgbClr val="333333"/>
            </a:solidFill>
            <a:round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69" name="Picture 6" descr=""/>
          <p:cNvPicPr/>
          <p:nvPr/>
        </p:nvPicPr>
        <p:blipFill>
          <a:blip r:embed="rId5"/>
          <a:stretch/>
        </p:blipFill>
        <p:spPr>
          <a:xfrm>
            <a:off x="918720" y="6172200"/>
            <a:ext cx="7146360" cy="46584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338" dur="indefinite" restart="never" nodeType="tmRoot">
          <p:childTnLst>
            <p:seq>
              <p:cTn id="33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7085880"/>
          </a:xfrm>
          <a:prstGeom prst="rect">
            <a:avLst/>
          </a:prstGeom>
          <a:ln w="76320">
            <a:solidFill>
              <a:srgbClr val="002060"/>
            </a:solidFill>
            <a:round/>
          </a:ln>
        </p:spPr>
      </p:pic>
      <p:sp>
        <p:nvSpPr>
          <p:cNvPr id="571" name="CustomShape 1"/>
          <p:cNvSpPr/>
          <p:nvPr/>
        </p:nvSpPr>
        <p:spPr>
          <a:xfrm>
            <a:off x="1600200" y="152280"/>
            <a:ext cx="5485680" cy="679680"/>
          </a:xfrm>
          <a:prstGeom prst="rect">
            <a:avLst/>
          </a:prstGeom>
          <a:solidFill>
            <a:srgbClr val="002060"/>
          </a:solidFill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Dr. Sultana Nurun Nahar along with Vice Chancellor 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trike="noStrike">
                <a:solidFill>
                  <a:srgbClr val="ffff00"/>
                </a:solidFill>
                <a:latin typeface="Times New Roman"/>
                <a:ea typeface="Calibri"/>
              </a:rPr>
              <a:t>of Aligarh Muslim University with the award winners.</a:t>
            </a:r>
            <a:endParaRPr/>
          </a:p>
        </p:txBody>
      </p:sp>
    </p:spTree>
  </p:cSld>
  <p:transition spd="slow">
    <p:wheel spokes="8"/>
  </p:transition>
  <p:timing>
    <p:tnLst>
      <p:par>
        <p:cTn id="340" dur="indefinite" restart="never" nodeType="tmRoot">
          <p:childTnLst>
            <p:seq>
              <p:cTn id="341" dur="indefinite" nodeType="mainSeq">
                <p:childTnLst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6" dur="2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347" dur="2000" fill="hold"/>
                                        <p:tgtEl>
                                          <p:spTgt spid="571"/>
                                        </p:tgtEl>
                                      </p:cBhvr>
                                      <p:tavLst/>
                                    </p:anim>
                                    <p:anim calcmode="lin" valueType="str">
                                      <p:cBhvr additive="repl">
                                        <p:cTn id="348" dur="2000" fill="hold"/>
                                        <p:tgtEl>
                                          <p:spTgt spid="571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-6840" y="-76320"/>
            <a:ext cx="9143280" cy="693360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73" name="Picture 2" descr=""/>
          <p:cNvPicPr/>
          <p:nvPr/>
        </p:nvPicPr>
        <p:blipFill>
          <a:blip r:embed="rId2"/>
          <a:stretch/>
        </p:blipFill>
        <p:spPr>
          <a:xfrm>
            <a:off x="900720" y="762120"/>
            <a:ext cx="7328160" cy="5180760"/>
          </a:xfrm>
          <a:prstGeom prst="rect">
            <a:avLst/>
          </a:prstGeom>
          <a:ln>
            <a:noFill/>
          </a:ln>
        </p:spPr>
      </p:pic>
      <p:sp>
        <p:nvSpPr>
          <p:cNvPr id="574" name="CustomShape 2"/>
          <p:cNvSpPr/>
          <p:nvPr/>
        </p:nvSpPr>
        <p:spPr>
          <a:xfrm>
            <a:off x="900720" y="609480"/>
            <a:ext cx="7328160" cy="10634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ffff00"/>
                </a:solidFill>
                <a:latin typeface="Calibri"/>
                <a:ea typeface="DejaVu Sans"/>
              </a:rPr>
              <a:t>The Ohio State University (USA) and the Aligarh Muslim University has jointly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ffff00"/>
                </a:solidFill>
                <a:latin typeface="Calibri"/>
                <a:ea typeface="DejaVu Sans"/>
              </a:rPr>
              <a:t>started One of the largest of  research project STEM-ER.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ffff00"/>
                </a:solidFill>
                <a:latin typeface="Calibri"/>
                <a:ea typeface="DejaVu Sans"/>
              </a:rPr>
              <a:t>(Science, Technology, Engineering Mathematics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ffff00"/>
                </a:solidFill>
                <a:latin typeface="Calibri"/>
                <a:ea typeface="DejaVu Sans"/>
              </a:rPr>
              <a:t>Education Through Researh ).</a:t>
            </a:r>
            <a:endParaRPr/>
          </a:p>
        </p:txBody>
      </p:sp>
    </p:spTree>
  </p:cSld>
  <p:transition spd="slow">
    <p:wheel spokes="8"/>
  </p:transition>
  <p:timing>
    <p:tnLst>
      <p:par>
        <p:cTn id="349" dur="indefinite" restart="never" nodeType="tmRoot">
          <p:childTnLst>
            <p:seq>
              <p:cTn id="350" dur="indefinite" nodeType="mainSeq">
                <p:childTnLst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55" dur="1000" fill="hold"/>
                                        <p:tgtEl>
                                          <p:spTgt spid="57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56" dur="1000" fill="hold"/>
                                        <p:tgtEl>
                                          <p:spTgt spid="574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57" dur="1000" fill="hold"/>
                                        <p:tgtEl>
                                          <p:spTgt spid="57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58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Picture 2" descr=""/>
          <p:cNvPicPr/>
          <p:nvPr/>
        </p:nvPicPr>
        <p:blipFill>
          <a:blip r:embed="rId1"/>
          <a:stretch/>
        </p:blipFill>
        <p:spPr>
          <a:xfrm>
            <a:off x="5029200" y="-76320"/>
            <a:ext cx="6095160" cy="6951600"/>
          </a:xfrm>
          <a:prstGeom prst="rect">
            <a:avLst/>
          </a:prstGeom>
          <a:ln>
            <a:noFill/>
          </a:ln>
        </p:spPr>
      </p:pic>
      <p:pic>
        <p:nvPicPr>
          <p:cNvPr id="576" name="Picture 3" descr=""/>
          <p:cNvPicPr/>
          <p:nvPr/>
        </p:nvPicPr>
        <p:blipFill>
          <a:blip r:embed="rId2"/>
          <a:stretch/>
        </p:blipFill>
        <p:spPr>
          <a:xfrm>
            <a:off x="-450000" y="-50760"/>
            <a:ext cx="7848720" cy="6875280"/>
          </a:xfrm>
          <a:prstGeom prst="rect">
            <a:avLst/>
          </a:prstGeom>
          <a:ln>
            <a:noFill/>
          </a:ln>
        </p:spPr>
      </p:pic>
      <p:sp>
        <p:nvSpPr>
          <p:cNvPr id="577" name="CustomShape 1"/>
          <p:cNvSpPr/>
          <p:nvPr/>
        </p:nvSpPr>
        <p:spPr>
          <a:xfrm rot="21594000">
            <a:off x="-630360" y="193320"/>
            <a:ext cx="8304840" cy="146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Calibri"/>
                <a:ea typeface="Calibri"/>
              </a:rPr>
              <a:t>Dr. Nahar is addressing to distinguished scholars from various  universities in an event in Delhi,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Calibri"/>
                <a:ea typeface="Calibri"/>
              </a:rPr>
              <a:t>She </a:t>
            </a: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informed about “THE STEM-FACULTYPROJECT: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Training the Next Generation of STEM Faculty at Higher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Times New Roman"/>
                <a:ea typeface="Calibri"/>
              </a:rPr>
              <a:t>Educational Institutions in India.  </a:t>
            </a:r>
            <a:endParaRPr/>
          </a:p>
        </p:txBody>
      </p:sp>
    </p:spTree>
  </p:cSld>
  <p:transition spd="slow">
    <p:wheel spokes="8"/>
  </p:transition>
  <p:timing>
    <p:tnLst>
      <p:par>
        <p:cTn id="359" dur="indefinite" restart="never" nodeType="tmRoot">
          <p:childTnLst>
            <p:seq>
              <p:cTn id="360" dur="indefinite" nodeType="mainSeq">
                <p:childTnLst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65" dur="3500" fill="hold"/>
                                        <p:tgtEl>
                                          <p:spTgt spid="57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66" dur="3500" fill="hold"/>
                                        <p:tgtEl>
                                          <p:spTgt spid="577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67" dur="3500" fill="hold"/>
                                        <p:tgtEl>
                                          <p:spTgt spid="577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8" dur="3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>
            <a:solidFill>
              <a:schemeClr val="accent2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9" name="CustomShape 2"/>
          <p:cNvSpPr/>
          <p:nvPr/>
        </p:nvSpPr>
        <p:spPr>
          <a:xfrm>
            <a:off x="1066680" y="1143000"/>
            <a:ext cx="6933600" cy="4647600"/>
          </a:xfrm>
          <a:prstGeom prst="bevel">
            <a:avLst>
              <a:gd name="adj" fmla="val 13500"/>
            </a:avLst>
          </a:prstGeom>
          <a:blipFill>
            <a:blip r:embed="rId3"/>
            <a:tile/>
          </a:blipFill>
          <a:ln>
            <a:solidFill>
              <a:schemeClr val="accent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80" name="Picture 2" descr=""/>
          <p:cNvPicPr/>
          <p:nvPr/>
        </p:nvPicPr>
        <p:blipFill>
          <a:blip r:embed="rId4"/>
          <a:stretch/>
        </p:blipFill>
        <p:spPr>
          <a:xfrm>
            <a:off x="1981080" y="1702080"/>
            <a:ext cx="5180760" cy="3453120"/>
          </a:xfrm>
          <a:prstGeom prst="rect">
            <a:avLst/>
          </a:prstGeom>
          <a:ln w="76320">
            <a:solidFill>
              <a:schemeClr val="accent2">
                <a:lumMod val="60000"/>
                <a:lumOff val="40000"/>
              </a:schemeClr>
            </a:solidFill>
            <a:miter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81" name="Picture 3" descr=""/>
          <p:cNvPicPr/>
          <p:nvPr/>
        </p:nvPicPr>
        <p:blipFill>
          <a:blip r:embed="rId5"/>
          <a:stretch/>
        </p:blipFill>
        <p:spPr>
          <a:xfrm>
            <a:off x="1729080" y="1632240"/>
            <a:ext cx="5284440" cy="47052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369" dur="indefinite" restart="never" nodeType="tmRoot">
          <p:childTnLst>
            <p:seq>
              <p:cTn id="3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0" y="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>
            <a:solidFill>
              <a:schemeClr val="accent2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3" name="CustomShape 2"/>
          <p:cNvSpPr/>
          <p:nvPr/>
        </p:nvSpPr>
        <p:spPr>
          <a:xfrm>
            <a:off x="990720" y="990720"/>
            <a:ext cx="7162200" cy="4799880"/>
          </a:xfrm>
          <a:prstGeom prst="rect">
            <a:avLst/>
          </a:prstGeom>
          <a:blipFill>
            <a:blip r:embed="rId2"/>
            <a:tile/>
          </a:blipFill>
          <a:ln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84" name="Picture 2" descr=""/>
          <p:cNvPicPr/>
          <p:nvPr/>
        </p:nvPicPr>
        <p:blipFill>
          <a:blip r:embed="rId3"/>
          <a:stretch/>
        </p:blipFill>
        <p:spPr>
          <a:xfrm>
            <a:off x="3068640" y="990720"/>
            <a:ext cx="3004560" cy="791280"/>
          </a:xfrm>
          <a:prstGeom prst="rect">
            <a:avLst/>
          </a:prstGeom>
          <a:ln>
            <a:noFill/>
          </a:ln>
        </p:spPr>
      </p:pic>
      <p:pic>
        <p:nvPicPr>
          <p:cNvPr id="585" name="Picture 3" descr=""/>
          <p:cNvPicPr/>
          <p:nvPr/>
        </p:nvPicPr>
        <p:blipFill>
          <a:blip r:embed="rId4"/>
          <a:stretch/>
        </p:blipFill>
        <p:spPr>
          <a:xfrm>
            <a:off x="3645720" y="2035080"/>
            <a:ext cx="1851840" cy="2272680"/>
          </a:xfrm>
          <a:prstGeom prst="rect">
            <a:avLst/>
          </a:prstGeom>
          <a:ln>
            <a:noFill/>
          </a:ln>
        </p:spPr>
      </p:pic>
      <p:pic>
        <p:nvPicPr>
          <p:cNvPr id="586" name="Picture 4" descr=""/>
          <p:cNvPicPr/>
          <p:nvPr/>
        </p:nvPicPr>
        <p:blipFill>
          <a:blip r:embed="rId5"/>
          <a:stretch/>
        </p:blipFill>
        <p:spPr>
          <a:xfrm>
            <a:off x="1141560" y="3448800"/>
            <a:ext cx="6860520" cy="186624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371" dur="indefinite" restart="never" nodeType="tmRoot">
          <p:childTnLst>
            <p:seq>
              <p:cTn id="3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0" y="0"/>
            <a:ext cx="9143280" cy="683640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88" name="Picture 2" descr=""/>
          <p:cNvPicPr/>
          <p:nvPr/>
        </p:nvPicPr>
        <p:blipFill>
          <a:blip r:embed="rId3"/>
          <a:stretch/>
        </p:blipFill>
        <p:spPr>
          <a:xfrm>
            <a:off x="1066680" y="1066680"/>
            <a:ext cx="6705000" cy="4342680"/>
          </a:xfrm>
          <a:prstGeom prst="rect">
            <a:avLst/>
          </a:prstGeom>
          <a:ln w="57240">
            <a:solidFill>
              <a:srgbClr val="ffff00"/>
            </a:solidFill>
            <a:round/>
          </a:ln>
        </p:spPr>
      </p:pic>
    </p:spTree>
  </p:cSld>
  <p:transition spd="slow">
    <p:wheel spokes="8"/>
  </p:transition>
  <p:timing>
    <p:tnLst>
      <p:par>
        <p:cTn id="373" dur="indefinite" restart="never" nodeType="tmRoot">
          <p:childTnLst>
            <p:seq>
              <p:cTn id="3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Picture 1" descr=""/>
          <p:cNvPicPr/>
          <p:nvPr/>
        </p:nvPicPr>
        <p:blipFill>
          <a:blip r:embed="rId2"/>
          <a:stretch/>
        </p:blipFill>
        <p:spPr>
          <a:xfrm>
            <a:off x="2362320" y="533520"/>
            <a:ext cx="4114080" cy="5409360"/>
          </a:xfrm>
          <a:prstGeom prst="rect">
            <a:avLst/>
          </a:prstGeom>
          <a:ln w="63360">
            <a:solidFill>
              <a:srgbClr val="ff0000"/>
            </a:solidFill>
            <a:round/>
          </a:ln>
          <a:effectLst>
            <a:outerShdw blurRad="381000" dir="5400000" dist="292100" rotWithShape="0" sx="-80000" sy="-18000">
              <a:srgbClr val="000000">
                <a:alpha val="22000"/>
              </a:srgbClr>
            </a:outerShdw>
          </a:effectLst>
          <a:scene3d>
            <a:camera prst="orthographicFront"/>
            <a:lightRig dir="t" rig="contrasting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90" name="CustomShape 1"/>
          <p:cNvSpPr/>
          <p:nvPr/>
        </p:nvSpPr>
        <p:spPr>
          <a:xfrm>
            <a:off x="1295280" y="5703840"/>
            <a:ext cx="6247800" cy="745560"/>
          </a:xfrm>
          <a:prstGeom prst="rect">
            <a:avLst/>
          </a:prstGeom>
          <a:solidFill>
            <a:srgbClr val="0070c0"/>
          </a:solidFill>
          <a:ln w="572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lang="en-US" sz="2000" strike="noStrike">
                <a:solidFill>
                  <a:srgbClr val="ffffff"/>
                </a:solidFill>
                <a:latin typeface="Engravers MT"/>
                <a:ea typeface="Calibri"/>
              </a:rPr>
              <a:t>Shield of Faculty of Science 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z="2000" strike="noStrike">
                <a:solidFill>
                  <a:srgbClr val="ffffff"/>
                </a:solidFill>
                <a:latin typeface="Engravers MT"/>
                <a:ea typeface="Calibri"/>
              </a:rPr>
              <a:t>Cairo University</a:t>
            </a:r>
            <a:endParaRPr/>
          </a:p>
        </p:txBody>
      </p:sp>
      <p:pic>
        <p:nvPicPr>
          <p:cNvPr id="591" name="Picture 2" descr=""/>
          <p:cNvPicPr/>
          <p:nvPr/>
        </p:nvPicPr>
        <p:blipFill>
          <a:blip r:embed="rId3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76320">
            <a:solidFill>
              <a:srgbClr val="ff0000"/>
            </a:solidFill>
            <a:round/>
          </a:ln>
        </p:spPr>
      </p:pic>
      <p:sp>
        <p:nvSpPr>
          <p:cNvPr id="592" name="CustomShape 2"/>
          <p:cNvSpPr/>
          <p:nvPr/>
        </p:nvSpPr>
        <p:spPr>
          <a:xfrm>
            <a:off x="1758600" y="119160"/>
            <a:ext cx="4717800" cy="978120"/>
          </a:xfrm>
          <a:prstGeom prst="rect">
            <a:avLst/>
          </a:prstGeom>
          <a:solidFill>
            <a:srgbClr val="ff0000"/>
          </a:solidFill>
          <a:ln w="57240">
            <a:solidFill>
              <a:srgbClr val="00206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b="1" lang="en-US" strike="noStrike">
                <a:solidFill>
                  <a:srgbClr val="ffff00"/>
                </a:solidFill>
                <a:latin typeface="Calibri"/>
                <a:ea typeface="Calibri"/>
              </a:rPr>
              <a:t>Receives Shield Award from Cairo University for all research related activities , Egypt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trike="noStrike">
                <a:solidFill>
                  <a:srgbClr val="ffff00"/>
                </a:solidFill>
                <a:latin typeface="Calibri"/>
                <a:ea typeface="Calibri"/>
              </a:rPr>
              <a:t>On March o2, 2012</a:t>
            </a:r>
            <a:endParaRPr/>
          </a:p>
        </p:txBody>
      </p:sp>
    </p:spTree>
  </p:cSld>
  <p:transition spd="slow">
    <p:wheel spokes="8"/>
  </p:transition>
  <p:timing>
    <p:tnLst>
      <p:par>
        <p:cTn id="375" dur="indefinite" restart="never" nodeType="tmRoot">
          <p:childTnLst>
            <p:seq>
              <p:cTn id="376" dur="indefinite" nodeType="mainSeq">
                <p:childTnLst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381" dur="1000" fill="hold"/>
                                        <p:tgtEl>
                                          <p:spTgt spid="592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82" dur="1000" fill="hold"/>
                                        <p:tgtEl>
                                          <p:spTgt spid="592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383" dur="1000" fill="hold"/>
                                        <p:tgtEl>
                                          <p:spTgt spid="59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84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0" y="0"/>
            <a:ext cx="9143280" cy="6857280"/>
          </a:xfrm>
          <a:prstGeom prst="frame">
            <a:avLst>
              <a:gd name="adj1" fmla="val 12500"/>
            </a:avLst>
          </a:prstGeom>
          <a:blipFill>
            <a:blip r:embed="rId1"/>
            <a:tile/>
          </a:blip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ffff"/>
                </a:solidFill>
                <a:latin typeface="Calibri"/>
                <a:ea typeface="DejaVu Sans"/>
              </a:rPr>
              <a:t>Course lecture in Cairo Univers</a:t>
            </a:r>
            <a:endParaRPr/>
          </a:p>
        </p:txBody>
      </p:sp>
      <p:sp>
        <p:nvSpPr>
          <p:cNvPr id="594" name="CustomShape 2"/>
          <p:cNvSpPr/>
          <p:nvPr/>
        </p:nvSpPr>
        <p:spPr>
          <a:xfrm>
            <a:off x="838080" y="838080"/>
            <a:ext cx="7466760" cy="518076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accent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95" name="Picture 2" descr=""/>
          <p:cNvPicPr/>
          <p:nvPr/>
        </p:nvPicPr>
        <p:blipFill>
          <a:blip r:embed="rId3"/>
          <a:stretch/>
        </p:blipFill>
        <p:spPr>
          <a:xfrm>
            <a:off x="1097280" y="1005840"/>
            <a:ext cx="6949440" cy="4846320"/>
          </a:xfrm>
          <a:prstGeom prst="rect">
            <a:avLst/>
          </a:prstGeom>
          <a:ln w="57240">
            <a:solidFill>
              <a:schemeClr val="accent2">
                <a:lumMod val="60000"/>
                <a:lumOff val="40000"/>
              </a:schemeClr>
            </a:solidFill>
            <a:round/>
          </a:ln>
          <a:effectLst>
            <a:outerShdw algn="ctr" dir="2700000" dist="35921" rotWithShape="0">
              <a:schemeClr val="bg2"/>
            </a:outerShdw>
            <a:softEdge rad="0"/>
          </a:effectLst>
        </p:spPr>
      </p:pic>
      <p:pic>
        <p:nvPicPr>
          <p:cNvPr id="596" name="Picture 3" descr=""/>
          <p:cNvPicPr/>
          <p:nvPr/>
        </p:nvPicPr>
        <p:blipFill>
          <a:blip r:embed="rId4"/>
          <a:stretch/>
        </p:blipFill>
        <p:spPr>
          <a:xfrm>
            <a:off x="1554480" y="304920"/>
            <a:ext cx="5946120" cy="35316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385" dur="indefinite" restart="never" nodeType="tmRoot">
          <p:childTnLst>
            <p:seq>
              <p:cTn id="3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ustomShape 1"/>
          <p:cNvSpPr/>
          <p:nvPr/>
        </p:nvSpPr>
        <p:spPr>
          <a:xfrm>
            <a:off x="152280" y="244440"/>
            <a:ext cx="868608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2400" strike="noStrike">
                <a:solidFill>
                  <a:srgbClr val="ffff00"/>
                </a:solidFill>
                <a:latin typeface="comic"/>
                <a:ea typeface="Calibri"/>
              </a:rPr>
              <a:t>our heroines are OUR PRIDE,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400" strike="noStrike">
                <a:solidFill>
                  <a:srgbClr val="ffffff"/>
                </a:solidFill>
                <a:latin typeface="comic"/>
                <a:ea typeface="Calibri"/>
              </a:rPr>
              <a:t>As life shaping role- model they are our Guide.</a:t>
            </a:r>
            <a:endParaRPr/>
          </a:p>
        </p:txBody>
      </p:sp>
      <p:sp>
        <p:nvSpPr>
          <p:cNvPr id="449" name="CustomShape 2"/>
          <p:cNvSpPr/>
          <p:nvPr/>
        </p:nvSpPr>
        <p:spPr>
          <a:xfrm>
            <a:off x="1584000" y="1109520"/>
            <a:ext cx="6476400" cy="221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trike="noStrike">
                <a:solidFill>
                  <a:srgbClr val="ff0000"/>
                </a:solidFill>
                <a:latin typeface="comic"/>
                <a:ea typeface="Calibri"/>
              </a:rPr>
              <a:t>Bangladeshi origin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3200" strike="noStrike">
                <a:solidFill>
                  <a:srgbClr val="ffffff"/>
                </a:solidFill>
                <a:latin typeface="Calibri"/>
                <a:ea typeface="Calibri"/>
              </a:rPr>
              <a:t>world famous successful people;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400" strike="noStrike">
                <a:solidFill>
                  <a:srgbClr val="ffffff"/>
                </a:solidFill>
                <a:latin typeface="Calibri"/>
                <a:ea typeface="Calibri"/>
              </a:rPr>
              <a:t>who are the proud legacy- for all of us and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400" strike="noStrike">
                <a:solidFill>
                  <a:srgbClr val="ffffff"/>
                </a:solidFill>
                <a:latin typeface="Calibri"/>
                <a:ea typeface="Calibri"/>
              </a:rPr>
              <a:t>Source of life-shaping inspiration</a:t>
            </a:r>
            <a:endParaRPr/>
          </a:p>
          <a:p>
            <a:pPr algn="ctr">
              <a:lnSpc>
                <a:spcPct val="115000"/>
              </a:lnSpc>
            </a:pPr>
            <a:r>
              <a:rPr b="1" lang="en-US" sz="3600" strike="noStrike">
                <a:solidFill>
                  <a:srgbClr val="ffff00"/>
                </a:solidFill>
                <a:latin typeface="Castellar"/>
                <a:ea typeface="Calibri"/>
              </a:rPr>
              <a:t>For our children.</a:t>
            </a:r>
            <a:endParaRPr/>
          </a:p>
        </p:txBody>
      </p:sp>
      <p:sp>
        <p:nvSpPr>
          <p:cNvPr id="450" name="CustomShape 3"/>
          <p:cNvSpPr/>
          <p:nvPr/>
        </p:nvSpPr>
        <p:spPr>
          <a:xfrm>
            <a:off x="162720" y="3400560"/>
            <a:ext cx="8838360" cy="94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800" strike="noStrike">
                <a:solidFill>
                  <a:srgbClr val="ffff00"/>
                </a:solidFill>
                <a:latin typeface="Monotype Corsiva"/>
                <a:ea typeface="Calibri"/>
              </a:rPr>
              <a:t>They are the role-model for our children to emulate.</a:t>
            </a:r>
            <a:endParaRPr/>
          </a:p>
        </p:txBody>
      </p:sp>
      <p:sp>
        <p:nvSpPr>
          <p:cNvPr id="451" name="CustomShape 4"/>
          <p:cNvSpPr/>
          <p:nvPr/>
        </p:nvSpPr>
        <p:spPr>
          <a:xfrm>
            <a:off x="1472040" y="5404320"/>
            <a:ext cx="6323400" cy="113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5000"/>
              </a:lnSpc>
            </a:pPr>
            <a:r>
              <a:rPr lang="en-US" sz="3200" strike="noStrike">
                <a:solidFill>
                  <a:srgbClr val="2d83f4"/>
                </a:solidFill>
                <a:latin typeface="comic"/>
                <a:ea typeface="Calibri"/>
              </a:rPr>
              <a:t> </a:t>
            </a:r>
            <a:r>
              <a:rPr lang="en-US" sz="3200" strike="noStrike">
                <a:solidFill>
                  <a:srgbClr val="ffffff"/>
                </a:solidFill>
                <a:latin typeface="comic"/>
                <a:ea typeface="Calibri"/>
              </a:rPr>
              <a:t>Please welcome 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z="3200" strike="noStrike">
                <a:solidFill>
                  <a:srgbClr val="ffff00"/>
                </a:solidFill>
                <a:latin typeface="comic"/>
                <a:ea typeface="Calibri"/>
              </a:rPr>
              <a:t>our heroes and heroines</a:t>
            </a:r>
            <a:endParaRPr/>
          </a:p>
        </p:txBody>
      </p:sp>
      <p:sp>
        <p:nvSpPr>
          <p:cNvPr id="452" name="CustomShape 5"/>
          <p:cNvSpPr/>
          <p:nvPr/>
        </p:nvSpPr>
        <p:spPr>
          <a:xfrm>
            <a:off x="2100600" y="4924080"/>
            <a:ext cx="460440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1" lang="en-US" sz="2400" strike="noStrike">
                <a:solidFill>
                  <a:srgbClr val="ff0000"/>
                </a:solidFill>
                <a:latin typeface="Castellar"/>
                <a:ea typeface="Calibri"/>
              </a:rPr>
              <a:t>Ladies and Gentlemen!</a:t>
            </a:r>
            <a:endParaRPr/>
          </a:p>
        </p:txBody>
      </p:sp>
      <p:sp>
        <p:nvSpPr>
          <p:cNvPr id="453" name="CustomShape 6"/>
          <p:cNvSpPr/>
          <p:nvPr/>
        </p:nvSpPr>
        <p:spPr>
          <a:xfrm>
            <a:off x="1292760" y="4092840"/>
            <a:ext cx="676728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trike="noStrike">
                <a:solidFill>
                  <a:srgbClr val="ffffff"/>
                </a:solidFill>
                <a:latin typeface="Calibri"/>
                <a:ea typeface="Calibri"/>
              </a:rPr>
              <a:t>We hope; our children will keep continue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2400" strike="noStrike">
                <a:solidFill>
                  <a:srgbClr val="ffffff"/>
                </a:solidFill>
                <a:latin typeface="Calibri"/>
                <a:ea typeface="Calibri"/>
              </a:rPr>
              <a:t>exemplifying  the legacy to shape their fate.</a:t>
            </a:r>
            <a:endParaRPr/>
          </a:p>
        </p:txBody>
      </p:sp>
    </p:spTree>
  </p:cSld>
  <p:transition spd="slow">
    <p:wheel spokes="8"/>
  </p:transition>
  <p:timing>
    <p:tnLst>
      <p:par>
        <p:cTn id="46" dur="indefinite" restart="never" nodeType="tmRoot">
          <p:childTnLst>
            <p:seq>
              <p:cTn id="47" dur="indefinite" nodeType="mainSeq"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fill="hold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52" dur="2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57" dur="2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62" dur="2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67" dur="1000" fill="hold"/>
                                        <p:tgtEl>
                                          <p:spTgt spid="45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68" dur="1000" fill="hold"/>
                                        <p:tgtEl>
                                          <p:spTgt spid="453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69" dur="1000" fill="hold"/>
                                        <p:tgtEl>
                                          <p:spTgt spid="453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0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5" dur="2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str">
                                      <p:cBhvr additive="repl">
                                        <p:cTn id="76" dur="2000" fill="hold"/>
                                        <p:tgtEl>
                                          <p:spTgt spid="452"/>
                                        </p:tgtEl>
                                      </p:cBhvr>
                                      <p:tavLst/>
                                    </p:anim>
                                    <p:anim calcmode="lin" valueType="str">
                                      <p:cBhvr additive="repl">
                                        <p:cTn id="77" dur="2000" fill="hold"/>
                                        <p:tgtEl>
                                          <p:spTgt spid="45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height"/>
                                          </p:val>
                                        </p:tav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82" dur="1000" fill="hold"/>
                                        <p:tgtEl>
                                          <p:spTgt spid="45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3" dur="1000" fill="hold"/>
                                        <p:tgtEl>
                                          <p:spTgt spid="451"/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84" dur="1000" fill="hold"/>
                                        <p:tgtEl>
                                          <p:spTgt spid="451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5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"/>
          <p:cNvSpPr/>
          <p:nvPr/>
        </p:nvSpPr>
        <p:spPr>
          <a:xfrm>
            <a:off x="0" y="-38160"/>
            <a:ext cx="9143280" cy="685728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>
            <a:solidFill>
              <a:schemeClr val="accent3">
                <a:lumMod val="60000"/>
                <a:lumOff val="40000"/>
              </a:schemeClr>
            </a:solidFill>
            <a:round/>
          </a:ln>
          <a:effectLst>
            <a:glow rad="63500">
              <a:schemeClr val="accent4">
                <a:lumMod val="60000"/>
                <a:lumOff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98" name="Picture 4" descr=""/>
          <p:cNvPicPr/>
          <p:nvPr/>
        </p:nvPicPr>
        <p:blipFill>
          <a:blip r:embed="rId2"/>
          <a:stretch/>
        </p:blipFill>
        <p:spPr>
          <a:xfrm>
            <a:off x="1215000" y="112680"/>
            <a:ext cx="6574680" cy="724680"/>
          </a:xfrm>
          <a:prstGeom prst="rect">
            <a:avLst/>
          </a:prstGeom>
          <a:ln>
            <a:noFill/>
          </a:ln>
        </p:spPr>
      </p:pic>
      <p:pic>
        <p:nvPicPr>
          <p:cNvPr id="599" name="" descr=""/>
          <p:cNvPicPr/>
          <p:nvPr/>
        </p:nvPicPr>
        <p:blipFill>
          <a:blip r:embed="rId3"/>
          <a:stretch/>
        </p:blipFill>
        <p:spPr>
          <a:xfrm>
            <a:off x="548640" y="914400"/>
            <a:ext cx="7956360" cy="502920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387" dur="indefinite" restart="never" nodeType="tmRoot">
          <p:childTnLst>
            <p:seq>
              <p:cTn id="3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10440" y="0"/>
            <a:ext cx="9143280" cy="6850440"/>
          </a:xfrm>
          <a:prstGeom prst="bevel">
            <a:avLst>
              <a:gd name="adj" fmla="val 13500"/>
            </a:avLst>
          </a:prstGeom>
          <a:blipFill>
            <a:blip r:embed="rId1"/>
            <a:tile/>
          </a:blipFill>
          <a:ln w="76320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5" name="CustomShape 2"/>
          <p:cNvSpPr/>
          <p:nvPr/>
        </p:nvSpPr>
        <p:spPr>
          <a:xfrm>
            <a:off x="1724760" y="1752480"/>
            <a:ext cx="5714280" cy="342828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6" name="CustomShape 3"/>
          <p:cNvSpPr/>
          <p:nvPr/>
        </p:nvSpPr>
        <p:spPr>
          <a:xfrm>
            <a:off x="3276720" y="2286000"/>
            <a:ext cx="2437560" cy="228528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15000"/>
              </a:lnSpc>
            </a:pPr>
            <a:r>
              <a:rPr lang="en-US" sz="2400" strike="noStrike">
                <a:solidFill>
                  <a:srgbClr val="ffff00"/>
                </a:solidFill>
                <a:latin typeface="Castellar"/>
                <a:ea typeface="Calibri"/>
              </a:rPr>
              <a:t>WHAT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z="2400" strike="noStrike">
                <a:solidFill>
                  <a:srgbClr val="ffff00"/>
                </a:solidFill>
                <a:latin typeface="Castellar"/>
                <a:ea typeface="Calibri"/>
              </a:rPr>
              <a:t>SUCCESS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z="2400" strike="noStrike">
                <a:solidFill>
                  <a:srgbClr val="ffff00"/>
                </a:solidFill>
                <a:latin typeface="Castellar"/>
                <a:ea typeface="Calibri"/>
              </a:rPr>
              <a:t>LOOKS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z="2400" strike="noStrike">
                <a:solidFill>
                  <a:srgbClr val="ffff00"/>
                </a:solidFill>
                <a:latin typeface="Castellar"/>
                <a:ea typeface="Calibri"/>
              </a:rPr>
              <a:t>LIKE ?</a:t>
            </a:r>
            <a:endParaRPr/>
          </a:p>
        </p:txBody>
      </p:sp>
      <p:sp>
        <p:nvSpPr>
          <p:cNvPr id="457" name="CustomShape 4"/>
          <p:cNvSpPr/>
          <p:nvPr/>
        </p:nvSpPr>
        <p:spPr>
          <a:xfrm>
            <a:off x="4038480" y="380880"/>
            <a:ext cx="913680" cy="1065960"/>
          </a:xfrm>
          <a:prstGeom prst="ellipse">
            <a:avLst/>
          </a:prstGeom>
          <a:solidFill>
            <a:srgbClr val="ff0000"/>
          </a:solidFill>
          <a:ln w="25560">
            <a:solidFill>
              <a:srgbClr val="ff0000"/>
            </a:solidFill>
            <a:round/>
          </a:ln>
          <a:effectLst>
            <a:glow rad="508000">
              <a:srgbClr val="ffff00"/>
            </a:glow>
            <a:softEdge rad="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15000"/>
              </a:lnSpc>
            </a:pPr>
            <a:r>
              <a:rPr b="1" lang="en-US" sz="4800" strike="noStrike">
                <a:solidFill>
                  <a:srgbClr val="ffff00"/>
                </a:solidFill>
                <a:latin typeface="Old English Text MT"/>
                <a:ea typeface="Calibri"/>
              </a:rPr>
              <a:t>S</a:t>
            </a:r>
            <a:endParaRPr/>
          </a:p>
        </p:txBody>
      </p:sp>
    </p:spTree>
  </p:cSld>
  <p:transition spd="slow">
    <p:wheel spokes="8"/>
  </p:transition>
  <p:timing>
    <p:tnLst>
      <p:par>
        <p:cTn id="86" dur="indefinite" restart="never" nodeType="tmRoot">
          <p:childTnLst>
            <p:seq>
              <p:cTn id="87" dur="indefinite" nodeType="mainSeq">
                <p:childTnLst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" dur="10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10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icture 2" descr=""/>
          <p:cNvPicPr/>
          <p:nvPr/>
        </p:nvPicPr>
        <p:blipFill>
          <a:blip r:embed="rId1"/>
          <a:stretch/>
        </p:blipFill>
        <p:spPr>
          <a:xfrm>
            <a:off x="0" y="-1440"/>
            <a:ext cx="4190400" cy="3047400"/>
          </a:xfrm>
          <a:prstGeom prst="rect">
            <a:avLst/>
          </a:prstGeom>
          <a:ln>
            <a:noFill/>
          </a:ln>
        </p:spPr>
      </p:pic>
      <p:pic>
        <p:nvPicPr>
          <p:cNvPr id="459" name="Picture 4" descr=""/>
          <p:cNvPicPr/>
          <p:nvPr/>
        </p:nvPicPr>
        <p:blipFill>
          <a:blip r:embed="rId2"/>
          <a:stretch/>
        </p:blipFill>
        <p:spPr>
          <a:xfrm>
            <a:off x="4191120" y="0"/>
            <a:ext cx="4952160" cy="3047400"/>
          </a:xfrm>
          <a:prstGeom prst="rect">
            <a:avLst/>
          </a:prstGeom>
          <a:ln>
            <a:noFill/>
          </a:ln>
        </p:spPr>
      </p:pic>
      <p:pic>
        <p:nvPicPr>
          <p:cNvPr id="460" name="Picture 6" descr=""/>
          <p:cNvPicPr/>
          <p:nvPr/>
        </p:nvPicPr>
        <p:blipFill>
          <a:blip r:embed="rId3"/>
          <a:stretch/>
        </p:blipFill>
        <p:spPr>
          <a:xfrm>
            <a:off x="0" y="2971800"/>
            <a:ext cx="4799880" cy="4037760"/>
          </a:xfrm>
          <a:prstGeom prst="rect">
            <a:avLst/>
          </a:prstGeom>
          <a:ln>
            <a:noFill/>
          </a:ln>
        </p:spPr>
      </p:pic>
      <p:pic>
        <p:nvPicPr>
          <p:cNvPr id="461" name="Picture 8" descr=""/>
          <p:cNvPicPr/>
          <p:nvPr/>
        </p:nvPicPr>
        <p:blipFill>
          <a:blip r:embed="rId4"/>
          <a:stretch/>
        </p:blipFill>
        <p:spPr>
          <a:xfrm>
            <a:off x="4800600" y="2971800"/>
            <a:ext cx="4342680" cy="4037760"/>
          </a:xfrm>
          <a:prstGeom prst="rect">
            <a:avLst/>
          </a:prstGeom>
          <a:ln>
            <a:noFill/>
          </a:ln>
        </p:spPr>
      </p:pic>
      <p:pic>
        <p:nvPicPr>
          <p:cNvPr id="462" name="irc_mi" descr=""/>
          <p:cNvPicPr/>
          <p:nvPr/>
        </p:nvPicPr>
        <p:blipFill>
          <a:blip r:embed="rId5"/>
          <a:stretch/>
        </p:blipFill>
        <p:spPr>
          <a:xfrm>
            <a:off x="3476160" y="56160"/>
            <a:ext cx="1641600" cy="161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3" name="irc_mi" descr=""/>
          <p:cNvPicPr/>
          <p:nvPr/>
        </p:nvPicPr>
        <p:blipFill>
          <a:blip r:embed="rId6"/>
          <a:stretch/>
        </p:blipFill>
        <p:spPr>
          <a:xfrm>
            <a:off x="3903840" y="4915080"/>
            <a:ext cx="1616400" cy="192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4" name="irc_mi" descr=""/>
          <p:cNvPicPr/>
          <p:nvPr/>
        </p:nvPicPr>
        <p:blipFill>
          <a:blip r:embed="rId7"/>
          <a:stretch/>
        </p:blipFill>
        <p:spPr>
          <a:xfrm>
            <a:off x="3172320" y="2142720"/>
            <a:ext cx="1393560" cy="155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5" name="irc_mi" descr=""/>
          <p:cNvPicPr/>
          <p:nvPr/>
        </p:nvPicPr>
        <p:blipFill>
          <a:blip r:embed="rId8"/>
          <a:stretch/>
        </p:blipFill>
        <p:spPr>
          <a:xfrm>
            <a:off x="2229480" y="5791320"/>
            <a:ext cx="1311480" cy="149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6" name="Picture 13" descr=""/>
          <p:cNvPicPr/>
          <p:nvPr/>
        </p:nvPicPr>
        <p:blipFill>
          <a:blip r:embed="rId9"/>
          <a:stretch/>
        </p:blipFill>
        <p:spPr>
          <a:xfrm>
            <a:off x="0" y="3700440"/>
            <a:ext cx="1218600" cy="1116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7" name="Picture 14" descr=""/>
          <p:cNvPicPr/>
          <p:nvPr/>
        </p:nvPicPr>
        <p:blipFill>
          <a:blip r:embed="rId10"/>
          <a:stretch/>
        </p:blipFill>
        <p:spPr>
          <a:xfrm>
            <a:off x="43560" y="129960"/>
            <a:ext cx="1175040" cy="1116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8" name="irc_mi" descr=""/>
          <p:cNvPicPr/>
          <p:nvPr/>
        </p:nvPicPr>
        <p:blipFill>
          <a:blip r:embed="rId11"/>
          <a:stretch/>
        </p:blipFill>
        <p:spPr>
          <a:xfrm>
            <a:off x="0" y="2743200"/>
            <a:ext cx="1218600" cy="117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9" name="irc_mi" descr=""/>
          <p:cNvPicPr/>
          <p:nvPr/>
        </p:nvPicPr>
        <p:blipFill>
          <a:blip r:embed="rId12"/>
          <a:stretch/>
        </p:blipFill>
        <p:spPr>
          <a:xfrm>
            <a:off x="6660360" y="5791320"/>
            <a:ext cx="1568520" cy="117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0" name="Picture 3" descr=""/>
          <p:cNvPicPr/>
          <p:nvPr/>
        </p:nvPicPr>
        <p:blipFill>
          <a:blip r:embed="rId13"/>
          <a:stretch/>
        </p:blipFill>
        <p:spPr>
          <a:xfrm>
            <a:off x="3254400" y="37080"/>
            <a:ext cx="2084760" cy="3010320"/>
          </a:xfrm>
          <a:prstGeom prst="rect">
            <a:avLst/>
          </a:prstGeom>
          <a:ln>
            <a:noFill/>
          </a:ln>
        </p:spPr>
      </p:pic>
      <p:pic>
        <p:nvPicPr>
          <p:cNvPr id="471" name="Picture 4" descr=""/>
          <p:cNvPicPr/>
          <p:nvPr/>
        </p:nvPicPr>
        <p:blipFill>
          <a:blip r:embed="rId14"/>
          <a:stretch/>
        </p:blipFill>
        <p:spPr>
          <a:xfrm>
            <a:off x="6660360" y="2142720"/>
            <a:ext cx="1134360" cy="1347480"/>
          </a:xfrm>
          <a:prstGeom prst="rect">
            <a:avLst/>
          </a:prstGeom>
          <a:ln>
            <a:noFill/>
          </a:ln>
        </p:spPr>
      </p:pic>
      <p:pic>
        <p:nvPicPr>
          <p:cNvPr id="472" name="Picture 5" descr=""/>
          <p:cNvPicPr/>
          <p:nvPr/>
        </p:nvPicPr>
        <p:blipFill>
          <a:blip r:embed="rId15"/>
          <a:stretch/>
        </p:blipFill>
        <p:spPr>
          <a:xfrm>
            <a:off x="5520960" y="2451960"/>
            <a:ext cx="1002960" cy="1191600"/>
          </a:xfrm>
          <a:prstGeom prst="rect">
            <a:avLst/>
          </a:prstGeom>
          <a:ln>
            <a:noFill/>
          </a:ln>
        </p:spPr>
      </p:pic>
      <p:pic>
        <p:nvPicPr>
          <p:cNvPr id="473" name="Picture 6" descr=""/>
          <p:cNvPicPr/>
          <p:nvPr/>
        </p:nvPicPr>
        <p:blipFill>
          <a:blip r:embed="rId16"/>
          <a:stretch/>
        </p:blipFill>
        <p:spPr>
          <a:xfrm>
            <a:off x="1828800" y="2226960"/>
            <a:ext cx="1064880" cy="1031760"/>
          </a:xfrm>
          <a:prstGeom prst="rect">
            <a:avLst/>
          </a:prstGeom>
          <a:ln>
            <a:noFill/>
          </a:ln>
        </p:spPr>
      </p:pic>
      <p:pic>
        <p:nvPicPr>
          <p:cNvPr id="474" name="Picture 7" descr=""/>
          <p:cNvPicPr/>
          <p:nvPr/>
        </p:nvPicPr>
        <p:blipFill>
          <a:blip r:embed="rId17"/>
          <a:stretch/>
        </p:blipFill>
        <p:spPr>
          <a:xfrm>
            <a:off x="1010520" y="2957400"/>
            <a:ext cx="1033200" cy="1227240"/>
          </a:xfrm>
          <a:prstGeom prst="rect">
            <a:avLst/>
          </a:prstGeom>
          <a:ln>
            <a:noFill/>
          </a:ln>
        </p:spPr>
      </p:pic>
      <p:pic>
        <p:nvPicPr>
          <p:cNvPr id="475" name="Picture 8" descr=""/>
          <p:cNvPicPr/>
          <p:nvPr/>
        </p:nvPicPr>
        <p:blipFill>
          <a:blip r:embed="rId18"/>
          <a:stretch/>
        </p:blipFill>
        <p:spPr>
          <a:xfrm>
            <a:off x="7713360" y="2293200"/>
            <a:ext cx="1007640" cy="1197000"/>
          </a:xfrm>
          <a:prstGeom prst="rect">
            <a:avLst/>
          </a:prstGeom>
          <a:ln>
            <a:noFill/>
          </a:ln>
        </p:spPr>
      </p:pic>
      <p:pic>
        <p:nvPicPr>
          <p:cNvPr id="476" name="Picture 9" descr=""/>
          <p:cNvPicPr/>
          <p:nvPr/>
        </p:nvPicPr>
        <p:blipFill>
          <a:blip r:embed="rId19"/>
          <a:stretch/>
        </p:blipFill>
        <p:spPr>
          <a:xfrm>
            <a:off x="5118480" y="3700440"/>
            <a:ext cx="939960" cy="1116720"/>
          </a:xfrm>
          <a:prstGeom prst="rect">
            <a:avLst/>
          </a:prstGeom>
          <a:ln>
            <a:noFill/>
          </a:ln>
        </p:spPr>
      </p:pic>
      <p:pic>
        <p:nvPicPr>
          <p:cNvPr id="477" name="Picture 11" descr=""/>
          <p:cNvPicPr/>
          <p:nvPr/>
        </p:nvPicPr>
        <p:blipFill>
          <a:blip r:embed="rId20"/>
          <a:stretch/>
        </p:blipFill>
        <p:spPr>
          <a:xfrm>
            <a:off x="412200" y="2664000"/>
            <a:ext cx="8308080" cy="3126600"/>
          </a:xfrm>
          <a:prstGeom prst="rect">
            <a:avLst/>
          </a:prstGeom>
          <a:ln>
            <a:noFill/>
          </a:ln>
        </p:spPr>
      </p:pic>
      <p:pic>
        <p:nvPicPr>
          <p:cNvPr id="478" name="Picture 12" descr=""/>
          <p:cNvPicPr/>
          <p:nvPr/>
        </p:nvPicPr>
        <p:blipFill>
          <a:blip r:embed="rId21"/>
          <a:stretch/>
        </p:blipFill>
        <p:spPr>
          <a:xfrm>
            <a:off x="1527480" y="3332160"/>
            <a:ext cx="5949360" cy="148536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94" dur="indefinite" restart="never" nodeType="tmRoot">
          <p:childTnLst>
            <p:seq>
              <p:cTn id="95" dur="indefinite" nodeType="mainSeq">
                <p:childTnLst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100" dur="5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105" dur="2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110" dur="2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0" y="0"/>
            <a:ext cx="9143280" cy="6857280"/>
          </a:xfrm>
          <a:prstGeom prst="frame">
            <a:avLst>
              <a:gd name="adj1" fmla="val 12500"/>
            </a:avLst>
          </a:prstGeom>
          <a:blipFill>
            <a:blip r:embed="rId1"/>
            <a:tile/>
          </a:blipFill>
          <a:ln w="76320">
            <a:solidFill>
              <a:schemeClr val="accent3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0" name="CustomShape 2"/>
          <p:cNvSpPr/>
          <p:nvPr/>
        </p:nvSpPr>
        <p:spPr>
          <a:xfrm>
            <a:off x="838080" y="838080"/>
            <a:ext cx="7390800" cy="5104800"/>
          </a:xfrm>
          <a:prstGeom prst="bevel">
            <a:avLst>
              <a:gd name="adj" fmla="val 13500"/>
            </a:avLst>
          </a:prstGeom>
          <a:blipFill>
            <a:blip r:embed="rId2"/>
            <a:tile/>
          </a:blipFill>
          <a:ln w="76320">
            <a:solidFill>
              <a:schemeClr val="accent6">
                <a:lumMod val="40000"/>
                <a:lumOff val="60000"/>
              </a:schemeClr>
            </a:solidFill>
            <a:custDash>
              <a:ds d="1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81" name="Picture 2" descr=""/>
          <p:cNvPicPr/>
          <p:nvPr/>
        </p:nvPicPr>
        <p:blipFill>
          <a:blip r:embed="rId3"/>
          <a:stretch/>
        </p:blipFill>
        <p:spPr>
          <a:xfrm>
            <a:off x="1523880" y="1523880"/>
            <a:ext cx="6095160" cy="3809160"/>
          </a:xfrm>
          <a:prstGeom prst="rect">
            <a:avLst/>
          </a:prstGeom>
          <a:ln w="127080">
            <a:solidFill>
              <a:srgbClr val="002060"/>
            </a:solidFill>
            <a:miter/>
          </a:ln>
        </p:spPr>
      </p:pic>
    </p:spTree>
  </p:cSld>
  <p:transition spd="slow">
    <p:wheel spokes="8"/>
  </p:transition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0" y="0"/>
            <a:ext cx="9143280" cy="6857280"/>
          </a:xfrm>
          <a:prstGeom prst="frame">
            <a:avLst>
              <a:gd name="adj1" fmla="val 12500"/>
            </a:avLst>
          </a:prstGeom>
          <a:blipFill>
            <a:blip r:embed="rId1"/>
            <a:tile/>
          </a:blipFill>
          <a:ln w="76320">
            <a:solidFill>
              <a:schemeClr val="bg1">
                <a:lumMod val="5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3" name="CustomShape 2"/>
          <p:cNvSpPr/>
          <p:nvPr/>
        </p:nvSpPr>
        <p:spPr>
          <a:xfrm>
            <a:off x="914400" y="849240"/>
            <a:ext cx="7390800" cy="5169960"/>
          </a:xfrm>
          <a:prstGeom prst="rect">
            <a:avLst/>
          </a:prstGeom>
          <a:solidFill>
            <a:srgbClr val="00206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Times New Roman"/>
                <a:ea typeface="Calibri"/>
              </a:rPr>
              <a:t>Dr. Sultana Nahar is known as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Times New Roman"/>
                <a:ea typeface="Calibri"/>
              </a:rPr>
              <a:t>"The Iron Lady" by astronomers.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Times New Roman"/>
                <a:ea typeface="Calibri"/>
              </a:rPr>
              <a:t>Physicists and astronomers around the world use her computationally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Times New Roman"/>
                <a:ea typeface="Calibri"/>
              </a:rPr>
              <a:t>intensive mathematical models of the iron atom when interpreting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Times New Roman"/>
                <a:ea typeface="Calibri"/>
              </a:rPr>
              <a:t>complicated spectra produced by high-energy astrophysical processes,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ff"/>
                </a:solidFill>
                <a:latin typeface="Times New Roman"/>
                <a:ea typeface="Calibri"/>
              </a:rPr>
              <a:t>such as those occur near black holes at the centers of active galaxies.</a:t>
            </a:r>
            <a:endParaRPr/>
          </a:p>
          <a:p>
            <a:pPr algn="ctr">
              <a:lnSpc>
                <a:spcPct val="115000"/>
              </a:lnSpc>
            </a:pPr>
            <a:r>
              <a:rPr lang="en-US" sz="2000" strike="noStrike">
                <a:solidFill>
                  <a:srgbClr val="ffffff"/>
                </a:solidFill>
                <a:latin typeface="Times New Roman"/>
                <a:ea typeface="Calibri"/>
              </a:rPr>
              <a:t>*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She is ranked the top among Muslim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Women Astronomers and Astrophysicists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000" strike="noStrike">
                <a:solidFill>
                  <a:srgbClr val="ffff00"/>
                </a:solidFill>
                <a:latin typeface="Times New Roman"/>
                <a:ea typeface="Calibri"/>
              </a:rPr>
              <a:t>of 21st century</a:t>
            </a:r>
            <a:endParaRPr/>
          </a:p>
          <a:p>
            <a:pPr algn="ctr">
              <a:lnSpc>
                <a:spcPct val="115000"/>
              </a:lnSpc>
            </a:pPr>
            <a:endParaRPr/>
          </a:p>
        </p:txBody>
      </p:sp>
      <p:pic>
        <p:nvPicPr>
          <p:cNvPr id="484" name="Picture 2" descr=""/>
          <p:cNvPicPr/>
          <p:nvPr/>
        </p:nvPicPr>
        <p:blipFill>
          <a:blip r:embed="rId2"/>
          <a:stretch/>
        </p:blipFill>
        <p:spPr>
          <a:xfrm>
            <a:off x="3733920" y="990720"/>
            <a:ext cx="1075680" cy="1556280"/>
          </a:xfrm>
          <a:prstGeom prst="rect">
            <a:avLst/>
          </a:prstGeom>
          <a:ln>
            <a:noFill/>
          </a:ln>
        </p:spPr>
      </p:pic>
    </p:spTree>
  </p:cSld>
  <p:transition spd="slow">
    <p:wheel spokes="8"/>
  </p:transition>
  <p:timing>
    <p:tnLst>
      <p:par>
        <p:cTn id="113" dur="indefinite" restart="never" nodeType="tmRoot">
          <p:childTnLst>
            <p:seq>
              <p:cTn id="114" dur="indefinite" nodeType="mainSeq">
                <p:childTnLst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7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119" dur="2000"/>
                                        <p:tgtEl>
                                          <p:spTgt spid="483">
                                            <p:txEl>
                                              <p:pRg st="7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nodeType="with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122" dur="2000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nodeType="with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125" dur="2000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nodeType="with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128" dur="2000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nodeType="with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131" dur="2000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nodeType="with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134" dur="2000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39" dur="1000" fill="hold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40" dur="1000" fill="hold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41" dur="1000" fill="hold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2" dur="1000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45" dur="1000" fill="hold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46" dur="1000" fill="hold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47" dur="1000" fill="hold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8" dur="1000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nodeType="with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str">
                                      <p:cBhvr additive="repl">
                                        <p:cTn id="151" dur="1000" fill="hold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width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2" dur="1000" fill="hold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100000">
                                          <p:val>
                                            <p:strVal val="height"/>
                                          </p:val>
                                        </p:tav>
                                      </p:tavLst>
                                    </p:anim>
                                    <p:anim calcmode="lin" valueType="str">
                                      <p:cBhvr additive="repl">
                                        <p:cTn id="153" dur="1000" fill="hold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4" dur="1000"/>
                                        <p:tgtEl>
                                          <p:spTgt spid="483">
                                            <p:txEl>
                                              <p:pRg st="442" end="4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" descr=""/>
          <p:cNvPicPr/>
          <p:nvPr/>
        </p:nvPicPr>
        <p:blipFill>
          <a:blip r:embed="rId1"/>
          <a:stretch/>
        </p:blipFill>
        <p:spPr>
          <a:xfrm>
            <a:off x="1920240" y="1097280"/>
            <a:ext cx="5142960" cy="6857640"/>
          </a:xfrm>
          <a:prstGeom prst="rect">
            <a:avLst/>
          </a:prstGeom>
          <a:ln>
            <a:noFill/>
          </a:ln>
        </p:spPr>
      </p:pic>
      <p:sp>
        <p:nvSpPr>
          <p:cNvPr id="486" name="TextShape 1"/>
          <p:cNvSpPr txBox="1"/>
          <p:nvPr/>
        </p:nvSpPr>
        <p:spPr>
          <a:xfrm>
            <a:off x="640080" y="-54000"/>
            <a:ext cx="7589520" cy="87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600">
                <a:latin typeface="Arial"/>
              </a:rPr>
              <a:t>She studies the universe through atoms </a:t>
            </a:r>
            <a:endParaRPr/>
          </a:p>
          <a:p>
            <a:r>
              <a:rPr lang="en-US" sz="2600">
                <a:latin typeface="Arial"/>
              </a:rPr>
              <a:t>(public lecture at Perkins Observatory, Ohio)</a:t>
            </a:r>
            <a:endParaRPr/>
          </a:p>
        </p:txBody>
      </p:sp>
    </p:spTree>
  </p:cSld>
  <p:transition spd="slow">
    <p:wheel spokes="8"/>
  </p:transition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