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00.wmf" ContentType="image/x-wmf"/>
  <Override PartName="/ppt/media/image98.png" ContentType="image/png"/>
  <Override PartName="/ppt/media/image97.png" ContentType="image/png"/>
  <Override PartName="/ppt/media/image92.wmf" ContentType="image/x-wmf"/>
  <Override PartName="/ppt/media/image88.jpeg" ContentType="image/jpeg"/>
  <Override PartName="/ppt/media/image86.png" ContentType="image/png"/>
  <Override PartName="/ppt/media/image84.png" ContentType="image/png"/>
  <Override PartName="/ppt/media/image82.jpeg" ContentType="image/jpeg"/>
  <Override PartName="/ppt/media/image81.png" ContentType="image/png"/>
  <Override PartName="/ppt/media/image79.png" ContentType="image/png"/>
  <Override PartName="/ppt/media/image77.png" ContentType="image/png"/>
  <Override PartName="/ppt/media/image102.png" ContentType="image/png"/>
  <Override PartName="/ppt/media/image74.jpeg" ContentType="image/jpeg"/>
  <Override PartName="/ppt/media/image72.jpeg" ContentType="image/jpeg"/>
  <Override PartName="/ppt/media/image71.jpeg" ContentType="image/jpeg"/>
  <Override PartName="/ppt/media/image70.jpeg" ContentType="image/jpeg"/>
  <Override PartName="/ppt/media/image69.jpeg" ContentType="image/jpeg"/>
  <Override PartName="/ppt/media/image68.jpeg" ContentType="image/jpeg"/>
  <Override PartName="/ppt/media/image67.jpeg" ContentType="image/jpeg"/>
  <Override PartName="/ppt/media/image91.jpeg" ContentType="image/jpeg"/>
  <Override PartName="/ppt/media/image65.jpeg" ContentType="image/jpeg"/>
  <Override PartName="/ppt/media/image105.jpeg" ContentType="image/jpeg"/>
  <Override PartName="/ppt/media/image95.png" ContentType="image/png"/>
  <Override PartName="/ppt/media/image76.png" ContentType="image/png"/>
  <Override PartName="/ppt/media/image73.jpeg" ContentType="image/jpeg"/>
  <Override PartName="/ppt/media/image59.jpeg" ContentType="image/jpeg"/>
  <Override PartName="/ppt/media/image63.jpeg" ContentType="image/jpeg"/>
  <Override PartName="/ppt/media/image57.jpeg" ContentType="image/jpeg"/>
  <Override PartName="/ppt/media/image96.jpeg" ContentType="image/jpeg"/>
  <Override PartName="/ppt/media/image55.wmf" ContentType="image/x-wmf"/>
  <Override PartName="/ppt/media/image58.jpeg" ContentType="image/jpeg"/>
  <Override PartName="/ppt/media/image54.jpeg" ContentType="image/jpeg"/>
  <Override PartName="/ppt/media/image62.jpeg" ContentType="image/jpeg"/>
  <Override PartName="/ppt/media/image53.jpeg" ContentType="image/jpeg"/>
  <Override PartName="/ppt/media/image48.jpeg" ContentType="image/jpeg"/>
  <Override PartName="/ppt/media/image106.jpeg" ContentType="image/jpeg"/>
  <Override PartName="/ppt/media/image80.png" ContentType="image/png"/>
  <Override PartName="/ppt/media/image46.jpeg" ContentType="image/jpeg"/>
  <Override PartName="/ppt/media/image45.jpeg" ContentType="image/jpeg"/>
  <Override PartName="/ppt/media/image75.jpeg" ContentType="image/jpeg"/>
  <Override PartName="/ppt/media/image44.wmf" ContentType="image/x-wmf"/>
  <Override PartName="/ppt/media/image49.jpeg" ContentType="image/jpeg"/>
  <Override PartName="/ppt/media/image42.jpeg" ContentType="image/jpeg"/>
  <Override PartName="/ppt/media/image41.png" ContentType="image/png"/>
  <Override PartName="/ppt/media/image40.png" ContentType="image/png"/>
  <Override PartName="/ppt/media/image89.jpeg" ContentType="image/jpeg"/>
  <Override PartName="/ppt/media/image83.png" ContentType="image/png"/>
  <Override PartName="/ppt/media/image38.jpeg" ContentType="image/jpeg"/>
  <Override PartName="/ppt/media/image36.png" ContentType="image/png"/>
  <Override PartName="/ppt/media/image35.jpeg" ContentType="image/jpeg"/>
  <Override PartName="/ppt/media/image32.png" ContentType="image/png"/>
  <Override PartName="/ppt/media/image30.wmf" ContentType="image/x-wmf"/>
  <Override PartName="/ppt/media/image90.jpeg" ContentType="image/jpeg"/>
  <Override PartName="/ppt/media/image87.png" ContentType="image/png"/>
  <Override PartName="/ppt/media/image33.png" ContentType="image/png"/>
  <Override PartName="/ppt/media/image29.wmf" ContentType="image/x-wmf"/>
  <Override PartName="/ppt/media/image28.jpeg" ContentType="image/jpeg"/>
  <Override PartName="/ppt/media/image27.png" ContentType="image/png"/>
  <Override PartName="/ppt/media/image26.png" ContentType="image/png"/>
  <Override PartName="/ppt/media/image22.wmf" ContentType="image/x-wmf"/>
  <Override PartName="/ppt/media/image25.wmf" ContentType="image/x-wmf"/>
  <Override PartName="/ppt/media/image21.wmf" ContentType="image/x-wmf"/>
  <Override PartName="/ppt/media/image64.jpeg" ContentType="image/jpeg"/>
  <Override PartName="/ppt/media/image94.png" ContentType="image/png"/>
  <Override PartName="/ppt/media/image23.wmf" ContentType="image/x-wmf"/>
  <Override PartName="/ppt/media/image19.png" ContentType="image/png"/>
  <Override PartName="/ppt/media/image60.jpeg" ContentType="image/jpeg"/>
  <Override PartName="/ppt/media/image43.jpeg" ContentType="image/jpeg"/>
  <Override PartName="/ppt/media/image18.jpeg" ContentType="image/jpeg"/>
  <Override PartName="/ppt/media/image103.jpeg" ContentType="image/jpeg"/>
  <Override PartName="/ppt/media/image39.jpeg" ContentType="image/jpeg"/>
  <Override PartName="/ppt/media/image78.png" ContentType="image/png"/>
  <Override PartName="/ppt/media/image13.wmf" ContentType="image/x-wmf"/>
  <Override PartName="/ppt/media/image24.wmf" ContentType="image/x-wmf"/>
  <Override PartName="/ppt/media/image11.jpeg" ContentType="image/jpeg"/>
  <Override PartName="/ppt/media/image10.png" ContentType="image/png"/>
  <Override PartName="/ppt/media/image9.wmf" ContentType="image/x-wmf"/>
  <Override PartName="/ppt/media/image15.png" ContentType="image/png"/>
  <Override PartName="/ppt/media/image99.png" ContentType="image/png"/>
  <Override PartName="/ppt/media/image31.png" ContentType="image/png"/>
  <Override PartName="/ppt/media/image8.jpeg" ContentType="image/jpeg"/>
  <Override PartName="/ppt/media/image37.png" ContentType="image/png"/>
  <Override PartName="/ppt/media/image20.jpeg" ContentType="image/jpeg"/>
  <Override PartName="/ppt/media/image56.png" ContentType="image/png"/>
  <Override PartName="/ppt/media/image12.jpeg" ContentType="image/jpeg"/>
  <Override PartName="/ppt/media/image51.png" ContentType="image/png"/>
  <Override PartName="/ppt/media/image50.jpeg" ContentType="image/jpeg"/>
  <Override PartName="/ppt/media/image66.jpeg" ContentType="image/jpeg"/>
  <Override PartName="/ppt/media/image7.png" ContentType="image/png"/>
  <Override PartName="/ppt/media/image34.png" ContentType="image/png"/>
  <Override PartName="/ppt/media/image101.png" ContentType="image/png"/>
  <Override PartName="/ppt/media/image93.jpeg" ContentType="image/jpeg"/>
  <Override PartName="/ppt/media/image85.jpeg" ContentType="image/jpeg"/>
  <Override PartName="/ppt/media/image6.png" ContentType="image/png"/>
  <Override PartName="/ppt/media/image5.png" ContentType="image/png"/>
  <Override PartName="/ppt/media/image4.jpeg" ContentType="image/jpeg"/>
  <Override PartName="/ppt/media/image16.png" ContentType="image/png"/>
  <Override PartName="/ppt/media/image17.png" ContentType="image/png"/>
  <Override PartName="/ppt/media/image14.png" ContentType="image/png"/>
  <Override PartName="/ppt/media/image3.png" ContentType="image/png"/>
  <Override PartName="/ppt/media/image104.png" ContentType="image/png"/>
  <Override PartName="/ppt/media/image2.png" ContentType="image/png"/>
  <Override PartName="/ppt/media/image61.jpeg" ContentType="image/jpeg"/>
  <Override PartName="/ppt/media/image47.jpeg" ContentType="image/jpeg"/>
  <Override PartName="/ppt/media/image52.wmf" ContentType="image/x-wmf"/>
  <Override PartName="/ppt/media/image1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FF59714-91C0-4DEF-B724-05A4B19BA9FF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8A34274-1EC9-4F77-B8B1-7581DCB7CC3B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wmf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image" Target="../media/image52.wmf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wmf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wmf"/><Relationship Id="rId5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4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jpeg"/><Relationship Id="rId4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wmf"/><Relationship Id="rId3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jpe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wmf"/><Relationship Id="rId5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jpeg"/><Relationship Id="rId4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jpeg"/><Relationship Id="rId3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838080" y="838080"/>
            <a:ext cx="7466760" cy="518076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" name="Picture 2" descr=""/>
          <p:cNvPicPr/>
          <p:nvPr/>
        </p:nvPicPr>
        <p:blipFill>
          <a:blip r:embed="rId3"/>
          <a:stretch/>
        </p:blipFill>
        <p:spPr>
          <a:xfrm>
            <a:off x="2188080" y="1752480"/>
            <a:ext cx="4767120" cy="3428280"/>
          </a:xfrm>
          <a:prstGeom prst="rect">
            <a:avLst/>
          </a:prstGeom>
          <a:ln w="63360">
            <a:solidFill>
              <a:schemeClr val="bg1">
                <a:lumMod val="50000"/>
              </a:schemeClr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CustomShape 3"/>
          <p:cNvSpPr/>
          <p:nvPr/>
        </p:nvSpPr>
        <p:spPr>
          <a:xfrm>
            <a:off x="2612520" y="6128640"/>
            <a:ext cx="4571280" cy="99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Engravers MT"/>
                <a:ea typeface="Calibri"/>
              </a:rPr>
              <a:t>After seminar presentation at the ZEWAIL CITY of Science and Technology, CAIRO, EGYPT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457920" y="-100584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8" name="Picture 2" descr=""/>
          <p:cNvPicPr/>
          <p:nvPr/>
        </p:nvPicPr>
        <p:blipFill>
          <a:blip r:embed="rId2"/>
          <a:stretch/>
        </p:blipFill>
        <p:spPr>
          <a:xfrm>
            <a:off x="1082880" y="1022400"/>
            <a:ext cx="7238160" cy="4917240"/>
          </a:xfrm>
          <a:prstGeom prst="rect">
            <a:avLst/>
          </a:prstGeom>
          <a:ln w="190440">
            <a:solidFill>
              <a:schemeClr val="bg1">
                <a:lumMod val="65000"/>
              </a:schemeClr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9" name="TextShape 2"/>
          <p:cNvSpPr txBox="1"/>
          <p:nvPr/>
        </p:nvSpPr>
        <p:spPr>
          <a:xfrm>
            <a:off x="457200" y="-10058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Outstanding Research Mentor Award, The Ohio State University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"/>
          <p:cNvPicPr/>
          <p:nvPr/>
        </p:nvPicPr>
        <p:blipFill>
          <a:blip r:embed="rId1"/>
          <a:stretch/>
        </p:blipFill>
        <p:spPr>
          <a:xfrm>
            <a:off x="2552760" y="1295280"/>
            <a:ext cx="3656880" cy="2513880"/>
          </a:xfrm>
          <a:prstGeom prst="rect">
            <a:avLst/>
          </a:prstGeom>
          <a:ln w="57240">
            <a:solidFill>
              <a:srgbClr val="ff0000"/>
            </a:solidFill>
            <a:round/>
          </a:ln>
        </p:spPr>
      </p:pic>
      <p:sp>
        <p:nvSpPr>
          <p:cNvPr id="81" name="CustomShape 1"/>
          <p:cNvSpPr/>
          <p:nvPr/>
        </p:nvSpPr>
        <p:spPr>
          <a:xfrm>
            <a:off x="1523880" y="332640"/>
            <a:ext cx="5714280" cy="4647600"/>
          </a:xfrm>
          <a:prstGeom prst="frame">
            <a:avLst>
              <a:gd name="adj1" fmla="val 12500"/>
            </a:avLst>
          </a:prstGeom>
          <a:blipFill>
            <a:blip r:embed="rId2"/>
            <a:tile/>
          </a:blip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2"/>
          <p:cNvSpPr/>
          <p:nvPr/>
        </p:nvSpPr>
        <p:spPr>
          <a:xfrm>
            <a:off x="1523880" y="5334120"/>
            <a:ext cx="6247800" cy="1309680"/>
          </a:xfrm>
          <a:prstGeom prst="rect">
            <a:avLst/>
          </a:prstGeom>
          <a:solidFill>
            <a:srgbClr val="00b050"/>
          </a:solidFill>
          <a:ln w="57240">
            <a:solidFill>
              <a:srgbClr val="00206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Dr. Sultana Nahar receives the prestigious Bab-e-Syed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Aligarh Muslim University memento symbolizing the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gate to the knowledge learning place with the line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DejaVu Sans"/>
              </a:rPr>
              <a:t>of knowledge being spread worldwide like rain.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4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1" descr=""/>
          <p:cNvPicPr/>
          <p:nvPr/>
        </p:nvPicPr>
        <p:blipFill>
          <a:blip r:embed="rId1"/>
          <a:stretch/>
        </p:blipFill>
        <p:spPr>
          <a:xfrm>
            <a:off x="1219320" y="533520"/>
            <a:ext cx="6247800" cy="5028480"/>
          </a:xfrm>
          <a:prstGeom prst="rect">
            <a:avLst/>
          </a:prstGeom>
          <a:ln w="63360">
            <a:solidFill>
              <a:srgbClr val="ffc000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4" name="CustomShape 1"/>
          <p:cNvSpPr/>
          <p:nvPr/>
        </p:nvSpPr>
        <p:spPr>
          <a:xfrm>
            <a:off x="152280" y="5562720"/>
            <a:ext cx="8838360" cy="1004760"/>
          </a:xfrm>
          <a:prstGeom prst="rect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Certificate from the President of American Physical Society (APS) in 2013,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For her contribution in advancement of physical science and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as a role model Muslim Woman Scientist.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4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4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 rot="10800000">
            <a:off x="18287640" y="13700160"/>
            <a:ext cx="9143280" cy="68418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6" name="Picture 2" descr=""/>
          <p:cNvPicPr/>
          <p:nvPr/>
        </p:nvPicPr>
        <p:blipFill>
          <a:blip r:embed="rId2"/>
          <a:stretch/>
        </p:blipFill>
        <p:spPr>
          <a:xfrm>
            <a:off x="914400" y="914400"/>
            <a:ext cx="7123680" cy="5104800"/>
          </a:xfrm>
          <a:prstGeom prst="rect">
            <a:avLst/>
          </a:prstGeom>
          <a:ln w="76320">
            <a:solidFill>
              <a:schemeClr val="accent6">
                <a:lumMod val="60000"/>
                <a:lumOff val="40000"/>
              </a:schemeClr>
            </a:solidFill>
            <a:miter/>
          </a:ln>
        </p:spPr>
      </p:pic>
      <p:sp>
        <p:nvSpPr>
          <p:cNvPr id="87" name="CustomShape 2"/>
          <p:cNvSpPr/>
          <p:nvPr/>
        </p:nvSpPr>
        <p:spPr>
          <a:xfrm>
            <a:off x="1905120" y="1752480"/>
            <a:ext cx="5333400" cy="3504600"/>
          </a:xfrm>
          <a:prstGeom prst="rect">
            <a:avLst/>
          </a:prstGeom>
          <a:blipFill>
            <a:blip r:embed="rId3"/>
            <a:tile/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8" name="Picture 4" descr=""/>
          <p:cNvPicPr/>
          <p:nvPr/>
        </p:nvPicPr>
        <p:blipFill>
          <a:blip r:embed="rId4"/>
          <a:stretch/>
        </p:blipFill>
        <p:spPr>
          <a:xfrm>
            <a:off x="1905120" y="1752480"/>
            <a:ext cx="5333400" cy="3504600"/>
          </a:xfrm>
          <a:prstGeom prst="rect">
            <a:avLst/>
          </a:prstGeom>
          <a:ln>
            <a:noFill/>
          </a:ln>
        </p:spPr>
      </p:pic>
      <p:pic>
        <p:nvPicPr>
          <p:cNvPr id="89" name="Picture 4" descr=""/>
          <p:cNvPicPr/>
          <p:nvPr/>
        </p:nvPicPr>
        <p:blipFill>
          <a:blip r:embed="rId5"/>
          <a:stretch/>
        </p:blipFill>
        <p:spPr>
          <a:xfrm>
            <a:off x="1447920" y="6248520"/>
            <a:ext cx="6860520" cy="40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4" dur="indefinite" restart="never" nodeType="tmRoot">
          <p:childTnLst>
            <p:seq>
              <p:cTn id="5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Recieved the Guest of Honor medal, Arab Conference in Astronomy and Geophysics</a:t>
            </a:r>
            <a:endParaRPr/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1440" y="1678320"/>
            <a:ext cx="9143640" cy="609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6" dur="indefinite" restart="never" nodeType="tmRoot">
          <p:childTnLst>
            <p:seq>
              <p:cTn id="5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Highest Honor Gold Medal of Topical Society of Laser Sciences</a:t>
            </a:r>
            <a:endParaRPr/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-91080" y="1920240"/>
            <a:ext cx="9143640" cy="6120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8" dur="indefinite" restart="never" nodeType="tmRoot">
          <p:childTnLst>
            <p:seq>
              <p:cTn id="5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84920" y="457200"/>
            <a:ext cx="8228880" cy="55620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57240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5" name="Picture 2" descr=""/>
          <p:cNvPicPr/>
          <p:nvPr/>
        </p:nvPicPr>
        <p:blipFill>
          <a:blip r:embed="rId2"/>
          <a:stretch/>
        </p:blipFill>
        <p:spPr>
          <a:xfrm>
            <a:off x="2328840" y="1600200"/>
            <a:ext cx="4541040" cy="358056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6" name="CustomShape 2"/>
          <p:cNvSpPr/>
          <p:nvPr/>
        </p:nvSpPr>
        <p:spPr>
          <a:xfrm>
            <a:off x="117720" y="6019920"/>
            <a:ext cx="8914680" cy="942840"/>
          </a:xfrm>
          <a:prstGeom prst="rect">
            <a:avLst/>
          </a:prstGeom>
          <a:blipFill>
            <a:blip r:embed="rId3"/>
            <a:tile/>
          </a:blipFill>
          <a:ln w="572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c00000"/>
                </a:solidFill>
                <a:latin typeface="Calibri"/>
                <a:ea typeface="Calibri"/>
              </a:rPr>
              <a:t>Dr. Nahar  received “Shield of Ultrafast Laser Technologies and Applications (UFLTA),” award.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c00000"/>
                </a:solidFill>
                <a:latin typeface="Times New Roman"/>
                <a:ea typeface="Times New Roman"/>
              </a:rPr>
              <a:t>From The National Institute of Laser Enhanced Sciences in Egypt.</a:t>
            </a:r>
            <a:endParaRPr/>
          </a:p>
        </p:txBody>
      </p:sp>
    </p:spTree>
  </p:cSld>
  <p:timing>
    <p:tnLst>
      <p:par>
        <p:cTn id="60" dur="indefinite" restart="never" nodeType="tmRoot">
          <p:childTnLst>
            <p:seq>
              <p:cTn id="61" dur="indefinite" nodeType="mainSeq"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6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72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tavLst/>
                                    </p:anim>
                                    <p:anim calcmode="lin" valueType="str">
                                      <p:cBhvr additive="repl">
                                        <p:cTn id="7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>
            <a:solidFill>
              <a:schemeClr val="accent4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" name="Picture 2" descr=""/>
          <p:cNvPicPr/>
          <p:nvPr/>
        </p:nvPicPr>
        <p:blipFill>
          <a:blip r:embed="rId2"/>
          <a:stretch/>
        </p:blipFill>
        <p:spPr>
          <a:xfrm>
            <a:off x="1737360" y="990720"/>
            <a:ext cx="4487400" cy="4799880"/>
          </a:xfrm>
          <a:prstGeom prst="rect">
            <a:avLst/>
          </a:prstGeom>
          <a:ln w="76320">
            <a:solidFill>
              <a:schemeClr val="accent4">
                <a:lumMod val="40000"/>
                <a:lumOff val="60000"/>
              </a:schemeClr>
            </a:solidFill>
            <a:miter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9" name="Picture 3" descr=""/>
          <p:cNvPicPr/>
          <p:nvPr/>
        </p:nvPicPr>
        <p:blipFill>
          <a:blip r:embed="rId3"/>
          <a:stretch/>
        </p:blipFill>
        <p:spPr>
          <a:xfrm>
            <a:off x="990720" y="5791320"/>
            <a:ext cx="6860520" cy="119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4" dur="indefinite" restart="never" nodeType="tmRoot">
          <p:childTnLst>
            <p:seq>
              <p:cTn id="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50000"/>
              </a:schemeClr>
            </a:solidFill>
            <a:custDash>
              <a:ds d="1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r>
              <a:rPr lang="en-US" strike="noStrike" u="sng">
                <a:solidFill>
                  <a:srgbClr val="0000ff"/>
                </a:solidFill>
                <a:latin typeface="Times New Roman"/>
                <a:ea typeface="Calibri"/>
              </a:rPr>
              <a:t>Chittagong</a:t>
            </a:r>
            <a:r>
              <a:rPr lang="en-US" strike="noStrike">
                <a:solidFill>
                  <a:srgbClr val="002060"/>
                </a:solidFill>
                <a:latin typeface="Times New Roman"/>
                <a:ea typeface="Calibri"/>
              </a:rPr>
              <a:t>, Bangladesh</a:t>
            </a:r>
            <a:endParaRPr/>
          </a:p>
        </p:txBody>
      </p:sp>
      <p:pic>
        <p:nvPicPr>
          <p:cNvPr id="101" name="Picture 2" descr=""/>
          <p:cNvPicPr/>
          <p:nvPr/>
        </p:nvPicPr>
        <p:blipFill>
          <a:blip r:embed="rId2"/>
          <a:stretch/>
        </p:blipFill>
        <p:spPr>
          <a:xfrm>
            <a:off x="2514600" y="1055520"/>
            <a:ext cx="3518280" cy="474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Picture 2" descr=""/>
          <p:cNvPicPr/>
          <p:nvPr/>
        </p:nvPicPr>
        <p:blipFill>
          <a:blip r:embed="rId3"/>
          <a:stretch/>
        </p:blipFill>
        <p:spPr>
          <a:xfrm>
            <a:off x="1300680" y="149040"/>
            <a:ext cx="5946120" cy="905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83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tavLst/>
                                    </p:anim>
                                    <p:anim calcmode="lin" valueType="str">
                                      <p:cBhvr additive="repl">
                                        <p:cTn id="84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914400" y="914400"/>
            <a:ext cx="7314480" cy="502848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5" name="Picture 3" descr=""/>
          <p:cNvPicPr/>
          <p:nvPr/>
        </p:nvPicPr>
        <p:blipFill>
          <a:blip r:embed="rId3"/>
          <a:stretch/>
        </p:blipFill>
        <p:spPr>
          <a:xfrm>
            <a:off x="2514600" y="1600200"/>
            <a:ext cx="4266360" cy="3733200"/>
          </a:xfrm>
          <a:prstGeom prst="rect">
            <a:avLst/>
          </a:prstGeom>
          <a:ln w="63360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6" name="TextShape 3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Recognition with monogram of “Modern Trends in Physics Research</a:t>
            </a:r>
            <a:r>
              <a:rPr lang="en-US" sz="4400">
                <a:latin typeface="Arial"/>
              </a:rPr>
              <a:t>”</a:t>
            </a:r>
            <a:endParaRPr/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-9072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914400" y="914400"/>
            <a:ext cx="7314480" cy="502848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4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" name="Picture 3" descr=""/>
          <p:cNvPicPr/>
          <p:nvPr/>
        </p:nvPicPr>
        <p:blipFill>
          <a:blip r:embed="rId3"/>
          <a:stretch/>
        </p:blipFill>
        <p:spPr>
          <a:xfrm>
            <a:off x="2209680" y="1828800"/>
            <a:ext cx="4647600" cy="3199680"/>
          </a:xfrm>
          <a:prstGeom prst="rect">
            <a:avLst/>
          </a:prstGeom>
          <a:ln w="76320">
            <a:solidFill>
              <a:srgbClr val="7030a0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Picture 2" descr=""/>
          <p:cNvPicPr/>
          <p:nvPr/>
        </p:nvPicPr>
        <p:blipFill>
          <a:blip r:embed="rId4"/>
          <a:stretch/>
        </p:blipFill>
        <p:spPr>
          <a:xfrm>
            <a:off x="914400" y="6126480"/>
            <a:ext cx="7314480" cy="64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Received certificate and Medal of Dhaka University for promoting science research and education in whole Bangladesh, VC of Dhaka University</a:t>
            </a:r>
            <a:endParaRPr/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457200" y="1418400"/>
            <a:ext cx="914364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Indian National Emblem Trophy, VC of Aligarh Muslim University</a:t>
            </a:r>
            <a:endParaRPr/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1440" y="1555200"/>
            <a:ext cx="914364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Monogram Trophy, President of Taibah University, Saudi Arabia</a:t>
            </a:r>
            <a:endParaRPr/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2635200" y="1737360"/>
            <a:ext cx="39484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152280" y="152280"/>
            <a:ext cx="8838360" cy="64764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>
            <a:solidFill>
              <a:srgbClr val="92d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4" name="Picture 3" descr=""/>
          <p:cNvPicPr/>
          <p:nvPr/>
        </p:nvPicPr>
        <p:blipFill>
          <a:blip r:embed="rId2"/>
          <a:stretch/>
        </p:blipFill>
        <p:spPr>
          <a:xfrm>
            <a:off x="2971800" y="1143000"/>
            <a:ext cx="3656880" cy="4571280"/>
          </a:xfrm>
          <a:prstGeom prst="rect">
            <a:avLst/>
          </a:prstGeom>
          <a:ln w="190440">
            <a:solidFill>
              <a:srgbClr val="92d050"/>
            </a:solidFill>
            <a:round/>
          </a:ln>
          <a:effectLst>
            <a:outerShdw algn="bl" blurRad="127000" rotWithShape="0">
              <a:srgbClr val="000000"/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sp>
        <p:nvSpPr>
          <p:cNvPr id="115" name="TextShape 2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Plaque given by Maniza Rahman Girls High School for establishing Teachers awards</a:t>
            </a:r>
            <a:endParaRPr/>
          </a:p>
        </p:txBody>
      </p:sp>
    </p:spTree>
  </p:cSld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9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0" y="13680"/>
            <a:ext cx="9066960" cy="68436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4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155520" y="-2651040"/>
            <a:ext cx="4866480" cy="553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Picture 3" descr=""/>
          <p:cNvPicPr/>
          <p:nvPr/>
        </p:nvPicPr>
        <p:blipFill>
          <a:blip r:embed="rId2"/>
          <a:stretch/>
        </p:blipFill>
        <p:spPr>
          <a:xfrm>
            <a:off x="2589120" y="1494000"/>
            <a:ext cx="3467160" cy="3883320"/>
          </a:xfrm>
          <a:prstGeom prst="rect">
            <a:avLst/>
          </a:prstGeom>
          <a:ln w="76320">
            <a:solidFill>
              <a:srgbClr val="c00000"/>
            </a:solidFill>
            <a:round/>
          </a:ln>
          <a:effectLst>
            <a:glow rad="1041400">
              <a:schemeClr val="accent2">
                <a:lumMod val="60000"/>
                <a:lumOff val="40000"/>
              </a:schemeClr>
            </a:glow>
            <a:softEdge rad="127000"/>
          </a:effectLst>
        </p:spPr>
      </p:pic>
      <p:sp>
        <p:nvSpPr>
          <p:cNvPr id="119" name="TextShape 3"/>
          <p:cNvSpPr txBox="1"/>
          <p:nvPr/>
        </p:nvSpPr>
        <p:spPr>
          <a:xfrm>
            <a:off x="549000" y="-1236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Successful Scientist Recognition by educational program “Tiffiner Faake” of N-TV, Bangladesh</a:t>
            </a:r>
            <a:endParaRPr/>
          </a:p>
        </p:txBody>
      </p:sp>
    </p:spTree>
  </p:cSld>
  <p:timing>
    <p:tnLst>
      <p:par>
        <p:cTn id="100" dur="indefinite" restart="never" nodeType="tmRoot">
          <p:childTnLst>
            <p:seq>
              <p:cTn id="10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Recognition from Egyptian Physical Society and Topical Society of Laser Sciences</a:t>
            </a:r>
            <a:endParaRPr/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110520" y="2337120"/>
            <a:ext cx="914364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2" dur="indefinite" restart="never" nodeType="tmRoot">
          <p:childTnLst>
            <p:seq>
              <p:cTn id="10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First female Guest of Honor in the Arab Conference on Astronomy and Geophysics (ACAG)</a:t>
            </a:r>
            <a:r>
              <a:rPr lang="en-US" sz="4400">
                <a:latin typeface="Arial"/>
              </a:rPr>
              <a:t> </a:t>
            </a:r>
            <a:endParaRPr/>
          </a:p>
        </p:txBody>
      </p:sp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365760" y="2378160"/>
            <a:ext cx="914364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4" dur="indefinite" restart="never" nodeType="tmRoot">
          <p:childTnLst>
            <p:seq>
              <p:cTn id="10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Highest honor Golden Dome plaque, President of Cairo University</a:t>
            </a:r>
            <a:endParaRPr/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1800" y="2787480"/>
            <a:ext cx="91432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6" dur="indefinite" restart="never" nodeType="tmRoot">
          <p:childTnLst>
            <p:seq>
              <p:cTn id="10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International Year of Light 2015 Recognition for contributions in atom-radiation interaction, Topical Society of Laser Sciences</a:t>
            </a:r>
            <a:endParaRPr/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731880" y="1554840"/>
            <a:ext cx="6857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8" dur="indefinite" restart="never" nodeType="tmRoot">
          <p:childTnLst>
            <p:seq>
              <p:cTn id="10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Recognizing one of the12 most remarkable projects, Ohio Supercomputer Center</a:t>
            </a:r>
            <a:endParaRPr/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855720" y="3291840"/>
            <a:ext cx="691668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0" dur="indefinite" restart="never" nodeType="tmRoot">
          <p:childTnLst>
            <p:seq>
              <p:cTn id="11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 rot="5400000">
            <a:off x="1143720" y="-1143000"/>
            <a:ext cx="6857280" cy="9143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4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990720" y="990720"/>
            <a:ext cx="7085880" cy="4876200"/>
          </a:xfrm>
          <a:prstGeom prst="frame">
            <a:avLst>
              <a:gd name="adj1" fmla="val 12500"/>
            </a:avLst>
          </a:prstGeom>
          <a:blipFill>
            <a:blip r:embed="rId2"/>
            <a:tile/>
          </a:blipFill>
          <a:ln w="76320">
            <a:solidFill>
              <a:schemeClr val="accent4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" name="irc_mi" descr=""/>
          <p:cNvPicPr/>
          <p:nvPr/>
        </p:nvPicPr>
        <p:blipFill>
          <a:blip r:embed="rId3"/>
          <a:stretch/>
        </p:blipFill>
        <p:spPr>
          <a:xfrm>
            <a:off x="1600200" y="1600200"/>
            <a:ext cx="5866560" cy="3656880"/>
          </a:xfrm>
          <a:prstGeom prst="rect">
            <a:avLst/>
          </a:prstGeom>
          <a:ln>
            <a:noFill/>
          </a:ln>
        </p:spPr>
      </p:pic>
      <p:pic>
        <p:nvPicPr>
          <p:cNvPr id="52" name="Picture 3" descr=""/>
          <p:cNvPicPr/>
          <p:nvPr/>
        </p:nvPicPr>
        <p:blipFill>
          <a:blip r:embed="rId4"/>
          <a:stretch/>
        </p:blipFill>
        <p:spPr>
          <a:xfrm>
            <a:off x="1521000" y="228600"/>
            <a:ext cx="5946120" cy="48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Sultana (only one non-Egyptian) in the Graduation Parade, Cairo University</a:t>
            </a:r>
            <a:endParaRPr/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439200" y="1980720"/>
            <a:ext cx="90680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2" dur="indefinite" restart="never" nodeType="tmRoot">
          <p:childTnLst>
            <p:seq>
              <p:cTn id="1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20880"/>
            <a:ext cx="9143280" cy="68364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Picture 3" descr=""/>
          <p:cNvPicPr/>
          <p:nvPr/>
        </p:nvPicPr>
        <p:blipFill>
          <a:blip r:embed="rId2"/>
          <a:stretch/>
        </p:blipFill>
        <p:spPr>
          <a:xfrm>
            <a:off x="1600200" y="1219320"/>
            <a:ext cx="5333400" cy="4165560"/>
          </a:xfrm>
          <a:prstGeom prst="rect">
            <a:avLst/>
          </a:prstGeom>
          <a:ln w="63360">
            <a:solidFill>
              <a:schemeClr val="bg1">
                <a:lumMod val="50000"/>
              </a:schemeClr>
            </a:solidFill>
            <a:round/>
          </a:ln>
          <a:effectLst>
            <a:glow rad="431800">
              <a:schemeClr val="bg1">
                <a:lumMod val="50000"/>
                <a:alpha val="31000"/>
              </a:schemeClr>
            </a:glow>
            <a:outerShdw blurRad="381000" dir="5400000" dist="292100" rotWithShape="0" sx="-80000" sy="-18000">
              <a:srgbClr val="000000">
                <a:alpha val="22000"/>
              </a:srgbClr>
            </a:outerShdw>
            <a:softEdge rad="241300"/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4" name="TextShape 2"/>
          <p:cNvSpPr txBox="1"/>
          <p:nvPr/>
        </p:nvSpPr>
        <p:spPr>
          <a:xfrm>
            <a:off x="182880" y="-128016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Recognition for scientific contributios, VC of Jagannath University, Bangladesh</a:t>
            </a:r>
            <a:endParaRPr/>
          </a:p>
        </p:txBody>
      </p:sp>
    </p:spTree>
  </p:cSld>
  <p:timing>
    <p:tnLst>
      <p:par>
        <p:cTn id="114" dur="indefinite" restart="never" nodeType="tmRoot">
          <p:childTnLst>
            <p:seq>
              <p:cTn id="1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82880" y="72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CustomShape 2"/>
          <p:cNvSpPr/>
          <p:nvPr/>
        </p:nvSpPr>
        <p:spPr>
          <a:xfrm>
            <a:off x="990720" y="1028880"/>
            <a:ext cx="7162200" cy="479988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7" name="Picture 2" descr=""/>
          <p:cNvPicPr/>
          <p:nvPr/>
        </p:nvPicPr>
        <p:blipFill>
          <a:blip r:embed="rId3"/>
          <a:stretch/>
        </p:blipFill>
        <p:spPr>
          <a:xfrm>
            <a:off x="2133720" y="1638360"/>
            <a:ext cx="4647600" cy="3580560"/>
          </a:xfrm>
          <a:prstGeom prst="rect">
            <a:avLst/>
          </a:prstGeom>
          <a:ln w="76320">
            <a:solidFill>
              <a:schemeClr val="bg1">
                <a:lumMod val="75000"/>
              </a:schemeClr>
            </a:solidFill>
            <a:miter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8" name="TextShape 3"/>
          <p:cNvSpPr txBox="1"/>
          <p:nvPr/>
        </p:nvSpPr>
        <p:spPr>
          <a:xfrm>
            <a:off x="91800" y="-141912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800">
                <a:latin typeface="Arial"/>
              </a:rPr>
              <a:t>Headliner Award, Women Alumni Association of Wayne State University, michigan</a:t>
            </a:r>
            <a:endParaRPr/>
          </a:p>
        </p:txBody>
      </p:sp>
    </p:spTree>
  </p:cSld>
  <p:timing>
    <p:tnLst>
      <p:par>
        <p:cTn id="116" dur="indefinite" restart="never" nodeType="tmRoot">
          <p:childTnLst>
            <p:seq>
              <p:cTn id="1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5">
                <a:lumMod val="20000"/>
                <a:lumOff val="80000"/>
              </a:schemeClr>
            </a:solidFill>
            <a:custDash>
              <a:ds d="1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990720" y="838080"/>
            <a:ext cx="7314480" cy="5180760"/>
          </a:xfrm>
          <a:prstGeom prst="rect">
            <a:avLst/>
          </a:prstGeom>
          <a:solidFill>
            <a:srgbClr val="002060"/>
          </a:solidFill>
          <a:ln w="76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r>
              <a:rPr lang="en-US" sz="1200" strike="noStrike">
                <a:solidFill>
                  <a:srgbClr val="ffff00"/>
                </a:solidFill>
                <a:latin typeface="Lucida Calligraphy"/>
                <a:ea typeface="Times New Roman"/>
              </a:rPr>
              <a:t>To Dr Sultana Nurun Nahar, an Astriphyscist: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1200" strike="noStrike">
                <a:solidFill>
                  <a:srgbClr val="ffff00"/>
                </a:solidFill>
                <a:latin typeface="Lucida Calligraphy"/>
                <a:ea typeface="Times New Roman"/>
              </a:rPr>
              <a:t>From Aligarh Muslim University (AMU), India</a:t>
            </a:r>
            <a:endParaRPr/>
          </a:p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ff"/>
                </a:solidFill>
                <a:latin typeface="Old English Text MT"/>
                <a:ea typeface="Times New Roman"/>
              </a:rPr>
              <a:t>More Alig Than Aligs</a:t>
            </a:r>
            <a:endParaRPr/>
          </a:p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r>
              <a:rPr lang="en-US" sz="1050" strike="noStrike">
                <a:solidFill>
                  <a:srgbClr val="ffff00"/>
                </a:solidFill>
                <a:latin typeface="Engravers MT"/>
                <a:ea typeface="Times New Roman"/>
              </a:rPr>
              <a:t>It is a blessing of Allah(SWT) when some one loves you.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050" strike="noStrike">
                <a:solidFill>
                  <a:srgbClr val="ffff00"/>
                </a:solidFill>
                <a:latin typeface="Engravers MT"/>
                <a:ea typeface="Times New Roman"/>
              </a:rPr>
              <a:t>And for every blessing it is mandatory to thank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050" strike="noStrike">
                <a:solidFill>
                  <a:srgbClr val="ffff00"/>
                </a:solidFill>
                <a:latin typeface="Engravers MT"/>
                <a:ea typeface="Times New Roman"/>
              </a:rPr>
              <a:t>our Lord Most High.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Dr. Sultana N. Nahar did not study at AMU.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But she came to the Physics Department of AMU’.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Times New Roman"/>
              </a:rPr>
              <a:t>She instituted two prizes for bright minority students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Times New Roman"/>
              </a:rPr>
              <a:t>of the Physics Department - one boy and one girl.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She also gave about a dozen astronomy books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of excellent production and academic quality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to the Seminar Library of the same department,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including one of her own books.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deada"/>
                </a:solidFill>
                <a:latin typeface="Engravers MT"/>
                <a:ea typeface="Times New Roman"/>
              </a:rPr>
              <a:t>Thank you Dr. Sultana Nurun Nahar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Old English Text MT"/>
                <a:ea typeface="Times New Roman"/>
              </a:rPr>
              <a:t>You are an Inspiration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Wednesday, December 14, 2011</a:t>
            </a:r>
            <a:endParaRPr/>
          </a:p>
        </p:txBody>
      </p:sp>
    </p:spTree>
  </p:cSld>
  <p:timing>
    <p:tnLst>
      <p:par>
        <p:cTn id="118" dur="indefinite" restart="never" nodeType="tmRoot">
          <p:childTnLst>
            <p:seq>
              <p:cTn id="1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6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2" name="Picture 2" descr=""/>
          <p:cNvPicPr/>
          <p:nvPr/>
        </p:nvPicPr>
        <p:blipFill>
          <a:blip r:embed="rId2"/>
          <a:stretch/>
        </p:blipFill>
        <p:spPr>
          <a:xfrm>
            <a:off x="914400" y="914400"/>
            <a:ext cx="7314480" cy="5028480"/>
          </a:xfrm>
          <a:prstGeom prst="rect">
            <a:avLst/>
          </a:prstGeom>
          <a:ln>
            <a:noFill/>
          </a:ln>
        </p:spPr>
      </p:pic>
      <p:pic>
        <p:nvPicPr>
          <p:cNvPr id="143" name="Picture 2" descr=""/>
          <p:cNvPicPr/>
          <p:nvPr/>
        </p:nvPicPr>
        <p:blipFill>
          <a:blip r:embed="rId3"/>
          <a:stretch/>
        </p:blipFill>
        <p:spPr>
          <a:xfrm>
            <a:off x="914400" y="6172200"/>
            <a:ext cx="7393680" cy="542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0" dur="indefinite" restart="never" nodeType="tmRoot">
          <p:childTnLst>
            <p:seq>
              <p:cTn id="1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1005840" y="1005840"/>
            <a:ext cx="7132320" cy="4937760"/>
          </a:xfrm>
          <a:prstGeom prst="rect">
            <a:avLst/>
          </a:prstGeom>
          <a:ln>
            <a:noFill/>
          </a:ln>
        </p:spPr>
      </p:pic>
      <p:sp>
        <p:nvSpPr>
          <p:cNvPr id="146" name="TextShape 2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TextShape 3"/>
          <p:cNvSpPr txBox="1"/>
          <p:nvPr/>
        </p:nvSpPr>
        <p:spPr>
          <a:xfrm>
            <a:off x="-593640" y="-2194560"/>
            <a:ext cx="9006120" cy="1476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Sultana explains importance of science and what it can do. After such a speech in a village school, that she supports, students raised their hands at her question who wanted to be a scientist.</a:t>
            </a:r>
            <a:endParaRPr/>
          </a:p>
        </p:txBody>
      </p:sp>
    </p:spTree>
  </p:cSld>
  <p:timing>
    <p:tnLst>
      <p:par>
        <p:cTn id="122" dur="indefinite" restart="never" nodeType="tmRoot">
          <p:childTnLst>
            <p:seq>
              <p:cTn id="1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-182880" y="9216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accent4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2"/>
          <p:cNvSpPr/>
          <p:nvPr/>
        </p:nvSpPr>
        <p:spPr>
          <a:xfrm>
            <a:off x="838080" y="775800"/>
            <a:ext cx="7466760" cy="524340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4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0" name="irc_mi" descr=""/>
          <p:cNvPicPr/>
          <p:nvPr/>
        </p:nvPicPr>
        <p:blipFill>
          <a:blip r:embed="rId3"/>
          <a:stretch/>
        </p:blipFill>
        <p:spPr>
          <a:xfrm>
            <a:off x="1486080" y="1447920"/>
            <a:ext cx="6285960" cy="3961800"/>
          </a:xfrm>
          <a:prstGeom prst="rect">
            <a:avLst/>
          </a:prstGeom>
          <a:ln>
            <a:noFill/>
          </a:ln>
        </p:spPr>
      </p:pic>
      <p:sp>
        <p:nvSpPr>
          <p:cNvPr id="151" name="TextShape 3"/>
          <p:cNvSpPr txBox="1"/>
          <p:nvPr/>
        </p:nvSpPr>
        <p:spPr>
          <a:xfrm>
            <a:off x="457200" y="-11448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Best teacher award established by Sultana Nahar</a:t>
            </a:r>
            <a:endParaRPr/>
          </a:p>
        </p:txBody>
      </p:sp>
    </p:spTree>
  </p:cSld>
  <p:timing>
    <p:tnLst>
      <p:par>
        <p:cTn id="124" dur="indefinite" restart="never" nodeType="tmRoot">
          <p:childTnLst>
            <p:seq>
              <p:cTn id="1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accent4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838080" y="775800"/>
            <a:ext cx="7466760" cy="524340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6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4" name="" descr=""/>
          <p:cNvPicPr/>
          <p:nvPr/>
        </p:nvPicPr>
        <p:blipFill>
          <a:blip r:embed="rId3"/>
          <a:stretch/>
        </p:blipFill>
        <p:spPr>
          <a:xfrm>
            <a:off x="1463040" y="879120"/>
            <a:ext cx="6399360" cy="4881600"/>
          </a:xfrm>
          <a:prstGeom prst="rect">
            <a:avLst/>
          </a:prstGeom>
          <a:ln>
            <a:noFill/>
          </a:ln>
        </p:spPr>
      </p:pic>
      <p:sp>
        <p:nvSpPr>
          <p:cNvPr id="155" name="TextShape 3"/>
          <p:cNvSpPr txBox="1"/>
          <p:nvPr/>
        </p:nvSpPr>
        <p:spPr>
          <a:xfrm>
            <a:off x="91440" y="-164592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Sultana giving speech to students in the madrasa that she supports</a:t>
            </a:r>
            <a:endParaRPr/>
          </a:p>
        </p:txBody>
      </p:sp>
    </p:spTree>
  </p:cSld>
  <p:timing>
    <p:tnLst>
      <p:par>
        <p:cTn id="126" dur="indefinite" restart="never" nodeType="tmRoot">
          <p:childTnLst>
            <p:seq>
              <p:cTn id="1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2"/>
          <p:cNvSpPr/>
          <p:nvPr/>
        </p:nvSpPr>
        <p:spPr>
          <a:xfrm>
            <a:off x="152280" y="152280"/>
            <a:ext cx="914328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Picture 4" descr=""/>
          <p:cNvPicPr/>
          <p:nvPr/>
        </p:nvPicPr>
        <p:blipFill>
          <a:blip r:embed="rId1"/>
          <a:stretch/>
        </p:blipFill>
        <p:spPr>
          <a:xfrm>
            <a:off x="6840" y="-76320"/>
            <a:ext cx="9143280" cy="685728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sp>
        <p:nvSpPr>
          <p:cNvPr id="159" name="CustomShape 3"/>
          <p:cNvSpPr/>
          <p:nvPr/>
        </p:nvSpPr>
        <p:spPr>
          <a:xfrm>
            <a:off x="-48600" y="-228600"/>
            <a:ext cx="9184680" cy="1310400"/>
          </a:xfrm>
          <a:prstGeom prst="rect">
            <a:avLst/>
          </a:prstGeom>
          <a:solidFill>
            <a:srgbClr val="00b050"/>
          </a:solidFill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Times New Roman"/>
              </a:rPr>
              <a:t>Dr. Sultana Nahar</a:t>
            </a:r>
            <a:r>
              <a:rPr lang="en-US" sz="1600" strike="noStrike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Times New Roman"/>
                <a:ea typeface="Times New Roman"/>
              </a:rPr>
              <a:t>Ohio State University, and Dr. Lotfia El nadi, Cairo University,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Times New Roman"/>
              </a:rPr>
              <a:t>Both of them are founder of 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Times New Roman"/>
                <a:ea typeface="Times New Roman"/>
              </a:rPr>
              <a:t>INTERNATIONAL SOCIETY OF  ARAB WOMEN IN SCIENCE (ISAWS).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000000"/>
                </a:solidFill>
                <a:latin typeface="Times New Roman"/>
                <a:ea typeface="Times New Roman"/>
              </a:rPr>
              <a:t>Dr. Sultana is founding president and its members are from  more than 7 countries.</a:t>
            </a:r>
            <a:endParaRPr/>
          </a:p>
        </p:txBody>
      </p:sp>
    </p:spTree>
  </p:cSld>
  <p:timing>
    <p:tnLst>
      <p:par>
        <p:cTn id="128" dur="indefinite" restart="never" nodeType="tmRoot">
          <p:childTnLst>
            <p:seq>
              <p:cTn id="129" dur="indefinite" nodeType="mainSeq">
                <p:childTnLst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4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5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Sultana is the founder of International Society of Muslim Women in Science (ISMWS). It has members from 27 countries</a:t>
            </a:r>
            <a:endParaRPr/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-289800" y="1979280"/>
            <a:ext cx="7705440" cy="42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6" dur="indefinite" restart="never" nodeType="tmRoot">
          <p:childTnLst>
            <p:seq>
              <p:cTn id="1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1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CustomShape 2"/>
          <p:cNvSpPr/>
          <p:nvPr/>
        </p:nvSpPr>
        <p:spPr>
          <a:xfrm>
            <a:off x="914400" y="1554480"/>
            <a:ext cx="7314480" cy="491688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3" descr=""/>
          <p:cNvPicPr/>
          <p:nvPr/>
        </p:nvPicPr>
        <p:blipFill>
          <a:blip r:embed="rId3"/>
          <a:stretch/>
        </p:blipFill>
        <p:spPr>
          <a:xfrm>
            <a:off x="2286000" y="1097280"/>
            <a:ext cx="5486400" cy="6035040"/>
          </a:xfrm>
          <a:prstGeom prst="rect">
            <a:avLst/>
          </a:prstGeom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TextShape 3"/>
          <p:cNvSpPr txBox="1"/>
          <p:nvPr/>
        </p:nvSpPr>
        <p:spPr>
          <a:xfrm>
            <a:off x="457200" y="-4752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Sphinx at Egyptian Museum,Sultana and son Alburuj</a:t>
            </a:r>
            <a:endParaRPr/>
          </a:p>
        </p:txBody>
      </p:sp>
      <p:sp>
        <p:nvSpPr>
          <p:cNvPr id="57" name="TextShape 4"/>
          <p:cNvSpPr txBox="1"/>
          <p:nvPr/>
        </p:nvSpPr>
        <p:spPr>
          <a:xfrm>
            <a:off x="3503160" y="6496200"/>
            <a:ext cx="1160280" cy="136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>
            <a:blip r:embed="rId1"/>
            <a:tile/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3" name="Picture 3" descr=""/>
          <p:cNvPicPr/>
          <p:nvPr/>
        </p:nvPicPr>
        <p:blipFill>
          <a:blip r:embed="rId2"/>
          <a:stretch/>
        </p:blipFill>
        <p:spPr>
          <a:xfrm>
            <a:off x="380880" y="228600"/>
            <a:ext cx="8381160" cy="640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8" dur="indefinite" restart="never" nodeType="tmRoot">
          <p:childTnLst>
            <p:seq>
              <p:cTn id="1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80880" y="370080"/>
            <a:ext cx="8392320" cy="60192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4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5" name="Picture 2" descr=""/>
          <p:cNvPicPr/>
          <p:nvPr/>
        </p:nvPicPr>
        <p:blipFill>
          <a:blip r:embed="rId2"/>
          <a:stretch/>
        </p:blipFill>
        <p:spPr>
          <a:xfrm>
            <a:off x="1143000" y="1143000"/>
            <a:ext cx="6857280" cy="449496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1143000" y="4800600"/>
            <a:ext cx="6857280" cy="679680"/>
          </a:xfrm>
          <a:prstGeom prst="rect">
            <a:avLst/>
          </a:prstGeom>
          <a:solidFill>
            <a:srgbClr val="7030a0"/>
          </a:solidFill>
          <a:ln w="7632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Engravers MT"/>
                <a:ea typeface="Calibri"/>
              </a:rPr>
              <a:t>Members Meeting of International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Engravers MT"/>
                <a:ea typeface="Calibri"/>
              </a:rPr>
              <a:t>Societyof Muslim Women in Science</a:t>
            </a:r>
            <a:endParaRPr/>
          </a:p>
        </p:txBody>
      </p:sp>
    </p:spTree>
  </p:cSld>
  <p:timing>
    <p:tnLst>
      <p:par>
        <p:cTn id="140" dur="indefinite" restart="never" nodeType="tmRoot">
          <p:childTnLst>
            <p:seq>
              <p:cTn id="14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glow>
              <a:schemeClr val="accent6">
                <a:lumMod val="60000"/>
                <a:lumOff val="40000"/>
                <a:alpha val="4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8" name="irc_mi" descr=""/>
          <p:cNvPicPr/>
          <p:nvPr/>
        </p:nvPicPr>
        <p:blipFill>
          <a:blip r:embed="rId2"/>
          <a:stretch/>
        </p:blipFill>
        <p:spPr>
          <a:xfrm>
            <a:off x="914400" y="914400"/>
            <a:ext cx="7314480" cy="5028480"/>
          </a:xfrm>
          <a:prstGeom prst="rect">
            <a:avLst/>
          </a:prstGeom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</p:spPr>
      </p:pic>
      <p:sp>
        <p:nvSpPr>
          <p:cNvPr id="169" name="CustomShape 2"/>
          <p:cNvSpPr/>
          <p:nvPr/>
        </p:nvSpPr>
        <p:spPr>
          <a:xfrm>
            <a:off x="914400" y="935280"/>
            <a:ext cx="7314480" cy="63864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Al Ain, United Arab Emirate, Dec. 07, 2011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With Members International Society of Muslim Women in Science</a:t>
            </a:r>
            <a:endParaRPr/>
          </a:p>
        </p:txBody>
      </p:sp>
    </p:spTree>
  </p:cSld>
  <p:timing>
    <p:tnLst>
      <p:par>
        <p:cTn id="142" dur="indefinite" restart="never" nodeType="tmRoot">
          <p:childTnLst>
            <p:seq>
              <p:cTn id="1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2"/>
          <p:cNvSpPr/>
          <p:nvPr/>
        </p:nvSpPr>
        <p:spPr>
          <a:xfrm>
            <a:off x="914400" y="838080"/>
            <a:ext cx="7314480" cy="510480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1260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2" name="Picture 3" descr=""/>
          <p:cNvPicPr/>
          <p:nvPr/>
        </p:nvPicPr>
        <p:blipFill>
          <a:blip r:embed="rId3"/>
          <a:stretch/>
        </p:blipFill>
        <p:spPr>
          <a:xfrm>
            <a:off x="1523880" y="1447920"/>
            <a:ext cx="6095160" cy="3885480"/>
          </a:xfrm>
          <a:prstGeom prst="rect">
            <a:avLst/>
          </a:prstGeom>
          <a:ln>
            <a:noFill/>
          </a:ln>
        </p:spPr>
      </p:pic>
      <p:pic>
        <p:nvPicPr>
          <p:cNvPr id="173" name="Picture 2" descr=""/>
          <p:cNvPicPr/>
          <p:nvPr/>
        </p:nvPicPr>
        <p:blipFill>
          <a:blip r:embed="rId4"/>
          <a:stretch/>
        </p:blipFill>
        <p:spPr>
          <a:xfrm>
            <a:off x="1368360" y="5477040"/>
            <a:ext cx="6860520" cy="46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4" dur="indefinite" restart="never" nodeType="tmRoot">
          <p:childTnLst>
            <p:seq>
              <p:cTn id="1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296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851040" y="866520"/>
            <a:ext cx="7466760" cy="518076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2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6" name="Picture 2" descr=""/>
          <p:cNvPicPr/>
          <p:nvPr/>
        </p:nvPicPr>
        <p:blipFill>
          <a:blip r:embed="rId3"/>
          <a:stretch/>
        </p:blipFill>
        <p:spPr>
          <a:xfrm>
            <a:off x="1549800" y="1523880"/>
            <a:ext cx="6069600" cy="3866040"/>
          </a:xfrm>
          <a:prstGeom prst="rect">
            <a:avLst/>
          </a:prstGeom>
          <a:ln>
            <a:noFill/>
          </a:ln>
        </p:spPr>
      </p:pic>
      <p:sp>
        <p:nvSpPr>
          <p:cNvPr id="177" name="CustomShape 3"/>
          <p:cNvSpPr/>
          <p:nvPr/>
        </p:nvSpPr>
        <p:spPr>
          <a:xfrm>
            <a:off x="1905120" y="220320"/>
            <a:ext cx="50788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omic"/>
                <a:ea typeface="DejaVu Sans"/>
              </a:rPr>
              <a:t>ISMWS members at the palace of Sultan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omic"/>
                <a:ea typeface="DejaVu Sans"/>
              </a:rPr>
              <a:t>Qalauun complex, Cairo, Egypt</a:t>
            </a:r>
            <a:endParaRPr/>
          </a:p>
        </p:txBody>
      </p:sp>
    </p:spTree>
  </p:cSld>
  <p:timing>
    <p:tnLst>
      <p:par>
        <p:cTn id="146" dur="indefinite" restart="never" nodeType="tmRoot">
          <p:childTnLst>
            <p:seq>
              <p:cTn id="14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9" name="Picture 2" descr=""/>
          <p:cNvPicPr/>
          <p:nvPr/>
        </p:nvPicPr>
        <p:blipFill>
          <a:blip r:embed="rId2"/>
          <a:stretch/>
        </p:blipFill>
        <p:spPr>
          <a:xfrm>
            <a:off x="914400" y="914400"/>
            <a:ext cx="7390800" cy="515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8" dur="indefinite" restart="never" nodeType="tmRoot">
          <p:childTnLst>
            <p:seq>
              <p:cTn id="14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0" y="-914400"/>
            <a:ext cx="9143280" cy="8635320"/>
          </a:xfrm>
          <a:prstGeom prst="rect">
            <a:avLst/>
          </a:prstGeom>
          <a:ln w="76320">
            <a:solidFill>
              <a:srgbClr val="002060"/>
            </a:solidFill>
            <a:round/>
          </a:ln>
        </p:spPr>
      </p:pic>
      <p:sp>
        <p:nvSpPr>
          <p:cNvPr id="181" name="CustomShape 1"/>
          <p:cNvSpPr/>
          <p:nvPr/>
        </p:nvSpPr>
        <p:spPr>
          <a:xfrm>
            <a:off x="0" y="6103800"/>
            <a:ext cx="9143280" cy="14468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Dr. Sultana Nurun Nahar is in the list of “Pioneer Women in Bangladesh” for being the First Bangladeshi Woman Astronautic Scientist.</a:t>
            </a:r>
            <a:endParaRPr/>
          </a:p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endParaRPr/>
          </a:p>
        </p:txBody>
      </p:sp>
    </p:spTree>
  </p:cSld>
  <p:timing>
    <p:tnLst>
      <p:par>
        <p:cTn id="150" dur="indefinite" restart="never" nodeType="tmRoot">
          <p:childTnLst>
            <p:seq>
              <p:cTn id="15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2"/>
          <p:cNvSpPr/>
          <p:nvPr/>
        </p:nvSpPr>
        <p:spPr>
          <a:xfrm>
            <a:off x="2286000" y="914400"/>
            <a:ext cx="4571280" cy="5028480"/>
          </a:xfrm>
          <a:prstGeom prst="frame">
            <a:avLst>
              <a:gd name="adj1" fmla="val 12500"/>
            </a:avLst>
          </a:prstGeom>
          <a:blipFill>
            <a:blip r:embed="rId2"/>
            <a:tile/>
          </a:blipFill>
          <a:ln>
            <a:solidFill>
              <a:schemeClr val="accent3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" name="Picture 3" descr=""/>
          <p:cNvPicPr/>
          <p:nvPr/>
        </p:nvPicPr>
        <p:blipFill>
          <a:blip r:embed="rId3"/>
          <a:stretch/>
        </p:blipFill>
        <p:spPr>
          <a:xfrm>
            <a:off x="2895480" y="1523880"/>
            <a:ext cx="3351960" cy="3809160"/>
          </a:xfrm>
          <a:prstGeom prst="rect">
            <a:avLst/>
          </a:prstGeom>
          <a:ln w="76320">
            <a:solidFill>
              <a:schemeClr val="accent3">
                <a:lumMod val="75000"/>
              </a:schemeClr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"/>
          <p:cNvPicPr/>
          <p:nvPr/>
        </p:nvPicPr>
        <p:blipFill>
          <a:blip r:embed="rId1"/>
          <a:stretch/>
        </p:blipFill>
        <p:spPr>
          <a:xfrm>
            <a:off x="221760" y="207720"/>
            <a:ext cx="8769240" cy="6420960"/>
          </a:xfrm>
          <a:prstGeom prst="rect">
            <a:avLst/>
          </a:prstGeom>
          <a:ln w="228600">
            <a:solidFill>
              <a:schemeClr val="accent6">
                <a:lumMod val="75000"/>
              </a:schemeClr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62" name="CustomShape 1"/>
          <p:cNvSpPr/>
          <p:nvPr/>
        </p:nvSpPr>
        <p:spPr>
          <a:xfrm>
            <a:off x="76320" y="3053880"/>
            <a:ext cx="9115560" cy="679680"/>
          </a:xfrm>
          <a:prstGeom prst="rect">
            <a:avLst/>
          </a:prstGeom>
          <a:solidFill>
            <a:srgbClr val="002060"/>
          </a:solidFill>
          <a:ln w="76320">
            <a:solidFill>
              <a:schemeClr val="accent6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i="1" lang="en-US" strike="noStrike">
                <a:solidFill>
                  <a:srgbClr val="000000"/>
                </a:solidFill>
                <a:latin typeface="Calibri"/>
                <a:ea typeface="Calibri"/>
              </a:rPr>
              <a:t>Dr. Sultana has published many scientific books and articles on her field; She </a:t>
            </a:r>
            <a:r>
              <a:rPr i="1" lang="en-US" strike="noStrike">
                <a:solidFill>
                  <a:srgbClr val="000000"/>
                </a:solidFill>
                <a:latin typeface="Times New Roman"/>
                <a:ea typeface="Calibri"/>
              </a:rPr>
              <a:t>donates valuable scientific books to the Colleges and UniversitiesIn Bangladesh, India and Arab Countries.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"/>
          <p:cNvPicPr/>
          <p:nvPr/>
        </p:nvPicPr>
        <p:blipFill>
          <a:blip r:embed="rId1"/>
          <a:stretch/>
        </p:blipFill>
        <p:spPr>
          <a:xfrm>
            <a:off x="0" y="-13680"/>
            <a:ext cx="4494960" cy="3758400"/>
          </a:xfrm>
          <a:prstGeom prst="rect">
            <a:avLst/>
          </a:prstGeom>
          <a:ln>
            <a:noFill/>
          </a:ln>
        </p:spPr>
      </p:pic>
      <p:pic>
        <p:nvPicPr>
          <p:cNvPr id="64" name="Picture 3" descr=""/>
          <p:cNvPicPr/>
          <p:nvPr/>
        </p:nvPicPr>
        <p:blipFill>
          <a:blip r:embed="rId2"/>
          <a:stretch/>
        </p:blipFill>
        <p:spPr>
          <a:xfrm>
            <a:off x="4191120" y="0"/>
            <a:ext cx="3797280" cy="3428280"/>
          </a:xfrm>
          <a:prstGeom prst="rect">
            <a:avLst/>
          </a:prstGeom>
          <a:ln>
            <a:noFill/>
          </a:ln>
        </p:spPr>
      </p:pic>
      <p:pic>
        <p:nvPicPr>
          <p:cNvPr id="65" name="Picture 4" descr=""/>
          <p:cNvPicPr/>
          <p:nvPr/>
        </p:nvPicPr>
        <p:blipFill>
          <a:blip r:embed="rId3"/>
          <a:stretch/>
        </p:blipFill>
        <p:spPr>
          <a:xfrm>
            <a:off x="0" y="3581280"/>
            <a:ext cx="3656880" cy="3022200"/>
          </a:xfrm>
          <a:prstGeom prst="rect">
            <a:avLst/>
          </a:prstGeom>
          <a:ln>
            <a:noFill/>
          </a:ln>
        </p:spPr>
      </p:pic>
      <p:pic>
        <p:nvPicPr>
          <p:cNvPr id="66" name="Picture 5" descr=""/>
          <p:cNvPicPr/>
          <p:nvPr/>
        </p:nvPicPr>
        <p:blipFill>
          <a:blip r:embed="rId4"/>
          <a:stretch/>
        </p:blipFill>
        <p:spPr>
          <a:xfrm>
            <a:off x="4183920" y="3671280"/>
            <a:ext cx="2072520" cy="1701000"/>
          </a:xfrm>
          <a:prstGeom prst="rect">
            <a:avLst/>
          </a:prstGeom>
          <a:ln>
            <a:noFill/>
          </a:ln>
        </p:spPr>
      </p:pic>
      <p:pic>
        <p:nvPicPr>
          <p:cNvPr id="67" name="Picture 6" descr=""/>
          <p:cNvPicPr/>
          <p:nvPr/>
        </p:nvPicPr>
        <p:blipFill>
          <a:blip r:embed="rId5"/>
          <a:stretch/>
        </p:blipFill>
        <p:spPr>
          <a:xfrm>
            <a:off x="6477120" y="3671280"/>
            <a:ext cx="1007280" cy="1313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"/>
          <p:cNvPicPr/>
          <p:nvPr/>
        </p:nvPicPr>
        <p:blipFill>
          <a:blip r:embed="rId1"/>
          <a:stretch/>
        </p:blipFill>
        <p:spPr>
          <a:xfrm>
            <a:off x="6840" y="0"/>
            <a:ext cx="9136440" cy="685728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727200" y="457200"/>
            <a:ext cx="7695360" cy="5637960"/>
          </a:xfrm>
          <a:prstGeom prst="rect">
            <a:avLst/>
          </a:prstGeom>
          <a:blipFill>
            <a:blip r:embed="rId2"/>
            <a:tile/>
          </a:blipFill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0" name="Picture 3" descr=""/>
          <p:cNvPicPr/>
          <p:nvPr/>
        </p:nvPicPr>
        <p:blipFill>
          <a:blip r:embed="rId3"/>
          <a:stretch/>
        </p:blipFill>
        <p:spPr>
          <a:xfrm>
            <a:off x="3809880" y="658080"/>
            <a:ext cx="1037520" cy="1142280"/>
          </a:xfrm>
          <a:prstGeom prst="rect">
            <a:avLst/>
          </a:prstGeom>
          <a:ln w="76320">
            <a:solidFill>
              <a:schemeClr val="accent6">
                <a:lumMod val="60000"/>
                <a:lumOff val="40000"/>
              </a:schemeClr>
            </a:solidFill>
            <a:round/>
          </a:ln>
        </p:spPr>
      </p:pic>
      <p:pic>
        <p:nvPicPr>
          <p:cNvPr id="71" name="Picture 5" descr=""/>
          <p:cNvPicPr/>
          <p:nvPr/>
        </p:nvPicPr>
        <p:blipFill>
          <a:blip r:embed="rId4"/>
          <a:stretch/>
        </p:blipFill>
        <p:spPr>
          <a:xfrm>
            <a:off x="2895480" y="1961640"/>
            <a:ext cx="3276000" cy="511920"/>
          </a:xfrm>
          <a:prstGeom prst="rect">
            <a:avLst/>
          </a:prstGeom>
          <a:ln>
            <a:noFill/>
          </a:ln>
        </p:spPr>
      </p:pic>
      <p:pic>
        <p:nvPicPr>
          <p:cNvPr id="72" name="Picture 8" descr=""/>
          <p:cNvPicPr/>
          <p:nvPr/>
        </p:nvPicPr>
        <p:blipFill>
          <a:blip r:embed="rId5"/>
          <a:stretch/>
        </p:blipFill>
        <p:spPr>
          <a:xfrm>
            <a:off x="1407960" y="2687760"/>
            <a:ext cx="6403320" cy="317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4" name="Picture 2" descr=""/>
          <p:cNvPicPr/>
          <p:nvPr/>
        </p:nvPicPr>
        <p:blipFill>
          <a:blip r:embed="rId2"/>
          <a:stretch/>
        </p:blipFill>
        <p:spPr>
          <a:xfrm>
            <a:off x="838080" y="914400"/>
            <a:ext cx="7466760" cy="5104800"/>
          </a:xfrm>
          <a:prstGeom prst="rect">
            <a:avLst/>
          </a:prstGeom>
          <a:ln>
            <a:noFill/>
          </a:ln>
        </p:spPr>
      </p:pic>
      <p:pic>
        <p:nvPicPr>
          <p:cNvPr id="75" name="Picture 3" descr=""/>
          <p:cNvPicPr/>
          <p:nvPr/>
        </p:nvPicPr>
        <p:blipFill>
          <a:blip r:embed="rId3"/>
          <a:stretch/>
        </p:blipFill>
        <p:spPr>
          <a:xfrm>
            <a:off x="4257000" y="914400"/>
            <a:ext cx="629280" cy="683640"/>
          </a:xfrm>
          <a:prstGeom prst="rect">
            <a:avLst/>
          </a:prstGeom>
          <a:ln>
            <a:noFill/>
          </a:ln>
        </p:spPr>
      </p:pic>
      <p:pic>
        <p:nvPicPr>
          <p:cNvPr id="76" name="Picture 4" descr=""/>
          <p:cNvPicPr/>
          <p:nvPr/>
        </p:nvPicPr>
        <p:blipFill>
          <a:blip r:embed="rId4"/>
          <a:stretch/>
        </p:blipFill>
        <p:spPr>
          <a:xfrm>
            <a:off x="4887000" y="1127520"/>
            <a:ext cx="3278880" cy="51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