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151"/>
  </p:notesMasterIdLst>
  <p:sldIdLst>
    <p:sldId id="264" r:id="rId8"/>
    <p:sldId id="281" r:id="rId9"/>
    <p:sldId id="31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72" r:id="rId20"/>
    <p:sldId id="276" r:id="rId21"/>
    <p:sldId id="277" r:id="rId22"/>
    <p:sldId id="278" r:id="rId23"/>
    <p:sldId id="279" r:id="rId24"/>
    <p:sldId id="280" r:id="rId25"/>
    <p:sldId id="373" r:id="rId26"/>
    <p:sldId id="374" r:id="rId27"/>
    <p:sldId id="375" r:id="rId28"/>
    <p:sldId id="376" r:id="rId29"/>
    <p:sldId id="377" r:id="rId30"/>
    <p:sldId id="282" r:id="rId31"/>
    <p:sldId id="283" r:id="rId32"/>
    <p:sldId id="284" r:id="rId33"/>
    <p:sldId id="285" r:id="rId34"/>
    <p:sldId id="289" r:id="rId35"/>
    <p:sldId id="290" r:id="rId36"/>
    <p:sldId id="291" r:id="rId37"/>
    <p:sldId id="292" r:id="rId38"/>
    <p:sldId id="294" r:id="rId39"/>
    <p:sldId id="295" r:id="rId40"/>
    <p:sldId id="287" r:id="rId41"/>
    <p:sldId id="286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78" r:id="rId61"/>
    <p:sldId id="379" r:id="rId62"/>
    <p:sldId id="380" r:id="rId63"/>
    <p:sldId id="381" r:id="rId64"/>
    <p:sldId id="382" r:id="rId65"/>
    <p:sldId id="342" r:id="rId66"/>
    <p:sldId id="383" r:id="rId67"/>
    <p:sldId id="384" r:id="rId68"/>
    <p:sldId id="363" r:id="rId69"/>
    <p:sldId id="385" r:id="rId70"/>
    <p:sldId id="386" r:id="rId71"/>
    <p:sldId id="387" r:id="rId72"/>
    <p:sldId id="388" r:id="rId73"/>
    <p:sldId id="389" r:id="rId74"/>
    <p:sldId id="390" r:id="rId75"/>
    <p:sldId id="391" r:id="rId76"/>
    <p:sldId id="392" r:id="rId77"/>
    <p:sldId id="393" r:id="rId78"/>
    <p:sldId id="394" r:id="rId79"/>
    <p:sldId id="395" r:id="rId80"/>
    <p:sldId id="396" r:id="rId81"/>
    <p:sldId id="397" r:id="rId82"/>
    <p:sldId id="410" r:id="rId83"/>
    <p:sldId id="411" r:id="rId84"/>
    <p:sldId id="412" r:id="rId85"/>
    <p:sldId id="413" r:id="rId86"/>
    <p:sldId id="414" r:id="rId87"/>
    <p:sldId id="330" r:id="rId88"/>
    <p:sldId id="415" r:id="rId89"/>
    <p:sldId id="416" r:id="rId90"/>
    <p:sldId id="417" r:id="rId91"/>
    <p:sldId id="418" r:id="rId92"/>
    <p:sldId id="419" r:id="rId93"/>
    <p:sldId id="420" r:id="rId94"/>
    <p:sldId id="421" r:id="rId95"/>
    <p:sldId id="422" r:id="rId96"/>
    <p:sldId id="423" r:id="rId97"/>
    <p:sldId id="424" r:id="rId98"/>
    <p:sldId id="425" r:id="rId99"/>
    <p:sldId id="426" r:id="rId100"/>
    <p:sldId id="427" r:id="rId101"/>
    <p:sldId id="432" r:id="rId102"/>
    <p:sldId id="400" r:id="rId103"/>
    <p:sldId id="433" r:id="rId104"/>
    <p:sldId id="434" r:id="rId105"/>
    <p:sldId id="435" r:id="rId106"/>
    <p:sldId id="337" r:id="rId107"/>
    <p:sldId id="339" r:id="rId108"/>
    <p:sldId id="340" r:id="rId109"/>
    <p:sldId id="709" r:id="rId110"/>
    <p:sldId id="338" r:id="rId111"/>
    <p:sldId id="343" r:id="rId112"/>
    <p:sldId id="719" r:id="rId113"/>
    <p:sldId id="463" r:id="rId114"/>
    <p:sldId id="464" r:id="rId115"/>
    <p:sldId id="475" r:id="rId116"/>
    <p:sldId id="345" r:id="rId117"/>
    <p:sldId id="346" r:id="rId118"/>
    <p:sldId id="347" r:id="rId119"/>
    <p:sldId id="714" r:id="rId120"/>
    <p:sldId id="348" r:id="rId121"/>
    <p:sldId id="712" r:id="rId122"/>
    <p:sldId id="351" r:id="rId123"/>
    <p:sldId id="352" r:id="rId124"/>
    <p:sldId id="354" r:id="rId125"/>
    <p:sldId id="713" r:id="rId126"/>
    <p:sldId id="716" r:id="rId127"/>
    <p:sldId id="350" r:id="rId128"/>
    <p:sldId id="355" r:id="rId129"/>
    <p:sldId id="356" r:id="rId130"/>
    <p:sldId id="357" r:id="rId131"/>
    <p:sldId id="358" r:id="rId132"/>
    <p:sldId id="359" r:id="rId133"/>
    <p:sldId id="360" r:id="rId134"/>
    <p:sldId id="361" r:id="rId135"/>
    <p:sldId id="399" r:id="rId136"/>
    <p:sldId id="448" r:id="rId137"/>
    <p:sldId id="364" r:id="rId138"/>
    <p:sldId id="476" r:id="rId139"/>
    <p:sldId id="717" r:id="rId140"/>
    <p:sldId id="718" r:id="rId141"/>
    <p:sldId id="477" r:id="rId142"/>
    <p:sldId id="454" r:id="rId143"/>
    <p:sldId id="691" r:id="rId144"/>
    <p:sldId id="405" r:id="rId145"/>
    <p:sldId id="705" r:id="rId146"/>
    <p:sldId id="406" r:id="rId147"/>
    <p:sldId id="708" r:id="rId148"/>
    <p:sldId id="710" r:id="rId149"/>
    <p:sldId id="461" r:id="rId1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CC00"/>
    <a:srgbClr val="CCCC00"/>
    <a:srgbClr val="FFFFCC"/>
    <a:srgbClr val="FF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60"/>
  </p:normalViewPr>
  <p:slideViewPr>
    <p:cSldViewPr snapToGrid="0">
      <p:cViewPr varScale="1">
        <p:scale>
          <a:sx n="124" d="100"/>
          <a:sy n="124" d="100"/>
        </p:scale>
        <p:origin x="7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1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tableStyles" Target="tableStyles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viewProps" Target="viewProp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theme" Target="theme/theme1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D96FCC7-1A81-4B43-A05C-BB8BF064D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02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00542-E4EA-4592-B5A1-7A788EE56218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306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6FB8E5-8AFB-4FE2-93A1-BADDE63F4DDD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18A1CD-9C50-4A1E-9E5E-4DD3BFB7A58B}" type="slidenum">
              <a:rPr lang="en-US" sz="1200"/>
              <a:pPr eaLnBrk="1" hangingPunct="1"/>
              <a:t>114</a:t>
            </a:fld>
            <a:endParaRPr lang="en-US" sz="120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E0E424-EF4C-4B72-857B-C1EEF96A6B3C}" type="slidenum">
              <a:rPr lang="en-US" sz="1200"/>
              <a:pPr eaLnBrk="1" hangingPunct="1"/>
              <a:t>116</a:t>
            </a:fld>
            <a:endParaRPr lang="en-US" sz="120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73D21E-B99A-4F1E-914A-0BE017F79AB2}" type="slidenum">
              <a:rPr lang="en-US" sz="1200"/>
              <a:pPr eaLnBrk="1" hangingPunct="1"/>
              <a:t>117</a:t>
            </a:fld>
            <a:endParaRPr lang="en-US" sz="120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70660F-22D4-429A-8F27-CB6952C07DDC}" type="slidenum">
              <a:rPr lang="en-US" sz="1200"/>
              <a:pPr eaLnBrk="1" hangingPunct="1"/>
              <a:t>118</a:t>
            </a:fld>
            <a:endParaRPr lang="en-US" sz="120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0DFDA-635B-3B4A-8A2E-0ADE62E2C87A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59257"/>
            <a:ext cx="5363595" cy="432119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406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BC95B8-7A96-4C2D-ABBA-6A23A91736BD}" type="slidenum">
              <a:rPr lang="en-US" sz="1200"/>
              <a:pPr eaLnBrk="1" hangingPunct="1"/>
              <a:t>121</a:t>
            </a:fld>
            <a:endParaRPr lang="en-US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2EAE19-5B82-4EDC-B119-FA6E191E9A43}" type="slidenum">
              <a:rPr lang="en-US" sz="1200"/>
              <a:pPr eaLnBrk="1" hangingPunct="1"/>
              <a:t>122</a:t>
            </a:fld>
            <a:endParaRPr lang="en-US" sz="120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0F4F3D-28B4-4D1B-8D21-ADAAD33113E9}" type="slidenum">
              <a:rPr lang="en-US" sz="1200"/>
              <a:pPr eaLnBrk="1" hangingPunct="1"/>
              <a:t>123</a:t>
            </a:fld>
            <a:endParaRPr lang="en-US" sz="120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72F59C-4433-4B7F-A90B-E8373C31EB72}" type="slidenum">
              <a:rPr lang="en-US" sz="1200"/>
              <a:pPr eaLnBrk="1" hangingPunct="1"/>
              <a:t>124</a:t>
            </a:fld>
            <a:endParaRPr lang="en-US" sz="120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059788-431F-4042-8608-F6F52C14EC3B}" type="slidenum">
              <a:rPr lang="en-US" sz="1200"/>
              <a:pPr eaLnBrk="1" hangingPunct="1"/>
              <a:t>125</a:t>
            </a:fld>
            <a:endParaRPr lang="en-US" sz="120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76ADDA-5B6A-47D4-AF8C-D7AF8EE7314B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87F927-9D43-494D-808B-20802613C2CC}" type="slidenum">
              <a:rPr lang="en-US" sz="1200"/>
              <a:pPr eaLnBrk="1" hangingPunct="1"/>
              <a:t>126</a:t>
            </a:fld>
            <a:endParaRPr lang="en-US" sz="120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1EB99D-C304-4951-BD59-89A7D07A3DD9}" type="slidenum">
              <a:rPr lang="en-US" sz="1200"/>
              <a:pPr eaLnBrk="1" hangingPunct="1"/>
              <a:t>127</a:t>
            </a:fld>
            <a:endParaRPr lang="en-US" sz="120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1C3518-1762-4DF5-8AE4-EB0CABD33489}" type="slidenum">
              <a:rPr lang="en-US" sz="1200"/>
              <a:pPr eaLnBrk="1" hangingPunct="1"/>
              <a:t>128</a:t>
            </a:fld>
            <a:endParaRPr lang="en-US" sz="120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9A9E05-195D-4012-B592-3D6609AD36AA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3263"/>
            <a:ext cx="4624388" cy="3468687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0075"/>
            <a:ext cx="5130800" cy="417671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3939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19C05A-C131-4038-8504-0CFFB224C1C3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26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48A5C5-C00D-4B10-B170-DC4B67291BFF}" type="slidenum">
              <a:rPr lang="en-US" sz="1200"/>
              <a:pPr eaLnBrk="1" hangingPunct="1"/>
              <a:t>131</a:t>
            </a:fld>
            <a:endParaRPr lang="en-US" sz="12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102D05-D93B-48A8-AC78-15B0F564C27E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1155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E0B3A1-D16C-49E2-B07D-DA2E1E0944BA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140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04DC20-5B24-4C52-B366-248E81187D14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96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C0EDB1-AA7E-4986-9BB0-BE62C903A2CA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8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688D44-74AA-4CF4-8F0C-32C1F43AEF15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23: Terrestrial Worlds in Comparison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F8D5C-F67C-4F43-BAFC-E1FAC0C90366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Earth:</a:t>
            </a:r>
            <a:r>
              <a:rPr lang="en-US" baseline="0" dirty="0"/>
              <a:t> internal energy 44 TW</a:t>
            </a:r>
          </a:p>
          <a:p>
            <a:r>
              <a:rPr lang="en-US" dirty="0"/>
              <a:t>About</a:t>
            </a:r>
            <a:r>
              <a:rPr lang="en-US" baseline="0" dirty="0"/>
              <a:t> half of Earth’s internal heat, ~20TW, from radioactive decay, roughly 8TW 238U, 8TW 232Th, and 4TW 40K</a:t>
            </a:r>
          </a:p>
          <a:p>
            <a:r>
              <a:rPr lang="en-US" baseline="0" dirty="0"/>
              <a:t>Remaining half is residual heat of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0503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CFCE89-319E-4D2E-90B2-F9731923C4BD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3924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24: The Jovian Planets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5872-B96C-4DBA-8ED3-6F4516C3944A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452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22: The Family of the Sun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8B58E0-5C2B-4CCA-8780-3B1D8C80456B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801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24: The Jovian Planets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F2AC94-0045-4975-A951-7DE9231C7395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3687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Lecture 24: The Jovian Planets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91C1B-9E33-4483-ABAD-7F661D6ABC98}" type="slidenum">
              <a:rPr lang="en-US"/>
              <a:pPr/>
              <a:t>142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75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EB784A-982C-43EA-90AA-264F71D8505F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280A76-A52C-41C9-B007-78934B6B6A4C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4EB3A9-B03D-4EC8-8ABF-A836DF8FF991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CF1BA5-43EB-4E21-B806-684208C137A0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CB8C72-FEE4-4D40-AAA9-C061A89BCA3D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D94EC9-9401-4175-B965-3D35D0EE8A07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0482D7-010A-417C-898B-0B16F0D34D9C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568DE9-803E-4105-A5E6-A922A7575BB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310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48AF6F-B773-445A-B878-D77DDF476535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09D383-A1FF-4A03-9B4C-228EA55D99A1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52B795-3840-47F5-87EF-D1DF32BF284F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45FCAE-D515-47BE-BCEA-150547DA238D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557060-FAE6-40D9-958D-EA9F946DD5D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D61228-E48A-459C-AEE8-739C61C310E5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C21286-DF39-4CAE-9D37-919AE330F059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D15EC6-300D-4CB9-B5E1-E6A55EF3C54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2318BB-86F5-4C3F-BB6E-5AB7254FD84B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AA6499-B80C-479F-8204-6A9AAC5175F9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438444-A034-4103-BF13-CCE5A48EE76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06F5E8-0DA4-489B-920A-569A6FDF7252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B09870-8ABD-4D1C-83FE-6459B624B795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9EC67D-5D71-4AB2-B99D-637771C27977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7CC7E7-DD60-4F79-967A-84C022F44634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E3A022-0454-4E71-A29C-E06CA08A8457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524485-CB48-4675-B2BE-340C0E57243D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023903-C4E3-4B05-958E-BC12E3E92C89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4E6395-C48D-4DA5-82C4-D66ACF58A0CA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48EAC1-6AF2-436A-902B-1BD74092983E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0F202D-8D36-4795-BA1A-37312D0E9788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2BD779C-8D89-4044-A2F8-C9F4419F2F9B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ECD71E-D5DD-454B-8F20-FA387F3E68DA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B7D56A-18F9-4AE5-935B-EADED3813527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2993B7-1D0A-4F2E-9775-0E08D285DCAE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EC0659-1888-48BE-BD80-542CDCA532C1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7AB4F2-2BA7-4DF4-8EEF-13C912CDCF0B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86B7DC-387A-4DFE-B160-A5B247386802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9CC558-E10C-402D-BADF-2C59999EC92B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597401-A1FA-4B79-B711-67BCE2CA4E0B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DC6431-16D1-48E0-8AF2-BA149686465B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35E03F-EA31-468B-B00A-7670DFF09E4F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77097E-7CAF-4753-B4F4-C35EC31F0F95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A716B0-8ED3-4F97-B398-E1C0828B68F3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E63B97-4F3C-4D1A-AC9A-AFB149A4441E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E921A8-D5F0-4267-9AB2-8D906CA5A2ED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Spheres</a:t>
            </a:r>
            <a:r>
              <a:rPr lang="en-US" baseline="0" dirty="0"/>
              <a:t> within spheres – may echo Anaximander, but details of latter are lost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9836D-FED2-4127-B18F-6A99DB55FBB8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9773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F43B6F-40AE-40D3-9A9F-E81355F2CAB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5632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003D1-778A-486E-ABCA-C50E1665E94F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3672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D67EB0-067E-4A57-B0C8-9E7BA526C6DD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5434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73F8F-9E27-4D53-8DC5-F3849607C86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8332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458C8-52F9-4BF2-B2D1-38E8C8C76015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6142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E1F986-37D9-46C6-82D1-A1E70E8068E3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801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8B3FD5-6A16-48B3-A6F0-FA4B84F6AAAC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2B0319-69E6-4A63-A76D-E4665AC7B559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048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F35DE4-9C70-4209-8340-980C0EF02AA1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4547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DB4C71-D2A9-4DA5-A44C-5042CE6147F8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0743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A98E77-B76C-480B-8860-91223CB5F663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517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033C2E-EAFF-4D45-AA3D-B489D2E915CE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1675"/>
            <a:ext cx="4625975" cy="34686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7658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C8700-AF75-4A43-89E9-EB5F7AF76C50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6441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FBCAD4-C9E0-46CC-BE12-E2FA423CC467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6497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F3B4D-48D6-4752-8B7D-339E44F1C894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103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85D35A-BAE1-4938-B535-A397CD08EFC9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8398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AC16A-0344-46B2-8ABC-B7058E77468C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038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F43399-E1F1-4AC1-98BC-1165F55D8EEB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B35F36-8AAF-4CB2-ABE8-96FC2608701A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2242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94CAE3-BCF8-49AE-892D-3A7358A3E09D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0382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5A81C3-EBEE-46F0-B1AD-44CFCD7F94BF}" type="slidenum">
              <a:rPr lang="en-US" sz="1200"/>
              <a:pPr eaLnBrk="1" hangingPunct="1"/>
              <a:t>81</a:t>
            </a:fld>
            <a:endParaRPr lang="en-US" sz="120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082BFB-4597-490C-A05F-F5F062B1687E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8697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EA1B33-6FFB-4118-B17C-2ACA5D954CCD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5091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29D45-18E0-48D8-ACD4-81E1892017D4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0544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29D45-18E0-48D8-ACD4-81E1892017D4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7676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44142D-558B-4965-AF28-CB9DD3A1CE4B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612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44142D-558B-4965-AF28-CB9DD3A1CE4B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5135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3594E-D929-404E-B552-7451172C487D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725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C06808-5141-4441-B567-90FAD91B1A90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D547F-28BF-4F21-9559-6B884B0CA981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2608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95540A-7AE9-42CD-8E76-CCD875723527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09897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6DCA6D-1B4A-4224-9642-1F386B367218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7430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3B637-9101-4075-B214-EDF514A428ED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1517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6DCA6D-1B4A-4224-9642-1F386B367218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4172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6DCA6D-1B4A-4224-9642-1F386B367218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45627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3B637-9101-4075-B214-EDF514A428ED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0525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85073-F071-4D94-8AD9-8606547CDBC3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769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6B21B0-178D-4001-994D-6E4C7F1C3B4F}" type="slidenum">
              <a:rPr lang="en-US" sz="1200"/>
              <a:pPr eaLnBrk="1" hangingPunct="1"/>
              <a:t>100</a:t>
            </a:fld>
            <a:endParaRPr 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19C773-9D88-4C0C-B23E-76F60A37D966}" type="slidenum">
              <a:rPr lang="en-US" sz="1200"/>
              <a:pPr eaLnBrk="1" hangingPunct="1"/>
              <a:t>101</a:t>
            </a:fld>
            <a:endParaRPr lang="en-US" sz="120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0508ED-F434-4916-9302-72E9EB3BC34A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2CEDF3-C680-4DAC-9E5F-2B060BD06B8C}" type="slidenum">
              <a:rPr lang="en-US" sz="1200"/>
              <a:pPr eaLnBrk="1" hangingPunct="1"/>
              <a:t>102</a:t>
            </a:fld>
            <a:endParaRPr lang="en-US" sz="120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B5D6E4-4770-F14F-AE4D-A472100D816A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197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0C1EE6-8136-4CDE-A3A0-F93657757FD2}" type="slidenum">
              <a:rPr lang="en-US" sz="1200"/>
              <a:pPr eaLnBrk="1" hangingPunct="1"/>
              <a:t>105</a:t>
            </a:fld>
            <a:endParaRPr lang="en-US" sz="12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68CDA-5F77-421C-82A6-ADA47333BBB9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277857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C28F0-FD5D-4DDA-B018-BF6C980CCCBD}" type="slidenum">
              <a:rPr kumimoji="0" lang="en-US" alt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4076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Lecture 35: Exoplanets - Planets Around Other Stars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5F07B-AEF1-4449-8DCC-F5A337B36FFC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5606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D3BA55-51A4-42CE-9103-99D283C88B20}" type="slidenum">
              <a:rPr lang="en-US" sz="1200"/>
              <a:pPr eaLnBrk="1" hangingPunct="1"/>
              <a:t>110</a:t>
            </a:fld>
            <a:endParaRPr lang="en-US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DC016C-8A74-48A6-B514-109879697260}" type="slidenum">
              <a:rPr lang="en-US" sz="1200"/>
              <a:pPr eaLnBrk="1" hangingPunct="1"/>
              <a:t>111</a:t>
            </a:fld>
            <a:endParaRPr lang="en-US" sz="120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E7DCA2-6CC6-43CE-B751-8EEE1A46FD9B}" type="slidenum">
              <a:rPr lang="en-US" sz="1200"/>
              <a:pPr eaLnBrk="1" hangingPunct="1"/>
              <a:t>112</a:t>
            </a:fld>
            <a:endParaRPr lang="en-US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55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C465C0-697A-D244-BBD9-CD3CE7BF7223}" type="slidenum"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pPr marL="0" marR="0" lvl="0" indent="0" algn="r" defTabSz="9665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0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947B2-0C48-4EB1-A6B6-AC8AE2CAD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0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5FCC5-C772-415A-8F29-39E419BC4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6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5EC1E-56FF-4B73-923D-0CEA2909E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39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761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4381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494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8746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396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939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609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52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24863-B84F-4993-ABA1-1FC5504D4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8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974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969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646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1AD8004A-12E4-4F23-AD17-CDBE23B08510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1502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84265F77-639D-4D65-8803-036FD13C21D2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088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5237C324-7F3B-41D4-B92A-AFF770995ED6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774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493838"/>
            <a:ext cx="4151312" cy="5027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151313" cy="5027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5B6F7C49-2E4F-4B4A-AC14-C4EF69FB69F0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150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D2D29AAA-5C7F-4DBE-A9A5-B23AB6E52BAE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845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FB364C22-CA7E-4C86-9FEF-406356D470D3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7142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1B9A3B74-EB9D-4C65-9058-C480E312E095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162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3E2F6-A4F8-4A81-8D95-C3F0F4931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7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1639BD6F-FFC2-4045-BE4C-2EDE8C4715EA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1728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C5E50E7F-C29E-4582-B6E8-DF5AB3609266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284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16F144B3-5A0F-493A-8F24-1C213FBD4291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51789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46075"/>
            <a:ext cx="2112963" cy="6175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488" y="346075"/>
            <a:ext cx="6189662" cy="6175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r>
              <a:rPr lang="en-US" altLang="en-US" dirty="0">
                <a:solidFill>
                  <a:srgbClr val="FFFFFF"/>
                </a:solidFill>
              </a:rPr>
              <a:t>Lecture 16: Galileo &amp; the Telescope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fld id="{D48BEDE8-C874-4740-9DFC-045B7510F372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8816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434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4303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189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0243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1457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89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4D2F5-F15A-4CA3-9FDF-C2F87CAD5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47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477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483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907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8809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868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5494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403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916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1905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9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4E1D5-005F-4AE4-BB2D-46C758E6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36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711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688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897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1205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9447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025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386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56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06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80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04508-A533-4E07-84CA-088DA0308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75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416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512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0667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281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7769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0972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266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433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479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15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B0B47-51DA-436D-825F-2E74C620D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53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4164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464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725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964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3695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9034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30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520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E28E6-4447-42BD-A49B-6411DB9A7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63093-1950-4D62-A888-F17432445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9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9044F23-2160-41E7-990B-9036561E9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1115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771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 Neue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Helvetica Neue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Helvetica Neue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>
          <a:solidFill>
            <a:schemeClr val="tx1"/>
          </a:solidFill>
          <a:latin typeface="Helvetica Neue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 Neue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Helvetica Neue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4488" y="346075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493838"/>
            <a:ext cx="8455025" cy="502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en-US">
                <a:solidFill>
                  <a:srgbClr val="FFFFFF"/>
                </a:solidFill>
                <a:latin typeface="Times New Roman" panose="02020603050405020304" pitchFamily="18" charset="0"/>
              </a:rPr>
              <a:t>Lecture 16: Galileo &amp; the Telescope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81EC74-88AB-4244-94DB-A8845108E382}" type="slidenum">
              <a:rPr lang="en-US" altLang="en-US" smtClean="0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endParaRPr lang="en-US" altLang="en-US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260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Helvetica Neue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Helvetica Neue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Helvetica Neue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Helvetica Neue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 Neue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Helvetica Neue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1115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20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 Neue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Helvetica Neue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Helvetica Neue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>
          <a:solidFill>
            <a:schemeClr val="tx1"/>
          </a:solidFill>
          <a:latin typeface="Helvetica Neue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 Neue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Helvetica Neue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1115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84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Helvetica Neue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Helvetica Neue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Helvetica Neue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>
          <a:solidFill>
            <a:schemeClr val="tx1"/>
          </a:solidFill>
          <a:latin typeface="Helvetica Neue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 Neue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Helvetica Neue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1115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 Neue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Helvetica Neue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Helvetica Neue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>
          <a:solidFill>
            <a:schemeClr val="tx1"/>
          </a:solidFill>
          <a:latin typeface="Helvetica Neue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 Neue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Helvetica Neue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311150"/>
            <a:ext cx="8455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7115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Helvetica Neue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Helvetica Neue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Helvetica Neue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400">
          <a:solidFill>
            <a:schemeClr val="tx1"/>
          </a:solidFill>
          <a:latin typeface="Helvetica Neue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 Neue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Helvetica Neue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7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9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0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7.jpe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3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4.bin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7.wmf"/><Relationship Id="rId4" Type="http://schemas.openxmlformats.org/officeDocument/2006/relationships/image" Target="../media/image6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5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6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7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8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9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0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1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 descr="LEumbralshadow_ayiomamit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0" b="8885"/>
          <a:stretch/>
        </p:blipFill>
        <p:spPr bwMode="auto">
          <a:xfrm>
            <a:off x="0" y="741277"/>
            <a:ext cx="9144000" cy="537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51010" y="5986327"/>
            <a:ext cx="22495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Composite Image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011" y="6386437"/>
            <a:ext cx="3209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© Anthony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Ayiomamitis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r="8525"/>
          <a:stretch>
            <a:fillRect/>
          </a:stretch>
        </p:blipFill>
        <p:spPr bwMode="auto">
          <a:xfrm>
            <a:off x="3881438" y="2601913"/>
            <a:ext cx="13747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4552950" y="144463"/>
            <a:ext cx="3251200" cy="6511925"/>
            <a:chOff x="2868" y="91"/>
            <a:chExt cx="2048" cy="4102"/>
          </a:xfrm>
        </p:grpSpPr>
        <p:grpSp>
          <p:nvGrpSpPr>
            <p:cNvPr id="10251" name="Group 4"/>
            <p:cNvGrpSpPr>
              <a:grpSpLocks/>
            </p:cNvGrpSpPr>
            <p:nvPr/>
          </p:nvGrpSpPr>
          <p:grpSpPr bwMode="auto">
            <a:xfrm>
              <a:off x="2875" y="2616"/>
              <a:ext cx="2041" cy="1577"/>
              <a:chOff x="2874" y="2616"/>
              <a:chExt cx="2041" cy="1577"/>
            </a:xfrm>
          </p:grpSpPr>
          <p:sp>
            <p:nvSpPr>
              <p:cNvPr id="10255" name="Line 5"/>
              <p:cNvSpPr>
                <a:spLocks noChangeShapeType="1"/>
              </p:cNvSpPr>
              <p:nvPr/>
            </p:nvSpPr>
            <p:spPr bwMode="auto">
              <a:xfrm>
                <a:off x="2874" y="2616"/>
                <a:ext cx="0" cy="153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Text Box 6"/>
              <p:cNvSpPr txBox="1">
                <a:spLocks noChangeArrowheads="1"/>
              </p:cNvSpPr>
              <p:nvPr/>
            </p:nvSpPr>
            <p:spPr bwMode="auto">
              <a:xfrm>
                <a:off x="3068" y="3905"/>
                <a:ext cx="184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>
                    <a:solidFill>
                      <a:schemeClr val="tx2"/>
                    </a:solidFill>
                  </a:rPr>
                  <a:t>South Celestial Pole</a:t>
                </a:r>
              </a:p>
            </p:txBody>
          </p:sp>
        </p:grpSp>
        <p:grpSp>
          <p:nvGrpSpPr>
            <p:cNvPr id="10252" name="Group 7"/>
            <p:cNvGrpSpPr>
              <a:grpSpLocks/>
            </p:cNvGrpSpPr>
            <p:nvPr/>
          </p:nvGrpSpPr>
          <p:grpSpPr bwMode="auto">
            <a:xfrm>
              <a:off x="2868" y="91"/>
              <a:ext cx="2015" cy="1697"/>
              <a:chOff x="2868" y="91"/>
              <a:chExt cx="2015" cy="1697"/>
            </a:xfrm>
          </p:grpSpPr>
          <p:sp>
            <p:nvSpPr>
              <p:cNvPr id="10253" name="Line 8"/>
              <p:cNvSpPr>
                <a:spLocks noChangeShapeType="1"/>
              </p:cNvSpPr>
              <p:nvPr/>
            </p:nvSpPr>
            <p:spPr bwMode="auto">
              <a:xfrm flipV="1">
                <a:off x="2868" y="138"/>
                <a:ext cx="0" cy="165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Text Box 9"/>
              <p:cNvSpPr txBox="1">
                <a:spLocks noChangeArrowheads="1"/>
              </p:cNvSpPr>
              <p:nvPr/>
            </p:nvSpPr>
            <p:spPr bwMode="auto">
              <a:xfrm>
                <a:off x="3068" y="91"/>
                <a:ext cx="181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>
                    <a:solidFill>
                      <a:schemeClr val="accent2"/>
                    </a:solidFill>
                  </a:rPr>
                  <a:t>North Celestial Pole</a:t>
                </a:r>
              </a:p>
            </p:txBody>
          </p:sp>
        </p:grpSp>
      </p:grpSp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1046163" y="573088"/>
            <a:ext cx="6380162" cy="5715000"/>
            <a:chOff x="659" y="361"/>
            <a:chExt cx="4019" cy="3600"/>
          </a:xfrm>
        </p:grpSpPr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659" y="424"/>
              <a:ext cx="1039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800">
                  <a:solidFill>
                    <a:schemeClr val="tx2"/>
                  </a:solidFill>
                </a:rPr>
                <a:t>Celestial </a:t>
              </a:r>
            </a:p>
            <a:p>
              <a:r>
                <a:rPr lang="en-US" sz="2800">
                  <a:solidFill>
                    <a:schemeClr val="tx2"/>
                  </a:solidFill>
                </a:rPr>
                <a:t>Sphere</a:t>
              </a:r>
              <a:endParaRPr lang="en-US" sz="4800">
                <a:solidFill>
                  <a:schemeClr val="tx2"/>
                </a:solidFill>
              </a:endParaRPr>
            </a:p>
          </p:txBody>
        </p:sp>
        <p:sp>
          <p:nvSpPr>
            <p:cNvPr id="10250" name="Oval 12"/>
            <p:cNvSpPr>
              <a:spLocks noChangeAspect="1" noChangeArrowheads="1"/>
            </p:cNvSpPr>
            <p:nvPr/>
          </p:nvSpPr>
          <p:spPr bwMode="auto">
            <a:xfrm>
              <a:off x="1078" y="361"/>
              <a:ext cx="3600" cy="36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9" name="Group 13"/>
          <p:cNvGrpSpPr>
            <a:grpSpLocks/>
          </p:cNvGrpSpPr>
          <p:nvPr/>
        </p:nvGrpSpPr>
        <p:grpSpPr bwMode="auto">
          <a:xfrm>
            <a:off x="1704975" y="2725738"/>
            <a:ext cx="7056438" cy="1411287"/>
            <a:chOff x="1074" y="1717"/>
            <a:chExt cx="4445" cy="889"/>
          </a:xfrm>
        </p:grpSpPr>
        <p:sp>
          <p:nvSpPr>
            <p:cNvPr id="10246" name="Text Box 14"/>
            <p:cNvSpPr txBox="1">
              <a:spLocks noChangeArrowheads="1"/>
            </p:cNvSpPr>
            <p:nvPr/>
          </p:nvSpPr>
          <p:spPr bwMode="auto">
            <a:xfrm>
              <a:off x="4665" y="1908"/>
              <a:ext cx="85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>
                  <a:solidFill>
                    <a:schemeClr val="hlink"/>
                  </a:solidFill>
                </a:rPr>
                <a:t>Celestial</a:t>
              </a:r>
            </a:p>
            <a:p>
              <a:pPr algn="ctr"/>
              <a:r>
                <a:rPr lang="en-US">
                  <a:solidFill>
                    <a:schemeClr val="hlink"/>
                  </a:solidFill>
                </a:rPr>
                <a:t>Equator</a:t>
              </a:r>
              <a:endParaRPr lang="en-US" sz="2000"/>
            </a:p>
          </p:txBody>
        </p:sp>
        <p:sp>
          <p:nvSpPr>
            <p:cNvPr id="10247" name="Arc 15"/>
            <p:cNvSpPr>
              <a:spLocks/>
            </p:cNvSpPr>
            <p:nvPr/>
          </p:nvSpPr>
          <p:spPr bwMode="auto">
            <a:xfrm rot="5400000" flipH="1">
              <a:off x="2642" y="567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Arc 16"/>
            <p:cNvSpPr>
              <a:spLocks/>
            </p:cNvSpPr>
            <p:nvPr/>
          </p:nvSpPr>
          <p:spPr bwMode="auto">
            <a:xfrm rot="5400000" flipH="1">
              <a:off x="2653" y="138"/>
              <a:ext cx="435" cy="3593"/>
            </a:xfrm>
            <a:custGeom>
              <a:avLst/>
              <a:gdLst>
                <a:gd name="T0" fmla="*/ 25 w 21600"/>
                <a:gd name="T1" fmla="*/ 0 h 43132"/>
                <a:gd name="T2" fmla="*/ 24 w 21600"/>
                <a:gd name="T3" fmla="*/ 3593 h 43132"/>
                <a:gd name="T4" fmla="*/ 0 w 21600"/>
                <a:gd name="T5" fmla="*/ 1797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190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arthGrid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584200"/>
            <a:ext cx="5741988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261938" y="1755775"/>
            <a:ext cx="5902325" cy="1263650"/>
            <a:chOff x="165" y="1106"/>
            <a:chExt cx="3718" cy="796"/>
          </a:xfrm>
        </p:grpSpPr>
        <p:sp>
          <p:nvSpPr>
            <p:cNvPr id="77834" name="Text Box 4"/>
            <p:cNvSpPr txBox="1">
              <a:spLocks noChangeArrowheads="1"/>
            </p:cNvSpPr>
            <p:nvPr/>
          </p:nvSpPr>
          <p:spPr bwMode="auto">
            <a:xfrm>
              <a:off x="165" y="1207"/>
              <a:ext cx="159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>
                  <a:solidFill>
                    <a:schemeClr val="tx2"/>
                  </a:solidFill>
                </a:rPr>
                <a:t>Columbus, Ohio</a:t>
              </a:r>
            </a:p>
            <a:p>
              <a:r>
                <a:rPr lang="en-US">
                  <a:solidFill>
                    <a:schemeClr val="tx2"/>
                  </a:solidFill>
                </a:rPr>
                <a:t>40º N: 1280 km/h</a:t>
              </a:r>
              <a:endParaRPr lang="en-US"/>
            </a:p>
          </p:txBody>
        </p:sp>
        <p:sp>
          <p:nvSpPr>
            <p:cNvPr id="77835" name="Arc 5"/>
            <p:cNvSpPr>
              <a:spLocks/>
            </p:cNvSpPr>
            <p:nvPr/>
          </p:nvSpPr>
          <p:spPr bwMode="auto">
            <a:xfrm flipV="1">
              <a:off x="1681" y="1106"/>
              <a:ext cx="2202" cy="796"/>
            </a:xfrm>
            <a:custGeom>
              <a:avLst/>
              <a:gdLst>
                <a:gd name="T0" fmla="*/ 62 w 43200"/>
                <a:gd name="T1" fmla="*/ 796 h 28768"/>
                <a:gd name="T2" fmla="*/ 2151 w 43200"/>
                <a:gd name="T3" fmla="*/ 777 h 28768"/>
                <a:gd name="T4" fmla="*/ 1101 w 43200"/>
                <a:gd name="T5" fmla="*/ 598 h 287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8768" fill="none" extrusionOk="0">
                  <a:moveTo>
                    <a:pt x="1224" y="28767"/>
                  </a:moveTo>
                  <a:cubicBezTo>
                    <a:pt x="413" y="26465"/>
                    <a:pt x="0" y="2404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798"/>
                    <a:pt x="42864" y="25983"/>
                    <a:pt x="42204" y="28080"/>
                  </a:cubicBezTo>
                </a:path>
                <a:path w="43200" h="28768" stroke="0" extrusionOk="0">
                  <a:moveTo>
                    <a:pt x="1224" y="28767"/>
                  </a:moveTo>
                  <a:cubicBezTo>
                    <a:pt x="413" y="26465"/>
                    <a:pt x="0" y="2404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798"/>
                    <a:pt x="42864" y="25983"/>
                    <a:pt x="42204" y="28080"/>
                  </a:cubicBezTo>
                  <a:lnTo>
                    <a:pt x="21600" y="21600"/>
                  </a:lnTo>
                  <a:lnTo>
                    <a:pt x="1224" y="28767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094" name="Group 6"/>
          <p:cNvGrpSpPr>
            <a:grpSpLocks/>
          </p:cNvGrpSpPr>
          <p:nvPr/>
        </p:nvGrpSpPr>
        <p:grpSpPr bwMode="auto">
          <a:xfrm>
            <a:off x="1403350" y="403225"/>
            <a:ext cx="3884613" cy="1627188"/>
            <a:chOff x="884" y="254"/>
            <a:chExt cx="2447" cy="1025"/>
          </a:xfrm>
        </p:grpSpPr>
        <p:sp>
          <p:nvSpPr>
            <p:cNvPr id="77832" name="Arc 7"/>
            <p:cNvSpPr>
              <a:spLocks/>
            </p:cNvSpPr>
            <p:nvPr/>
          </p:nvSpPr>
          <p:spPr bwMode="auto">
            <a:xfrm flipV="1">
              <a:off x="2227" y="680"/>
              <a:ext cx="1104" cy="599"/>
            </a:xfrm>
            <a:custGeom>
              <a:avLst/>
              <a:gdLst>
                <a:gd name="T0" fmla="*/ 475 w 43200"/>
                <a:gd name="T1" fmla="*/ 598 h 43082"/>
                <a:gd name="T2" fmla="*/ 610 w 43200"/>
                <a:gd name="T3" fmla="*/ 599 h 43082"/>
                <a:gd name="T4" fmla="*/ 552 w 43200"/>
                <a:gd name="T5" fmla="*/ 300 h 430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082" fill="none" extrusionOk="0">
                  <a:moveTo>
                    <a:pt x="18602" y="42991"/>
                  </a:moveTo>
                  <a:cubicBezTo>
                    <a:pt x="7935" y="41496"/>
                    <a:pt x="0" y="3237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656"/>
                    <a:pt x="34850" y="41927"/>
                    <a:pt x="23854" y="43081"/>
                  </a:cubicBezTo>
                </a:path>
                <a:path w="43200" h="43082" stroke="0" extrusionOk="0">
                  <a:moveTo>
                    <a:pt x="18602" y="42991"/>
                  </a:moveTo>
                  <a:cubicBezTo>
                    <a:pt x="7935" y="41496"/>
                    <a:pt x="0" y="3237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656"/>
                    <a:pt x="34850" y="41927"/>
                    <a:pt x="23854" y="43081"/>
                  </a:cubicBezTo>
                  <a:lnTo>
                    <a:pt x="21600" y="21600"/>
                  </a:lnTo>
                  <a:lnTo>
                    <a:pt x="18602" y="42991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3" name="Text Box 8"/>
            <p:cNvSpPr txBox="1">
              <a:spLocks noChangeArrowheads="1"/>
            </p:cNvSpPr>
            <p:nvPr/>
          </p:nvSpPr>
          <p:spPr bwMode="auto">
            <a:xfrm>
              <a:off x="884" y="254"/>
              <a:ext cx="164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>
                  <a:solidFill>
                    <a:schemeClr val="tx2"/>
                  </a:solidFill>
                </a:rPr>
                <a:t>Arctic Circle</a:t>
              </a:r>
            </a:p>
            <a:p>
              <a:r>
                <a:rPr lang="en-US">
                  <a:solidFill>
                    <a:schemeClr val="tx2"/>
                  </a:solidFill>
                </a:rPr>
                <a:t>66.5º N: 666 km/h</a:t>
              </a:r>
              <a:endParaRPr lang="en-US"/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>
            <a:off x="2470150" y="3138488"/>
            <a:ext cx="5802313" cy="1504950"/>
            <a:chOff x="1556" y="1977"/>
            <a:chExt cx="3655" cy="948"/>
          </a:xfrm>
        </p:grpSpPr>
        <p:sp>
          <p:nvSpPr>
            <p:cNvPr id="77830" name="Text Box 10"/>
            <p:cNvSpPr txBox="1">
              <a:spLocks noChangeArrowheads="1"/>
            </p:cNvSpPr>
            <p:nvPr/>
          </p:nvSpPr>
          <p:spPr bwMode="auto">
            <a:xfrm>
              <a:off x="4198" y="2407"/>
              <a:ext cx="101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>
                  <a:solidFill>
                    <a:schemeClr val="tx2"/>
                  </a:solidFill>
                </a:rPr>
                <a:t>Equator</a:t>
              </a:r>
            </a:p>
            <a:p>
              <a:r>
                <a:rPr lang="en-US">
                  <a:solidFill>
                    <a:schemeClr val="tx2"/>
                  </a:solidFill>
                </a:rPr>
                <a:t>1670 km/h</a:t>
              </a:r>
            </a:p>
          </p:txBody>
        </p:sp>
        <p:sp>
          <p:nvSpPr>
            <p:cNvPr id="77831" name="Arc 11"/>
            <p:cNvSpPr>
              <a:spLocks/>
            </p:cNvSpPr>
            <p:nvPr/>
          </p:nvSpPr>
          <p:spPr bwMode="auto">
            <a:xfrm flipV="1">
              <a:off x="1556" y="1977"/>
              <a:ext cx="2531" cy="882"/>
            </a:xfrm>
            <a:custGeom>
              <a:avLst/>
              <a:gdLst>
                <a:gd name="T0" fmla="*/ 0 w 37457"/>
                <a:gd name="T1" fmla="*/ 401 h 21600"/>
                <a:gd name="T2" fmla="*/ 2531 w 37457"/>
                <a:gd name="T3" fmla="*/ 491 h 21600"/>
                <a:gd name="T4" fmla="*/ 1223 w 37457"/>
                <a:gd name="T5" fmla="*/ 88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457" h="21600" fill="none" extrusionOk="0">
                  <a:moveTo>
                    <a:pt x="-1" y="9810"/>
                  </a:moveTo>
                  <a:cubicBezTo>
                    <a:pt x="3986" y="3690"/>
                    <a:pt x="10795" y="-1"/>
                    <a:pt x="18099" y="0"/>
                  </a:cubicBezTo>
                  <a:cubicBezTo>
                    <a:pt x="26311" y="0"/>
                    <a:pt x="33813" y="4657"/>
                    <a:pt x="37457" y="12017"/>
                  </a:cubicBezTo>
                </a:path>
                <a:path w="37457" h="21600" stroke="0" extrusionOk="0">
                  <a:moveTo>
                    <a:pt x="-1" y="9810"/>
                  </a:moveTo>
                  <a:cubicBezTo>
                    <a:pt x="3986" y="3690"/>
                    <a:pt x="10795" y="-1"/>
                    <a:pt x="18099" y="0"/>
                  </a:cubicBezTo>
                  <a:cubicBezTo>
                    <a:pt x="26311" y="0"/>
                    <a:pt x="33813" y="4657"/>
                    <a:pt x="37457" y="12017"/>
                  </a:cubicBezTo>
                  <a:lnTo>
                    <a:pt x="18099" y="21600"/>
                  </a:lnTo>
                  <a:lnTo>
                    <a:pt x="-1" y="9810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arth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4288"/>
            <a:ext cx="6861175" cy="679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Arc 3"/>
          <p:cNvSpPr>
            <a:spLocks/>
          </p:cNvSpPr>
          <p:nvPr/>
        </p:nvSpPr>
        <p:spPr bwMode="auto">
          <a:xfrm flipH="1">
            <a:off x="3927475" y="2709863"/>
            <a:ext cx="795338" cy="1970087"/>
          </a:xfrm>
          <a:custGeom>
            <a:avLst/>
            <a:gdLst>
              <a:gd name="T0" fmla="*/ 664917 w 21600"/>
              <a:gd name="T1" fmla="*/ 0 h 11852"/>
              <a:gd name="T2" fmla="*/ 795338 w 21600"/>
              <a:gd name="T3" fmla="*/ 1970087 h 11852"/>
              <a:gd name="T4" fmla="*/ 0 w 21600"/>
              <a:gd name="T5" fmla="*/ 1970087 h 118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1852" fill="none" extrusionOk="0">
                <a:moveTo>
                  <a:pt x="18057" y="0"/>
                </a:moveTo>
                <a:cubicBezTo>
                  <a:pt x="20368" y="3520"/>
                  <a:pt x="21600" y="7640"/>
                  <a:pt x="21600" y="11852"/>
                </a:cubicBezTo>
              </a:path>
              <a:path w="21600" h="11852" stroke="0" extrusionOk="0">
                <a:moveTo>
                  <a:pt x="18057" y="0"/>
                </a:moveTo>
                <a:cubicBezTo>
                  <a:pt x="20368" y="3520"/>
                  <a:pt x="21600" y="7640"/>
                  <a:pt x="21600" y="11852"/>
                </a:cubicBezTo>
                <a:lnTo>
                  <a:pt x="0" y="11852"/>
                </a:lnTo>
                <a:lnTo>
                  <a:pt x="18057" y="0"/>
                </a:lnTo>
                <a:close/>
              </a:path>
            </a:pathLst>
          </a:custGeom>
          <a:noFill/>
          <a:ln w="28575">
            <a:solidFill>
              <a:srgbClr val="00FF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Arc 4"/>
          <p:cNvSpPr>
            <a:spLocks/>
          </p:cNvSpPr>
          <p:nvPr/>
        </p:nvSpPr>
        <p:spPr bwMode="auto">
          <a:xfrm flipH="1">
            <a:off x="3933825" y="2800350"/>
            <a:ext cx="2695575" cy="1908175"/>
          </a:xfrm>
          <a:custGeom>
            <a:avLst/>
            <a:gdLst>
              <a:gd name="T0" fmla="*/ 2253551 w 21600"/>
              <a:gd name="T1" fmla="*/ 0 h 11852"/>
              <a:gd name="T2" fmla="*/ 2695575 w 21600"/>
              <a:gd name="T3" fmla="*/ 1908175 h 11852"/>
              <a:gd name="T4" fmla="*/ 0 w 21600"/>
              <a:gd name="T5" fmla="*/ 1908175 h 118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1852" fill="none" extrusionOk="0">
                <a:moveTo>
                  <a:pt x="18057" y="0"/>
                </a:moveTo>
                <a:cubicBezTo>
                  <a:pt x="20368" y="3520"/>
                  <a:pt x="21600" y="7640"/>
                  <a:pt x="21600" y="11852"/>
                </a:cubicBezTo>
              </a:path>
              <a:path w="21600" h="11852" stroke="0" extrusionOk="0">
                <a:moveTo>
                  <a:pt x="18057" y="0"/>
                </a:moveTo>
                <a:cubicBezTo>
                  <a:pt x="20368" y="3520"/>
                  <a:pt x="21600" y="7640"/>
                  <a:pt x="21600" y="11852"/>
                </a:cubicBezTo>
                <a:lnTo>
                  <a:pt x="0" y="11852"/>
                </a:lnTo>
                <a:lnTo>
                  <a:pt x="18057" y="0"/>
                </a:lnTo>
                <a:close/>
              </a:path>
            </a:pathLst>
          </a:cu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nimBg="1"/>
      <p:bldP spid="9114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5037138" y="2071688"/>
            <a:ext cx="3619500" cy="4105275"/>
            <a:chOff x="3114" y="1210"/>
            <a:chExt cx="2280" cy="2586"/>
          </a:xfrm>
        </p:grpSpPr>
        <p:pic>
          <p:nvPicPr>
            <p:cNvPr id="79884" name="Picture 4" descr="EarthFouc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" y="1495"/>
              <a:ext cx="2280" cy="230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9885" name="Group 5"/>
            <p:cNvGrpSpPr>
              <a:grpSpLocks/>
            </p:cNvGrpSpPr>
            <p:nvPr/>
          </p:nvGrpSpPr>
          <p:grpSpPr bwMode="auto">
            <a:xfrm>
              <a:off x="3883" y="1210"/>
              <a:ext cx="626" cy="705"/>
              <a:chOff x="1285" y="268"/>
              <a:chExt cx="626" cy="705"/>
            </a:xfrm>
          </p:grpSpPr>
          <p:sp>
            <p:nvSpPr>
              <p:cNvPr id="79886" name="Line 6"/>
              <p:cNvSpPr>
                <a:spLocks noChangeShapeType="1"/>
              </p:cNvSpPr>
              <p:nvPr/>
            </p:nvSpPr>
            <p:spPr bwMode="auto">
              <a:xfrm flipV="1">
                <a:off x="1333" y="268"/>
                <a:ext cx="285" cy="5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67" name="Oval 7"/>
              <p:cNvSpPr>
                <a:spLocks noChangeArrowheads="1"/>
              </p:cNvSpPr>
              <p:nvPr/>
            </p:nvSpPr>
            <p:spPr bwMode="auto">
              <a:xfrm>
                <a:off x="1285" y="792"/>
                <a:ext cx="82" cy="82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888" name="Arc 8"/>
              <p:cNvSpPr>
                <a:spLocks/>
              </p:cNvSpPr>
              <p:nvPr/>
            </p:nvSpPr>
            <p:spPr bwMode="auto">
              <a:xfrm flipV="1">
                <a:off x="1358" y="586"/>
                <a:ext cx="553" cy="387"/>
              </a:xfrm>
              <a:custGeom>
                <a:avLst/>
                <a:gdLst>
                  <a:gd name="T0" fmla="*/ 0 w 30923"/>
                  <a:gd name="T1" fmla="*/ 113 h 21600"/>
                  <a:gd name="T2" fmla="*/ 553 w 30923"/>
                  <a:gd name="T3" fmla="*/ 121 h 21600"/>
                  <a:gd name="T4" fmla="*/ 273 w 30923"/>
                  <a:gd name="T5" fmla="*/ 38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923" h="21600" fill="none" extrusionOk="0">
                    <a:moveTo>
                      <a:pt x="0" y="6291"/>
                    </a:moveTo>
                    <a:cubicBezTo>
                      <a:pt x="4047" y="2261"/>
                      <a:pt x="9526" y="-1"/>
                      <a:pt x="15238" y="0"/>
                    </a:cubicBezTo>
                    <a:cubicBezTo>
                      <a:pt x="21171" y="0"/>
                      <a:pt x="26843" y="2440"/>
                      <a:pt x="30923" y="6749"/>
                    </a:cubicBezTo>
                  </a:path>
                  <a:path w="30923" h="21600" stroke="0" extrusionOk="0">
                    <a:moveTo>
                      <a:pt x="0" y="6291"/>
                    </a:moveTo>
                    <a:cubicBezTo>
                      <a:pt x="4047" y="2261"/>
                      <a:pt x="9526" y="-1"/>
                      <a:pt x="15238" y="0"/>
                    </a:cubicBezTo>
                    <a:cubicBezTo>
                      <a:pt x="21171" y="0"/>
                      <a:pt x="26843" y="2440"/>
                      <a:pt x="30923" y="6749"/>
                    </a:cubicBezTo>
                    <a:lnTo>
                      <a:pt x="15238" y="21600"/>
                    </a:lnTo>
                    <a:lnTo>
                      <a:pt x="0" y="6291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9875" name="Text Box 9"/>
          <p:cNvSpPr txBox="1">
            <a:spLocks noChangeArrowheads="1"/>
          </p:cNvSpPr>
          <p:nvPr/>
        </p:nvSpPr>
        <p:spPr bwMode="auto">
          <a:xfrm>
            <a:off x="5929313" y="5772150"/>
            <a:ext cx="187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6 hours later</a:t>
            </a:r>
          </a:p>
        </p:txBody>
      </p:sp>
      <p:pic>
        <p:nvPicPr>
          <p:cNvPr id="79876" name="Picture 10" descr="EarthFou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703263"/>
            <a:ext cx="379412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77" name="Group 11"/>
          <p:cNvGrpSpPr>
            <a:grpSpLocks/>
          </p:cNvGrpSpPr>
          <p:nvPr/>
        </p:nvGrpSpPr>
        <p:grpSpPr bwMode="auto">
          <a:xfrm>
            <a:off x="1952625" y="288925"/>
            <a:ext cx="993775" cy="1119188"/>
            <a:chOff x="1285" y="268"/>
            <a:chExt cx="626" cy="705"/>
          </a:xfrm>
        </p:grpSpPr>
        <p:sp>
          <p:nvSpPr>
            <p:cNvPr id="79881" name="Line 12"/>
            <p:cNvSpPr>
              <a:spLocks noChangeShapeType="1"/>
            </p:cNvSpPr>
            <p:nvPr/>
          </p:nvSpPr>
          <p:spPr bwMode="auto">
            <a:xfrm flipV="1">
              <a:off x="1333" y="268"/>
              <a:ext cx="285" cy="5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73" name="Oval 13"/>
            <p:cNvSpPr>
              <a:spLocks noChangeArrowheads="1"/>
            </p:cNvSpPr>
            <p:nvPr/>
          </p:nvSpPr>
          <p:spPr bwMode="auto">
            <a:xfrm>
              <a:off x="1285" y="792"/>
              <a:ext cx="82" cy="82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3" name="Arc 14"/>
            <p:cNvSpPr>
              <a:spLocks/>
            </p:cNvSpPr>
            <p:nvPr/>
          </p:nvSpPr>
          <p:spPr bwMode="auto">
            <a:xfrm flipV="1">
              <a:off x="1358" y="586"/>
              <a:ext cx="553" cy="387"/>
            </a:xfrm>
            <a:custGeom>
              <a:avLst/>
              <a:gdLst>
                <a:gd name="T0" fmla="*/ 0 w 30923"/>
                <a:gd name="T1" fmla="*/ 113 h 21600"/>
                <a:gd name="T2" fmla="*/ 553 w 30923"/>
                <a:gd name="T3" fmla="*/ 121 h 21600"/>
                <a:gd name="T4" fmla="*/ 273 w 30923"/>
                <a:gd name="T5" fmla="*/ 38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923" h="21600" fill="none" extrusionOk="0">
                  <a:moveTo>
                    <a:pt x="0" y="6291"/>
                  </a:moveTo>
                  <a:cubicBezTo>
                    <a:pt x="4047" y="2261"/>
                    <a:pt x="9526" y="-1"/>
                    <a:pt x="15238" y="0"/>
                  </a:cubicBezTo>
                  <a:cubicBezTo>
                    <a:pt x="21171" y="0"/>
                    <a:pt x="26843" y="2440"/>
                    <a:pt x="30923" y="6749"/>
                  </a:cubicBezTo>
                </a:path>
                <a:path w="30923" h="21600" stroke="0" extrusionOk="0">
                  <a:moveTo>
                    <a:pt x="0" y="6291"/>
                  </a:moveTo>
                  <a:cubicBezTo>
                    <a:pt x="4047" y="2261"/>
                    <a:pt x="9526" y="-1"/>
                    <a:pt x="15238" y="0"/>
                  </a:cubicBezTo>
                  <a:cubicBezTo>
                    <a:pt x="21171" y="0"/>
                    <a:pt x="26843" y="2440"/>
                    <a:pt x="30923" y="6749"/>
                  </a:cubicBezTo>
                  <a:lnTo>
                    <a:pt x="15238" y="21600"/>
                  </a:lnTo>
                  <a:lnTo>
                    <a:pt x="0" y="6291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78" name="Line 16"/>
          <p:cNvSpPr>
            <a:spLocks noChangeShapeType="1"/>
          </p:cNvSpPr>
          <p:nvPr/>
        </p:nvSpPr>
        <p:spPr bwMode="auto">
          <a:xfrm>
            <a:off x="2479675" y="1239838"/>
            <a:ext cx="53863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Text Box 17"/>
          <p:cNvSpPr txBox="1">
            <a:spLocks noChangeArrowheads="1"/>
          </p:cNvSpPr>
          <p:nvPr/>
        </p:nvSpPr>
        <p:spPr bwMode="auto">
          <a:xfrm>
            <a:off x="6318250" y="771525"/>
            <a:ext cx="2201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Towards Sirius</a:t>
            </a:r>
          </a:p>
        </p:txBody>
      </p:sp>
      <p:sp>
        <p:nvSpPr>
          <p:cNvPr id="92178" name="Line 18"/>
          <p:cNvSpPr>
            <a:spLocks noChangeShapeType="1"/>
          </p:cNvSpPr>
          <p:nvPr/>
        </p:nvSpPr>
        <p:spPr bwMode="auto">
          <a:xfrm>
            <a:off x="6564313" y="2981325"/>
            <a:ext cx="2303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 bwMode="auto">
          <a:xfrm>
            <a:off x="696002" y="4257042"/>
            <a:ext cx="78022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amplitude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= height of crest above trough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696002" y="5036970"/>
            <a:ext cx="78022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λ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(lambda)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wavelength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= distance from crest-to-crest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5856120" y="897149"/>
            <a:ext cx="884788" cy="70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λ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696002" y="5816898"/>
            <a:ext cx="78022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= number of crests passing per second</a:t>
            </a:r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 flipV="1">
            <a:off x="71752" y="1627339"/>
            <a:ext cx="9072247" cy="2195166"/>
          </a:xfrm>
          <a:custGeom>
            <a:avLst/>
            <a:gdLst>
              <a:gd name="T0" fmla="*/ 53 w 3390"/>
              <a:gd name="T1" fmla="*/ 1613 h 2333"/>
              <a:gd name="T2" fmla="*/ 119 w 3390"/>
              <a:gd name="T3" fmla="*/ 2068 h 2333"/>
              <a:gd name="T4" fmla="*/ 186 w 3390"/>
              <a:gd name="T5" fmla="*/ 2311 h 2333"/>
              <a:gd name="T6" fmla="*/ 252 w 3390"/>
              <a:gd name="T7" fmla="*/ 2283 h 2333"/>
              <a:gd name="T8" fmla="*/ 318 w 3390"/>
              <a:gd name="T9" fmla="*/ 1991 h 2333"/>
              <a:gd name="T10" fmla="*/ 384 w 3390"/>
              <a:gd name="T11" fmla="*/ 1505 h 2333"/>
              <a:gd name="T12" fmla="*/ 450 w 3390"/>
              <a:gd name="T13" fmla="*/ 939 h 2333"/>
              <a:gd name="T14" fmla="*/ 517 w 3390"/>
              <a:gd name="T15" fmla="*/ 426 h 2333"/>
              <a:gd name="T16" fmla="*/ 583 w 3390"/>
              <a:gd name="T17" fmla="*/ 89 h 2333"/>
              <a:gd name="T18" fmla="*/ 649 w 3390"/>
              <a:gd name="T19" fmla="*/ 5 h 2333"/>
              <a:gd name="T20" fmla="*/ 715 w 3390"/>
              <a:gd name="T21" fmla="*/ 196 h 2333"/>
              <a:gd name="T22" fmla="*/ 781 w 3390"/>
              <a:gd name="T23" fmla="*/ 617 h 2333"/>
              <a:gd name="T24" fmla="*/ 848 w 3390"/>
              <a:gd name="T25" fmla="*/ 1167 h 2333"/>
              <a:gd name="T26" fmla="*/ 914 w 3390"/>
              <a:gd name="T27" fmla="*/ 1716 h 2333"/>
              <a:gd name="T28" fmla="*/ 980 w 3390"/>
              <a:gd name="T29" fmla="*/ 2137 h 2333"/>
              <a:gd name="T30" fmla="*/ 1046 w 3390"/>
              <a:gd name="T31" fmla="*/ 2328 h 2333"/>
              <a:gd name="T32" fmla="*/ 1113 w 3390"/>
              <a:gd name="T33" fmla="*/ 2244 h 2333"/>
              <a:gd name="T34" fmla="*/ 1179 w 3390"/>
              <a:gd name="T35" fmla="*/ 1907 h 2333"/>
              <a:gd name="T36" fmla="*/ 1245 w 3390"/>
              <a:gd name="T37" fmla="*/ 1394 h 2333"/>
              <a:gd name="T38" fmla="*/ 1311 w 3390"/>
              <a:gd name="T39" fmla="*/ 828 h 2333"/>
              <a:gd name="T40" fmla="*/ 1377 w 3390"/>
              <a:gd name="T41" fmla="*/ 342 h 2333"/>
              <a:gd name="T42" fmla="*/ 1444 w 3390"/>
              <a:gd name="T43" fmla="*/ 50 h 2333"/>
              <a:gd name="T44" fmla="*/ 1510 w 3390"/>
              <a:gd name="T45" fmla="*/ 22 h 2333"/>
              <a:gd name="T46" fmla="*/ 1576 w 3390"/>
              <a:gd name="T47" fmla="*/ 265 h 2333"/>
              <a:gd name="T48" fmla="*/ 1642 w 3390"/>
              <a:gd name="T49" fmla="*/ 720 h 2333"/>
              <a:gd name="T50" fmla="*/ 1708 w 3390"/>
              <a:gd name="T51" fmla="*/ 1281 h 2333"/>
              <a:gd name="T52" fmla="*/ 1775 w 3390"/>
              <a:gd name="T53" fmla="*/ 1815 h 2333"/>
              <a:gd name="T54" fmla="*/ 1841 w 3390"/>
              <a:gd name="T55" fmla="*/ 2195 h 2333"/>
              <a:gd name="T56" fmla="*/ 1907 w 3390"/>
              <a:gd name="T57" fmla="*/ 2333 h 2333"/>
              <a:gd name="T58" fmla="*/ 1973 w 3390"/>
              <a:gd name="T59" fmla="*/ 2195 h 2333"/>
              <a:gd name="T60" fmla="*/ 2039 w 3390"/>
              <a:gd name="T61" fmla="*/ 1815 h 2333"/>
              <a:gd name="T62" fmla="*/ 2106 w 3390"/>
              <a:gd name="T63" fmla="*/ 1281 h 2333"/>
              <a:gd name="T64" fmla="*/ 2172 w 3390"/>
              <a:gd name="T65" fmla="*/ 720 h 2333"/>
              <a:gd name="T66" fmla="*/ 2238 w 3390"/>
              <a:gd name="T67" fmla="*/ 265 h 2333"/>
              <a:gd name="T68" fmla="*/ 2304 w 3390"/>
              <a:gd name="T69" fmla="*/ 22 h 2333"/>
              <a:gd name="T70" fmla="*/ 2370 w 3390"/>
              <a:gd name="T71" fmla="*/ 50 h 2333"/>
              <a:gd name="T72" fmla="*/ 2437 w 3390"/>
              <a:gd name="T73" fmla="*/ 342 h 2333"/>
              <a:gd name="T74" fmla="*/ 2503 w 3390"/>
              <a:gd name="T75" fmla="*/ 828 h 2333"/>
              <a:gd name="T76" fmla="*/ 2569 w 3390"/>
              <a:gd name="T77" fmla="*/ 1394 h 2333"/>
              <a:gd name="T78" fmla="*/ 2635 w 3390"/>
              <a:gd name="T79" fmla="*/ 1907 h 2333"/>
              <a:gd name="T80" fmla="*/ 2701 w 3390"/>
              <a:gd name="T81" fmla="*/ 2244 h 2333"/>
              <a:gd name="T82" fmla="*/ 2768 w 3390"/>
              <a:gd name="T83" fmla="*/ 2328 h 2333"/>
              <a:gd name="T84" fmla="*/ 2834 w 3390"/>
              <a:gd name="T85" fmla="*/ 2137 h 2333"/>
              <a:gd name="T86" fmla="*/ 2900 w 3390"/>
              <a:gd name="T87" fmla="*/ 1716 h 2333"/>
              <a:gd name="T88" fmla="*/ 2966 w 3390"/>
              <a:gd name="T89" fmla="*/ 1166 h 2333"/>
              <a:gd name="T90" fmla="*/ 3033 w 3390"/>
              <a:gd name="T91" fmla="*/ 617 h 2333"/>
              <a:gd name="T92" fmla="*/ 3099 w 3390"/>
              <a:gd name="T93" fmla="*/ 196 h 2333"/>
              <a:gd name="T94" fmla="*/ 3165 w 3390"/>
              <a:gd name="T95" fmla="*/ 5 h 2333"/>
              <a:gd name="T96" fmla="*/ 3231 w 3390"/>
              <a:gd name="T97" fmla="*/ 89 h 2333"/>
              <a:gd name="T98" fmla="*/ 3297 w 3390"/>
              <a:gd name="T99" fmla="*/ 426 h 2333"/>
              <a:gd name="T100" fmla="*/ 3364 w 3390"/>
              <a:gd name="T101" fmla="*/ 939 h 2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90" h="2333">
                <a:moveTo>
                  <a:pt x="0" y="1166"/>
                </a:moveTo>
                <a:lnTo>
                  <a:pt x="13" y="1281"/>
                </a:lnTo>
                <a:lnTo>
                  <a:pt x="27" y="1394"/>
                </a:lnTo>
                <a:lnTo>
                  <a:pt x="40" y="1505"/>
                </a:lnTo>
                <a:lnTo>
                  <a:pt x="53" y="1613"/>
                </a:lnTo>
                <a:lnTo>
                  <a:pt x="66" y="1716"/>
                </a:lnTo>
                <a:lnTo>
                  <a:pt x="80" y="1815"/>
                </a:lnTo>
                <a:lnTo>
                  <a:pt x="93" y="1907"/>
                </a:lnTo>
                <a:lnTo>
                  <a:pt x="106" y="1991"/>
                </a:lnTo>
                <a:lnTo>
                  <a:pt x="119" y="2068"/>
                </a:lnTo>
                <a:lnTo>
                  <a:pt x="133" y="2137"/>
                </a:lnTo>
                <a:lnTo>
                  <a:pt x="146" y="2195"/>
                </a:lnTo>
                <a:lnTo>
                  <a:pt x="159" y="2244"/>
                </a:lnTo>
                <a:lnTo>
                  <a:pt x="172" y="2283"/>
                </a:lnTo>
                <a:lnTo>
                  <a:pt x="186" y="2311"/>
                </a:lnTo>
                <a:lnTo>
                  <a:pt x="199" y="2328"/>
                </a:lnTo>
                <a:lnTo>
                  <a:pt x="212" y="2333"/>
                </a:lnTo>
                <a:lnTo>
                  <a:pt x="225" y="2328"/>
                </a:lnTo>
                <a:lnTo>
                  <a:pt x="239" y="2311"/>
                </a:lnTo>
                <a:lnTo>
                  <a:pt x="252" y="2283"/>
                </a:lnTo>
                <a:lnTo>
                  <a:pt x="265" y="2244"/>
                </a:lnTo>
                <a:lnTo>
                  <a:pt x="278" y="2195"/>
                </a:lnTo>
                <a:lnTo>
                  <a:pt x="292" y="2137"/>
                </a:lnTo>
                <a:lnTo>
                  <a:pt x="305" y="2068"/>
                </a:lnTo>
                <a:lnTo>
                  <a:pt x="318" y="1991"/>
                </a:lnTo>
                <a:lnTo>
                  <a:pt x="331" y="1907"/>
                </a:lnTo>
                <a:lnTo>
                  <a:pt x="344" y="1815"/>
                </a:lnTo>
                <a:lnTo>
                  <a:pt x="358" y="1716"/>
                </a:lnTo>
                <a:lnTo>
                  <a:pt x="371" y="1613"/>
                </a:lnTo>
                <a:lnTo>
                  <a:pt x="384" y="1505"/>
                </a:lnTo>
                <a:lnTo>
                  <a:pt x="397" y="1394"/>
                </a:lnTo>
                <a:lnTo>
                  <a:pt x="411" y="1281"/>
                </a:lnTo>
                <a:lnTo>
                  <a:pt x="424" y="1166"/>
                </a:lnTo>
                <a:lnTo>
                  <a:pt x="437" y="1052"/>
                </a:lnTo>
                <a:lnTo>
                  <a:pt x="450" y="939"/>
                </a:lnTo>
                <a:lnTo>
                  <a:pt x="464" y="828"/>
                </a:lnTo>
                <a:lnTo>
                  <a:pt x="477" y="720"/>
                </a:lnTo>
                <a:lnTo>
                  <a:pt x="490" y="617"/>
                </a:lnTo>
                <a:lnTo>
                  <a:pt x="503" y="518"/>
                </a:lnTo>
                <a:lnTo>
                  <a:pt x="517" y="426"/>
                </a:lnTo>
                <a:lnTo>
                  <a:pt x="530" y="342"/>
                </a:lnTo>
                <a:lnTo>
                  <a:pt x="543" y="265"/>
                </a:lnTo>
                <a:lnTo>
                  <a:pt x="556" y="196"/>
                </a:lnTo>
                <a:lnTo>
                  <a:pt x="570" y="138"/>
                </a:lnTo>
                <a:lnTo>
                  <a:pt x="583" y="89"/>
                </a:lnTo>
                <a:lnTo>
                  <a:pt x="596" y="50"/>
                </a:lnTo>
                <a:lnTo>
                  <a:pt x="609" y="22"/>
                </a:lnTo>
                <a:lnTo>
                  <a:pt x="623" y="5"/>
                </a:lnTo>
                <a:lnTo>
                  <a:pt x="636" y="0"/>
                </a:lnTo>
                <a:lnTo>
                  <a:pt x="649" y="5"/>
                </a:lnTo>
                <a:lnTo>
                  <a:pt x="662" y="22"/>
                </a:lnTo>
                <a:lnTo>
                  <a:pt x="676" y="50"/>
                </a:lnTo>
                <a:lnTo>
                  <a:pt x="689" y="89"/>
                </a:lnTo>
                <a:lnTo>
                  <a:pt x="702" y="138"/>
                </a:lnTo>
                <a:lnTo>
                  <a:pt x="715" y="196"/>
                </a:lnTo>
                <a:lnTo>
                  <a:pt x="728" y="265"/>
                </a:lnTo>
                <a:lnTo>
                  <a:pt x="742" y="342"/>
                </a:lnTo>
                <a:lnTo>
                  <a:pt x="755" y="426"/>
                </a:lnTo>
                <a:lnTo>
                  <a:pt x="768" y="518"/>
                </a:lnTo>
                <a:lnTo>
                  <a:pt x="781" y="617"/>
                </a:lnTo>
                <a:lnTo>
                  <a:pt x="795" y="720"/>
                </a:lnTo>
                <a:lnTo>
                  <a:pt x="808" y="828"/>
                </a:lnTo>
                <a:lnTo>
                  <a:pt x="821" y="939"/>
                </a:lnTo>
                <a:lnTo>
                  <a:pt x="834" y="1052"/>
                </a:lnTo>
                <a:lnTo>
                  <a:pt x="848" y="1167"/>
                </a:lnTo>
                <a:lnTo>
                  <a:pt x="861" y="1281"/>
                </a:lnTo>
                <a:lnTo>
                  <a:pt x="874" y="1394"/>
                </a:lnTo>
                <a:lnTo>
                  <a:pt x="887" y="1505"/>
                </a:lnTo>
                <a:lnTo>
                  <a:pt x="901" y="1613"/>
                </a:lnTo>
                <a:lnTo>
                  <a:pt x="914" y="1716"/>
                </a:lnTo>
                <a:lnTo>
                  <a:pt x="927" y="1815"/>
                </a:lnTo>
                <a:lnTo>
                  <a:pt x="940" y="1907"/>
                </a:lnTo>
                <a:lnTo>
                  <a:pt x="954" y="1991"/>
                </a:lnTo>
                <a:lnTo>
                  <a:pt x="967" y="2068"/>
                </a:lnTo>
                <a:lnTo>
                  <a:pt x="980" y="2137"/>
                </a:lnTo>
                <a:lnTo>
                  <a:pt x="993" y="2195"/>
                </a:lnTo>
                <a:lnTo>
                  <a:pt x="1007" y="2244"/>
                </a:lnTo>
                <a:lnTo>
                  <a:pt x="1020" y="2283"/>
                </a:lnTo>
                <a:lnTo>
                  <a:pt x="1033" y="2311"/>
                </a:lnTo>
                <a:lnTo>
                  <a:pt x="1046" y="2328"/>
                </a:lnTo>
                <a:lnTo>
                  <a:pt x="1060" y="2333"/>
                </a:lnTo>
                <a:lnTo>
                  <a:pt x="1073" y="2328"/>
                </a:lnTo>
                <a:lnTo>
                  <a:pt x="1086" y="2311"/>
                </a:lnTo>
                <a:lnTo>
                  <a:pt x="1099" y="2283"/>
                </a:lnTo>
                <a:lnTo>
                  <a:pt x="1113" y="2244"/>
                </a:lnTo>
                <a:lnTo>
                  <a:pt x="1126" y="2195"/>
                </a:lnTo>
                <a:lnTo>
                  <a:pt x="1139" y="2137"/>
                </a:lnTo>
                <a:lnTo>
                  <a:pt x="1152" y="2068"/>
                </a:lnTo>
                <a:lnTo>
                  <a:pt x="1165" y="1991"/>
                </a:lnTo>
                <a:lnTo>
                  <a:pt x="1179" y="1907"/>
                </a:lnTo>
                <a:lnTo>
                  <a:pt x="1192" y="1815"/>
                </a:lnTo>
                <a:lnTo>
                  <a:pt x="1205" y="1716"/>
                </a:lnTo>
                <a:lnTo>
                  <a:pt x="1218" y="1613"/>
                </a:lnTo>
                <a:lnTo>
                  <a:pt x="1232" y="1505"/>
                </a:lnTo>
                <a:lnTo>
                  <a:pt x="1245" y="1394"/>
                </a:lnTo>
                <a:lnTo>
                  <a:pt x="1258" y="1281"/>
                </a:lnTo>
                <a:lnTo>
                  <a:pt x="1271" y="1166"/>
                </a:lnTo>
                <a:lnTo>
                  <a:pt x="1285" y="1052"/>
                </a:lnTo>
                <a:lnTo>
                  <a:pt x="1298" y="939"/>
                </a:lnTo>
                <a:lnTo>
                  <a:pt x="1311" y="828"/>
                </a:lnTo>
                <a:lnTo>
                  <a:pt x="1324" y="720"/>
                </a:lnTo>
                <a:lnTo>
                  <a:pt x="1338" y="617"/>
                </a:lnTo>
                <a:lnTo>
                  <a:pt x="1351" y="518"/>
                </a:lnTo>
                <a:lnTo>
                  <a:pt x="1364" y="426"/>
                </a:lnTo>
                <a:lnTo>
                  <a:pt x="1377" y="342"/>
                </a:lnTo>
                <a:lnTo>
                  <a:pt x="1391" y="265"/>
                </a:lnTo>
                <a:lnTo>
                  <a:pt x="1404" y="196"/>
                </a:lnTo>
                <a:lnTo>
                  <a:pt x="1417" y="138"/>
                </a:lnTo>
                <a:lnTo>
                  <a:pt x="1430" y="89"/>
                </a:lnTo>
                <a:lnTo>
                  <a:pt x="1444" y="50"/>
                </a:lnTo>
                <a:lnTo>
                  <a:pt x="1457" y="22"/>
                </a:lnTo>
                <a:lnTo>
                  <a:pt x="1470" y="5"/>
                </a:lnTo>
                <a:lnTo>
                  <a:pt x="1483" y="0"/>
                </a:lnTo>
                <a:lnTo>
                  <a:pt x="1497" y="5"/>
                </a:lnTo>
                <a:lnTo>
                  <a:pt x="1510" y="22"/>
                </a:lnTo>
                <a:lnTo>
                  <a:pt x="1523" y="50"/>
                </a:lnTo>
                <a:lnTo>
                  <a:pt x="1536" y="89"/>
                </a:lnTo>
                <a:lnTo>
                  <a:pt x="1549" y="138"/>
                </a:lnTo>
                <a:lnTo>
                  <a:pt x="1563" y="196"/>
                </a:lnTo>
                <a:lnTo>
                  <a:pt x="1576" y="265"/>
                </a:lnTo>
                <a:lnTo>
                  <a:pt x="1589" y="342"/>
                </a:lnTo>
                <a:lnTo>
                  <a:pt x="1602" y="426"/>
                </a:lnTo>
                <a:lnTo>
                  <a:pt x="1616" y="518"/>
                </a:lnTo>
                <a:lnTo>
                  <a:pt x="1629" y="617"/>
                </a:lnTo>
                <a:lnTo>
                  <a:pt x="1642" y="720"/>
                </a:lnTo>
                <a:lnTo>
                  <a:pt x="1655" y="828"/>
                </a:lnTo>
                <a:lnTo>
                  <a:pt x="1669" y="939"/>
                </a:lnTo>
                <a:lnTo>
                  <a:pt x="1682" y="1052"/>
                </a:lnTo>
                <a:lnTo>
                  <a:pt x="1695" y="1167"/>
                </a:lnTo>
                <a:lnTo>
                  <a:pt x="1708" y="1281"/>
                </a:lnTo>
                <a:lnTo>
                  <a:pt x="1722" y="1394"/>
                </a:lnTo>
                <a:lnTo>
                  <a:pt x="1735" y="1505"/>
                </a:lnTo>
                <a:lnTo>
                  <a:pt x="1748" y="1613"/>
                </a:lnTo>
                <a:lnTo>
                  <a:pt x="1761" y="1716"/>
                </a:lnTo>
                <a:lnTo>
                  <a:pt x="1775" y="1815"/>
                </a:lnTo>
                <a:lnTo>
                  <a:pt x="1788" y="1907"/>
                </a:lnTo>
                <a:lnTo>
                  <a:pt x="1801" y="1991"/>
                </a:lnTo>
                <a:lnTo>
                  <a:pt x="1814" y="2068"/>
                </a:lnTo>
                <a:lnTo>
                  <a:pt x="1828" y="2137"/>
                </a:lnTo>
                <a:lnTo>
                  <a:pt x="1841" y="2195"/>
                </a:lnTo>
                <a:lnTo>
                  <a:pt x="1854" y="2244"/>
                </a:lnTo>
                <a:lnTo>
                  <a:pt x="1867" y="2283"/>
                </a:lnTo>
                <a:lnTo>
                  <a:pt x="1881" y="2311"/>
                </a:lnTo>
                <a:lnTo>
                  <a:pt x="1894" y="2328"/>
                </a:lnTo>
                <a:lnTo>
                  <a:pt x="1907" y="2333"/>
                </a:lnTo>
                <a:lnTo>
                  <a:pt x="1920" y="2328"/>
                </a:lnTo>
                <a:lnTo>
                  <a:pt x="1933" y="2311"/>
                </a:lnTo>
                <a:lnTo>
                  <a:pt x="1947" y="2283"/>
                </a:lnTo>
                <a:lnTo>
                  <a:pt x="1960" y="2244"/>
                </a:lnTo>
                <a:lnTo>
                  <a:pt x="1973" y="2195"/>
                </a:lnTo>
                <a:lnTo>
                  <a:pt x="1986" y="2137"/>
                </a:lnTo>
                <a:lnTo>
                  <a:pt x="2000" y="2068"/>
                </a:lnTo>
                <a:lnTo>
                  <a:pt x="2013" y="1991"/>
                </a:lnTo>
                <a:lnTo>
                  <a:pt x="2026" y="1907"/>
                </a:lnTo>
                <a:lnTo>
                  <a:pt x="2039" y="1815"/>
                </a:lnTo>
                <a:lnTo>
                  <a:pt x="2053" y="1716"/>
                </a:lnTo>
                <a:lnTo>
                  <a:pt x="2066" y="1613"/>
                </a:lnTo>
                <a:lnTo>
                  <a:pt x="2079" y="1505"/>
                </a:lnTo>
                <a:lnTo>
                  <a:pt x="2092" y="1394"/>
                </a:lnTo>
                <a:lnTo>
                  <a:pt x="2106" y="1281"/>
                </a:lnTo>
                <a:lnTo>
                  <a:pt x="2119" y="1166"/>
                </a:lnTo>
                <a:lnTo>
                  <a:pt x="2132" y="1052"/>
                </a:lnTo>
                <a:lnTo>
                  <a:pt x="2145" y="939"/>
                </a:lnTo>
                <a:lnTo>
                  <a:pt x="2159" y="828"/>
                </a:lnTo>
                <a:lnTo>
                  <a:pt x="2172" y="720"/>
                </a:lnTo>
                <a:lnTo>
                  <a:pt x="2185" y="617"/>
                </a:lnTo>
                <a:lnTo>
                  <a:pt x="2198" y="518"/>
                </a:lnTo>
                <a:lnTo>
                  <a:pt x="2212" y="426"/>
                </a:lnTo>
                <a:lnTo>
                  <a:pt x="2225" y="342"/>
                </a:lnTo>
                <a:lnTo>
                  <a:pt x="2238" y="265"/>
                </a:lnTo>
                <a:lnTo>
                  <a:pt x="2251" y="196"/>
                </a:lnTo>
                <a:lnTo>
                  <a:pt x="2265" y="138"/>
                </a:lnTo>
                <a:lnTo>
                  <a:pt x="2278" y="89"/>
                </a:lnTo>
                <a:lnTo>
                  <a:pt x="2291" y="50"/>
                </a:lnTo>
                <a:lnTo>
                  <a:pt x="2304" y="22"/>
                </a:lnTo>
                <a:lnTo>
                  <a:pt x="2317" y="5"/>
                </a:lnTo>
                <a:lnTo>
                  <a:pt x="2331" y="0"/>
                </a:lnTo>
                <a:lnTo>
                  <a:pt x="2344" y="5"/>
                </a:lnTo>
                <a:lnTo>
                  <a:pt x="2357" y="22"/>
                </a:lnTo>
                <a:lnTo>
                  <a:pt x="2370" y="50"/>
                </a:lnTo>
                <a:lnTo>
                  <a:pt x="2384" y="89"/>
                </a:lnTo>
                <a:lnTo>
                  <a:pt x="2397" y="138"/>
                </a:lnTo>
                <a:lnTo>
                  <a:pt x="2410" y="196"/>
                </a:lnTo>
                <a:lnTo>
                  <a:pt x="2423" y="265"/>
                </a:lnTo>
                <a:lnTo>
                  <a:pt x="2437" y="342"/>
                </a:lnTo>
                <a:lnTo>
                  <a:pt x="2450" y="426"/>
                </a:lnTo>
                <a:lnTo>
                  <a:pt x="2463" y="518"/>
                </a:lnTo>
                <a:lnTo>
                  <a:pt x="2476" y="617"/>
                </a:lnTo>
                <a:lnTo>
                  <a:pt x="2490" y="720"/>
                </a:lnTo>
                <a:lnTo>
                  <a:pt x="2503" y="828"/>
                </a:lnTo>
                <a:lnTo>
                  <a:pt x="2516" y="939"/>
                </a:lnTo>
                <a:lnTo>
                  <a:pt x="2529" y="1052"/>
                </a:lnTo>
                <a:lnTo>
                  <a:pt x="2543" y="1167"/>
                </a:lnTo>
                <a:lnTo>
                  <a:pt x="2556" y="1281"/>
                </a:lnTo>
                <a:lnTo>
                  <a:pt x="2569" y="1394"/>
                </a:lnTo>
                <a:lnTo>
                  <a:pt x="2582" y="1505"/>
                </a:lnTo>
                <a:lnTo>
                  <a:pt x="2596" y="1613"/>
                </a:lnTo>
                <a:lnTo>
                  <a:pt x="2609" y="1716"/>
                </a:lnTo>
                <a:lnTo>
                  <a:pt x="2622" y="1815"/>
                </a:lnTo>
                <a:lnTo>
                  <a:pt x="2635" y="1907"/>
                </a:lnTo>
                <a:lnTo>
                  <a:pt x="2649" y="1991"/>
                </a:lnTo>
                <a:lnTo>
                  <a:pt x="2662" y="2068"/>
                </a:lnTo>
                <a:lnTo>
                  <a:pt x="2675" y="2137"/>
                </a:lnTo>
                <a:lnTo>
                  <a:pt x="2688" y="2195"/>
                </a:lnTo>
                <a:lnTo>
                  <a:pt x="2701" y="2244"/>
                </a:lnTo>
                <a:lnTo>
                  <a:pt x="2715" y="2283"/>
                </a:lnTo>
                <a:lnTo>
                  <a:pt x="2728" y="2311"/>
                </a:lnTo>
                <a:lnTo>
                  <a:pt x="2741" y="2328"/>
                </a:lnTo>
                <a:lnTo>
                  <a:pt x="2754" y="2333"/>
                </a:lnTo>
                <a:lnTo>
                  <a:pt x="2768" y="2328"/>
                </a:lnTo>
                <a:lnTo>
                  <a:pt x="2781" y="2311"/>
                </a:lnTo>
                <a:lnTo>
                  <a:pt x="2794" y="2283"/>
                </a:lnTo>
                <a:lnTo>
                  <a:pt x="2807" y="2244"/>
                </a:lnTo>
                <a:lnTo>
                  <a:pt x="2821" y="2195"/>
                </a:lnTo>
                <a:lnTo>
                  <a:pt x="2834" y="2137"/>
                </a:lnTo>
                <a:lnTo>
                  <a:pt x="2847" y="2068"/>
                </a:lnTo>
                <a:lnTo>
                  <a:pt x="2860" y="1991"/>
                </a:lnTo>
                <a:lnTo>
                  <a:pt x="2874" y="1907"/>
                </a:lnTo>
                <a:lnTo>
                  <a:pt x="2887" y="1815"/>
                </a:lnTo>
                <a:lnTo>
                  <a:pt x="2900" y="1716"/>
                </a:lnTo>
                <a:lnTo>
                  <a:pt x="2913" y="1613"/>
                </a:lnTo>
                <a:lnTo>
                  <a:pt x="2927" y="1505"/>
                </a:lnTo>
                <a:lnTo>
                  <a:pt x="2940" y="1394"/>
                </a:lnTo>
                <a:lnTo>
                  <a:pt x="2953" y="1281"/>
                </a:lnTo>
                <a:lnTo>
                  <a:pt x="2966" y="1166"/>
                </a:lnTo>
                <a:lnTo>
                  <a:pt x="2980" y="1052"/>
                </a:lnTo>
                <a:lnTo>
                  <a:pt x="2993" y="939"/>
                </a:lnTo>
                <a:lnTo>
                  <a:pt x="3006" y="828"/>
                </a:lnTo>
                <a:lnTo>
                  <a:pt x="3019" y="720"/>
                </a:lnTo>
                <a:lnTo>
                  <a:pt x="3033" y="617"/>
                </a:lnTo>
                <a:lnTo>
                  <a:pt x="3046" y="518"/>
                </a:lnTo>
                <a:lnTo>
                  <a:pt x="3059" y="426"/>
                </a:lnTo>
                <a:lnTo>
                  <a:pt x="3072" y="342"/>
                </a:lnTo>
                <a:lnTo>
                  <a:pt x="3085" y="265"/>
                </a:lnTo>
                <a:lnTo>
                  <a:pt x="3099" y="196"/>
                </a:lnTo>
                <a:lnTo>
                  <a:pt x="3112" y="138"/>
                </a:lnTo>
                <a:lnTo>
                  <a:pt x="3125" y="89"/>
                </a:lnTo>
                <a:lnTo>
                  <a:pt x="3138" y="50"/>
                </a:lnTo>
                <a:lnTo>
                  <a:pt x="3152" y="22"/>
                </a:lnTo>
                <a:lnTo>
                  <a:pt x="3165" y="5"/>
                </a:lnTo>
                <a:lnTo>
                  <a:pt x="3178" y="0"/>
                </a:lnTo>
                <a:lnTo>
                  <a:pt x="3191" y="5"/>
                </a:lnTo>
                <a:lnTo>
                  <a:pt x="3205" y="22"/>
                </a:lnTo>
                <a:lnTo>
                  <a:pt x="3218" y="50"/>
                </a:lnTo>
                <a:lnTo>
                  <a:pt x="3231" y="89"/>
                </a:lnTo>
                <a:lnTo>
                  <a:pt x="3244" y="138"/>
                </a:lnTo>
                <a:lnTo>
                  <a:pt x="3258" y="196"/>
                </a:lnTo>
                <a:lnTo>
                  <a:pt x="3271" y="265"/>
                </a:lnTo>
                <a:lnTo>
                  <a:pt x="3284" y="342"/>
                </a:lnTo>
                <a:lnTo>
                  <a:pt x="3297" y="426"/>
                </a:lnTo>
                <a:lnTo>
                  <a:pt x="3311" y="518"/>
                </a:lnTo>
                <a:lnTo>
                  <a:pt x="3324" y="617"/>
                </a:lnTo>
                <a:lnTo>
                  <a:pt x="3337" y="720"/>
                </a:lnTo>
                <a:lnTo>
                  <a:pt x="3350" y="828"/>
                </a:lnTo>
                <a:lnTo>
                  <a:pt x="3364" y="939"/>
                </a:lnTo>
                <a:lnTo>
                  <a:pt x="3377" y="1052"/>
                </a:lnTo>
                <a:lnTo>
                  <a:pt x="3390" y="1167"/>
                </a:lnTo>
              </a:path>
            </a:pathLst>
          </a:custGeom>
          <a:noFill/>
          <a:ln w="57150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ＭＳ Ｐゴシック" charset="0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41412" y="1600143"/>
            <a:ext cx="2324791" cy="0"/>
          </a:xfrm>
          <a:prstGeom prst="line">
            <a:avLst/>
          </a:prstGeom>
          <a:solidFill>
            <a:schemeClr val="accent1"/>
          </a:solidFill>
          <a:ln w="41275" cap="rnd" cmpd="sng" algn="ctr">
            <a:solidFill>
              <a:schemeClr val="tx1"/>
            </a:solidFill>
            <a:prstDash val="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>
          <a:xfrm>
            <a:off x="4039427" y="1592965"/>
            <a:ext cx="0" cy="2254803"/>
          </a:xfrm>
          <a:prstGeom prst="line">
            <a:avLst/>
          </a:prstGeom>
          <a:ln w="38100" cap="rnd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3812368" y="897149"/>
            <a:ext cx="413853" cy="70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</a:t>
            </a:r>
          </a:p>
        </p:txBody>
      </p:sp>
      <p:cxnSp>
        <p:nvCxnSpPr>
          <p:cNvPr id="13" name="Straight Connector 12"/>
          <p:cNvCxnSpPr>
            <a:stCxn id="15" idx="28"/>
            <a:endCxn id="15" idx="41"/>
          </p:cNvCxnSpPr>
          <p:nvPr/>
        </p:nvCxnSpPr>
        <p:spPr>
          <a:xfrm>
            <a:off x="5175225" y="1627339"/>
            <a:ext cx="2304191" cy="4705"/>
          </a:xfrm>
          <a:prstGeom prst="line">
            <a:avLst/>
          </a:prstGeom>
          <a:ln w="28575" cap="rnd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51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90095" y="6527645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Wikimedia Commons</a:t>
            </a:r>
          </a:p>
        </p:txBody>
      </p:sp>
      <p:pic>
        <p:nvPicPr>
          <p:cNvPr id="8" name="Picture 7" descr="1280px-EM_spectrum.sv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0"/>
          <a:stretch/>
        </p:blipFill>
        <p:spPr>
          <a:xfrm>
            <a:off x="0" y="2462400"/>
            <a:ext cx="9144000" cy="40948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62890" y="274320"/>
            <a:ext cx="58182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Electromagnetic Spectrum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61276" y="1693345"/>
            <a:ext cx="646105" cy="754944"/>
            <a:chOff x="4861276" y="1516945"/>
            <a:chExt cx="646105" cy="754944"/>
          </a:xfrm>
        </p:grpSpPr>
        <p:cxnSp>
          <p:nvCxnSpPr>
            <p:cNvPr id="13" name="Straight Arrow Connector 12"/>
            <p:cNvCxnSpPr>
              <a:stCxn id="15" idx="2"/>
            </p:cNvCxnSpPr>
            <p:nvPr/>
          </p:nvCxnSpPr>
          <p:spPr bwMode="auto">
            <a:xfrm flipH="1">
              <a:off x="5184328" y="1886277"/>
              <a:ext cx="1" cy="3856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4861276" y="1516945"/>
              <a:ext cx="646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WiFi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94675" y="1422411"/>
            <a:ext cx="822962" cy="1030110"/>
            <a:chOff x="4861276" y="1241779"/>
            <a:chExt cx="822962" cy="1030110"/>
          </a:xfrm>
        </p:grpSpPr>
        <p:cxnSp>
          <p:nvCxnSpPr>
            <p:cNvPr id="17" name="Straight Arrow Connector 16"/>
            <p:cNvCxnSpPr>
              <a:stCxn id="18" idx="2"/>
            </p:cNvCxnSpPr>
            <p:nvPr/>
          </p:nvCxnSpPr>
          <p:spPr bwMode="auto">
            <a:xfrm>
              <a:off x="5272757" y="1534167"/>
              <a:ext cx="0" cy="7377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4861276" y="1241779"/>
              <a:ext cx="822962" cy="292388"/>
            </a:xfrm>
            <a:prstGeom prst="rect">
              <a:avLst/>
            </a:prstGeom>
            <a:noFill/>
          </p:spPr>
          <p:txBody>
            <a:bodyPr wrap="none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WOSU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76593" y="1631253"/>
            <a:ext cx="595035" cy="831147"/>
            <a:chOff x="4980185" y="1446388"/>
            <a:chExt cx="595035" cy="860781"/>
          </a:xfrm>
        </p:grpSpPr>
        <p:cxnSp>
          <p:nvCxnSpPr>
            <p:cNvPr id="20" name="Straight Arrow Connector 19"/>
            <p:cNvCxnSpPr>
              <a:stCxn id="21" idx="2"/>
            </p:cNvCxnSpPr>
            <p:nvPr/>
          </p:nvCxnSpPr>
          <p:spPr bwMode="auto">
            <a:xfrm>
              <a:off x="5277703" y="1797013"/>
              <a:ext cx="2110" cy="5101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4980185" y="1446388"/>
              <a:ext cx="595035" cy="350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UVA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21889" y="1367375"/>
            <a:ext cx="906690" cy="1093614"/>
            <a:chOff x="4817302" y="1178275"/>
            <a:chExt cx="906690" cy="1093614"/>
          </a:xfrm>
        </p:grpSpPr>
        <p:cxnSp>
          <p:nvCxnSpPr>
            <p:cNvPr id="23" name="Straight Arrow Connector 22"/>
            <p:cNvCxnSpPr>
              <a:stCxn id="24" idx="2"/>
            </p:cNvCxnSpPr>
            <p:nvPr/>
          </p:nvCxnSpPr>
          <p:spPr bwMode="auto">
            <a:xfrm>
              <a:off x="5270647" y="1763051"/>
              <a:ext cx="2110" cy="50883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4817302" y="1178275"/>
              <a:ext cx="90669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Medical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X rays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53165" y="1295412"/>
            <a:ext cx="937176" cy="1174043"/>
            <a:chOff x="4861276" y="1114778"/>
            <a:chExt cx="937176" cy="1174043"/>
          </a:xfrm>
        </p:grpSpPr>
        <p:cxnSp>
          <p:nvCxnSpPr>
            <p:cNvPr id="26" name="Straight Arrow Connector 25"/>
            <p:cNvCxnSpPr>
              <a:stCxn id="27" idx="2"/>
            </p:cNvCxnSpPr>
            <p:nvPr/>
          </p:nvCxnSpPr>
          <p:spPr bwMode="auto">
            <a:xfrm flipH="1">
              <a:off x="5329768" y="1699554"/>
              <a:ext cx="96" cy="5892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TextBox 26"/>
            <p:cNvSpPr txBox="1"/>
            <p:nvPr/>
          </p:nvSpPr>
          <p:spPr>
            <a:xfrm>
              <a:off x="4861276" y="1114778"/>
              <a:ext cx="9371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Thermal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Imager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96605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LIGHTBL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710827"/>
            <a:ext cx="12557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855663" y="2401390"/>
            <a:ext cx="5934075" cy="1239837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2479675" y="1825127"/>
            <a:ext cx="1252538" cy="2070100"/>
            <a:chOff x="1562" y="1538"/>
            <a:chExt cx="789" cy="1304"/>
          </a:xfrm>
        </p:grpSpPr>
        <p:sp>
          <p:nvSpPr>
            <p:cNvPr id="81947" name="Rectangle 5"/>
            <p:cNvSpPr>
              <a:spLocks noChangeArrowheads="1"/>
            </p:cNvSpPr>
            <p:nvPr/>
          </p:nvSpPr>
          <p:spPr bwMode="auto">
            <a:xfrm>
              <a:off x="1562" y="1538"/>
              <a:ext cx="720" cy="720"/>
            </a:xfrm>
            <a:prstGeom prst="rect">
              <a:avLst/>
            </a:prstGeom>
            <a:solidFill>
              <a:srgbClr val="D4D4D4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3000000" rev="0"/>
              </a:camera>
              <a:lightRig rig="legacyFlat3" dir="t"/>
            </a:scene3d>
            <a:sp3d prstMaterial="legacyMetal">
              <a:bevelT w="13500" h="13500" prst="angle"/>
              <a:bevelB w="13500" h="13500" prst="angle"/>
              <a:extrusionClr>
                <a:srgbClr val="D4D4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1948" name="Text Box 6"/>
            <p:cNvSpPr txBox="1">
              <a:spLocks noChangeArrowheads="1"/>
            </p:cNvSpPr>
            <p:nvPr/>
          </p:nvSpPr>
          <p:spPr bwMode="auto">
            <a:xfrm>
              <a:off x="1801" y="2477"/>
              <a:ext cx="55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>
                  <a:solidFill>
                    <a:schemeClr val="tx2"/>
                  </a:solidFill>
                </a:rPr>
                <a:t>d=1</a:t>
              </a:r>
            </a:p>
          </p:txBody>
        </p:sp>
      </p:grpSp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119563" y="1250452"/>
            <a:ext cx="2286000" cy="3324225"/>
            <a:chOff x="2595" y="1176"/>
            <a:chExt cx="1440" cy="2094"/>
          </a:xfrm>
        </p:grpSpPr>
        <p:grpSp>
          <p:nvGrpSpPr>
            <p:cNvPr id="81941" name="Group 8"/>
            <p:cNvGrpSpPr>
              <a:grpSpLocks/>
            </p:cNvGrpSpPr>
            <p:nvPr/>
          </p:nvGrpSpPr>
          <p:grpSpPr bwMode="auto">
            <a:xfrm>
              <a:off x="2595" y="1177"/>
              <a:ext cx="1440" cy="2093"/>
              <a:chOff x="2595" y="1177"/>
              <a:chExt cx="1440" cy="2093"/>
            </a:xfrm>
          </p:grpSpPr>
          <p:sp>
            <p:nvSpPr>
              <p:cNvPr id="81945" name="Rectangle 9"/>
              <p:cNvSpPr>
                <a:spLocks noChangeAspect="1" noChangeArrowheads="1"/>
              </p:cNvSpPr>
              <p:nvPr/>
            </p:nvSpPr>
            <p:spPr bwMode="auto">
              <a:xfrm>
                <a:off x="2595" y="1177"/>
                <a:ext cx="1440" cy="1440"/>
              </a:xfrm>
              <a:prstGeom prst="rect">
                <a:avLst/>
              </a:prstGeom>
              <a:solidFill>
                <a:srgbClr val="808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0" lon="3000000" rev="0"/>
                </a:camera>
                <a:lightRig rig="legacyFlat3" dir="t"/>
              </a:scene3d>
              <a:sp3d prstMaterial="legacyMetal">
                <a:bevelT w="13500" h="13500" prst="angle"/>
                <a:bevelB w="13500" h="13500" prst="angle"/>
                <a:extrusionClr>
                  <a:srgbClr val="80808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81946" name="Text Box 10"/>
              <p:cNvSpPr txBox="1">
                <a:spLocks noChangeArrowheads="1"/>
              </p:cNvSpPr>
              <p:nvPr/>
            </p:nvSpPr>
            <p:spPr bwMode="auto">
              <a:xfrm>
                <a:off x="3319" y="2905"/>
                <a:ext cx="55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3200">
                    <a:solidFill>
                      <a:schemeClr val="tx2"/>
                    </a:solidFill>
                  </a:rPr>
                  <a:t>d=2</a:t>
                </a:r>
              </a:p>
            </p:txBody>
          </p:sp>
        </p:grpSp>
        <p:sp>
          <p:nvSpPr>
            <p:cNvPr id="81942" name="Rectangle 11"/>
            <p:cNvSpPr>
              <a:spLocks noChangeAspect="1" noChangeArrowheads="1"/>
            </p:cNvSpPr>
            <p:nvPr/>
          </p:nvSpPr>
          <p:spPr bwMode="auto">
            <a:xfrm>
              <a:off x="2595" y="1176"/>
              <a:ext cx="1440" cy="1440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3000000" rev="0"/>
              </a:camera>
              <a:lightRig rig="legacyFlat3" dir="t"/>
            </a:scene3d>
            <a:sp3d prstMaterial="legacyWirefram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1943" name="Line 12"/>
            <p:cNvSpPr>
              <a:spLocks noChangeShapeType="1"/>
            </p:cNvSpPr>
            <p:nvPr/>
          </p:nvSpPr>
          <p:spPr bwMode="auto">
            <a:xfrm>
              <a:off x="3315" y="1178"/>
              <a:ext cx="0" cy="14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4" name="Line 13"/>
            <p:cNvSpPr>
              <a:spLocks noChangeShapeType="1"/>
            </p:cNvSpPr>
            <p:nvPr/>
          </p:nvSpPr>
          <p:spPr bwMode="auto">
            <a:xfrm>
              <a:off x="3048" y="1702"/>
              <a:ext cx="536" cy="3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>
            <a:off x="5716588" y="521790"/>
            <a:ext cx="3427412" cy="4786312"/>
            <a:chOff x="3601" y="717"/>
            <a:chExt cx="2159" cy="3015"/>
          </a:xfrm>
        </p:grpSpPr>
        <p:grpSp>
          <p:nvGrpSpPr>
            <p:cNvPr id="81933" name="Group 15"/>
            <p:cNvGrpSpPr>
              <a:grpSpLocks/>
            </p:cNvGrpSpPr>
            <p:nvPr/>
          </p:nvGrpSpPr>
          <p:grpSpPr bwMode="auto">
            <a:xfrm>
              <a:off x="3601" y="818"/>
              <a:ext cx="2159" cy="2914"/>
              <a:chOff x="3601" y="818"/>
              <a:chExt cx="2159" cy="2914"/>
            </a:xfrm>
          </p:grpSpPr>
          <p:sp>
            <p:nvSpPr>
              <p:cNvPr id="81939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601" y="818"/>
                <a:ext cx="2159" cy="2159"/>
              </a:xfrm>
              <a:prstGeom prst="rect">
                <a:avLst/>
              </a:prstGeom>
              <a:solidFill>
                <a:srgbClr val="40404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0" lon="3000000" rev="0"/>
                </a:camera>
                <a:lightRig rig="legacyFlat3" dir="t"/>
              </a:scene3d>
              <a:sp3d prstMaterial="legacyMetal">
                <a:bevelT w="13500" h="13500" prst="angle"/>
                <a:bevelB w="13500" h="13500" prst="angle"/>
                <a:extrusionClr>
                  <a:srgbClr val="40404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81940" name="Text Box 17"/>
              <p:cNvSpPr txBox="1">
                <a:spLocks noChangeArrowheads="1"/>
              </p:cNvSpPr>
              <p:nvPr/>
            </p:nvSpPr>
            <p:spPr bwMode="auto">
              <a:xfrm>
                <a:off x="4840" y="3367"/>
                <a:ext cx="55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3200">
                    <a:solidFill>
                      <a:schemeClr val="tx2"/>
                    </a:solidFill>
                  </a:rPr>
                  <a:t>d=3</a:t>
                </a:r>
              </a:p>
            </p:txBody>
          </p:sp>
        </p:grpSp>
        <p:sp>
          <p:nvSpPr>
            <p:cNvPr id="81934" name="Line 18"/>
            <p:cNvSpPr>
              <a:spLocks noChangeShapeType="1"/>
            </p:cNvSpPr>
            <p:nvPr/>
          </p:nvSpPr>
          <p:spPr bwMode="auto">
            <a:xfrm>
              <a:off x="4281" y="1237"/>
              <a:ext cx="794" cy="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5" name="Rectangle 19"/>
            <p:cNvSpPr>
              <a:spLocks noChangeAspect="1" noChangeArrowheads="1"/>
            </p:cNvSpPr>
            <p:nvPr/>
          </p:nvSpPr>
          <p:spPr bwMode="auto">
            <a:xfrm>
              <a:off x="3601" y="818"/>
              <a:ext cx="2159" cy="2159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3000000" rev="0"/>
              </a:camera>
              <a:lightRig rig="legacyFlat3" dir="t"/>
            </a:scene3d>
            <a:sp3d prstMaterial="legacyWirefram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81936" name="Line 20"/>
            <p:cNvSpPr>
              <a:spLocks noChangeShapeType="1"/>
            </p:cNvSpPr>
            <p:nvPr/>
          </p:nvSpPr>
          <p:spPr bwMode="auto">
            <a:xfrm>
              <a:off x="4544" y="717"/>
              <a:ext cx="0" cy="21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7" name="Line 21"/>
            <p:cNvSpPr>
              <a:spLocks noChangeShapeType="1"/>
            </p:cNvSpPr>
            <p:nvPr/>
          </p:nvSpPr>
          <p:spPr bwMode="auto">
            <a:xfrm flipH="1">
              <a:off x="4813" y="919"/>
              <a:ext cx="2" cy="21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8" name="Line 22"/>
            <p:cNvSpPr>
              <a:spLocks noChangeShapeType="1"/>
            </p:cNvSpPr>
            <p:nvPr/>
          </p:nvSpPr>
          <p:spPr bwMode="auto">
            <a:xfrm>
              <a:off x="4282" y="1962"/>
              <a:ext cx="799" cy="6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27" name="Line 23"/>
          <p:cNvSpPr>
            <a:spLocks noChangeShapeType="1"/>
          </p:cNvSpPr>
          <p:nvPr/>
        </p:nvSpPr>
        <p:spPr bwMode="auto">
          <a:xfrm>
            <a:off x="847725" y="2395040"/>
            <a:ext cx="7235825" cy="21780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Line 24"/>
          <p:cNvSpPr>
            <a:spLocks noChangeShapeType="1"/>
          </p:cNvSpPr>
          <p:nvPr/>
        </p:nvSpPr>
        <p:spPr bwMode="auto">
          <a:xfrm flipV="1">
            <a:off x="847725" y="218577"/>
            <a:ext cx="5946775" cy="217805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Line 25"/>
          <p:cNvSpPr>
            <a:spLocks noChangeShapeType="1"/>
          </p:cNvSpPr>
          <p:nvPr/>
        </p:nvSpPr>
        <p:spPr bwMode="auto">
          <a:xfrm flipV="1">
            <a:off x="855663" y="1161552"/>
            <a:ext cx="7208837" cy="12319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8" name="Text Box 26"/>
          <p:cNvSpPr txBox="1">
            <a:spLocks noChangeArrowheads="1"/>
          </p:cNvSpPr>
          <p:nvPr/>
        </p:nvSpPr>
        <p:spPr bwMode="auto">
          <a:xfrm>
            <a:off x="2836863" y="3911102"/>
            <a:ext cx="9191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solidFill>
                  <a:schemeClr val="tx2"/>
                </a:solidFill>
              </a:rPr>
              <a:t>B=1</a:t>
            </a:r>
          </a:p>
        </p:txBody>
      </p:sp>
      <p:sp>
        <p:nvSpPr>
          <p:cNvPr id="95259" name="Text Box 27"/>
          <p:cNvSpPr txBox="1">
            <a:spLocks noChangeArrowheads="1"/>
          </p:cNvSpPr>
          <p:nvPr/>
        </p:nvSpPr>
        <p:spPr bwMode="auto">
          <a:xfrm>
            <a:off x="7491413" y="5322390"/>
            <a:ext cx="1257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solidFill>
                  <a:schemeClr val="tx2"/>
                </a:solidFill>
              </a:rPr>
              <a:t>B=1/9</a:t>
            </a:r>
          </a:p>
        </p:txBody>
      </p:sp>
      <p:sp>
        <p:nvSpPr>
          <p:cNvPr id="95260" name="Text Box 28"/>
          <p:cNvSpPr txBox="1">
            <a:spLocks noChangeArrowheads="1"/>
          </p:cNvSpPr>
          <p:nvPr/>
        </p:nvSpPr>
        <p:spPr bwMode="auto">
          <a:xfrm>
            <a:off x="5076825" y="4630240"/>
            <a:ext cx="1257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solidFill>
                  <a:schemeClr val="tx2"/>
                </a:solidFill>
              </a:rPr>
              <a:t>B=1/4</a:t>
            </a:r>
          </a:p>
        </p:txBody>
      </p:sp>
      <p:graphicFrame>
        <p:nvGraphicFramePr>
          <p:cNvPr id="29" name="Object 11">
            <a:extLst>
              <a:ext uri="{FF2B5EF4-FFF2-40B4-BE49-F238E27FC236}">
                <a16:creationId xmlns:a16="http://schemas.microsoft.com/office/drawing/2014/main" id="{2879D7E7-2A6E-404A-A315-F7A605E77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861279"/>
              </p:ext>
            </p:extLst>
          </p:nvPr>
        </p:nvGraphicFramePr>
        <p:xfrm>
          <a:off x="239703" y="4722813"/>
          <a:ext cx="2811472" cy="193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Equation" r:id="rId5" imgW="634680" imgH="393480" progId="Equation.DSMT4">
                  <p:embed/>
                </p:oleObj>
              </mc:Choice>
              <mc:Fallback>
                <p:oleObj name="Equation" r:id="rId5" imgW="634680" imgH="393480" progId="Equation.DSMT4">
                  <p:embed/>
                  <p:pic>
                    <p:nvPicPr>
                      <p:cNvPr id="4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03" y="4722813"/>
                        <a:ext cx="2811472" cy="193125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8" grpId="0" autoUpdateAnimBg="0"/>
      <p:bldP spid="95259" grpId="0" autoUpdateAnimBg="0"/>
      <p:bldP spid="95260" grpId="0" autoUpdateAnimBg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60-watt-equal_1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13338"/>
              </a:clrFrom>
              <a:clrTo>
                <a:srgbClr val="E133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 t="21021" r="35618" b="14048"/>
          <a:stretch/>
        </p:blipFill>
        <p:spPr>
          <a:xfrm>
            <a:off x="913538" y="2972777"/>
            <a:ext cx="46123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eye_graphic_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5438" y="2825746"/>
            <a:ext cx="743839" cy="914400"/>
          </a:xfrm>
          <a:prstGeom prst="rect">
            <a:avLst/>
          </a:prstGeom>
        </p:spPr>
      </p:pic>
      <p:pic>
        <p:nvPicPr>
          <p:cNvPr id="13" name="Picture 12" descr="eye_graphic_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2049" y="470309"/>
            <a:ext cx="743839" cy="914400"/>
          </a:xfrm>
          <a:prstGeom prst="rect">
            <a:avLst/>
          </a:prstGeom>
        </p:spPr>
      </p:pic>
      <p:pic>
        <p:nvPicPr>
          <p:cNvPr id="9" name="Picture 8" descr="60-watt-equal_1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13338"/>
              </a:clrFrom>
              <a:clrTo>
                <a:srgbClr val="E133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 t="21021" r="35618" b="14048"/>
          <a:stretch/>
        </p:blipFill>
        <p:spPr>
          <a:xfrm>
            <a:off x="913538" y="613109"/>
            <a:ext cx="461233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 bwMode="auto">
          <a:xfrm>
            <a:off x="1152432" y="798662"/>
            <a:ext cx="319337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152432" y="3147979"/>
            <a:ext cx="6400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524375" y="187147"/>
            <a:ext cx="397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9764" y="2616584"/>
            <a:ext cx="597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2d</a:t>
            </a:r>
          </a:p>
        </p:txBody>
      </p:sp>
      <p:pic>
        <p:nvPicPr>
          <p:cNvPr id="34" name="Picture 33" descr="eye_graphic_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01" y="5202253"/>
            <a:ext cx="743839" cy="914400"/>
          </a:xfrm>
          <a:prstGeom prst="rect">
            <a:avLst/>
          </a:prstGeom>
        </p:spPr>
      </p:pic>
      <p:pic>
        <p:nvPicPr>
          <p:cNvPr id="35" name="Picture 34" descr="60-watt-equal_1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13338"/>
              </a:clrFrom>
              <a:clrTo>
                <a:srgbClr val="E133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9" t="21021" r="35618" b="14048"/>
          <a:stretch/>
        </p:blipFill>
        <p:spPr>
          <a:xfrm>
            <a:off x="913538" y="5330491"/>
            <a:ext cx="461233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Straight Arrow Connector 35"/>
          <p:cNvCxnSpPr/>
          <p:nvPr/>
        </p:nvCxnSpPr>
        <p:spPr bwMode="auto">
          <a:xfrm>
            <a:off x="1152432" y="5514926"/>
            <a:ext cx="106710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1351869" y="4911250"/>
            <a:ext cx="71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d/3</a:t>
            </a:r>
          </a:p>
        </p:txBody>
      </p:sp>
      <p:sp>
        <p:nvSpPr>
          <p:cNvPr id="42" name="Cloud Callout 41"/>
          <p:cNvSpPr/>
          <p:nvPr/>
        </p:nvSpPr>
        <p:spPr bwMode="auto">
          <a:xfrm>
            <a:off x="4993871" y="516428"/>
            <a:ext cx="1121074" cy="635036"/>
          </a:xfrm>
          <a:prstGeom prst="cloudCallout">
            <a:avLst>
              <a:gd name="adj1" fmla="val -83071"/>
              <a:gd name="adj2" fmla="val 9414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“B”</a:t>
            </a:r>
          </a:p>
        </p:txBody>
      </p:sp>
      <p:sp>
        <p:nvSpPr>
          <p:cNvPr id="43" name="Cloud Callout 42"/>
          <p:cNvSpPr/>
          <p:nvPr/>
        </p:nvSpPr>
        <p:spPr bwMode="auto">
          <a:xfrm>
            <a:off x="6125725" y="1884029"/>
            <a:ext cx="2874222" cy="752636"/>
          </a:xfrm>
          <a:prstGeom prst="cloudCallout">
            <a:avLst>
              <a:gd name="adj1" fmla="val 1899"/>
              <a:gd name="adj2" fmla="val 81289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“B/2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= B/4”</a:t>
            </a:r>
          </a:p>
        </p:txBody>
      </p:sp>
      <p:sp>
        <p:nvSpPr>
          <p:cNvPr id="44" name="Cloud Callout 43"/>
          <p:cNvSpPr/>
          <p:nvPr/>
        </p:nvSpPr>
        <p:spPr bwMode="auto">
          <a:xfrm>
            <a:off x="3002595" y="4973971"/>
            <a:ext cx="3841440" cy="984394"/>
          </a:xfrm>
          <a:prstGeom prst="cloudCallout">
            <a:avLst>
              <a:gd name="adj1" fmla="val -61570"/>
              <a:gd name="adj2" fmla="val 20761"/>
            </a:avLst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“B/(1/3)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= 9 B”</a:t>
            </a:r>
          </a:p>
        </p:txBody>
      </p:sp>
    </p:spTree>
    <p:extLst>
      <p:ext uri="{BB962C8B-B14F-4D97-AF65-F5344CB8AC3E}">
        <p14:creationId xmlns:p14="http://schemas.microsoft.com/office/powerpoint/2010/main" val="1464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7" grpId="0"/>
      <p:bldP spid="42" grpId="0" animBg="1"/>
      <p:bldP spid="43" grpId="0" animBg="1"/>
      <p:bldP spid="4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FF40EE-1024-7740-A5E1-811E1C922CF7}"/>
              </a:ext>
            </a:extLst>
          </p:cNvPr>
          <p:cNvGrpSpPr/>
          <p:nvPr/>
        </p:nvGrpSpPr>
        <p:grpSpPr>
          <a:xfrm>
            <a:off x="189571" y="1160463"/>
            <a:ext cx="8787161" cy="4537075"/>
            <a:chOff x="189571" y="1754188"/>
            <a:chExt cx="8787161" cy="4537075"/>
          </a:xfrm>
        </p:grpSpPr>
        <p:grpSp>
          <p:nvGrpSpPr>
            <p:cNvPr id="46090" name="Group 10"/>
            <p:cNvGrpSpPr>
              <a:grpSpLocks/>
            </p:cNvGrpSpPr>
            <p:nvPr/>
          </p:nvGrpSpPr>
          <p:grpSpPr bwMode="auto">
            <a:xfrm>
              <a:off x="4321175" y="5827713"/>
              <a:ext cx="974725" cy="404812"/>
              <a:chOff x="2434" y="3677"/>
              <a:chExt cx="614" cy="255"/>
            </a:xfrm>
          </p:grpSpPr>
          <p:sp>
            <p:nvSpPr>
              <p:cNvPr id="46091" name="Oval 11"/>
              <p:cNvSpPr>
                <a:spLocks noChangeArrowheads="1"/>
              </p:cNvSpPr>
              <p:nvPr/>
            </p:nvSpPr>
            <p:spPr bwMode="auto">
              <a:xfrm>
                <a:off x="2524" y="3677"/>
                <a:ext cx="125" cy="183"/>
              </a:xfrm>
              <a:prstGeom prst="ellipse">
                <a:avLst/>
              </a:prstGeom>
              <a:solidFill>
                <a:srgbClr val="777777"/>
              </a:solidFill>
              <a:ln w="12700">
                <a:solidFill>
                  <a:srgbClr val="777777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46092" name="Freeform 12"/>
              <p:cNvSpPr>
                <a:spLocks/>
              </p:cNvSpPr>
              <p:nvPr/>
            </p:nvSpPr>
            <p:spPr bwMode="auto">
              <a:xfrm>
                <a:off x="2434" y="3767"/>
                <a:ext cx="507" cy="165"/>
              </a:xfrm>
              <a:custGeom>
                <a:avLst/>
                <a:gdLst>
                  <a:gd name="T0" fmla="*/ 28 w 507"/>
                  <a:gd name="T1" fmla="*/ 165 h 165"/>
                  <a:gd name="T2" fmla="*/ 277 w 507"/>
                  <a:gd name="T3" fmla="*/ 16 h 165"/>
                  <a:gd name="T4" fmla="*/ 402 w 507"/>
                  <a:gd name="T5" fmla="*/ 54 h 165"/>
                  <a:gd name="T6" fmla="*/ 445 w 507"/>
                  <a:gd name="T7" fmla="*/ 165 h 165"/>
                  <a:gd name="T8" fmla="*/ 28 w 507"/>
                  <a:gd name="T9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7" h="165">
                    <a:moveTo>
                      <a:pt x="28" y="165"/>
                    </a:moveTo>
                    <a:cubicBezTo>
                      <a:pt x="0" y="140"/>
                      <a:pt x="215" y="35"/>
                      <a:pt x="277" y="16"/>
                    </a:cubicBezTo>
                    <a:cubicBezTo>
                      <a:pt x="334" y="0"/>
                      <a:pt x="374" y="29"/>
                      <a:pt x="402" y="54"/>
                    </a:cubicBezTo>
                    <a:cubicBezTo>
                      <a:pt x="430" y="79"/>
                      <a:pt x="507" y="146"/>
                      <a:pt x="445" y="165"/>
                    </a:cubicBezTo>
                    <a:lnTo>
                      <a:pt x="28" y="165"/>
                    </a:lnTo>
                    <a:close/>
                  </a:path>
                </a:pathLst>
              </a:custGeom>
              <a:solidFill>
                <a:srgbClr val="777777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46093" name="Arc 13"/>
              <p:cNvSpPr>
                <a:spLocks/>
              </p:cNvSpPr>
              <p:nvPr/>
            </p:nvSpPr>
            <p:spPr bwMode="auto">
              <a:xfrm rot="5400000" flipH="1" flipV="1">
                <a:off x="2866" y="3687"/>
                <a:ext cx="172" cy="192"/>
              </a:xfrm>
              <a:custGeom>
                <a:avLst/>
                <a:gdLst>
                  <a:gd name="G0" fmla="+- 6185 0 0"/>
                  <a:gd name="G1" fmla="+- 21600 0 0"/>
                  <a:gd name="G2" fmla="+- 21600 0 0"/>
                  <a:gd name="T0" fmla="*/ 0 w 27785"/>
                  <a:gd name="T1" fmla="*/ 904 h 21600"/>
                  <a:gd name="T2" fmla="*/ 27785 w 27785"/>
                  <a:gd name="T3" fmla="*/ 21600 h 21600"/>
                  <a:gd name="T4" fmla="*/ 6185 w 2778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785" h="21600" fill="none" extrusionOk="0">
                    <a:moveTo>
                      <a:pt x="0" y="904"/>
                    </a:moveTo>
                    <a:cubicBezTo>
                      <a:pt x="2006" y="304"/>
                      <a:pt x="4090" y="0"/>
                      <a:pt x="6185" y="0"/>
                    </a:cubicBezTo>
                    <a:cubicBezTo>
                      <a:pt x="18114" y="0"/>
                      <a:pt x="27785" y="9670"/>
                      <a:pt x="27785" y="21600"/>
                    </a:cubicBezTo>
                  </a:path>
                  <a:path w="27785" h="21600" stroke="0" extrusionOk="0">
                    <a:moveTo>
                      <a:pt x="0" y="904"/>
                    </a:moveTo>
                    <a:cubicBezTo>
                      <a:pt x="2006" y="304"/>
                      <a:pt x="4090" y="0"/>
                      <a:pt x="6185" y="0"/>
                    </a:cubicBezTo>
                    <a:cubicBezTo>
                      <a:pt x="18114" y="0"/>
                      <a:pt x="27785" y="9670"/>
                      <a:pt x="27785" y="21600"/>
                    </a:cubicBezTo>
                    <a:lnTo>
                      <a:pt x="6185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777777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777777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46094" name="Arc 14"/>
            <p:cNvSpPr>
              <a:spLocks/>
            </p:cNvSpPr>
            <p:nvPr/>
          </p:nvSpPr>
          <p:spPr bwMode="auto">
            <a:xfrm flipH="1">
              <a:off x="3886200" y="5140325"/>
              <a:ext cx="1371600" cy="11160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586 w 43200"/>
                <a:gd name="T1" fmla="*/ 34907 h 34907"/>
                <a:gd name="T2" fmla="*/ 38910 w 43200"/>
                <a:gd name="T3" fmla="*/ 34520 h 34907"/>
                <a:gd name="T4" fmla="*/ 21600 w 43200"/>
                <a:gd name="T5" fmla="*/ 21600 h 34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4907" fill="none" extrusionOk="0">
                  <a:moveTo>
                    <a:pt x="4585" y="34907"/>
                  </a:moveTo>
                  <a:cubicBezTo>
                    <a:pt x="1614" y="31107"/>
                    <a:pt x="0" y="2642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6256"/>
                    <a:pt x="41695" y="30788"/>
                    <a:pt x="38909" y="34519"/>
                  </a:cubicBezTo>
                </a:path>
                <a:path w="43200" h="34907" stroke="0" extrusionOk="0">
                  <a:moveTo>
                    <a:pt x="4585" y="34907"/>
                  </a:moveTo>
                  <a:cubicBezTo>
                    <a:pt x="1614" y="31107"/>
                    <a:pt x="0" y="2642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6256"/>
                    <a:pt x="41695" y="30788"/>
                    <a:pt x="38909" y="3451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095" name="Arc 15"/>
            <p:cNvSpPr>
              <a:spLocks noChangeAspect="1"/>
            </p:cNvSpPr>
            <p:nvPr/>
          </p:nvSpPr>
          <p:spPr bwMode="auto">
            <a:xfrm flipH="1">
              <a:off x="3201988" y="4457700"/>
              <a:ext cx="2741612" cy="17986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091 w 43200"/>
                <a:gd name="T1" fmla="*/ 28377 h 28377"/>
                <a:gd name="T2" fmla="*/ 42143 w 43200"/>
                <a:gd name="T3" fmla="*/ 28274 h 28377"/>
                <a:gd name="T4" fmla="*/ 21600 w 43200"/>
                <a:gd name="T5" fmla="*/ 21600 h 28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8377" fill="none" extrusionOk="0">
                  <a:moveTo>
                    <a:pt x="1090" y="28377"/>
                  </a:moveTo>
                  <a:cubicBezTo>
                    <a:pt x="368" y="26190"/>
                    <a:pt x="0" y="2390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866"/>
                    <a:pt x="42843" y="26118"/>
                    <a:pt x="42143" y="28274"/>
                  </a:cubicBezTo>
                </a:path>
                <a:path w="43200" h="28377" stroke="0" extrusionOk="0">
                  <a:moveTo>
                    <a:pt x="1090" y="28377"/>
                  </a:moveTo>
                  <a:cubicBezTo>
                    <a:pt x="368" y="26190"/>
                    <a:pt x="0" y="2390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866"/>
                    <a:pt x="42843" y="26118"/>
                    <a:pt x="42143" y="2827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096" name="Arc 16"/>
            <p:cNvSpPr>
              <a:spLocks noChangeAspect="1"/>
            </p:cNvSpPr>
            <p:nvPr/>
          </p:nvSpPr>
          <p:spPr bwMode="auto">
            <a:xfrm flipH="1">
              <a:off x="2511425" y="3781425"/>
              <a:ext cx="4122738" cy="2473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9 w 43200"/>
                <a:gd name="T1" fmla="*/ 25935 h 25935"/>
                <a:gd name="T2" fmla="*/ 42762 w 43200"/>
                <a:gd name="T3" fmla="*/ 25926 h 25935"/>
                <a:gd name="T4" fmla="*/ 21600 w 43200"/>
                <a:gd name="T5" fmla="*/ 21600 h 25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935" fill="none" extrusionOk="0">
                  <a:moveTo>
                    <a:pt x="439" y="25934"/>
                  </a:moveTo>
                  <a:cubicBezTo>
                    <a:pt x="147" y="24508"/>
                    <a:pt x="0" y="230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053"/>
                    <a:pt x="43053" y="24502"/>
                    <a:pt x="42762" y="25926"/>
                  </a:cubicBezTo>
                </a:path>
                <a:path w="43200" h="25935" stroke="0" extrusionOk="0">
                  <a:moveTo>
                    <a:pt x="439" y="25934"/>
                  </a:moveTo>
                  <a:cubicBezTo>
                    <a:pt x="147" y="24508"/>
                    <a:pt x="0" y="230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053"/>
                    <a:pt x="43053" y="24502"/>
                    <a:pt x="42762" y="2592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097" name="Arc 17"/>
            <p:cNvSpPr>
              <a:spLocks noChangeAspect="1"/>
            </p:cNvSpPr>
            <p:nvPr/>
          </p:nvSpPr>
          <p:spPr bwMode="auto">
            <a:xfrm flipH="1">
              <a:off x="1830388" y="3070225"/>
              <a:ext cx="5484812" cy="31845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73 w 43200"/>
                <a:gd name="T1" fmla="*/ 25024 h 25095"/>
                <a:gd name="T2" fmla="*/ 42915 w 43200"/>
                <a:gd name="T3" fmla="*/ 25095 h 25095"/>
                <a:gd name="T4" fmla="*/ 21600 w 43200"/>
                <a:gd name="T5" fmla="*/ 21600 h 25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095" fill="none" extrusionOk="0">
                  <a:moveTo>
                    <a:pt x="273" y="25023"/>
                  </a:moveTo>
                  <a:cubicBezTo>
                    <a:pt x="91" y="23891"/>
                    <a:pt x="0" y="2274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770"/>
                    <a:pt x="43104" y="23939"/>
                    <a:pt x="42915" y="25095"/>
                  </a:cubicBezTo>
                </a:path>
                <a:path w="43200" h="25095" stroke="0" extrusionOk="0">
                  <a:moveTo>
                    <a:pt x="273" y="25023"/>
                  </a:moveTo>
                  <a:cubicBezTo>
                    <a:pt x="91" y="23891"/>
                    <a:pt x="0" y="2274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770"/>
                    <a:pt x="43104" y="23939"/>
                    <a:pt x="42915" y="2509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098" name="Arc 18"/>
            <p:cNvSpPr>
              <a:spLocks noChangeAspect="1"/>
            </p:cNvSpPr>
            <p:nvPr/>
          </p:nvSpPr>
          <p:spPr bwMode="auto">
            <a:xfrm flipH="1">
              <a:off x="1144588" y="2419350"/>
              <a:ext cx="6856412" cy="38481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69 w 43200"/>
                <a:gd name="T1" fmla="*/ 24298 h 24298"/>
                <a:gd name="T2" fmla="*/ 43033 w 43200"/>
                <a:gd name="T3" fmla="*/ 24281 h 24298"/>
                <a:gd name="T4" fmla="*/ 21600 w 43200"/>
                <a:gd name="T5" fmla="*/ 21600 h 2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4298" fill="none" extrusionOk="0">
                  <a:moveTo>
                    <a:pt x="169" y="24297"/>
                  </a:moveTo>
                  <a:cubicBezTo>
                    <a:pt x="56" y="23403"/>
                    <a:pt x="0" y="2250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496"/>
                    <a:pt x="43144" y="23391"/>
                    <a:pt x="43032" y="24280"/>
                  </a:cubicBezTo>
                </a:path>
                <a:path w="43200" h="24298" stroke="0" extrusionOk="0">
                  <a:moveTo>
                    <a:pt x="169" y="24297"/>
                  </a:moveTo>
                  <a:cubicBezTo>
                    <a:pt x="56" y="23403"/>
                    <a:pt x="0" y="2250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496"/>
                    <a:pt x="43144" y="23391"/>
                    <a:pt x="43032" y="2428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099" name="Oval 19"/>
            <p:cNvSpPr>
              <a:spLocks noChangeArrowheads="1"/>
            </p:cNvSpPr>
            <p:nvPr/>
          </p:nvSpPr>
          <p:spPr bwMode="auto">
            <a:xfrm>
              <a:off x="4525963" y="5794375"/>
              <a:ext cx="92075" cy="92075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101" name="Freeform 21"/>
            <p:cNvSpPr>
              <a:spLocks noChangeAspect="1"/>
            </p:cNvSpPr>
            <p:nvPr/>
          </p:nvSpPr>
          <p:spPr bwMode="auto">
            <a:xfrm flipH="1">
              <a:off x="979488" y="5167351"/>
              <a:ext cx="1023937" cy="1071563"/>
            </a:xfrm>
            <a:custGeom>
              <a:avLst/>
              <a:gdLst>
                <a:gd name="T0" fmla="*/ 334 w 1689"/>
                <a:gd name="T1" fmla="*/ 428 h 1771"/>
                <a:gd name="T2" fmla="*/ 353 w 1689"/>
                <a:gd name="T3" fmla="*/ 361 h 1771"/>
                <a:gd name="T4" fmla="*/ 373 w 1689"/>
                <a:gd name="T5" fmla="*/ 285 h 1771"/>
                <a:gd name="T6" fmla="*/ 437 w 1689"/>
                <a:gd name="T7" fmla="*/ 200 h 1771"/>
                <a:gd name="T8" fmla="*/ 499 w 1689"/>
                <a:gd name="T9" fmla="*/ 93 h 1771"/>
                <a:gd name="T10" fmla="*/ 541 w 1689"/>
                <a:gd name="T11" fmla="*/ 11 h 1771"/>
                <a:gd name="T12" fmla="*/ 627 w 1689"/>
                <a:gd name="T13" fmla="*/ 84 h 1771"/>
                <a:gd name="T14" fmla="*/ 684 w 1689"/>
                <a:gd name="T15" fmla="*/ 112 h 1771"/>
                <a:gd name="T16" fmla="*/ 761 w 1689"/>
                <a:gd name="T17" fmla="*/ 156 h 1771"/>
                <a:gd name="T18" fmla="*/ 840 w 1689"/>
                <a:gd name="T19" fmla="*/ 230 h 1771"/>
                <a:gd name="T20" fmla="*/ 895 w 1689"/>
                <a:gd name="T21" fmla="*/ 328 h 1771"/>
                <a:gd name="T22" fmla="*/ 955 w 1689"/>
                <a:gd name="T23" fmla="*/ 416 h 1771"/>
                <a:gd name="T24" fmla="*/ 1034 w 1689"/>
                <a:gd name="T25" fmla="*/ 478 h 1771"/>
                <a:gd name="T26" fmla="*/ 1137 w 1689"/>
                <a:gd name="T27" fmla="*/ 511 h 1771"/>
                <a:gd name="T28" fmla="*/ 1252 w 1689"/>
                <a:gd name="T29" fmla="*/ 538 h 1771"/>
                <a:gd name="T30" fmla="*/ 1368 w 1689"/>
                <a:gd name="T31" fmla="*/ 611 h 1771"/>
                <a:gd name="T32" fmla="*/ 1482 w 1689"/>
                <a:gd name="T33" fmla="*/ 781 h 1771"/>
                <a:gd name="T34" fmla="*/ 1576 w 1689"/>
                <a:gd name="T35" fmla="*/ 922 h 1771"/>
                <a:gd name="T36" fmla="*/ 1655 w 1689"/>
                <a:gd name="T37" fmla="*/ 1114 h 1771"/>
                <a:gd name="T38" fmla="*/ 1656 w 1689"/>
                <a:gd name="T39" fmla="*/ 1504 h 1771"/>
                <a:gd name="T40" fmla="*/ 1689 w 1689"/>
                <a:gd name="T41" fmla="*/ 1638 h 1771"/>
                <a:gd name="T42" fmla="*/ 1599 w 1689"/>
                <a:gd name="T43" fmla="*/ 1730 h 1771"/>
                <a:gd name="T44" fmla="*/ 1467 w 1689"/>
                <a:gd name="T45" fmla="*/ 1746 h 1771"/>
                <a:gd name="T46" fmla="*/ 1257 w 1689"/>
                <a:gd name="T47" fmla="*/ 1759 h 1771"/>
                <a:gd name="T48" fmla="*/ 1007 w 1689"/>
                <a:gd name="T49" fmla="*/ 1768 h 1771"/>
                <a:gd name="T50" fmla="*/ 749 w 1689"/>
                <a:gd name="T51" fmla="*/ 1771 h 1771"/>
                <a:gd name="T52" fmla="*/ 522 w 1689"/>
                <a:gd name="T53" fmla="*/ 1767 h 1771"/>
                <a:gd name="T54" fmla="*/ 359 w 1689"/>
                <a:gd name="T55" fmla="*/ 1753 h 1771"/>
                <a:gd name="T56" fmla="*/ 202 w 1689"/>
                <a:gd name="T57" fmla="*/ 1707 h 1771"/>
                <a:gd name="T58" fmla="*/ 82 w 1689"/>
                <a:gd name="T59" fmla="*/ 1642 h 1771"/>
                <a:gd name="T60" fmla="*/ 17 w 1689"/>
                <a:gd name="T61" fmla="*/ 1569 h 1771"/>
                <a:gd name="T62" fmla="*/ 7 w 1689"/>
                <a:gd name="T63" fmla="*/ 1472 h 1771"/>
                <a:gd name="T64" fmla="*/ 69 w 1689"/>
                <a:gd name="T65" fmla="*/ 1458 h 1771"/>
                <a:gd name="T66" fmla="*/ 138 w 1689"/>
                <a:gd name="T67" fmla="*/ 1535 h 1771"/>
                <a:gd name="T68" fmla="*/ 232 w 1689"/>
                <a:gd name="T69" fmla="*/ 1601 h 1771"/>
                <a:gd name="T70" fmla="*/ 354 w 1689"/>
                <a:gd name="T71" fmla="*/ 1639 h 1771"/>
                <a:gd name="T72" fmla="*/ 492 w 1689"/>
                <a:gd name="T73" fmla="*/ 1670 h 1771"/>
                <a:gd name="T74" fmla="*/ 590 w 1689"/>
                <a:gd name="T75" fmla="*/ 1681 h 1771"/>
                <a:gd name="T76" fmla="*/ 676 w 1689"/>
                <a:gd name="T77" fmla="*/ 1682 h 1771"/>
                <a:gd name="T78" fmla="*/ 758 w 1689"/>
                <a:gd name="T79" fmla="*/ 1679 h 1771"/>
                <a:gd name="T80" fmla="*/ 807 w 1689"/>
                <a:gd name="T81" fmla="*/ 1673 h 1771"/>
                <a:gd name="T82" fmla="*/ 838 w 1689"/>
                <a:gd name="T83" fmla="*/ 1600 h 1771"/>
                <a:gd name="T84" fmla="*/ 912 w 1689"/>
                <a:gd name="T85" fmla="*/ 1455 h 1771"/>
                <a:gd name="T86" fmla="*/ 877 w 1689"/>
                <a:gd name="T87" fmla="*/ 1070 h 1771"/>
                <a:gd name="T88" fmla="*/ 788 w 1689"/>
                <a:gd name="T89" fmla="*/ 970 h 1771"/>
                <a:gd name="T90" fmla="*/ 624 w 1689"/>
                <a:gd name="T91" fmla="*/ 814 h 1771"/>
                <a:gd name="T92" fmla="*/ 530 w 1689"/>
                <a:gd name="T93" fmla="*/ 619 h 1771"/>
                <a:gd name="T94" fmla="*/ 529 w 1689"/>
                <a:gd name="T95" fmla="*/ 518 h 1771"/>
                <a:gd name="T96" fmla="*/ 497 w 1689"/>
                <a:gd name="T97" fmla="*/ 487 h 1771"/>
                <a:gd name="T98" fmla="*/ 433 w 1689"/>
                <a:gd name="T99" fmla="*/ 505 h 1771"/>
                <a:gd name="T100" fmla="*/ 386 w 1689"/>
                <a:gd name="T101" fmla="*/ 491 h 1771"/>
                <a:gd name="T102" fmla="*/ 349 w 1689"/>
                <a:gd name="T103" fmla="*/ 452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9" h="1771">
                  <a:moveTo>
                    <a:pt x="349" y="444"/>
                  </a:moveTo>
                  <a:lnTo>
                    <a:pt x="347" y="443"/>
                  </a:lnTo>
                  <a:lnTo>
                    <a:pt x="344" y="440"/>
                  </a:lnTo>
                  <a:lnTo>
                    <a:pt x="339" y="434"/>
                  </a:lnTo>
                  <a:lnTo>
                    <a:pt x="334" y="428"/>
                  </a:lnTo>
                  <a:lnTo>
                    <a:pt x="331" y="419"/>
                  </a:lnTo>
                  <a:lnTo>
                    <a:pt x="331" y="409"/>
                  </a:lnTo>
                  <a:lnTo>
                    <a:pt x="333" y="397"/>
                  </a:lnTo>
                  <a:lnTo>
                    <a:pt x="340" y="385"/>
                  </a:lnTo>
                  <a:lnTo>
                    <a:pt x="353" y="361"/>
                  </a:lnTo>
                  <a:lnTo>
                    <a:pt x="357" y="343"/>
                  </a:lnTo>
                  <a:lnTo>
                    <a:pt x="358" y="327"/>
                  </a:lnTo>
                  <a:lnTo>
                    <a:pt x="364" y="311"/>
                  </a:lnTo>
                  <a:lnTo>
                    <a:pt x="368" y="300"/>
                  </a:lnTo>
                  <a:lnTo>
                    <a:pt x="373" y="285"/>
                  </a:lnTo>
                  <a:lnTo>
                    <a:pt x="378" y="267"/>
                  </a:lnTo>
                  <a:lnTo>
                    <a:pt x="386" y="246"/>
                  </a:lnTo>
                  <a:lnTo>
                    <a:pt x="396" y="228"/>
                  </a:lnTo>
                  <a:lnTo>
                    <a:pt x="414" y="211"/>
                  </a:lnTo>
                  <a:lnTo>
                    <a:pt x="437" y="200"/>
                  </a:lnTo>
                  <a:lnTo>
                    <a:pt x="467" y="195"/>
                  </a:lnTo>
                  <a:lnTo>
                    <a:pt x="475" y="177"/>
                  </a:lnTo>
                  <a:lnTo>
                    <a:pt x="482" y="153"/>
                  </a:lnTo>
                  <a:lnTo>
                    <a:pt x="491" y="124"/>
                  </a:lnTo>
                  <a:lnTo>
                    <a:pt x="499" y="93"/>
                  </a:lnTo>
                  <a:lnTo>
                    <a:pt x="507" y="62"/>
                  </a:lnTo>
                  <a:lnTo>
                    <a:pt x="515" y="35"/>
                  </a:lnTo>
                  <a:lnTo>
                    <a:pt x="522" y="13"/>
                  </a:lnTo>
                  <a:lnTo>
                    <a:pt x="527" y="0"/>
                  </a:lnTo>
                  <a:lnTo>
                    <a:pt x="541" y="11"/>
                  </a:lnTo>
                  <a:lnTo>
                    <a:pt x="557" y="25"/>
                  </a:lnTo>
                  <a:lnTo>
                    <a:pt x="575" y="40"/>
                  </a:lnTo>
                  <a:lnTo>
                    <a:pt x="593" y="56"/>
                  </a:lnTo>
                  <a:lnTo>
                    <a:pt x="611" y="71"/>
                  </a:lnTo>
                  <a:lnTo>
                    <a:pt x="627" y="84"/>
                  </a:lnTo>
                  <a:lnTo>
                    <a:pt x="640" y="95"/>
                  </a:lnTo>
                  <a:lnTo>
                    <a:pt x="650" y="102"/>
                  </a:lnTo>
                  <a:lnTo>
                    <a:pt x="660" y="105"/>
                  </a:lnTo>
                  <a:lnTo>
                    <a:pt x="671" y="108"/>
                  </a:lnTo>
                  <a:lnTo>
                    <a:pt x="684" y="112"/>
                  </a:lnTo>
                  <a:lnTo>
                    <a:pt x="698" y="118"/>
                  </a:lnTo>
                  <a:lnTo>
                    <a:pt x="713" y="125"/>
                  </a:lnTo>
                  <a:lnTo>
                    <a:pt x="728" y="134"/>
                  </a:lnTo>
                  <a:lnTo>
                    <a:pt x="745" y="144"/>
                  </a:lnTo>
                  <a:lnTo>
                    <a:pt x="761" y="156"/>
                  </a:lnTo>
                  <a:lnTo>
                    <a:pt x="778" y="168"/>
                  </a:lnTo>
                  <a:lnTo>
                    <a:pt x="795" y="182"/>
                  </a:lnTo>
                  <a:lnTo>
                    <a:pt x="810" y="196"/>
                  </a:lnTo>
                  <a:lnTo>
                    <a:pt x="825" y="212"/>
                  </a:lnTo>
                  <a:lnTo>
                    <a:pt x="840" y="230"/>
                  </a:lnTo>
                  <a:lnTo>
                    <a:pt x="853" y="248"/>
                  </a:lnTo>
                  <a:lnTo>
                    <a:pt x="865" y="267"/>
                  </a:lnTo>
                  <a:lnTo>
                    <a:pt x="875" y="287"/>
                  </a:lnTo>
                  <a:lnTo>
                    <a:pt x="885" y="308"/>
                  </a:lnTo>
                  <a:lnTo>
                    <a:pt x="895" y="328"/>
                  </a:lnTo>
                  <a:lnTo>
                    <a:pt x="906" y="347"/>
                  </a:lnTo>
                  <a:lnTo>
                    <a:pt x="917" y="366"/>
                  </a:lnTo>
                  <a:lnTo>
                    <a:pt x="929" y="383"/>
                  </a:lnTo>
                  <a:lnTo>
                    <a:pt x="942" y="400"/>
                  </a:lnTo>
                  <a:lnTo>
                    <a:pt x="955" y="416"/>
                  </a:lnTo>
                  <a:lnTo>
                    <a:pt x="969" y="430"/>
                  </a:lnTo>
                  <a:lnTo>
                    <a:pt x="984" y="444"/>
                  </a:lnTo>
                  <a:lnTo>
                    <a:pt x="999" y="456"/>
                  </a:lnTo>
                  <a:lnTo>
                    <a:pt x="1016" y="468"/>
                  </a:lnTo>
                  <a:lnTo>
                    <a:pt x="1034" y="478"/>
                  </a:lnTo>
                  <a:lnTo>
                    <a:pt x="1053" y="487"/>
                  </a:lnTo>
                  <a:lnTo>
                    <a:pt x="1072" y="495"/>
                  </a:lnTo>
                  <a:lnTo>
                    <a:pt x="1093" y="501"/>
                  </a:lnTo>
                  <a:lnTo>
                    <a:pt x="1115" y="506"/>
                  </a:lnTo>
                  <a:lnTo>
                    <a:pt x="1137" y="511"/>
                  </a:lnTo>
                  <a:lnTo>
                    <a:pt x="1160" y="514"/>
                  </a:lnTo>
                  <a:lnTo>
                    <a:pt x="1183" y="518"/>
                  </a:lnTo>
                  <a:lnTo>
                    <a:pt x="1206" y="524"/>
                  </a:lnTo>
                  <a:lnTo>
                    <a:pt x="1229" y="530"/>
                  </a:lnTo>
                  <a:lnTo>
                    <a:pt x="1252" y="538"/>
                  </a:lnTo>
                  <a:lnTo>
                    <a:pt x="1276" y="546"/>
                  </a:lnTo>
                  <a:lnTo>
                    <a:pt x="1298" y="558"/>
                  </a:lnTo>
                  <a:lnTo>
                    <a:pt x="1321" y="573"/>
                  </a:lnTo>
                  <a:lnTo>
                    <a:pt x="1345" y="590"/>
                  </a:lnTo>
                  <a:lnTo>
                    <a:pt x="1368" y="611"/>
                  </a:lnTo>
                  <a:lnTo>
                    <a:pt x="1391" y="636"/>
                  </a:lnTo>
                  <a:lnTo>
                    <a:pt x="1414" y="665"/>
                  </a:lnTo>
                  <a:lnTo>
                    <a:pt x="1437" y="698"/>
                  </a:lnTo>
                  <a:lnTo>
                    <a:pt x="1459" y="737"/>
                  </a:lnTo>
                  <a:lnTo>
                    <a:pt x="1482" y="781"/>
                  </a:lnTo>
                  <a:lnTo>
                    <a:pt x="1495" y="806"/>
                  </a:lnTo>
                  <a:lnTo>
                    <a:pt x="1513" y="834"/>
                  </a:lnTo>
                  <a:lnTo>
                    <a:pt x="1532" y="862"/>
                  </a:lnTo>
                  <a:lnTo>
                    <a:pt x="1554" y="892"/>
                  </a:lnTo>
                  <a:lnTo>
                    <a:pt x="1576" y="922"/>
                  </a:lnTo>
                  <a:lnTo>
                    <a:pt x="1598" y="951"/>
                  </a:lnTo>
                  <a:lnTo>
                    <a:pt x="1618" y="981"/>
                  </a:lnTo>
                  <a:lnTo>
                    <a:pt x="1636" y="1008"/>
                  </a:lnTo>
                  <a:lnTo>
                    <a:pt x="1649" y="1049"/>
                  </a:lnTo>
                  <a:lnTo>
                    <a:pt x="1655" y="1114"/>
                  </a:lnTo>
                  <a:lnTo>
                    <a:pt x="1657" y="1193"/>
                  </a:lnTo>
                  <a:lnTo>
                    <a:pt x="1657" y="1280"/>
                  </a:lnTo>
                  <a:lnTo>
                    <a:pt x="1656" y="1366"/>
                  </a:lnTo>
                  <a:lnTo>
                    <a:pt x="1655" y="1443"/>
                  </a:lnTo>
                  <a:lnTo>
                    <a:pt x="1656" y="1504"/>
                  </a:lnTo>
                  <a:lnTo>
                    <a:pt x="1660" y="1539"/>
                  </a:lnTo>
                  <a:lnTo>
                    <a:pt x="1667" y="1561"/>
                  </a:lnTo>
                  <a:lnTo>
                    <a:pt x="1676" y="1585"/>
                  </a:lnTo>
                  <a:lnTo>
                    <a:pt x="1685" y="1612"/>
                  </a:lnTo>
                  <a:lnTo>
                    <a:pt x="1689" y="1638"/>
                  </a:lnTo>
                  <a:lnTo>
                    <a:pt x="1687" y="1664"/>
                  </a:lnTo>
                  <a:lnTo>
                    <a:pt x="1675" y="1689"/>
                  </a:lnTo>
                  <a:lnTo>
                    <a:pt x="1651" y="1710"/>
                  </a:lnTo>
                  <a:lnTo>
                    <a:pt x="1613" y="1727"/>
                  </a:lnTo>
                  <a:lnTo>
                    <a:pt x="1599" y="1730"/>
                  </a:lnTo>
                  <a:lnTo>
                    <a:pt x="1580" y="1733"/>
                  </a:lnTo>
                  <a:lnTo>
                    <a:pt x="1557" y="1736"/>
                  </a:lnTo>
                  <a:lnTo>
                    <a:pt x="1530" y="1740"/>
                  </a:lnTo>
                  <a:lnTo>
                    <a:pt x="1501" y="1743"/>
                  </a:lnTo>
                  <a:lnTo>
                    <a:pt x="1467" y="1746"/>
                  </a:lnTo>
                  <a:lnTo>
                    <a:pt x="1430" y="1749"/>
                  </a:lnTo>
                  <a:lnTo>
                    <a:pt x="1390" y="1752"/>
                  </a:lnTo>
                  <a:lnTo>
                    <a:pt x="1347" y="1755"/>
                  </a:lnTo>
                  <a:lnTo>
                    <a:pt x="1304" y="1757"/>
                  </a:lnTo>
                  <a:lnTo>
                    <a:pt x="1257" y="1759"/>
                  </a:lnTo>
                  <a:lnTo>
                    <a:pt x="1209" y="1761"/>
                  </a:lnTo>
                  <a:lnTo>
                    <a:pt x="1160" y="1764"/>
                  </a:lnTo>
                  <a:lnTo>
                    <a:pt x="1109" y="1766"/>
                  </a:lnTo>
                  <a:lnTo>
                    <a:pt x="1058" y="1767"/>
                  </a:lnTo>
                  <a:lnTo>
                    <a:pt x="1007" y="1768"/>
                  </a:lnTo>
                  <a:lnTo>
                    <a:pt x="955" y="1770"/>
                  </a:lnTo>
                  <a:lnTo>
                    <a:pt x="902" y="1770"/>
                  </a:lnTo>
                  <a:lnTo>
                    <a:pt x="850" y="1771"/>
                  </a:lnTo>
                  <a:lnTo>
                    <a:pt x="799" y="1771"/>
                  </a:lnTo>
                  <a:lnTo>
                    <a:pt x="749" y="1771"/>
                  </a:lnTo>
                  <a:lnTo>
                    <a:pt x="700" y="1771"/>
                  </a:lnTo>
                  <a:lnTo>
                    <a:pt x="653" y="1770"/>
                  </a:lnTo>
                  <a:lnTo>
                    <a:pt x="608" y="1769"/>
                  </a:lnTo>
                  <a:lnTo>
                    <a:pt x="563" y="1768"/>
                  </a:lnTo>
                  <a:lnTo>
                    <a:pt x="522" y="1767"/>
                  </a:lnTo>
                  <a:lnTo>
                    <a:pt x="483" y="1765"/>
                  </a:lnTo>
                  <a:lnTo>
                    <a:pt x="447" y="1762"/>
                  </a:lnTo>
                  <a:lnTo>
                    <a:pt x="414" y="1759"/>
                  </a:lnTo>
                  <a:lnTo>
                    <a:pt x="384" y="1756"/>
                  </a:lnTo>
                  <a:lnTo>
                    <a:pt x="359" y="1753"/>
                  </a:lnTo>
                  <a:lnTo>
                    <a:pt x="338" y="1748"/>
                  </a:lnTo>
                  <a:lnTo>
                    <a:pt x="300" y="1740"/>
                  </a:lnTo>
                  <a:lnTo>
                    <a:pt x="265" y="1729"/>
                  </a:lnTo>
                  <a:lnTo>
                    <a:pt x="232" y="1718"/>
                  </a:lnTo>
                  <a:lnTo>
                    <a:pt x="202" y="1707"/>
                  </a:lnTo>
                  <a:lnTo>
                    <a:pt x="173" y="1695"/>
                  </a:lnTo>
                  <a:lnTo>
                    <a:pt x="147" y="1682"/>
                  </a:lnTo>
                  <a:lnTo>
                    <a:pt x="123" y="1669"/>
                  </a:lnTo>
                  <a:lnTo>
                    <a:pt x="102" y="1656"/>
                  </a:lnTo>
                  <a:lnTo>
                    <a:pt x="82" y="1642"/>
                  </a:lnTo>
                  <a:lnTo>
                    <a:pt x="66" y="1627"/>
                  </a:lnTo>
                  <a:lnTo>
                    <a:pt x="50" y="1613"/>
                  </a:lnTo>
                  <a:lnTo>
                    <a:pt x="37" y="1598"/>
                  </a:lnTo>
                  <a:lnTo>
                    <a:pt x="27" y="1584"/>
                  </a:lnTo>
                  <a:lnTo>
                    <a:pt x="17" y="1569"/>
                  </a:lnTo>
                  <a:lnTo>
                    <a:pt x="10" y="1555"/>
                  </a:lnTo>
                  <a:lnTo>
                    <a:pt x="5" y="1539"/>
                  </a:lnTo>
                  <a:lnTo>
                    <a:pt x="0" y="1512"/>
                  </a:lnTo>
                  <a:lnTo>
                    <a:pt x="0" y="1489"/>
                  </a:lnTo>
                  <a:lnTo>
                    <a:pt x="7" y="1472"/>
                  </a:lnTo>
                  <a:lnTo>
                    <a:pt x="16" y="1459"/>
                  </a:lnTo>
                  <a:lnTo>
                    <a:pt x="28" y="1451"/>
                  </a:lnTo>
                  <a:lnTo>
                    <a:pt x="42" y="1448"/>
                  </a:lnTo>
                  <a:lnTo>
                    <a:pt x="56" y="1450"/>
                  </a:lnTo>
                  <a:lnTo>
                    <a:pt x="69" y="1458"/>
                  </a:lnTo>
                  <a:lnTo>
                    <a:pt x="82" y="1469"/>
                  </a:lnTo>
                  <a:lnTo>
                    <a:pt x="94" y="1483"/>
                  </a:lnTo>
                  <a:lnTo>
                    <a:pt x="107" y="1499"/>
                  </a:lnTo>
                  <a:lnTo>
                    <a:pt x="121" y="1516"/>
                  </a:lnTo>
                  <a:lnTo>
                    <a:pt x="138" y="1535"/>
                  </a:lnTo>
                  <a:lnTo>
                    <a:pt x="155" y="1553"/>
                  </a:lnTo>
                  <a:lnTo>
                    <a:pt x="176" y="1571"/>
                  </a:lnTo>
                  <a:lnTo>
                    <a:pt x="200" y="1586"/>
                  </a:lnTo>
                  <a:lnTo>
                    <a:pt x="214" y="1594"/>
                  </a:lnTo>
                  <a:lnTo>
                    <a:pt x="232" y="1601"/>
                  </a:lnTo>
                  <a:lnTo>
                    <a:pt x="253" y="1609"/>
                  </a:lnTo>
                  <a:lnTo>
                    <a:pt x="276" y="1617"/>
                  </a:lnTo>
                  <a:lnTo>
                    <a:pt x="301" y="1624"/>
                  </a:lnTo>
                  <a:lnTo>
                    <a:pt x="327" y="1632"/>
                  </a:lnTo>
                  <a:lnTo>
                    <a:pt x="354" y="1639"/>
                  </a:lnTo>
                  <a:lnTo>
                    <a:pt x="382" y="1646"/>
                  </a:lnTo>
                  <a:lnTo>
                    <a:pt x="411" y="1652"/>
                  </a:lnTo>
                  <a:lnTo>
                    <a:pt x="439" y="1659"/>
                  </a:lnTo>
                  <a:lnTo>
                    <a:pt x="466" y="1664"/>
                  </a:lnTo>
                  <a:lnTo>
                    <a:pt x="492" y="1670"/>
                  </a:lnTo>
                  <a:lnTo>
                    <a:pt x="516" y="1673"/>
                  </a:lnTo>
                  <a:lnTo>
                    <a:pt x="538" y="1678"/>
                  </a:lnTo>
                  <a:lnTo>
                    <a:pt x="559" y="1680"/>
                  </a:lnTo>
                  <a:lnTo>
                    <a:pt x="575" y="1681"/>
                  </a:lnTo>
                  <a:lnTo>
                    <a:pt x="590" y="1681"/>
                  </a:lnTo>
                  <a:lnTo>
                    <a:pt x="606" y="1682"/>
                  </a:lnTo>
                  <a:lnTo>
                    <a:pt x="624" y="1682"/>
                  </a:lnTo>
                  <a:lnTo>
                    <a:pt x="641" y="1682"/>
                  </a:lnTo>
                  <a:lnTo>
                    <a:pt x="659" y="1682"/>
                  </a:lnTo>
                  <a:lnTo>
                    <a:pt x="676" y="1682"/>
                  </a:lnTo>
                  <a:lnTo>
                    <a:pt x="693" y="1682"/>
                  </a:lnTo>
                  <a:lnTo>
                    <a:pt x="711" y="1681"/>
                  </a:lnTo>
                  <a:lnTo>
                    <a:pt x="727" y="1681"/>
                  </a:lnTo>
                  <a:lnTo>
                    <a:pt x="742" y="1680"/>
                  </a:lnTo>
                  <a:lnTo>
                    <a:pt x="758" y="1679"/>
                  </a:lnTo>
                  <a:lnTo>
                    <a:pt x="771" y="1678"/>
                  </a:lnTo>
                  <a:lnTo>
                    <a:pt x="783" y="1678"/>
                  </a:lnTo>
                  <a:lnTo>
                    <a:pt x="792" y="1675"/>
                  </a:lnTo>
                  <a:lnTo>
                    <a:pt x="800" y="1674"/>
                  </a:lnTo>
                  <a:lnTo>
                    <a:pt x="807" y="1673"/>
                  </a:lnTo>
                  <a:lnTo>
                    <a:pt x="809" y="1663"/>
                  </a:lnTo>
                  <a:lnTo>
                    <a:pt x="812" y="1649"/>
                  </a:lnTo>
                  <a:lnTo>
                    <a:pt x="818" y="1633"/>
                  </a:lnTo>
                  <a:lnTo>
                    <a:pt x="826" y="1615"/>
                  </a:lnTo>
                  <a:lnTo>
                    <a:pt x="838" y="1600"/>
                  </a:lnTo>
                  <a:lnTo>
                    <a:pt x="856" y="1587"/>
                  </a:lnTo>
                  <a:lnTo>
                    <a:pt x="878" y="1578"/>
                  </a:lnTo>
                  <a:lnTo>
                    <a:pt x="910" y="1576"/>
                  </a:lnTo>
                  <a:lnTo>
                    <a:pt x="913" y="1526"/>
                  </a:lnTo>
                  <a:lnTo>
                    <a:pt x="912" y="1455"/>
                  </a:lnTo>
                  <a:lnTo>
                    <a:pt x="908" y="1373"/>
                  </a:lnTo>
                  <a:lnTo>
                    <a:pt x="900" y="1285"/>
                  </a:lnTo>
                  <a:lnTo>
                    <a:pt x="893" y="1201"/>
                  </a:lnTo>
                  <a:lnTo>
                    <a:pt x="884" y="1126"/>
                  </a:lnTo>
                  <a:lnTo>
                    <a:pt x="877" y="1070"/>
                  </a:lnTo>
                  <a:lnTo>
                    <a:pt x="873" y="1040"/>
                  </a:lnTo>
                  <a:lnTo>
                    <a:pt x="860" y="1028"/>
                  </a:lnTo>
                  <a:lnTo>
                    <a:pt x="841" y="1012"/>
                  </a:lnTo>
                  <a:lnTo>
                    <a:pt x="816" y="993"/>
                  </a:lnTo>
                  <a:lnTo>
                    <a:pt x="788" y="970"/>
                  </a:lnTo>
                  <a:lnTo>
                    <a:pt x="757" y="944"/>
                  </a:lnTo>
                  <a:lnTo>
                    <a:pt x="723" y="914"/>
                  </a:lnTo>
                  <a:lnTo>
                    <a:pt x="689" y="884"/>
                  </a:lnTo>
                  <a:lnTo>
                    <a:pt x="655" y="850"/>
                  </a:lnTo>
                  <a:lnTo>
                    <a:pt x="624" y="814"/>
                  </a:lnTo>
                  <a:lnTo>
                    <a:pt x="594" y="777"/>
                  </a:lnTo>
                  <a:lnTo>
                    <a:pt x="569" y="739"/>
                  </a:lnTo>
                  <a:lnTo>
                    <a:pt x="550" y="700"/>
                  </a:lnTo>
                  <a:lnTo>
                    <a:pt x="536" y="660"/>
                  </a:lnTo>
                  <a:lnTo>
                    <a:pt x="530" y="619"/>
                  </a:lnTo>
                  <a:lnTo>
                    <a:pt x="532" y="578"/>
                  </a:lnTo>
                  <a:lnTo>
                    <a:pt x="544" y="538"/>
                  </a:lnTo>
                  <a:lnTo>
                    <a:pt x="541" y="531"/>
                  </a:lnTo>
                  <a:lnTo>
                    <a:pt x="536" y="525"/>
                  </a:lnTo>
                  <a:lnTo>
                    <a:pt x="529" y="518"/>
                  </a:lnTo>
                  <a:lnTo>
                    <a:pt x="523" y="512"/>
                  </a:lnTo>
                  <a:lnTo>
                    <a:pt x="515" y="506"/>
                  </a:lnTo>
                  <a:lnTo>
                    <a:pt x="509" y="500"/>
                  </a:lnTo>
                  <a:lnTo>
                    <a:pt x="502" y="493"/>
                  </a:lnTo>
                  <a:lnTo>
                    <a:pt x="497" y="487"/>
                  </a:lnTo>
                  <a:lnTo>
                    <a:pt x="483" y="490"/>
                  </a:lnTo>
                  <a:lnTo>
                    <a:pt x="470" y="494"/>
                  </a:lnTo>
                  <a:lnTo>
                    <a:pt x="457" y="499"/>
                  </a:lnTo>
                  <a:lnTo>
                    <a:pt x="445" y="502"/>
                  </a:lnTo>
                  <a:lnTo>
                    <a:pt x="433" y="505"/>
                  </a:lnTo>
                  <a:lnTo>
                    <a:pt x="423" y="506"/>
                  </a:lnTo>
                  <a:lnTo>
                    <a:pt x="413" y="506"/>
                  </a:lnTo>
                  <a:lnTo>
                    <a:pt x="404" y="503"/>
                  </a:lnTo>
                  <a:lnTo>
                    <a:pt x="395" y="497"/>
                  </a:lnTo>
                  <a:lnTo>
                    <a:pt x="386" y="491"/>
                  </a:lnTo>
                  <a:lnTo>
                    <a:pt x="376" y="484"/>
                  </a:lnTo>
                  <a:lnTo>
                    <a:pt x="367" y="477"/>
                  </a:lnTo>
                  <a:lnTo>
                    <a:pt x="358" y="468"/>
                  </a:lnTo>
                  <a:lnTo>
                    <a:pt x="352" y="460"/>
                  </a:lnTo>
                  <a:lnTo>
                    <a:pt x="349" y="452"/>
                  </a:lnTo>
                  <a:lnTo>
                    <a:pt x="349" y="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102" name="Freeform 22"/>
            <p:cNvSpPr>
              <a:spLocks noChangeAspect="1"/>
            </p:cNvSpPr>
            <p:nvPr/>
          </p:nvSpPr>
          <p:spPr bwMode="auto">
            <a:xfrm>
              <a:off x="7094538" y="5159375"/>
              <a:ext cx="1023937" cy="1071563"/>
            </a:xfrm>
            <a:custGeom>
              <a:avLst/>
              <a:gdLst>
                <a:gd name="T0" fmla="*/ 334 w 1689"/>
                <a:gd name="T1" fmla="*/ 428 h 1771"/>
                <a:gd name="T2" fmla="*/ 353 w 1689"/>
                <a:gd name="T3" fmla="*/ 361 h 1771"/>
                <a:gd name="T4" fmla="*/ 373 w 1689"/>
                <a:gd name="T5" fmla="*/ 285 h 1771"/>
                <a:gd name="T6" fmla="*/ 437 w 1689"/>
                <a:gd name="T7" fmla="*/ 200 h 1771"/>
                <a:gd name="T8" fmla="*/ 499 w 1689"/>
                <a:gd name="T9" fmla="*/ 93 h 1771"/>
                <a:gd name="T10" fmla="*/ 541 w 1689"/>
                <a:gd name="T11" fmla="*/ 11 h 1771"/>
                <a:gd name="T12" fmla="*/ 627 w 1689"/>
                <a:gd name="T13" fmla="*/ 84 h 1771"/>
                <a:gd name="T14" fmla="*/ 684 w 1689"/>
                <a:gd name="T15" fmla="*/ 112 h 1771"/>
                <a:gd name="T16" fmla="*/ 761 w 1689"/>
                <a:gd name="T17" fmla="*/ 156 h 1771"/>
                <a:gd name="T18" fmla="*/ 840 w 1689"/>
                <a:gd name="T19" fmla="*/ 230 h 1771"/>
                <a:gd name="T20" fmla="*/ 895 w 1689"/>
                <a:gd name="T21" fmla="*/ 328 h 1771"/>
                <a:gd name="T22" fmla="*/ 955 w 1689"/>
                <a:gd name="T23" fmla="*/ 416 h 1771"/>
                <a:gd name="T24" fmla="*/ 1034 w 1689"/>
                <a:gd name="T25" fmla="*/ 478 h 1771"/>
                <a:gd name="T26" fmla="*/ 1137 w 1689"/>
                <a:gd name="T27" fmla="*/ 511 h 1771"/>
                <a:gd name="T28" fmla="*/ 1252 w 1689"/>
                <a:gd name="T29" fmla="*/ 538 h 1771"/>
                <a:gd name="T30" fmla="*/ 1368 w 1689"/>
                <a:gd name="T31" fmla="*/ 611 h 1771"/>
                <a:gd name="T32" fmla="*/ 1482 w 1689"/>
                <a:gd name="T33" fmla="*/ 781 h 1771"/>
                <a:gd name="T34" fmla="*/ 1576 w 1689"/>
                <a:gd name="T35" fmla="*/ 922 h 1771"/>
                <a:gd name="T36" fmla="*/ 1655 w 1689"/>
                <a:gd name="T37" fmla="*/ 1114 h 1771"/>
                <a:gd name="T38" fmla="*/ 1656 w 1689"/>
                <a:gd name="T39" fmla="*/ 1504 h 1771"/>
                <a:gd name="T40" fmla="*/ 1689 w 1689"/>
                <a:gd name="T41" fmla="*/ 1638 h 1771"/>
                <a:gd name="T42" fmla="*/ 1599 w 1689"/>
                <a:gd name="T43" fmla="*/ 1730 h 1771"/>
                <a:gd name="T44" fmla="*/ 1467 w 1689"/>
                <a:gd name="T45" fmla="*/ 1746 h 1771"/>
                <a:gd name="T46" fmla="*/ 1257 w 1689"/>
                <a:gd name="T47" fmla="*/ 1759 h 1771"/>
                <a:gd name="T48" fmla="*/ 1007 w 1689"/>
                <a:gd name="T49" fmla="*/ 1768 h 1771"/>
                <a:gd name="T50" fmla="*/ 749 w 1689"/>
                <a:gd name="T51" fmla="*/ 1771 h 1771"/>
                <a:gd name="T52" fmla="*/ 522 w 1689"/>
                <a:gd name="T53" fmla="*/ 1767 h 1771"/>
                <a:gd name="T54" fmla="*/ 359 w 1689"/>
                <a:gd name="T55" fmla="*/ 1753 h 1771"/>
                <a:gd name="T56" fmla="*/ 202 w 1689"/>
                <a:gd name="T57" fmla="*/ 1707 h 1771"/>
                <a:gd name="T58" fmla="*/ 82 w 1689"/>
                <a:gd name="T59" fmla="*/ 1642 h 1771"/>
                <a:gd name="T60" fmla="*/ 17 w 1689"/>
                <a:gd name="T61" fmla="*/ 1569 h 1771"/>
                <a:gd name="T62" fmla="*/ 7 w 1689"/>
                <a:gd name="T63" fmla="*/ 1472 h 1771"/>
                <a:gd name="T64" fmla="*/ 69 w 1689"/>
                <a:gd name="T65" fmla="*/ 1458 h 1771"/>
                <a:gd name="T66" fmla="*/ 138 w 1689"/>
                <a:gd name="T67" fmla="*/ 1535 h 1771"/>
                <a:gd name="T68" fmla="*/ 232 w 1689"/>
                <a:gd name="T69" fmla="*/ 1601 h 1771"/>
                <a:gd name="T70" fmla="*/ 354 w 1689"/>
                <a:gd name="T71" fmla="*/ 1639 h 1771"/>
                <a:gd name="T72" fmla="*/ 492 w 1689"/>
                <a:gd name="T73" fmla="*/ 1670 h 1771"/>
                <a:gd name="T74" fmla="*/ 590 w 1689"/>
                <a:gd name="T75" fmla="*/ 1681 h 1771"/>
                <a:gd name="T76" fmla="*/ 676 w 1689"/>
                <a:gd name="T77" fmla="*/ 1682 h 1771"/>
                <a:gd name="T78" fmla="*/ 758 w 1689"/>
                <a:gd name="T79" fmla="*/ 1679 h 1771"/>
                <a:gd name="T80" fmla="*/ 807 w 1689"/>
                <a:gd name="T81" fmla="*/ 1673 h 1771"/>
                <a:gd name="T82" fmla="*/ 838 w 1689"/>
                <a:gd name="T83" fmla="*/ 1600 h 1771"/>
                <a:gd name="T84" fmla="*/ 912 w 1689"/>
                <a:gd name="T85" fmla="*/ 1455 h 1771"/>
                <a:gd name="T86" fmla="*/ 877 w 1689"/>
                <a:gd name="T87" fmla="*/ 1070 h 1771"/>
                <a:gd name="T88" fmla="*/ 788 w 1689"/>
                <a:gd name="T89" fmla="*/ 970 h 1771"/>
                <a:gd name="T90" fmla="*/ 624 w 1689"/>
                <a:gd name="T91" fmla="*/ 814 h 1771"/>
                <a:gd name="T92" fmla="*/ 530 w 1689"/>
                <a:gd name="T93" fmla="*/ 619 h 1771"/>
                <a:gd name="T94" fmla="*/ 529 w 1689"/>
                <a:gd name="T95" fmla="*/ 518 h 1771"/>
                <a:gd name="T96" fmla="*/ 497 w 1689"/>
                <a:gd name="T97" fmla="*/ 487 h 1771"/>
                <a:gd name="T98" fmla="*/ 433 w 1689"/>
                <a:gd name="T99" fmla="*/ 505 h 1771"/>
                <a:gd name="T100" fmla="*/ 386 w 1689"/>
                <a:gd name="T101" fmla="*/ 491 h 1771"/>
                <a:gd name="T102" fmla="*/ 349 w 1689"/>
                <a:gd name="T103" fmla="*/ 452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9" h="1771">
                  <a:moveTo>
                    <a:pt x="349" y="444"/>
                  </a:moveTo>
                  <a:lnTo>
                    <a:pt x="347" y="443"/>
                  </a:lnTo>
                  <a:lnTo>
                    <a:pt x="344" y="440"/>
                  </a:lnTo>
                  <a:lnTo>
                    <a:pt x="339" y="434"/>
                  </a:lnTo>
                  <a:lnTo>
                    <a:pt x="334" y="428"/>
                  </a:lnTo>
                  <a:lnTo>
                    <a:pt x="331" y="419"/>
                  </a:lnTo>
                  <a:lnTo>
                    <a:pt x="331" y="409"/>
                  </a:lnTo>
                  <a:lnTo>
                    <a:pt x="333" y="397"/>
                  </a:lnTo>
                  <a:lnTo>
                    <a:pt x="340" y="385"/>
                  </a:lnTo>
                  <a:lnTo>
                    <a:pt x="353" y="361"/>
                  </a:lnTo>
                  <a:lnTo>
                    <a:pt x="357" y="343"/>
                  </a:lnTo>
                  <a:lnTo>
                    <a:pt x="358" y="327"/>
                  </a:lnTo>
                  <a:lnTo>
                    <a:pt x="364" y="311"/>
                  </a:lnTo>
                  <a:lnTo>
                    <a:pt x="368" y="300"/>
                  </a:lnTo>
                  <a:lnTo>
                    <a:pt x="373" y="285"/>
                  </a:lnTo>
                  <a:lnTo>
                    <a:pt x="378" y="267"/>
                  </a:lnTo>
                  <a:lnTo>
                    <a:pt x="386" y="246"/>
                  </a:lnTo>
                  <a:lnTo>
                    <a:pt x="396" y="228"/>
                  </a:lnTo>
                  <a:lnTo>
                    <a:pt x="414" y="211"/>
                  </a:lnTo>
                  <a:lnTo>
                    <a:pt x="437" y="200"/>
                  </a:lnTo>
                  <a:lnTo>
                    <a:pt x="467" y="195"/>
                  </a:lnTo>
                  <a:lnTo>
                    <a:pt x="475" y="177"/>
                  </a:lnTo>
                  <a:lnTo>
                    <a:pt x="482" y="153"/>
                  </a:lnTo>
                  <a:lnTo>
                    <a:pt x="491" y="124"/>
                  </a:lnTo>
                  <a:lnTo>
                    <a:pt x="499" y="93"/>
                  </a:lnTo>
                  <a:lnTo>
                    <a:pt x="507" y="62"/>
                  </a:lnTo>
                  <a:lnTo>
                    <a:pt x="515" y="35"/>
                  </a:lnTo>
                  <a:lnTo>
                    <a:pt x="522" y="13"/>
                  </a:lnTo>
                  <a:lnTo>
                    <a:pt x="527" y="0"/>
                  </a:lnTo>
                  <a:lnTo>
                    <a:pt x="541" y="11"/>
                  </a:lnTo>
                  <a:lnTo>
                    <a:pt x="557" y="25"/>
                  </a:lnTo>
                  <a:lnTo>
                    <a:pt x="575" y="40"/>
                  </a:lnTo>
                  <a:lnTo>
                    <a:pt x="593" y="56"/>
                  </a:lnTo>
                  <a:lnTo>
                    <a:pt x="611" y="71"/>
                  </a:lnTo>
                  <a:lnTo>
                    <a:pt x="627" y="84"/>
                  </a:lnTo>
                  <a:lnTo>
                    <a:pt x="640" y="95"/>
                  </a:lnTo>
                  <a:lnTo>
                    <a:pt x="650" y="102"/>
                  </a:lnTo>
                  <a:lnTo>
                    <a:pt x="660" y="105"/>
                  </a:lnTo>
                  <a:lnTo>
                    <a:pt x="671" y="108"/>
                  </a:lnTo>
                  <a:lnTo>
                    <a:pt x="684" y="112"/>
                  </a:lnTo>
                  <a:lnTo>
                    <a:pt x="698" y="118"/>
                  </a:lnTo>
                  <a:lnTo>
                    <a:pt x="713" y="125"/>
                  </a:lnTo>
                  <a:lnTo>
                    <a:pt x="728" y="134"/>
                  </a:lnTo>
                  <a:lnTo>
                    <a:pt x="745" y="144"/>
                  </a:lnTo>
                  <a:lnTo>
                    <a:pt x="761" y="156"/>
                  </a:lnTo>
                  <a:lnTo>
                    <a:pt x="778" y="168"/>
                  </a:lnTo>
                  <a:lnTo>
                    <a:pt x="795" y="182"/>
                  </a:lnTo>
                  <a:lnTo>
                    <a:pt x="810" y="196"/>
                  </a:lnTo>
                  <a:lnTo>
                    <a:pt x="825" y="212"/>
                  </a:lnTo>
                  <a:lnTo>
                    <a:pt x="840" y="230"/>
                  </a:lnTo>
                  <a:lnTo>
                    <a:pt x="853" y="248"/>
                  </a:lnTo>
                  <a:lnTo>
                    <a:pt x="865" y="267"/>
                  </a:lnTo>
                  <a:lnTo>
                    <a:pt x="875" y="287"/>
                  </a:lnTo>
                  <a:lnTo>
                    <a:pt x="885" y="308"/>
                  </a:lnTo>
                  <a:lnTo>
                    <a:pt x="895" y="328"/>
                  </a:lnTo>
                  <a:lnTo>
                    <a:pt x="906" y="347"/>
                  </a:lnTo>
                  <a:lnTo>
                    <a:pt x="917" y="366"/>
                  </a:lnTo>
                  <a:lnTo>
                    <a:pt x="929" y="383"/>
                  </a:lnTo>
                  <a:lnTo>
                    <a:pt x="942" y="400"/>
                  </a:lnTo>
                  <a:lnTo>
                    <a:pt x="955" y="416"/>
                  </a:lnTo>
                  <a:lnTo>
                    <a:pt x="969" y="430"/>
                  </a:lnTo>
                  <a:lnTo>
                    <a:pt x="984" y="444"/>
                  </a:lnTo>
                  <a:lnTo>
                    <a:pt x="999" y="456"/>
                  </a:lnTo>
                  <a:lnTo>
                    <a:pt x="1016" y="468"/>
                  </a:lnTo>
                  <a:lnTo>
                    <a:pt x="1034" y="478"/>
                  </a:lnTo>
                  <a:lnTo>
                    <a:pt x="1053" y="487"/>
                  </a:lnTo>
                  <a:lnTo>
                    <a:pt x="1072" y="495"/>
                  </a:lnTo>
                  <a:lnTo>
                    <a:pt x="1093" y="501"/>
                  </a:lnTo>
                  <a:lnTo>
                    <a:pt x="1115" y="506"/>
                  </a:lnTo>
                  <a:lnTo>
                    <a:pt x="1137" y="511"/>
                  </a:lnTo>
                  <a:lnTo>
                    <a:pt x="1160" y="514"/>
                  </a:lnTo>
                  <a:lnTo>
                    <a:pt x="1183" y="518"/>
                  </a:lnTo>
                  <a:lnTo>
                    <a:pt x="1206" y="524"/>
                  </a:lnTo>
                  <a:lnTo>
                    <a:pt x="1229" y="530"/>
                  </a:lnTo>
                  <a:lnTo>
                    <a:pt x="1252" y="538"/>
                  </a:lnTo>
                  <a:lnTo>
                    <a:pt x="1276" y="546"/>
                  </a:lnTo>
                  <a:lnTo>
                    <a:pt x="1298" y="558"/>
                  </a:lnTo>
                  <a:lnTo>
                    <a:pt x="1321" y="573"/>
                  </a:lnTo>
                  <a:lnTo>
                    <a:pt x="1345" y="590"/>
                  </a:lnTo>
                  <a:lnTo>
                    <a:pt x="1368" y="611"/>
                  </a:lnTo>
                  <a:lnTo>
                    <a:pt x="1391" y="636"/>
                  </a:lnTo>
                  <a:lnTo>
                    <a:pt x="1414" y="665"/>
                  </a:lnTo>
                  <a:lnTo>
                    <a:pt x="1437" y="698"/>
                  </a:lnTo>
                  <a:lnTo>
                    <a:pt x="1459" y="737"/>
                  </a:lnTo>
                  <a:lnTo>
                    <a:pt x="1482" y="781"/>
                  </a:lnTo>
                  <a:lnTo>
                    <a:pt x="1495" y="806"/>
                  </a:lnTo>
                  <a:lnTo>
                    <a:pt x="1513" y="834"/>
                  </a:lnTo>
                  <a:lnTo>
                    <a:pt x="1532" y="862"/>
                  </a:lnTo>
                  <a:lnTo>
                    <a:pt x="1554" y="892"/>
                  </a:lnTo>
                  <a:lnTo>
                    <a:pt x="1576" y="922"/>
                  </a:lnTo>
                  <a:lnTo>
                    <a:pt x="1598" y="951"/>
                  </a:lnTo>
                  <a:lnTo>
                    <a:pt x="1618" y="981"/>
                  </a:lnTo>
                  <a:lnTo>
                    <a:pt x="1636" y="1008"/>
                  </a:lnTo>
                  <a:lnTo>
                    <a:pt x="1649" y="1049"/>
                  </a:lnTo>
                  <a:lnTo>
                    <a:pt x="1655" y="1114"/>
                  </a:lnTo>
                  <a:lnTo>
                    <a:pt x="1657" y="1193"/>
                  </a:lnTo>
                  <a:lnTo>
                    <a:pt x="1657" y="1280"/>
                  </a:lnTo>
                  <a:lnTo>
                    <a:pt x="1656" y="1366"/>
                  </a:lnTo>
                  <a:lnTo>
                    <a:pt x="1655" y="1443"/>
                  </a:lnTo>
                  <a:lnTo>
                    <a:pt x="1656" y="1504"/>
                  </a:lnTo>
                  <a:lnTo>
                    <a:pt x="1660" y="1539"/>
                  </a:lnTo>
                  <a:lnTo>
                    <a:pt x="1667" y="1561"/>
                  </a:lnTo>
                  <a:lnTo>
                    <a:pt x="1676" y="1585"/>
                  </a:lnTo>
                  <a:lnTo>
                    <a:pt x="1685" y="1612"/>
                  </a:lnTo>
                  <a:lnTo>
                    <a:pt x="1689" y="1638"/>
                  </a:lnTo>
                  <a:lnTo>
                    <a:pt x="1687" y="1664"/>
                  </a:lnTo>
                  <a:lnTo>
                    <a:pt x="1675" y="1689"/>
                  </a:lnTo>
                  <a:lnTo>
                    <a:pt x="1651" y="1710"/>
                  </a:lnTo>
                  <a:lnTo>
                    <a:pt x="1613" y="1727"/>
                  </a:lnTo>
                  <a:lnTo>
                    <a:pt x="1599" y="1730"/>
                  </a:lnTo>
                  <a:lnTo>
                    <a:pt x="1580" y="1733"/>
                  </a:lnTo>
                  <a:lnTo>
                    <a:pt x="1557" y="1736"/>
                  </a:lnTo>
                  <a:lnTo>
                    <a:pt x="1530" y="1740"/>
                  </a:lnTo>
                  <a:lnTo>
                    <a:pt x="1501" y="1743"/>
                  </a:lnTo>
                  <a:lnTo>
                    <a:pt x="1467" y="1746"/>
                  </a:lnTo>
                  <a:lnTo>
                    <a:pt x="1430" y="1749"/>
                  </a:lnTo>
                  <a:lnTo>
                    <a:pt x="1390" y="1752"/>
                  </a:lnTo>
                  <a:lnTo>
                    <a:pt x="1347" y="1755"/>
                  </a:lnTo>
                  <a:lnTo>
                    <a:pt x="1304" y="1757"/>
                  </a:lnTo>
                  <a:lnTo>
                    <a:pt x="1257" y="1759"/>
                  </a:lnTo>
                  <a:lnTo>
                    <a:pt x="1209" y="1761"/>
                  </a:lnTo>
                  <a:lnTo>
                    <a:pt x="1160" y="1764"/>
                  </a:lnTo>
                  <a:lnTo>
                    <a:pt x="1109" y="1766"/>
                  </a:lnTo>
                  <a:lnTo>
                    <a:pt x="1058" y="1767"/>
                  </a:lnTo>
                  <a:lnTo>
                    <a:pt x="1007" y="1768"/>
                  </a:lnTo>
                  <a:lnTo>
                    <a:pt x="955" y="1770"/>
                  </a:lnTo>
                  <a:lnTo>
                    <a:pt x="902" y="1770"/>
                  </a:lnTo>
                  <a:lnTo>
                    <a:pt x="850" y="1771"/>
                  </a:lnTo>
                  <a:lnTo>
                    <a:pt x="799" y="1771"/>
                  </a:lnTo>
                  <a:lnTo>
                    <a:pt x="749" y="1771"/>
                  </a:lnTo>
                  <a:lnTo>
                    <a:pt x="700" y="1771"/>
                  </a:lnTo>
                  <a:lnTo>
                    <a:pt x="653" y="1770"/>
                  </a:lnTo>
                  <a:lnTo>
                    <a:pt x="608" y="1769"/>
                  </a:lnTo>
                  <a:lnTo>
                    <a:pt x="563" y="1768"/>
                  </a:lnTo>
                  <a:lnTo>
                    <a:pt x="522" y="1767"/>
                  </a:lnTo>
                  <a:lnTo>
                    <a:pt x="483" y="1765"/>
                  </a:lnTo>
                  <a:lnTo>
                    <a:pt x="447" y="1762"/>
                  </a:lnTo>
                  <a:lnTo>
                    <a:pt x="414" y="1759"/>
                  </a:lnTo>
                  <a:lnTo>
                    <a:pt x="384" y="1756"/>
                  </a:lnTo>
                  <a:lnTo>
                    <a:pt x="359" y="1753"/>
                  </a:lnTo>
                  <a:lnTo>
                    <a:pt x="338" y="1748"/>
                  </a:lnTo>
                  <a:lnTo>
                    <a:pt x="300" y="1740"/>
                  </a:lnTo>
                  <a:lnTo>
                    <a:pt x="265" y="1729"/>
                  </a:lnTo>
                  <a:lnTo>
                    <a:pt x="232" y="1718"/>
                  </a:lnTo>
                  <a:lnTo>
                    <a:pt x="202" y="1707"/>
                  </a:lnTo>
                  <a:lnTo>
                    <a:pt x="173" y="1695"/>
                  </a:lnTo>
                  <a:lnTo>
                    <a:pt x="147" y="1682"/>
                  </a:lnTo>
                  <a:lnTo>
                    <a:pt x="123" y="1669"/>
                  </a:lnTo>
                  <a:lnTo>
                    <a:pt x="102" y="1656"/>
                  </a:lnTo>
                  <a:lnTo>
                    <a:pt x="82" y="1642"/>
                  </a:lnTo>
                  <a:lnTo>
                    <a:pt x="66" y="1627"/>
                  </a:lnTo>
                  <a:lnTo>
                    <a:pt x="50" y="1613"/>
                  </a:lnTo>
                  <a:lnTo>
                    <a:pt x="37" y="1598"/>
                  </a:lnTo>
                  <a:lnTo>
                    <a:pt x="27" y="1584"/>
                  </a:lnTo>
                  <a:lnTo>
                    <a:pt x="17" y="1569"/>
                  </a:lnTo>
                  <a:lnTo>
                    <a:pt x="10" y="1555"/>
                  </a:lnTo>
                  <a:lnTo>
                    <a:pt x="5" y="1539"/>
                  </a:lnTo>
                  <a:lnTo>
                    <a:pt x="0" y="1512"/>
                  </a:lnTo>
                  <a:lnTo>
                    <a:pt x="0" y="1489"/>
                  </a:lnTo>
                  <a:lnTo>
                    <a:pt x="7" y="1472"/>
                  </a:lnTo>
                  <a:lnTo>
                    <a:pt x="16" y="1459"/>
                  </a:lnTo>
                  <a:lnTo>
                    <a:pt x="28" y="1451"/>
                  </a:lnTo>
                  <a:lnTo>
                    <a:pt x="42" y="1448"/>
                  </a:lnTo>
                  <a:lnTo>
                    <a:pt x="56" y="1450"/>
                  </a:lnTo>
                  <a:lnTo>
                    <a:pt x="69" y="1458"/>
                  </a:lnTo>
                  <a:lnTo>
                    <a:pt x="82" y="1469"/>
                  </a:lnTo>
                  <a:lnTo>
                    <a:pt x="94" y="1483"/>
                  </a:lnTo>
                  <a:lnTo>
                    <a:pt x="107" y="1499"/>
                  </a:lnTo>
                  <a:lnTo>
                    <a:pt x="121" y="1516"/>
                  </a:lnTo>
                  <a:lnTo>
                    <a:pt x="138" y="1535"/>
                  </a:lnTo>
                  <a:lnTo>
                    <a:pt x="155" y="1553"/>
                  </a:lnTo>
                  <a:lnTo>
                    <a:pt x="176" y="1571"/>
                  </a:lnTo>
                  <a:lnTo>
                    <a:pt x="200" y="1586"/>
                  </a:lnTo>
                  <a:lnTo>
                    <a:pt x="214" y="1594"/>
                  </a:lnTo>
                  <a:lnTo>
                    <a:pt x="232" y="1601"/>
                  </a:lnTo>
                  <a:lnTo>
                    <a:pt x="253" y="1609"/>
                  </a:lnTo>
                  <a:lnTo>
                    <a:pt x="276" y="1617"/>
                  </a:lnTo>
                  <a:lnTo>
                    <a:pt x="301" y="1624"/>
                  </a:lnTo>
                  <a:lnTo>
                    <a:pt x="327" y="1632"/>
                  </a:lnTo>
                  <a:lnTo>
                    <a:pt x="354" y="1639"/>
                  </a:lnTo>
                  <a:lnTo>
                    <a:pt x="382" y="1646"/>
                  </a:lnTo>
                  <a:lnTo>
                    <a:pt x="411" y="1652"/>
                  </a:lnTo>
                  <a:lnTo>
                    <a:pt x="439" y="1659"/>
                  </a:lnTo>
                  <a:lnTo>
                    <a:pt x="466" y="1664"/>
                  </a:lnTo>
                  <a:lnTo>
                    <a:pt x="492" y="1670"/>
                  </a:lnTo>
                  <a:lnTo>
                    <a:pt x="516" y="1673"/>
                  </a:lnTo>
                  <a:lnTo>
                    <a:pt x="538" y="1678"/>
                  </a:lnTo>
                  <a:lnTo>
                    <a:pt x="559" y="1680"/>
                  </a:lnTo>
                  <a:lnTo>
                    <a:pt x="575" y="1681"/>
                  </a:lnTo>
                  <a:lnTo>
                    <a:pt x="590" y="1681"/>
                  </a:lnTo>
                  <a:lnTo>
                    <a:pt x="606" y="1682"/>
                  </a:lnTo>
                  <a:lnTo>
                    <a:pt x="624" y="1682"/>
                  </a:lnTo>
                  <a:lnTo>
                    <a:pt x="641" y="1682"/>
                  </a:lnTo>
                  <a:lnTo>
                    <a:pt x="659" y="1682"/>
                  </a:lnTo>
                  <a:lnTo>
                    <a:pt x="676" y="1682"/>
                  </a:lnTo>
                  <a:lnTo>
                    <a:pt x="693" y="1682"/>
                  </a:lnTo>
                  <a:lnTo>
                    <a:pt x="711" y="1681"/>
                  </a:lnTo>
                  <a:lnTo>
                    <a:pt x="727" y="1681"/>
                  </a:lnTo>
                  <a:lnTo>
                    <a:pt x="742" y="1680"/>
                  </a:lnTo>
                  <a:lnTo>
                    <a:pt x="758" y="1679"/>
                  </a:lnTo>
                  <a:lnTo>
                    <a:pt x="771" y="1678"/>
                  </a:lnTo>
                  <a:lnTo>
                    <a:pt x="783" y="1678"/>
                  </a:lnTo>
                  <a:lnTo>
                    <a:pt x="792" y="1675"/>
                  </a:lnTo>
                  <a:lnTo>
                    <a:pt x="800" y="1674"/>
                  </a:lnTo>
                  <a:lnTo>
                    <a:pt x="807" y="1673"/>
                  </a:lnTo>
                  <a:lnTo>
                    <a:pt x="809" y="1663"/>
                  </a:lnTo>
                  <a:lnTo>
                    <a:pt x="812" y="1649"/>
                  </a:lnTo>
                  <a:lnTo>
                    <a:pt x="818" y="1633"/>
                  </a:lnTo>
                  <a:lnTo>
                    <a:pt x="826" y="1615"/>
                  </a:lnTo>
                  <a:lnTo>
                    <a:pt x="838" y="1600"/>
                  </a:lnTo>
                  <a:lnTo>
                    <a:pt x="856" y="1587"/>
                  </a:lnTo>
                  <a:lnTo>
                    <a:pt x="878" y="1578"/>
                  </a:lnTo>
                  <a:lnTo>
                    <a:pt x="910" y="1576"/>
                  </a:lnTo>
                  <a:lnTo>
                    <a:pt x="913" y="1526"/>
                  </a:lnTo>
                  <a:lnTo>
                    <a:pt x="912" y="1455"/>
                  </a:lnTo>
                  <a:lnTo>
                    <a:pt x="908" y="1373"/>
                  </a:lnTo>
                  <a:lnTo>
                    <a:pt x="900" y="1285"/>
                  </a:lnTo>
                  <a:lnTo>
                    <a:pt x="893" y="1201"/>
                  </a:lnTo>
                  <a:lnTo>
                    <a:pt x="884" y="1126"/>
                  </a:lnTo>
                  <a:lnTo>
                    <a:pt x="877" y="1070"/>
                  </a:lnTo>
                  <a:lnTo>
                    <a:pt x="873" y="1040"/>
                  </a:lnTo>
                  <a:lnTo>
                    <a:pt x="860" y="1028"/>
                  </a:lnTo>
                  <a:lnTo>
                    <a:pt x="841" y="1012"/>
                  </a:lnTo>
                  <a:lnTo>
                    <a:pt x="816" y="993"/>
                  </a:lnTo>
                  <a:lnTo>
                    <a:pt x="788" y="970"/>
                  </a:lnTo>
                  <a:lnTo>
                    <a:pt x="757" y="944"/>
                  </a:lnTo>
                  <a:lnTo>
                    <a:pt x="723" y="914"/>
                  </a:lnTo>
                  <a:lnTo>
                    <a:pt x="689" y="884"/>
                  </a:lnTo>
                  <a:lnTo>
                    <a:pt x="655" y="850"/>
                  </a:lnTo>
                  <a:lnTo>
                    <a:pt x="624" y="814"/>
                  </a:lnTo>
                  <a:lnTo>
                    <a:pt x="594" y="777"/>
                  </a:lnTo>
                  <a:lnTo>
                    <a:pt x="569" y="739"/>
                  </a:lnTo>
                  <a:lnTo>
                    <a:pt x="550" y="700"/>
                  </a:lnTo>
                  <a:lnTo>
                    <a:pt x="536" y="660"/>
                  </a:lnTo>
                  <a:lnTo>
                    <a:pt x="530" y="619"/>
                  </a:lnTo>
                  <a:lnTo>
                    <a:pt x="532" y="578"/>
                  </a:lnTo>
                  <a:lnTo>
                    <a:pt x="544" y="538"/>
                  </a:lnTo>
                  <a:lnTo>
                    <a:pt x="541" y="531"/>
                  </a:lnTo>
                  <a:lnTo>
                    <a:pt x="536" y="525"/>
                  </a:lnTo>
                  <a:lnTo>
                    <a:pt x="529" y="518"/>
                  </a:lnTo>
                  <a:lnTo>
                    <a:pt x="523" y="512"/>
                  </a:lnTo>
                  <a:lnTo>
                    <a:pt x="515" y="506"/>
                  </a:lnTo>
                  <a:lnTo>
                    <a:pt x="509" y="500"/>
                  </a:lnTo>
                  <a:lnTo>
                    <a:pt x="502" y="493"/>
                  </a:lnTo>
                  <a:lnTo>
                    <a:pt x="497" y="487"/>
                  </a:lnTo>
                  <a:lnTo>
                    <a:pt x="483" y="490"/>
                  </a:lnTo>
                  <a:lnTo>
                    <a:pt x="470" y="494"/>
                  </a:lnTo>
                  <a:lnTo>
                    <a:pt x="457" y="499"/>
                  </a:lnTo>
                  <a:lnTo>
                    <a:pt x="445" y="502"/>
                  </a:lnTo>
                  <a:lnTo>
                    <a:pt x="433" y="505"/>
                  </a:lnTo>
                  <a:lnTo>
                    <a:pt x="423" y="506"/>
                  </a:lnTo>
                  <a:lnTo>
                    <a:pt x="413" y="506"/>
                  </a:lnTo>
                  <a:lnTo>
                    <a:pt x="404" y="503"/>
                  </a:lnTo>
                  <a:lnTo>
                    <a:pt x="395" y="497"/>
                  </a:lnTo>
                  <a:lnTo>
                    <a:pt x="386" y="491"/>
                  </a:lnTo>
                  <a:lnTo>
                    <a:pt x="376" y="484"/>
                  </a:lnTo>
                  <a:lnTo>
                    <a:pt x="367" y="477"/>
                  </a:lnTo>
                  <a:lnTo>
                    <a:pt x="358" y="468"/>
                  </a:lnTo>
                  <a:lnTo>
                    <a:pt x="352" y="460"/>
                  </a:lnTo>
                  <a:lnTo>
                    <a:pt x="349" y="452"/>
                  </a:lnTo>
                  <a:lnTo>
                    <a:pt x="349" y="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6100" name="Arc 20"/>
            <p:cNvSpPr>
              <a:spLocks/>
            </p:cNvSpPr>
            <p:nvPr/>
          </p:nvSpPr>
          <p:spPr bwMode="auto">
            <a:xfrm flipH="1">
              <a:off x="460375" y="1754188"/>
              <a:ext cx="8224838" cy="453707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34 w 43200"/>
                <a:gd name="T1" fmla="*/ 24002 h 24002"/>
                <a:gd name="T2" fmla="*/ 43082 w 43200"/>
                <a:gd name="T3" fmla="*/ 23858 h 24002"/>
                <a:gd name="T4" fmla="*/ 21600 w 43200"/>
                <a:gd name="T5" fmla="*/ 21600 h 24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4002" fill="none" extrusionOk="0">
                  <a:moveTo>
                    <a:pt x="133" y="24002"/>
                  </a:moveTo>
                  <a:cubicBezTo>
                    <a:pt x="44" y="23204"/>
                    <a:pt x="0" y="2240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354"/>
                    <a:pt x="43160" y="23107"/>
                    <a:pt x="43081" y="23857"/>
                  </a:cubicBezTo>
                </a:path>
                <a:path w="43200" h="24002" stroke="0" extrusionOk="0">
                  <a:moveTo>
                    <a:pt x="133" y="24002"/>
                  </a:moveTo>
                  <a:cubicBezTo>
                    <a:pt x="44" y="23204"/>
                    <a:pt x="0" y="2240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354"/>
                    <a:pt x="43160" y="23107"/>
                    <a:pt x="43081" y="2385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46106" name="Group 26"/>
            <p:cNvGrpSpPr>
              <a:grpSpLocks/>
            </p:cNvGrpSpPr>
            <p:nvPr/>
          </p:nvGrpSpPr>
          <p:grpSpPr bwMode="auto">
            <a:xfrm>
              <a:off x="815975" y="4568825"/>
              <a:ext cx="7531100" cy="415925"/>
              <a:chOff x="514" y="2333"/>
              <a:chExt cx="4744" cy="262"/>
            </a:xfrm>
          </p:grpSpPr>
          <p:sp>
            <p:nvSpPr>
              <p:cNvPr id="46104" name="Text Box 24"/>
              <p:cNvSpPr txBox="1">
                <a:spLocks noChangeArrowheads="1"/>
              </p:cNvSpPr>
              <p:nvPr/>
            </p:nvSpPr>
            <p:spPr bwMode="auto">
              <a:xfrm>
                <a:off x="514" y="2343"/>
                <a:ext cx="94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Same Pitch</a:t>
                </a:r>
              </a:p>
            </p:txBody>
          </p:sp>
          <p:sp>
            <p:nvSpPr>
              <p:cNvPr id="46105" name="Text Box 25"/>
              <p:cNvSpPr txBox="1">
                <a:spLocks noChangeArrowheads="1"/>
              </p:cNvSpPr>
              <p:nvPr/>
            </p:nvSpPr>
            <p:spPr bwMode="auto">
              <a:xfrm>
                <a:off x="4316" y="2333"/>
                <a:ext cx="94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Same Pitch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 bwMode="auto">
            <a:xfrm>
              <a:off x="189571" y="6227763"/>
              <a:ext cx="8787161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/>
            <p:cNvSpPr txBox="1"/>
            <p:nvPr/>
          </p:nvSpPr>
          <p:spPr>
            <a:xfrm>
              <a:off x="274320" y="1920240"/>
              <a:ext cx="202972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Stationary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</a:b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0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AC3CAD-4B88-4E47-A046-BD41A23AD937}"/>
              </a:ext>
            </a:extLst>
          </p:cNvPr>
          <p:cNvGrpSpPr/>
          <p:nvPr/>
        </p:nvGrpSpPr>
        <p:grpSpPr>
          <a:xfrm>
            <a:off x="189571" y="1173163"/>
            <a:ext cx="8995704" cy="4511675"/>
            <a:chOff x="189571" y="1730375"/>
            <a:chExt cx="8995704" cy="4511675"/>
          </a:xfrm>
        </p:grpSpPr>
        <p:grpSp>
          <p:nvGrpSpPr>
            <p:cNvPr id="14372" name="Group 36"/>
            <p:cNvGrpSpPr>
              <a:grpSpLocks/>
            </p:cNvGrpSpPr>
            <p:nvPr/>
          </p:nvGrpSpPr>
          <p:grpSpPr bwMode="auto">
            <a:xfrm>
              <a:off x="3867150" y="5815013"/>
              <a:ext cx="974725" cy="404812"/>
              <a:chOff x="2436" y="3663"/>
              <a:chExt cx="614" cy="255"/>
            </a:xfrm>
          </p:grpSpPr>
          <p:sp>
            <p:nvSpPr>
              <p:cNvPr id="14370" name="Oval 34"/>
              <p:cNvSpPr>
                <a:spLocks noChangeArrowheads="1"/>
              </p:cNvSpPr>
              <p:nvPr/>
            </p:nvSpPr>
            <p:spPr bwMode="auto">
              <a:xfrm>
                <a:off x="2526" y="3663"/>
                <a:ext cx="125" cy="183"/>
              </a:xfrm>
              <a:prstGeom prst="ellipse">
                <a:avLst/>
              </a:prstGeom>
              <a:solidFill>
                <a:srgbClr val="777777"/>
              </a:solidFill>
              <a:ln w="12700">
                <a:solidFill>
                  <a:srgbClr val="777777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14369" name="Freeform 33"/>
              <p:cNvSpPr>
                <a:spLocks/>
              </p:cNvSpPr>
              <p:nvPr/>
            </p:nvSpPr>
            <p:spPr bwMode="auto">
              <a:xfrm>
                <a:off x="2436" y="3753"/>
                <a:ext cx="507" cy="165"/>
              </a:xfrm>
              <a:custGeom>
                <a:avLst/>
                <a:gdLst>
                  <a:gd name="T0" fmla="*/ 28 w 507"/>
                  <a:gd name="T1" fmla="*/ 165 h 165"/>
                  <a:gd name="T2" fmla="*/ 277 w 507"/>
                  <a:gd name="T3" fmla="*/ 16 h 165"/>
                  <a:gd name="T4" fmla="*/ 402 w 507"/>
                  <a:gd name="T5" fmla="*/ 54 h 165"/>
                  <a:gd name="T6" fmla="*/ 445 w 507"/>
                  <a:gd name="T7" fmla="*/ 165 h 165"/>
                  <a:gd name="T8" fmla="*/ 28 w 507"/>
                  <a:gd name="T9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7" h="165">
                    <a:moveTo>
                      <a:pt x="28" y="165"/>
                    </a:moveTo>
                    <a:cubicBezTo>
                      <a:pt x="0" y="140"/>
                      <a:pt x="215" y="35"/>
                      <a:pt x="277" y="16"/>
                    </a:cubicBezTo>
                    <a:cubicBezTo>
                      <a:pt x="334" y="0"/>
                      <a:pt x="374" y="29"/>
                      <a:pt x="402" y="54"/>
                    </a:cubicBezTo>
                    <a:cubicBezTo>
                      <a:pt x="430" y="79"/>
                      <a:pt x="507" y="146"/>
                      <a:pt x="445" y="165"/>
                    </a:cubicBezTo>
                    <a:lnTo>
                      <a:pt x="28" y="165"/>
                    </a:lnTo>
                    <a:close/>
                  </a:path>
                </a:pathLst>
              </a:custGeom>
              <a:solidFill>
                <a:srgbClr val="777777"/>
              </a:solidFill>
              <a:ln w="1270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14371" name="Arc 35"/>
              <p:cNvSpPr>
                <a:spLocks/>
              </p:cNvSpPr>
              <p:nvPr/>
            </p:nvSpPr>
            <p:spPr bwMode="auto">
              <a:xfrm rot="5400000" flipH="1" flipV="1">
                <a:off x="2868" y="3673"/>
                <a:ext cx="172" cy="192"/>
              </a:xfrm>
              <a:custGeom>
                <a:avLst/>
                <a:gdLst>
                  <a:gd name="G0" fmla="+- 6185 0 0"/>
                  <a:gd name="G1" fmla="+- 21600 0 0"/>
                  <a:gd name="G2" fmla="+- 21600 0 0"/>
                  <a:gd name="T0" fmla="*/ 0 w 27785"/>
                  <a:gd name="T1" fmla="*/ 904 h 21600"/>
                  <a:gd name="T2" fmla="*/ 27785 w 27785"/>
                  <a:gd name="T3" fmla="*/ 21600 h 21600"/>
                  <a:gd name="T4" fmla="*/ 6185 w 2778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785" h="21600" fill="none" extrusionOk="0">
                    <a:moveTo>
                      <a:pt x="0" y="904"/>
                    </a:moveTo>
                    <a:cubicBezTo>
                      <a:pt x="2006" y="304"/>
                      <a:pt x="4090" y="0"/>
                      <a:pt x="6185" y="0"/>
                    </a:cubicBezTo>
                    <a:cubicBezTo>
                      <a:pt x="18114" y="0"/>
                      <a:pt x="27785" y="9670"/>
                      <a:pt x="27785" y="21600"/>
                    </a:cubicBezTo>
                  </a:path>
                  <a:path w="27785" h="21600" stroke="0" extrusionOk="0">
                    <a:moveTo>
                      <a:pt x="0" y="904"/>
                    </a:moveTo>
                    <a:cubicBezTo>
                      <a:pt x="2006" y="304"/>
                      <a:pt x="4090" y="0"/>
                      <a:pt x="6185" y="0"/>
                    </a:cubicBezTo>
                    <a:cubicBezTo>
                      <a:pt x="18114" y="0"/>
                      <a:pt x="27785" y="9670"/>
                      <a:pt x="27785" y="21600"/>
                    </a:cubicBezTo>
                    <a:lnTo>
                      <a:pt x="6185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777777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777777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3575050" y="5824538"/>
              <a:ext cx="26431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lg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1" name="Arc 5"/>
            <p:cNvSpPr>
              <a:spLocks/>
            </p:cNvSpPr>
            <p:nvPr/>
          </p:nvSpPr>
          <p:spPr bwMode="auto">
            <a:xfrm flipH="1">
              <a:off x="3429000" y="5118100"/>
              <a:ext cx="1371600" cy="111601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586 w 43200"/>
                <a:gd name="T1" fmla="*/ 34907 h 34907"/>
                <a:gd name="T2" fmla="*/ 38910 w 43200"/>
                <a:gd name="T3" fmla="*/ 34520 h 34907"/>
                <a:gd name="T4" fmla="*/ 21600 w 43200"/>
                <a:gd name="T5" fmla="*/ 21600 h 34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4907" fill="none" extrusionOk="0">
                  <a:moveTo>
                    <a:pt x="4585" y="34907"/>
                  </a:moveTo>
                  <a:cubicBezTo>
                    <a:pt x="1614" y="31107"/>
                    <a:pt x="0" y="2642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6256"/>
                    <a:pt x="41695" y="30788"/>
                    <a:pt x="38909" y="34519"/>
                  </a:cubicBezTo>
                </a:path>
                <a:path w="43200" h="34907" stroke="0" extrusionOk="0">
                  <a:moveTo>
                    <a:pt x="4585" y="34907"/>
                  </a:moveTo>
                  <a:cubicBezTo>
                    <a:pt x="1614" y="31107"/>
                    <a:pt x="0" y="2642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6256"/>
                    <a:pt x="41695" y="30788"/>
                    <a:pt x="38909" y="3451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2" name="Arc 6"/>
            <p:cNvSpPr>
              <a:spLocks noChangeAspect="1"/>
            </p:cNvSpPr>
            <p:nvPr/>
          </p:nvSpPr>
          <p:spPr bwMode="auto">
            <a:xfrm flipH="1">
              <a:off x="3168650" y="4435475"/>
              <a:ext cx="2741613" cy="17986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091 w 43200"/>
                <a:gd name="T1" fmla="*/ 28377 h 28377"/>
                <a:gd name="T2" fmla="*/ 42143 w 43200"/>
                <a:gd name="T3" fmla="*/ 28274 h 28377"/>
                <a:gd name="T4" fmla="*/ 21600 w 43200"/>
                <a:gd name="T5" fmla="*/ 21600 h 28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8377" fill="none" extrusionOk="0">
                  <a:moveTo>
                    <a:pt x="1090" y="28377"/>
                  </a:moveTo>
                  <a:cubicBezTo>
                    <a:pt x="368" y="26190"/>
                    <a:pt x="0" y="2390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866"/>
                    <a:pt x="42843" y="26118"/>
                    <a:pt x="42143" y="28274"/>
                  </a:cubicBezTo>
                </a:path>
                <a:path w="43200" h="28377" stroke="0" extrusionOk="0">
                  <a:moveTo>
                    <a:pt x="1090" y="28377"/>
                  </a:moveTo>
                  <a:cubicBezTo>
                    <a:pt x="368" y="26190"/>
                    <a:pt x="0" y="2390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866"/>
                    <a:pt x="42843" y="26118"/>
                    <a:pt x="42143" y="2827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3" name="Arc 7"/>
            <p:cNvSpPr>
              <a:spLocks noChangeAspect="1"/>
            </p:cNvSpPr>
            <p:nvPr/>
          </p:nvSpPr>
          <p:spPr bwMode="auto">
            <a:xfrm flipH="1">
              <a:off x="2919413" y="3759200"/>
              <a:ext cx="4122737" cy="24733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9 w 43200"/>
                <a:gd name="T1" fmla="*/ 25935 h 25935"/>
                <a:gd name="T2" fmla="*/ 42762 w 43200"/>
                <a:gd name="T3" fmla="*/ 25926 h 25935"/>
                <a:gd name="T4" fmla="*/ 21600 w 43200"/>
                <a:gd name="T5" fmla="*/ 21600 h 25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935" fill="none" extrusionOk="0">
                  <a:moveTo>
                    <a:pt x="439" y="25934"/>
                  </a:moveTo>
                  <a:cubicBezTo>
                    <a:pt x="147" y="24508"/>
                    <a:pt x="0" y="230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053"/>
                    <a:pt x="43053" y="24502"/>
                    <a:pt x="42762" y="25926"/>
                  </a:cubicBezTo>
                </a:path>
                <a:path w="43200" h="25935" stroke="0" extrusionOk="0">
                  <a:moveTo>
                    <a:pt x="439" y="25934"/>
                  </a:moveTo>
                  <a:cubicBezTo>
                    <a:pt x="147" y="24508"/>
                    <a:pt x="0" y="230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3053"/>
                    <a:pt x="43053" y="24502"/>
                    <a:pt x="42762" y="2592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5" name="Arc 9"/>
            <p:cNvSpPr>
              <a:spLocks noChangeAspect="1"/>
            </p:cNvSpPr>
            <p:nvPr/>
          </p:nvSpPr>
          <p:spPr bwMode="auto">
            <a:xfrm flipH="1">
              <a:off x="2660650" y="3048000"/>
              <a:ext cx="5484813" cy="31845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73 w 43200"/>
                <a:gd name="T1" fmla="*/ 25024 h 25095"/>
                <a:gd name="T2" fmla="*/ 42915 w 43200"/>
                <a:gd name="T3" fmla="*/ 25095 h 25095"/>
                <a:gd name="T4" fmla="*/ 21600 w 43200"/>
                <a:gd name="T5" fmla="*/ 21600 h 25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095" fill="none" extrusionOk="0">
                  <a:moveTo>
                    <a:pt x="273" y="25023"/>
                  </a:moveTo>
                  <a:cubicBezTo>
                    <a:pt x="91" y="23891"/>
                    <a:pt x="0" y="2274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770"/>
                    <a:pt x="43104" y="23939"/>
                    <a:pt x="42915" y="25095"/>
                  </a:cubicBezTo>
                </a:path>
                <a:path w="43200" h="25095" stroke="0" extrusionOk="0">
                  <a:moveTo>
                    <a:pt x="273" y="25023"/>
                  </a:moveTo>
                  <a:cubicBezTo>
                    <a:pt x="91" y="23891"/>
                    <a:pt x="0" y="2274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770"/>
                    <a:pt x="43104" y="23939"/>
                    <a:pt x="42915" y="2509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6" name="Arc 10"/>
            <p:cNvSpPr>
              <a:spLocks noChangeAspect="1"/>
            </p:cNvSpPr>
            <p:nvPr/>
          </p:nvSpPr>
          <p:spPr bwMode="auto">
            <a:xfrm flipH="1">
              <a:off x="2409825" y="2395538"/>
              <a:ext cx="6754813" cy="3846512"/>
            </a:xfrm>
            <a:custGeom>
              <a:avLst/>
              <a:gdLst>
                <a:gd name="G0" fmla="+- 20962 0 0"/>
                <a:gd name="G1" fmla="+- 21600 0 0"/>
                <a:gd name="G2" fmla="+- 21600 0 0"/>
                <a:gd name="T0" fmla="*/ 0 w 42562"/>
                <a:gd name="T1" fmla="*/ 16389 h 24281"/>
                <a:gd name="T2" fmla="*/ 42395 w 42562"/>
                <a:gd name="T3" fmla="*/ 24281 h 24281"/>
                <a:gd name="T4" fmla="*/ 20962 w 42562"/>
                <a:gd name="T5" fmla="*/ 21600 h 24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562" h="24281" fill="none" extrusionOk="0">
                  <a:moveTo>
                    <a:pt x="-1" y="16388"/>
                  </a:moveTo>
                  <a:cubicBezTo>
                    <a:pt x="2393" y="6759"/>
                    <a:pt x="11039" y="0"/>
                    <a:pt x="20962" y="0"/>
                  </a:cubicBezTo>
                  <a:cubicBezTo>
                    <a:pt x="32891" y="0"/>
                    <a:pt x="42562" y="9670"/>
                    <a:pt x="42562" y="21600"/>
                  </a:cubicBezTo>
                  <a:cubicBezTo>
                    <a:pt x="42562" y="22496"/>
                    <a:pt x="42506" y="23391"/>
                    <a:pt x="42394" y="24280"/>
                  </a:cubicBezTo>
                </a:path>
                <a:path w="42562" h="24281" stroke="0" extrusionOk="0">
                  <a:moveTo>
                    <a:pt x="-1" y="16388"/>
                  </a:moveTo>
                  <a:cubicBezTo>
                    <a:pt x="2393" y="6759"/>
                    <a:pt x="11039" y="0"/>
                    <a:pt x="20962" y="0"/>
                  </a:cubicBezTo>
                  <a:cubicBezTo>
                    <a:pt x="32891" y="0"/>
                    <a:pt x="42562" y="9670"/>
                    <a:pt x="42562" y="21600"/>
                  </a:cubicBezTo>
                  <a:cubicBezTo>
                    <a:pt x="42562" y="22496"/>
                    <a:pt x="42506" y="23391"/>
                    <a:pt x="42394" y="24280"/>
                  </a:cubicBezTo>
                  <a:lnTo>
                    <a:pt x="20962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7" name="Arc 11"/>
            <p:cNvSpPr>
              <a:spLocks/>
            </p:cNvSpPr>
            <p:nvPr/>
          </p:nvSpPr>
          <p:spPr bwMode="auto">
            <a:xfrm flipH="1">
              <a:off x="2151063" y="1730375"/>
              <a:ext cx="7034212" cy="4510088"/>
            </a:xfrm>
            <a:custGeom>
              <a:avLst/>
              <a:gdLst>
                <a:gd name="G0" fmla="+- 15344 0 0"/>
                <a:gd name="G1" fmla="+- 21600 0 0"/>
                <a:gd name="G2" fmla="+- 21600 0 0"/>
                <a:gd name="T0" fmla="*/ 0 w 36944"/>
                <a:gd name="T1" fmla="*/ 6397 h 23858"/>
                <a:gd name="T2" fmla="*/ 36826 w 36944"/>
                <a:gd name="T3" fmla="*/ 23858 h 23858"/>
                <a:gd name="T4" fmla="*/ 15344 w 36944"/>
                <a:gd name="T5" fmla="*/ 21600 h 23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944" h="23858" fill="none" extrusionOk="0">
                  <a:moveTo>
                    <a:pt x="0" y="6397"/>
                  </a:moveTo>
                  <a:cubicBezTo>
                    <a:pt x="4056" y="2303"/>
                    <a:pt x="9580" y="0"/>
                    <a:pt x="15344" y="0"/>
                  </a:cubicBezTo>
                  <a:cubicBezTo>
                    <a:pt x="27273" y="0"/>
                    <a:pt x="36944" y="9670"/>
                    <a:pt x="36944" y="21600"/>
                  </a:cubicBezTo>
                  <a:cubicBezTo>
                    <a:pt x="36944" y="22354"/>
                    <a:pt x="36904" y="23107"/>
                    <a:pt x="36825" y="23857"/>
                  </a:cubicBezTo>
                </a:path>
                <a:path w="36944" h="23858" stroke="0" extrusionOk="0">
                  <a:moveTo>
                    <a:pt x="0" y="6397"/>
                  </a:moveTo>
                  <a:cubicBezTo>
                    <a:pt x="4056" y="2303"/>
                    <a:pt x="9580" y="0"/>
                    <a:pt x="15344" y="0"/>
                  </a:cubicBezTo>
                  <a:cubicBezTo>
                    <a:pt x="27273" y="0"/>
                    <a:pt x="36944" y="9670"/>
                    <a:pt x="36944" y="21600"/>
                  </a:cubicBezTo>
                  <a:cubicBezTo>
                    <a:pt x="36944" y="22354"/>
                    <a:pt x="36904" y="23107"/>
                    <a:pt x="36825" y="23857"/>
                  </a:cubicBezTo>
                  <a:lnTo>
                    <a:pt x="15344" y="2160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4052888" y="5772150"/>
              <a:ext cx="92075" cy="9207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49" name="Oval 13"/>
            <p:cNvSpPr>
              <a:spLocks noChangeArrowheads="1"/>
            </p:cNvSpPr>
            <p:nvPr/>
          </p:nvSpPr>
          <p:spPr bwMode="auto">
            <a:xfrm>
              <a:off x="4471988" y="5772150"/>
              <a:ext cx="92075" cy="9207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50" name="Oval 14"/>
            <p:cNvSpPr>
              <a:spLocks noChangeArrowheads="1"/>
            </p:cNvSpPr>
            <p:nvPr/>
          </p:nvSpPr>
          <p:spPr bwMode="auto">
            <a:xfrm>
              <a:off x="4905375" y="5772150"/>
              <a:ext cx="92075" cy="9207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51" name="Oval 15"/>
            <p:cNvSpPr>
              <a:spLocks noChangeArrowheads="1"/>
            </p:cNvSpPr>
            <p:nvPr/>
          </p:nvSpPr>
          <p:spPr bwMode="auto">
            <a:xfrm>
              <a:off x="5364163" y="5772150"/>
              <a:ext cx="92075" cy="9207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52" name="Oval 16"/>
            <p:cNvSpPr>
              <a:spLocks noChangeArrowheads="1"/>
            </p:cNvSpPr>
            <p:nvPr/>
          </p:nvSpPr>
          <p:spPr bwMode="auto">
            <a:xfrm>
              <a:off x="5743575" y="5772150"/>
              <a:ext cx="92075" cy="9207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53" name="Oval 17"/>
            <p:cNvSpPr>
              <a:spLocks noChangeArrowheads="1"/>
            </p:cNvSpPr>
            <p:nvPr/>
          </p:nvSpPr>
          <p:spPr bwMode="auto">
            <a:xfrm>
              <a:off x="6176963" y="5770563"/>
              <a:ext cx="92075" cy="92075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66" name="Text Box 30"/>
            <p:cNvSpPr txBox="1">
              <a:spLocks noChangeArrowheads="1"/>
            </p:cNvSpPr>
            <p:nvPr/>
          </p:nvSpPr>
          <p:spPr bwMode="auto">
            <a:xfrm>
              <a:off x="702715" y="3719513"/>
              <a:ext cx="172194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High Pitch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(short waves)</a:t>
              </a:r>
            </a:p>
          </p:txBody>
        </p:sp>
        <p:sp>
          <p:nvSpPr>
            <p:cNvPr id="14367" name="Text Box 31"/>
            <p:cNvSpPr txBox="1">
              <a:spLocks noChangeArrowheads="1"/>
            </p:cNvSpPr>
            <p:nvPr/>
          </p:nvSpPr>
          <p:spPr bwMode="auto">
            <a:xfrm>
              <a:off x="6779274" y="3703638"/>
              <a:ext cx="163858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Low Pitch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(long waves)</a:t>
              </a:r>
            </a:p>
          </p:txBody>
        </p:sp>
        <p:sp>
          <p:nvSpPr>
            <p:cNvPr id="14358" name="Freeform 22"/>
            <p:cNvSpPr>
              <a:spLocks noChangeAspect="1"/>
            </p:cNvSpPr>
            <p:nvPr/>
          </p:nvSpPr>
          <p:spPr bwMode="auto">
            <a:xfrm flipH="1">
              <a:off x="979488" y="5156200"/>
              <a:ext cx="1023937" cy="1071563"/>
            </a:xfrm>
            <a:custGeom>
              <a:avLst/>
              <a:gdLst>
                <a:gd name="T0" fmla="*/ 334 w 1689"/>
                <a:gd name="T1" fmla="*/ 428 h 1771"/>
                <a:gd name="T2" fmla="*/ 353 w 1689"/>
                <a:gd name="T3" fmla="*/ 361 h 1771"/>
                <a:gd name="T4" fmla="*/ 373 w 1689"/>
                <a:gd name="T5" fmla="*/ 285 h 1771"/>
                <a:gd name="T6" fmla="*/ 437 w 1689"/>
                <a:gd name="T7" fmla="*/ 200 h 1771"/>
                <a:gd name="T8" fmla="*/ 499 w 1689"/>
                <a:gd name="T9" fmla="*/ 93 h 1771"/>
                <a:gd name="T10" fmla="*/ 541 w 1689"/>
                <a:gd name="T11" fmla="*/ 11 h 1771"/>
                <a:gd name="T12" fmla="*/ 627 w 1689"/>
                <a:gd name="T13" fmla="*/ 84 h 1771"/>
                <a:gd name="T14" fmla="*/ 684 w 1689"/>
                <a:gd name="T15" fmla="*/ 112 h 1771"/>
                <a:gd name="T16" fmla="*/ 761 w 1689"/>
                <a:gd name="T17" fmla="*/ 156 h 1771"/>
                <a:gd name="T18" fmla="*/ 840 w 1689"/>
                <a:gd name="T19" fmla="*/ 230 h 1771"/>
                <a:gd name="T20" fmla="*/ 895 w 1689"/>
                <a:gd name="T21" fmla="*/ 328 h 1771"/>
                <a:gd name="T22" fmla="*/ 955 w 1689"/>
                <a:gd name="T23" fmla="*/ 416 h 1771"/>
                <a:gd name="T24" fmla="*/ 1034 w 1689"/>
                <a:gd name="T25" fmla="*/ 478 h 1771"/>
                <a:gd name="T26" fmla="*/ 1137 w 1689"/>
                <a:gd name="T27" fmla="*/ 511 h 1771"/>
                <a:gd name="T28" fmla="*/ 1252 w 1689"/>
                <a:gd name="T29" fmla="*/ 538 h 1771"/>
                <a:gd name="T30" fmla="*/ 1368 w 1689"/>
                <a:gd name="T31" fmla="*/ 611 h 1771"/>
                <a:gd name="T32" fmla="*/ 1482 w 1689"/>
                <a:gd name="T33" fmla="*/ 781 h 1771"/>
                <a:gd name="T34" fmla="*/ 1576 w 1689"/>
                <a:gd name="T35" fmla="*/ 922 h 1771"/>
                <a:gd name="T36" fmla="*/ 1655 w 1689"/>
                <a:gd name="T37" fmla="*/ 1114 h 1771"/>
                <a:gd name="T38" fmla="*/ 1656 w 1689"/>
                <a:gd name="T39" fmla="*/ 1504 h 1771"/>
                <a:gd name="T40" fmla="*/ 1689 w 1689"/>
                <a:gd name="T41" fmla="*/ 1638 h 1771"/>
                <a:gd name="T42" fmla="*/ 1599 w 1689"/>
                <a:gd name="T43" fmla="*/ 1730 h 1771"/>
                <a:gd name="T44" fmla="*/ 1467 w 1689"/>
                <a:gd name="T45" fmla="*/ 1746 h 1771"/>
                <a:gd name="T46" fmla="*/ 1257 w 1689"/>
                <a:gd name="T47" fmla="*/ 1759 h 1771"/>
                <a:gd name="T48" fmla="*/ 1007 w 1689"/>
                <a:gd name="T49" fmla="*/ 1768 h 1771"/>
                <a:gd name="T50" fmla="*/ 749 w 1689"/>
                <a:gd name="T51" fmla="*/ 1771 h 1771"/>
                <a:gd name="T52" fmla="*/ 522 w 1689"/>
                <a:gd name="T53" fmla="*/ 1767 h 1771"/>
                <a:gd name="T54" fmla="*/ 359 w 1689"/>
                <a:gd name="T55" fmla="*/ 1753 h 1771"/>
                <a:gd name="T56" fmla="*/ 202 w 1689"/>
                <a:gd name="T57" fmla="*/ 1707 h 1771"/>
                <a:gd name="T58" fmla="*/ 82 w 1689"/>
                <a:gd name="T59" fmla="*/ 1642 h 1771"/>
                <a:gd name="T60" fmla="*/ 17 w 1689"/>
                <a:gd name="T61" fmla="*/ 1569 h 1771"/>
                <a:gd name="T62" fmla="*/ 7 w 1689"/>
                <a:gd name="T63" fmla="*/ 1472 h 1771"/>
                <a:gd name="T64" fmla="*/ 69 w 1689"/>
                <a:gd name="T65" fmla="*/ 1458 h 1771"/>
                <a:gd name="T66" fmla="*/ 138 w 1689"/>
                <a:gd name="T67" fmla="*/ 1535 h 1771"/>
                <a:gd name="T68" fmla="*/ 232 w 1689"/>
                <a:gd name="T69" fmla="*/ 1601 h 1771"/>
                <a:gd name="T70" fmla="*/ 354 w 1689"/>
                <a:gd name="T71" fmla="*/ 1639 h 1771"/>
                <a:gd name="T72" fmla="*/ 492 w 1689"/>
                <a:gd name="T73" fmla="*/ 1670 h 1771"/>
                <a:gd name="T74" fmla="*/ 590 w 1689"/>
                <a:gd name="T75" fmla="*/ 1681 h 1771"/>
                <a:gd name="T76" fmla="*/ 676 w 1689"/>
                <a:gd name="T77" fmla="*/ 1682 h 1771"/>
                <a:gd name="T78" fmla="*/ 758 w 1689"/>
                <a:gd name="T79" fmla="*/ 1679 h 1771"/>
                <a:gd name="T80" fmla="*/ 807 w 1689"/>
                <a:gd name="T81" fmla="*/ 1673 h 1771"/>
                <a:gd name="T82" fmla="*/ 838 w 1689"/>
                <a:gd name="T83" fmla="*/ 1600 h 1771"/>
                <a:gd name="T84" fmla="*/ 912 w 1689"/>
                <a:gd name="T85" fmla="*/ 1455 h 1771"/>
                <a:gd name="T86" fmla="*/ 877 w 1689"/>
                <a:gd name="T87" fmla="*/ 1070 h 1771"/>
                <a:gd name="T88" fmla="*/ 788 w 1689"/>
                <a:gd name="T89" fmla="*/ 970 h 1771"/>
                <a:gd name="T90" fmla="*/ 624 w 1689"/>
                <a:gd name="T91" fmla="*/ 814 h 1771"/>
                <a:gd name="T92" fmla="*/ 530 w 1689"/>
                <a:gd name="T93" fmla="*/ 619 h 1771"/>
                <a:gd name="T94" fmla="*/ 529 w 1689"/>
                <a:gd name="T95" fmla="*/ 518 h 1771"/>
                <a:gd name="T96" fmla="*/ 497 w 1689"/>
                <a:gd name="T97" fmla="*/ 487 h 1771"/>
                <a:gd name="T98" fmla="*/ 433 w 1689"/>
                <a:gd name="T99" fmla="*/ 505 h 1771"/>
                <a:gd name="T100" fmla="*/ 386 w 1689"/>
                <a:gd name="T101" fmla="*/ 491 h 1771"/>
                <a:gd name="T102" fmla="*/ 349 w 1689"/>
                <a:gd name="T103" fmla="*/ 452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9" h="1771">
                  <a:moveTo>
                    <a:pt x="349" y="444"/>
                  </a:moveTo>
                  <a:lnTo>
                    <a:pt x="347" y="443"/>
                  </a:lnTo>
                  <a:lnTo>
                    <a:pt x="344" y="440"/>
                  </a:lnTo>
                  <a:lnTo>
                    <a:pt x="339" y="434"/>
                  </a:lnTo>
                  <a:lnTo>
                    <a:pt x="334" y="428"/>
                  </a:lnTo>
                  <a:lnTo>
                    <a:pt x="331" y="419"/>
                  </a:lnTo>
                  <a:lnTo>
                    <a:pt x="331" y="409"/>
                  </a:lnTo>
                  <a:lnTo>
                    <a:pt x="333" y="397"/>
                  </a:lnTo>
                  <a:lnTo>
                    <a:pt x="340" y="385"/>
                  </a:lnTo>
                  <a:lnTo>
                    <a:pt x="353" y="361"/>
                  </a:lnTo>
                  <a:lnTo>
                    <a:pt x="357" y="343"/>
                  </a:lnTo>
                  <a:lnTo>
                    <a:pt x="358" y="327"/>
                  </a:lnTo>
                  <a:lnTo>
                    <a:pt x="364" y="311"/>
                  </a:lnTo>
                  <a:lnTo>
                    <a:pt x="368" y="300"/>
                  </a:lnTo>
                  <a:lnTo>
                    <a:pt x="373" y="285"/>
                  </a:lnTo>
                  <a:lnTo>
                    <a:pt x="378" y="267"/>
                  </a:lnTo>
                  <a:lnTo>
                    <a:pt x="386" y="246"/>
                  </a:lnTo>
                  <a:lnTo>
                    <a:pt x="396" y="228"/>
                  </a:lnTo>
                  <a:lnTo>
                    <a:pt x="414" y="211"/>
                  </a:lnTo>
                  <a:lnTo>
                    <a:pt x="437" y="200"/>
                  </a:lnTo>
                  <a:lnTo>
                    <a:pt x="467" y="195"/>
                  </a:lnTo>
                  <a:lnTo>
                    <a:pt x="475" y="177"/>
                  </a:lnTo>
                  <a:lnTo>
                    <a:pt x="482" y="153"/>
                  </a:lnTo>
                  <a:lnTo>
                    <a:pt x="491" y="124"/>
                  </a:lnTo>
                  <a:lnTo>
                    <a:pt x="499" y="93"/>
                  </a:lnTo>
                  <a:lnTo>
                    <a:pt x="507" y="62"/>
                  </a:lnTo>
                  <a:lnTo>
                    <a:pt x="515" y="35"/>
                  </a:lnTo>
                  <a:lnTo>
                    <a:pt x="522" y="13"/>
                  </a:lnTo>
                  <a:lnTo>
                    <a:pt x="527" y="0"/>
                  </a:lnTo>
                  <a:lnTo>
                    <a:pt x="541" y="11"/>
                  </a:lnTo>
                  <a:lnTo>
                    <a:pt x="557" y="25"/>
                  </a:lnTo>
                  <a:lnTo>
                    <a:pt x="575" y="40"/>
                  </a:lnTo>
                  <a:lnTo>
                    <a:pt x="593" y="56"/>
                  </a:lnTo>
                  <a:lnTo>
                    <a:pt x="611" y="71"/>
                  </a:lnTo>
                  <a:lnTo>
                    <a:pt x="627" y="84"/>
                  </a:lnTo>
                  <a:lnTo>
                    <a:pt x="640" y="95"/>
                  </a:lnTo>
                  <a:lnTo>
                    <a:pt x="650" y="102"/>
                  </a:lnTo>
                  <a:lnTo>
                    <a:pt x="660" y="105"/>
                  </a:lnTo>
                  <a:lnTo>
                    <a:pt x="671" y="108"/>
                  </a:lnTo>
                  <a:lnTo>
                    <a:pt x="684" y="112"/>
                  </a:lnTo>
                  <a:lnTo>
                    <a:pt x="698" y="118"/>
                  </a:lnTo>
                  <a:lnTo>
                    <a:pt x="713" y="125"/>
                  </a:lnTo>
                  <a:lnTo>
                    <a:pt x="728" y="134"/>
                  </a:lnTo>
                  <a:lnTo>
                    <a:pt x="745" y="144"/>
                  </a:lnTo>
                  <a:lnTo>
                    <a:pt x="761" y="156"/>
                  </a:lnTo>
                  <a:lnTo>
                    <a:pt x="778" y="168"/>
                  </a:lnTo>
                  <a:lnTo>
                    <a:pt x="795" y="182"/>
                  </a:lnTo>
                  <a:lnTo>
                    <a:pt x="810" y="196"/>
                  </a:lnTo>
                  <a:lnTo>
                    <a:pt x="825" y="212"/>
                  </a:lnTo>
                  <a:lnTo>
                    <a:pt x="840" y="230"/>
                  </a:lnTo>
                  <a:lnTo>
                    <a:pt x="853" y="248"/>
                  </a:lnTo>
                  <a:lnTo>
                    <a:pt x="865" y="267"/>
                  </a:lnTo>
                  <a:lnTo>
                    <a:pt x="875" y="287"/>
                  </a:lnTo>
                  <a:lnTo>
                    <a:pt x="885" y="308"/>
                  </a:lnTo>
                  <a:lnTo>
                    <a:pt x="895" y="328"/>
                  </a:lnTo>
                  <a:lnTo>
                    <a:pt x="906" y="347"/>
                  </a:lnTo>
                  <a:lnTo>
                    <a:pt x="917" y="366"/>
                  </a:lnTo>
                  <a:lnTo>
                    <a:pt x="929" y="383"/>
                  </a:lnTo>
                  <a:lnTo>
                    <a:pt x="942" y="400"/>
                  </a:lnTo>
                  <a:lnTo>
                    <a:pt x="955" y="416"/>
                  </a:lnTo>
                  <a:lnTo>
                    <a:pt x="969" y="430"/>
                  </a:lnTo>
                  <a:lnTo>
                    <a:pt x="984" y="444"/>
                  </a:lnTo>
                  <a:lnTo>
                    <a:pt x="999" y="456"/>
                  </a:lnTo>
                  <a:lnTo>
                    <a:pt x="1016" y="468"/>
                  </a:lnTo>
                  <a:lnTo>
                    <a:pt x="1034" y="478"/>
                  </a:lnTo>
                  <a:lnTo>
                    <a:pt x="1053" y="487"/>
                  </a:lnTo>
                  <a:lnTo>
                    <a:pt x="1072" y="495"/>
                  </a:lnTo>
                  <a:lnTo>
                    <a:pt x="1093" y="501"/>
                  </a:lnTo>
                  <a:lnTo>
                    <a:pt x="1115" y="506"/>
                  </a:lnTo>
                  <a:lnTo>
                    <a:pt x="1137" y="511"/>
                  </a:lnTo>
                  <a:lnTo>
                    <a:pt x="1160" y="514"/>
                  </a:lnTo>
                  <a:lnTo>
                    <a:pt x="1183" y="518"/>
                  </a:lnTo>
                  <a:lnTo>
                    <a:pt x="1206" y="524"/>
                  </a:lnTo>
                  <a:lnTo>
                    <a:pt x="1229" y="530"/>
                  </a:lnTo>
                  <a:lnTo>
                    <a:pt x="1252" y="538"/>
                  </a:lnTo>
                  <a:lnTo>
                    <a:pt x="1276" y="546"/>
                  </a:lnTo>
                  <a:lnTo>
                    <a:pt x="1298" y="558"/>
                  </a:lnTo>
                  <a:lnTo>
                    <a:pt x="1321" y="573"/>
                  </a:lnTo>
                  <a:lnTo>
                    <a:pt x="1345" y="590"/>
                  </a:lnTo>
                  <a:lnTo>
                    <a:pt x="1368" y="611"/>
                  </a:lnTo>
                  <a:lnTo>
                    <a:pt x="1391" y="636"/>
                  </a:lnTo>
                  <a:lnTo>
                    <a:pt x="1414" y="665"/>
                  </a:lnTo>
                  <a:lnTo>
                    <a:pt x="1437" y="698"/>
                  </a:lnTo>
                  <a:lnTo>
                    <a:pt x="1459" y="737"/>
                  </a:lnTo>
                  <a:lnTo>
                    <a:pt x="1482" y="781"/>
                  </a:lnTo>
                  <a:lnTo>
                    <a:pt x="1495" y="806"/>
                  </a:lnTo>
                  <a:lnTo>
                    <a:pt x="1513" y="834"/>
                  </a:lnTo>
                  <a:lnTo>
                    <a:pt x="1532" y="862"/>
                  </a:lnTo>
                  <a:lnTo>
                    <a:pt x="1554" y="892"/>
                  </a:lnTo>
                  <a:lnTo>
                    <a:pt x="1576" y="922"/>
                  </a:lnTo>
                  <a:lnTo>
                    <a:pt x="1598" y="951"/>
                  </a:lnTo>
                  <a:lnTo>
                    <a:pt x="1618" y="981"/>
                  </a:lnTo>
                  <a:lnTo>
                    <a:pt x="1636" y="1008"/>
                  </a:lnTo>
                  <a:lnTo>
                    <a:pt x="1649" y="1049"/>
                  </a:lnTo>
                  <a:lnTo>
                    <a:pt x="1655" y="1114"/>
                  </a:lnTo>
                  <a:lnTo>
                    <a:pt x="1657" y="1193"/>
                  </a:lnTo>
                  <a:lnTo>
                    <a:pt x="1657" y="1280"/>
                  </a:lnTo>
                  <a:lnTo>
                    <a:pt x="1656" y="1366"/>
                  </a:lnTo>
                  <a:lnTo>
                    <a:pt x="1655" y="1443"/>
                  </a:lnTo>
                  <a:lnTo>
                    <a:pt x="1656" y="1504"/>
                  </a:lnTo>
                  <a:lnTo>
                    <a:pt x="1660" y="1539"/>
                  </a:lnTo>
                  <a:lnTo>
                    <a:pt x="1667" y="1561"/>
                  </a:lnTo>
                  <a:lnTo>
                    <a:pt x="1676" y="1585"/>
                  </a:lnTo>
                  <a:lnTo>
                    <a:pt x="1685" y="1612"/>
                  </a:lnTo>
                  <a:lnTo>
                    <a:pt x="1689" y="1638"/>
                  </a:lnTo>
                  <a:lnTo>
                    <a:pt x="1687" y="1664"/>
                  </a:lnTo>
                  <a:lnTo>
                    <a:pt x="1675" y="1689"/>
                  </a:lnTo>
                  <a:lnTo>
                    <a:pt x="1651" y="1710"/>
                  </a:lnTo>
                  <a:lnTo>
                    <a:pt x="1613" y="1727"/>
                  </a:lnTo>
                  <a:lnTo>
                    <a:pt x="1599" y="1730"/>
                  </a:lnTo>
                  <a:lnTo>
                    <a:pt x="1580" y="1733"/>
                  </a:lnTo>
                  <a:lnTo>
                    <a:pt x="1557" y="1736"/>
                  </a:lnTo>
                  <a:lnTo>
                    <a:pt x="1530" y="1740"/>
                  </a:lnTo>
                  <a:lnTo>
                    <a:pt x="1501" y="1743"/>
                  </a:lnTo>
                  <a:lnTo>
                    <a:pt x="1467" y="1746"/>
                  </a:lnTo>
                  <a:lnTo>
                    <a:pt x="1430" y="1749"/>
                  </a:lnTo>
                  <a:lnTo>
                    <a:pt x="1390" y="1752"/>
                  </a:lnTo>
                  <a:lnTo>
                    <a:pt x="1347" y="1755"/>
                  </a:lnTo>
                  <a:lnTo>
                    <a:pt x="1304" y="1757"/>
                  </a:lnTo>
                  <a:lnTo>
                    <a:pt x="1257" y="1759"/>
                  </a:lnTo>
                  <a:lnTo>
                    <a:pt x="1209" y="1761"/>
                  </a:lnTo>
                  <a:lnTo>
                    <a:pt x="1160" y="1764"/>
                  </a:lnTo>
                  <a:lnTo>
                    <a:pt x="1109" y="1766"/>
                  </a:lnTo>
                  <a:lnTo>
                    <a:pt x="1058" y="1767"/>
                  </a:lnTo>
                  <a:lnTo>
                    <a:pt x="1007" y="1768"/>
                  </a:lnTo>
                  <a:lnTo>
                    <a:pt x="955" y="1770"/>
                  </a:lnTo>
                  <a:lnTo>
                    <a:pt x="902" y="1770"/>
                  </a:lnTo>
                  <a:lnTo>
                    <a:pt x="850" y="1771"/>
                  </a:lnTo>
                  <a:lnTo>
                    <a:pt x="799" y="1771"/>
                  </a:lnTo>
                  <a:lnTo>
                    <a:pt x="749" y="1771"/>
                  </a:lnTo>
                  <a:lnTo>
                    <a:pt x="700" y="1771"/>
                  </a:lnTo>
                  <a:lnTo>
                    <a:pt x="653" y="1770"/>
                  </a:lnTo>
                  <a:lnTo>
                    <a:pt x="608" y="1769"/>
                  </a:lnTo>
                  <a:lnTo>
                    <a:pt x="563" y="1768"/>
                  </a:lnTo>
                  <a:lnTo>
                    <a:pt x="522" y="1767"/>
                  </a:lnTo>
                  <a:lnTo>
                    <a:pt x="483" y="1765"/>
                  </a:lnTo>
                  <a:lnTo>
                    <a:pt x="447" y="1762"/>
                  </a:lnTo>
                  <a:lnTo>
                    <a:pt x="414" y="1759"/>
                  </a:lnTo>
                  <a:lnTo>
                    <a:pt x="384" y="1756"/>
                  </a:lnTo>
                  <a:lnTo>
                    <a:pt x="359" y="1753"/>
                  </a:lnTo>
                  <a:lnTo>
                    <a:pt x="338" y="1748"/>
                  </a:lnTo>
                  <a:lnTo>
                    <a:pt x="300" y="1740"/>
                  </a:lnTo>
                  <a:lnTo>
                    <a:pt x="265" y="1729"/>
                  </a:lnTo>
                  <a:lnTo>
                    <a:pt x="232" y="1718"/>
                  </a:lnTo>
                  <a:lnTo>
                    <a:pt x="202" y="1707"/>
                  </a:lnTo>
                  <a:lnTo>
                    <a:pt x="173" y="1695"/>
                  </a:lnTo>
                  <a:lnTo>
                    <a:pt x="147" y="1682"/>
                  </a:lnTo>
                  <a:lnTo>
                    <a:pt x="123" y="1669"/>
                  </a:lnTo>
                  <a:lnTo>
                    <a:pt x="102" y="1656"/>
                  </a:lnTo>
                  <a:lnTo>
                    <a:pt x="82" y="1642"/>
                  </a:lnTo>
                  <a:lnTo>
                    <a:pt x="66" y="1627"/>
                  </a:lnTo>
                  <a:lnTo>
                    <a:pt x="50" y="1613"/>
                  </a:lnTo>
                  <a:lnTo>
                    <a:pt x="37" y="1598"/>
                  </a:lnTo>
                  <a:lnTo>
                    <a:pt x="27" y="1584"/>
                  </a:lnTo>
                  <a:lnTo>
                    <a:pt x="17" y="1569"/>
                  </a:lnTo>
                  <a:lnTo>
                    <a:pt x="10" y="1555"/>
                  </a:lnTo>
                  <a:lnTo>
                    <a:pt x="5" y="1539"/>
                  </a:lnTo>
                  <a:lnTo>
                    <a:pt x="0" y="1512"/>
                  </a:lnTo>
                  <a:lnTo>
                    <a:pt x="0" y="1489"/>
                  </a:lnTo>
                  <a:lnTo>
                    <a:pt x="7" y="1472"/>
                  </a:lnTo>
                  <a:lnTo>
                    <a:pt x="16" y="1459"/>
                  </a:lnTo>
                  <a:lnTo>
                    <a:pt x="28" y="1451"/>
                  </a:lnTo>
                  <a:lnTo>
                    <a:pt x="42" y="1448"/>
                  </a:lnTo>
                  <a:lnTo>
                    <a:pt x="56" y="1450"/>
                  </a:lnTo>
                  <a:lnTo>
                    <a:pt x="69" y="1458"/>
                  </a:lnTo>
                  <a:lnTo>
                    <a:pt x="82" y="1469"/>
                  </a:lnTo>
                  <a:lnTo>
                    <a:pt x="94" y="1483"/>
                  </a:lnTo>
                  <a:lnTo>
                    <a:pt x="107" y="1499"/>
                  </a:lnTo>
                  <a:lnTo>
                    <a:pt x="121" y="1516"/>
                  </a:lnTo>
                  <a:lnTo>
                    <a:pt x="138" y="1535"/>
                  </a:lnTo>
                  <a:lnTo>
                    <a:pt x="155" y="1553"/>
                  </a:lnTo>
                  <a:lnTo>
                    <a:pt x="176" y="1571"/>
                  </a:lnTo>
                  <a:lnTo>
                    <a:pt x="200" y="1586"/>
                  </a:lnTo>
                  <a:lnTo>
                    <a:pt x="214" y="1594"/>
                  </a:lnTo>
                  <a:lnTo>
                    <a:pt x="232" y="1601"/>
                  </a:lnTo>
                  <a:lnTo>
                    <a:pt x="253" y="1609"/>
                  </a:lnTo>
                  <a:lnTo>
                    <a:pt x="276" y="1617"/>
                  </a:lnTo>
                  <a:lnTo>
                    <a:pt x="301" y="1624"/>
                  </a:lnTo>
                  <a:lnTo>
                    <a:pt x="327" y="1632"/>
                  </a:lnTo>
                  <a:lnTo>
                    <a:pt x="354" y="1639"/>
                  </a:lnTo>
                  <a:lnTo>
                    <a:pt x="382" y="1646"/>
                  </a:lnTo>
                  <a:lnTo>
                    <a:pt x="411" y="1652"/>
                  </a:lnTo>
                  <a:lnTo>
                    <a:pt x="439" y="1659"/>
                  </a:lnTo>
                  <a:lnTo>
                    <a:pt x="466" y="1664"/>
                  </a:lnTo>
                  <a:lnTo>
                    <a:pt x="492" y="1670"/>
                  </a:lnTo>
                  <a:lnTo>
                    <a:pt x="516" y="1673"/>
                  </a:lnTo>
                  <a:lnTo>
                    <a:pt x="538" y="1678"/>
                  </a:lnTo>
                  <a:lnTo>
                    <a:pt x="559" y="1680"/>
                  </a:lnTo>
                  <a:lnTo>
                    <a:pt x="575" y="1681"/>
                  </a:lnTo>
                  <a:lnTo>
                    <a:pt x="590" y="1681"/>
                  </a:lnTo>
                  <a:lnTo>
                    <a:pt x="606" y="1682"/>
                  </a:lnTo>
                  <a:lnTo>
                    <a:pt x="624" y="1682"/>
                  </a:lnTo>
                  <a:lnTo>
                    <a:pt x="641" y="1682"/>
                  </a:lnTo>
                  <a:lnTo>
                    <a:pt x="659" y="1682"/>
                  </a:lnTo>
                  <a:lnTo>
                    <a:pt x="676" y="1682"/>
                  </a:lnTo>
                  <a:lnTo>
                    <a:pt x="693" y="1682"/>
                  </a:lnTo>
                  <a:lnTo>
                    <a:pt x="711" y="1681"/>
                  </a:lnTo>
                  <a:lnTo>
                    <a:pt x="727" y="1681"/>
                  </a:lnTo>
                  <a:lnTo>
                    <a:pt x="742" y="1680"/>
                  </a:lnTo>
                  <a:lnTo>
                    <a:pt x="758" y="1679"/>
                  </a:lnTo>
                  <a:lnTo>
                    <a:pt x="771" y="1678"/>
                  </a:lnTo>
                  <a:lnTo>
                    <a:pt x="783" y="1678"/>
                  </a:lnTo>
                  <a:lnTo>
                    <a:pt x="792" y="1675"/>
                  </a:lnTo>
                  <a:lnTo>
                    <a:pt x="800" y="1674"/>
                  </a:lnTo>
                  <a:lnTo>
                    <a:pt x="807" y="1673"/>
                  </a:lnTo>
                  <a:lnTo>
                    <a:pt x="809" y="1663"/>
                  </a:lnTo>
                  <a:lnTo>
                    <a:pt x="812" y="1649"/>
                  </a:lnTo>
                  <a:lnTo>
                    <a:pt x="818" y="1633"/>
                  </a:lnTo>
                  <a:lnTo>
                    <a:pt x="826" y="1615"/>
                  </a:lnTo>
                  <a:lnTo>
                    <a:pt x="838" y="1600"/>
                  </a:lnTo>
                  <a:lnTo>
                    <a:pt x="856" y="1587"/>
                  </a:lnTo>
                  <a:lnTo>
                    <a:pt x="878" y="1578"/>
                  </a:lnTo>
                  <a:lnTo>
                    <a:pt x="910" y="1576"/>
                  </a:lnTo>
                  <a:lnTo>
                    <a:pt x="913" y="1526"/>
                  </a:lnTo>
                  <a:lnTo>
                    <a:pt x="912" y="1455"/>
                  </a:lnTo>
                  <a:lnTo>
                    <a:pt x="908" y="1373"/>
                  </a:lnTo>
                  <a:lnTo>
                    <a:pt x="900" y="1285"/>
                  </a:lnTo>
                  <a:lnTo>
                    <a:pt x="893" y="1201"/>
                  </a:lnTo>
                  <a:lnTo>
                    <a:pt x="884" y="1126"/>
                  </a:lnTo>
                  <a:lnTo>
                    <a:pt x="877" y="1070"/>
                  </a:lnTo>
                  <a:lnTo>
                    <a:pt x="873" y="1040"/>
                  </a:lnTo>
                  <a:lnTo>
                    <a:pt x="860" y="1028"/>
                  </a:lnTo>
                  <a:lnTo>
                    <a:pt x="841" y="1012"/>
                  </a:lnTo>
                  <a:lnTo>
                    <a:pt x="816" y="993"/>
                  </a:lnTo>
                  <a:lnTo>
                    <a:pt x="788" y="970"/>
                  </a:lnTo>
                  <a:lnTo>
                    <a:pt x="757" y="944"/>
                  </a:lnTo>
                  <a:lnTo>
                    <a:pt x="723" y="914"/>
                  </a:lnTo>
                  <a:lnTo>
                    <a:pt x="689" y="884"/>
                  </a:lnTo>
                  <a:lnTo>
                    <a:pt x="655" y="850"/>
                  </a:lnTo>
                  <a:lnTo>
                    <a:pt x="624" y="814"/>
                  </a:lnTo>
                  <a:lnTo>
                    <a:pt x="594" y="777"/>
                  </a:lnTo>
                  <a:lnTo>
                    <a:pt x="569" y="739"/>
                  </a:lnTo>
                  <a:lnTo>
                    <a:pt x="550" y="700"/>
                  </a:lnTo>
                  <a:lnTo>
                    <a:pt x="536" y="660"/>
                  </a:lnTo>
                  <a:lnTo>
                    <a:pt x="530" y="619"/>
                  </a:lnTo>
                  <a:lnTo>
                    <a:pt x="532" y="578"/>
                  </a:lnTo>
                  <a:lnTo>
                    <a:pt x="544" y="538"/>
                  </a:lnTo>
                  <a:lnTo>
                    <a:pt x="541" y="531"/>
                  </a:lnTo>
                  <a:lnTo>
                    <a:pt x="536" y="525"/>
                  </a:lnTo>
                  <a:lnTo>
                    <a:pt x="529" y="518"/>
                  </a:lnTo>
                  <a:lnTo>
                    <a:pt x="523" y="512"/>
                  </a:lnTo>
                  <a:lnTo>
                    <a:pt x="515" y="506"/>
                  </a:lnTo>
                  <a:lnTo>
                    <a:pt x="509" y="500"/>
                  </a:lnTo>
                  <a:lnTo>
                    <a:pt x="502" y="493"/>
                  </a:lnTo>
                  <a:lnTo>
                    <a:pt x="497" y="487"/>
                  </a:lnTo>
                  <a:lnTo>
                    <a:pt x="483" y="490"/>
                  </a:lnTo>
                  <a:lnTo>
                    <a:pt x="470" y="494"/>
                  </a:lnTo>
                  <a:lnTo>
                    <a:pt x="457" y="499"/>
                  </a:lnTo>
                  <a:lnTo>
                    <a:pt x="445" y="502"/>
                  </a:lnTo>
                  <a:lnTo>
                    <a:pt x="433" y="505"/>
                  </a:lnTo>
                  <a:lnTo>
                    <a:pt x="423" y="506"/>
                  </a:lnTo>
                  <a:lnTo>
                    <a:pt x="413" y="506"/>
                  </a:lnTo>
                  <a:lnTo>
                    <a:pt x="404" y="503"/>
                  </a:lnTo>
                  <a:lnTo>
                    <a:pt x="395" y="497"/>
                  </a:lnTo>
                  <a:lnTo>
                    <a:pt x="386" y="491"/>
                  </a:lnTo>
                  <a:lnTo>
                    <a:pt x="376" y="484"/>
                  </a:lnTo>
                  <a:lnTo>
                    <a:pt x="367" y="477"/>
                  </a:lnTo>
                  <a:lnTo>
                    <a:pt x="358" y="468"/>
                  </a:lnTo>
                  <a:lnTo>
                    <a:pt x="352" y="460"/>
                  </a:lnTo>
                  <a:lnTo>
                    <a:pt x="349" y="452"/>
                  </a:lnTo>
                  <a:lnTo>
                    <a:pt x="349" y="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365" name="Freeform 29"/>
            <p:cNvSpPr>
              <a:spLocks noChangeAspect="1"/>
            </p:cNvSpPr>
            <p:nvPr/>
          </p:nvSpPr>
          <p:spPr bwMode="auto">
            <a:xfrm>
              <a:off x="7094538" y="5159375"/>
              <a:ext cx="1023937" cy="1071563"/>
            </a:xfrm>
            <a:custGeom>
              <a:avLst/>
              <a:gdLst>
                <a:gd name="T0" fmla="*/ 334 w 1689"/>
                <a:gd name="T1" fmla="*/ 428 h 1771"/>
                <a:gd name="T2" fmla="*/ 353 w 1689"/>
                <a:gd name="T3" fmla="*/ 361 h 1771"/>
                <a:gd name="T4" fmla="*/ 373 w 1689"/>
                <a:gd name="T5" fmla="*/ 285 h 1771"/>
                <a:gd name="T6" fmla="*/ 437 w 1689"/>
                <a:gd name="T7" fmla="*/ 200 h 1771"/>
                <a:gd name="T8" fmla="*/ 499 w 1689"/>
                <a:gd name="T9" fmla="*/ 93 h 1771"/>
                <a:gd name="T10" fmla="*/ 541 w 1689"/>
                <a:gd name="T11" fmla="*/ 11 h 1771"/>
                <a:gd name="T12" fmla="*/ 627 w 1689"/>
                <a:gd name="T13" fmla="*/ 84 h 1771"/>
                <a:gd name="T14" fmla="*/ 684 w 1689"/>
                <a:gd name="T15" fmla="*/ 112 h 1771"/>
                <a:gd name="T16" fmla="*/ 761 w 1689"/>
                <a:gd name="T17" fmla="*/ 156 h 1771"/>
                <a:gd name="T18" fmla="*/ 840 w 1689"/>
                <a:gd name="T19" fmla="*/ 230 h 1771"/>
                <a:gd name="T20" fmla="*/ 895 w 1689"/>
                <a:gd name="T21" fmla="*/ 328 h 1771"/>
                <a:gd name="T22" fmla="*/ 955 w 1689"/>
                <a:gd name="T23" fmla="*/ 416 h 1771"/>
                <a:gd name="T24" fmla="*/ 1034 w 1689"/>
                <a:gd name="T25" fmla="*/ 478 h 1771"/>
                <a:gd name="T26" fmla="*/ 1137 w 1689"/>
                <a:gd name="T27" fmla="*/ 511 h 1771"/>
                <a:gd name="T28" fmla="*/ 1252 w 1689"/>
                <a:gd name="T29" fmla="*/ 538 h 1771"/>
                <a:gd name="T30" fmla="*/ 1368 w 1689"/>
                <a:gd name="T31" fmla="*/ 611 h 1771"/>
                <a:gd name="T32" fmla="*/ 1482 w 1689"/>
                <a:gd name="T33" fmla="*/ 781 h 1771"/>
                <a:gd name="T34" fmla="*/ 1576 w 1689"/>
                <a:gd name="T35" fmla="*/ 922 h 1771"/>
                <a:gd name="T36" fmla="*/ 1655 w 1689"/>
                <a:gd name="T37" fmla="*/ 1114 h 1771"/>
                <a:gd name="T38" fmla="*/ 1656 w 1689"/>
                <a:gd name="T39" fmla="*/ 1504 h 1771"/>
                <a:gd name="T40" fmla="*/ 1689 w 1689"/>
                <a:gd name="T41" fmla="*/ 1638 h 1771"/>
                <a:gd name="T42" fmla="*/ 1599 w 1689"/>
                <a:gd name="T43" fmla="*/ 1730 h 1771"/>
                <a:gd name="T44" fmla="*/ 1467 w 1689"/>
                <a:gd name="T45" fmla="*/ 1746 h 1771"/>
                <a:gd name="T46" fmla="*/ 1257 w 1689"/>
                <a:gd name="T47" fmla="*/ 1759 h 1771"/>
                <a:gd name="T48" fmla="*/ 1007 w 1689"/>
                <a:gd name="T49" fmla="*/ 1768 h 1771"/>
                <a:gd name="T50" fmla="*/ 749 w 1689"/>
                <a:gd name="T51" fmla="*/ 1771 h 1771"/>
                <a:gd name="T52" fmla="*/ 522 w 1689"/>
                <a:gd name="T53" fmla="*/ 1767 h 1771"/>
                <a:gd name="T54" fmla="*/ 359 w 1689"/>
                <a:gd name="T55" fmla="*/ 1753 h 1771"/>
                <a:gd name="T56" fmla="*/ 202 w 1689"/>
                <a:gd name="T57" fmla="*/ 1707 h 1771"/>
                <a:gd name="T58" fmla="*/ 82 w 1689"/>
                <a:gd name="T59" fmla="*/ 1642 h 1771"/>
                <a:gd name="T60" fmla="*/ 17 w 1689"/>
                <a:gd name="T61" fmla="*/ 1569 h 1771"/>
                <a:gd name="T62" fmla="*/ 7 w 1689"/>
                <a:gd name="T63" fmla="*/ 1472 h 1771"/>
                <a:gd name="T64" fmla="*/ 69 w 1689"/>
                <a:gd name="T65" fmla="*/ 1458 h 1771"/>
                <a:gd name="T66" fmla="*/ 138 w 1689"/>
                <a:gd name="T67" fmla="*/ 1535 h 1771"/>
                <a:gd name="T68" fmla="*/ 232 w 1689"/>
                <a:gd name="T69" fmla="*/ 1601 h 1771"/>
                <a:gd name="T70" fmla="*/ 354 w 1689"/>
                <a:gd name="T71" fmla="*/ 1639 h 1771"/>
                <a:gd name="T72" fmla="*/ 492 w 1689"/>
                <a:gd name="T73" fmla="*/ 1670 h 1771"/>
                <a:gd name="T74" fmla="*/ 590 w 1689"/>
                <a:gd name="T75" fmla="*/ 1681 h 1771"/>
                <a:gd name="T76" fmla="*/ 676 w 1689"/>
                <a:gd name="T77" fmla="*/ 1682 h 1771"/>
                <a:gd name="T78" fmla="*/ 758 w 1689"/>
                <a:gd name="T79" fmla="*/ 1679 h 1771"/>
                <a:gd name="T80" fmla="*/ 807 w 1689"/>
                <a:gd name="T81" fmla="*/ 1673 h 1771"/>
                <a:gd name="T82" fmla="*/ 838 w 1689"/>
                <a:gd name="T83" fmla="*/ 1600 h 1771"/>
                <a:gd name="T84" fmla="*/ 912 w 1689"/>
                <a:gd name="T85" fmla="*/ 1455 h 1771"/>
                <a:gd name="T86" fmla="*/ 877 w 1689"/>
                <a:gd name="T87" fmla="*/ 1070 h 1771"/>
                <a:gd name="T88" fmla="*/ 788 w 1689"/>
                <a:gd name="T89" fmla="*/ 970 h 1771"/>
                <a:gd name="T90" fmla="*/ 624 w 1689"/>
                <a:gd name="T91" fmla="*/ 814 h 1771"/>
                <a:gd name="T92" fmla="*/ 530 w 1689"/>
                <a:gd name="T93" fmla="*/ 619 h 1771"/>
                <a:gd name="T94" fmla="*/ 529 w 1689"/>
                <a:gd name="T95" fmla="*/ 518 h 1771"/>
                <a:gd name="T96" fmla="*/ 497 w 1689"/>
                <a:gd name="T97" fmla="*/ 487 h 1771"/>
                <a:gd name="T98" fmla="*/ 433 w 1689"/>
                <a:gd name="T99" fmla="*/ 505 h 1771"/>
                <a:gd name="T100" fmla="*/ 386 w 1689"/>
                <a:gd name="T101" fmla="*/ 491 h 1771"/>
                <a:gd name="T102" fmla="*/ 349 w 1689"/>
                <a:gd name="T103" fmla="*/ 452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89" h="1771">
                  <a:moveTo>
                    <a:pt x="349" y="444"/>
                  </a:moveTo>
                  <a:lnTo>
                    <a:pt x="347" y="443"/>
                  </a:lnTo>
                  <a:lnTo>
                    <a:pt x="344" y="440"/>
                  </a:lnTo>
                  <a:lnTo>
                    <a:pt x="339" y="434"/>
                  </a:lnTo>
                  <a:lnTo>
                    <a:pt x="334" y="428"/>
                  </a:lnTo>
                  <a:lnTo>
                    <a:pt x="331" y="419"/>
                  </a:lnTo>
                  <a:lnTo>
                    <a:pt x="331" y="409"/>
                  </a:lnTo>
                  <a:lnTo>
                    <a:pt x="333" y="397"/>
                  </a:lnTo>
                  <a:lnTo>
                    <a:pt x="340" y="385"/>
                  </a:lnTo>
                  <a:lnTo>
                    <a:pt x="353" y="361"/>
                  </a:lnTo>
                  <a:lnTo>
                    <a:pt x="357" y="343"/>
                  </a:lnTo>
                  <a:lnTo>
                    <a:pt x="358" y="327"/>
                  </a:lnTo>
                  <a:lnTo>
                    <a:pt x="364" y="311"/>
                  </a:lnTo>
                  <a:lnTo>
                    <a:pt x="368" y="300"/>
                  </a:lnTo>
                  <a:lnTo>
                    <a:pt x="373" y="285"/>
                  </a:lnTo>
                  <a:lnTo>
                    <a:pt x="378" y="267"/>
                  </a:lnTo>
                  <a:lnTo>
                    <a:pt x="386" y="246"/>
                  </a:lnTo>
                  <a:lnTo>
                    <a:pt x="396" y="228"/>
                  </a:lnTo>
                  <a:lnTo>
                    <a:pt x="414" y="211"/>
                  </a:lnTo>
                  <a:lnTo>
                    <a:pt x="437" y="200"/>
                  </a:lnTo>
                  <a:lnTo>
                    <a:pt x="467" y="195"/>
                  </a:lnTo>
                  <a:lnTo>
                    <a:pt x="475" y="177"/>
                  </a:lnTo>
                  <a:lnTo>
                    <a:pt x="482" y="153"/>
                  </a:lnTo>
                  <a:lnTo>
                    <a:pt x="491" y="124"/>
                  </a:lnTo>
                  <a:lnTo>
                    <a:pt x="499" y="93"/>
                  </a:lnTo>
                  <a:lnTo>
                    <a:pt x="507" y="62"/>
                  </a:lnTo>
                  <a:lnTo>
                    <a:pt x="515" y="35"/>
                  </a:lnTo>
                  <a:lnTo>
                    <a:pt x="522" y="13"/>
                  </a:lnTo>
                  <a:lnTo>
                    <a:pt x="527" y="0"/>
                  </a:lnTo>
                  <a:lnTo>
                    <a:pt x="541" y="11"/>
                  </a:lnTo>
                  <a:lnTo>
                    <a:pt x="557" y="25"/>
                  </a:lnTo>
                  <a:lnTo>
                    <a:pt x="575" y="40"/>
                  </a:lnTo>
                  <a:lnTo>
                    <a:pt x="593" y="56"/>
                  </a:lnTo>
                  <a:lnTo>
                    <a:pt x="611" y="71"/>
                  </a:lnTo>
                  <a:lnTo>
                    <a:pt x="627" y="84"/>
                  </a:lnTo>
                  <a:lnTo>
                    <a:pt x="640" y="95"/>
                  </a:lnTo>
                  <a:lnTo>
                    <a:pt x="650" y="102"/>
                  </a:lnTo>
                  <a:lnTo>
                    <a:pt x="660" y="105"/>
                  </a:lnTo>
                  <a:lnTo>
                    <a:pt x="671" y="108"/>
                  </a:lnTo>
                  <a:lnTo>
                    <a:pt x="684" y="112"/>
                  </a:lnTo>
                  <a:lnTo>
                    <a:pt x="698" y="118"/>
                  </a:lnTo>
                  <a:lnTo>
                    <a:pt x="713" y="125"/>
                  </a:lnTo>
                  <a:lnTo>
                    <a:pt x="728" y="134"/>
                  </a:lnTo>
                  <a:lnTo>
                    <a:pt x="745" y="144"/>
                  </a:lnTo>
                  <a:lnTo>
                    <a:pt x="761" y="156"/>
                  </a:lnTo>
                  <a:lnTo>
                    <a:pt x="778" y="168"/>
                  </a:lnTo>
                  <a:lnTo>
                    <a:pt x="795" y="182"/>
                  </a:lnTo>
                  <a:lnTo>
                    <a:pt x="810" y="196"/>
                  </a:lnTo>
                  <a:lnTo>
                    <a:pt x="825" y="212"/>
                  </a:lnTo>
                  <a:lnTo>
                    <a:pt x="840" y="230"/>
                  </a:lnTo>
                  <a:lnTo>
                    <a:pt x="853" y="248"/>
                  </a:lnTo>
                  <a:lnTo>
                    <a:pt x="865" y="267"/>
                  </a:lnTo>
                  <a:lnTo>
                    <a:pt x="875" y="287"/>
                  </a:lnTo>
                  <a:lnTo>
                    <a:pt x="885" y="308"/>
                  </a:lnTo>
                  <a:lnTo>
                    <a:pt x="895" y="328"/>
                  </a:lnTo>
                  <a:lnTo>
                    <a:pt x="906" y="347"/>
                  </a:lnTo>
                  <a:lnTo>
                    <a:pt x="917" y="366"/>
                  </a:lnTo>
                  <a:lnTo>
                    <a:pt x="929" y="383"/>
                  </a:lnTo>
                  <a:lnTo>
                    <a:pt x="942" y="400"/>
                  </a:lnTo>
                  <a:lnTo>
                    <a:pt x="955" y="416"/>
                  </a:lnTo>
                  <a:lnTo>
                    <a:pt x="969" y="430"/>
                  </a:lnTo>
                  <a:lnTo>
                    <a:pt x="984" y="444"/>
                  </a:lnTo>
                  <a:lnTo>
                    <a:pt x="999" y="456"/>
                  </a:lnTo>
                  <a:lnTo>
                    <a:pt x="1016" y="468"/>
                  </a:lnTo>
                  <a:lnTo>
                    <a:pt x="1034" y="478"/>
                  </a:lnTo>
                  <a:lnTo>
                    <a:pt x="1053" y="487"/>
                  </a:lnTo>
                  <a:lnTo>
                    <a:pt x="1072" y="495"/>
                  </a:lnTo>
                  <a:lnTo>
                    <a:pt x="1093" y="501"/>
                  </a:lnTo>
                  <a:lnTo>
                    <a:pt x="1115" y="506"/>
                  </a:lnTo>
                  <a:lnTo>
                    <a:pt x="1137" y="511"/>
                  </a:lnTo>
                  <a:lnTo>
                    <a:pt x="1160" y="514"/>
                  </a:lnTo>
                  <a:lnTo>
                    <a:pt x="1183" y="518"/>
                  </a:lnTo>
                  <a:lnTo>
                    <a:pt x="1206" y="524"/>
                  </a:lnTo>
                  <a:lnTo>
                    <a:pt x="1229" y="530"/>
                  </a:lnTo>
                  <a:lnTo>
                    <a:pt x="1252" y="538"/>
                  </a:lnTo>
                  <a:lnTo>
                    <a:pt x="1276" y="546"/>
                  </a:lnTo>
                  <a:lnTo>
                    <a:pt x="1298" y="558"/>
                  </a:lnTo>
                  <a:lnTo>
                    <a:pt x="1321" y="573"/>
                  </a:lnTo>
                  <a:lnTo>
                    <a:pt x="1345" y="590"/>
                  </a:lnTo>
                  <a:lnTo>
                    <a:pt x="1368" y="611"/>
                  </a:lnTo>
                  <a:lnTo>
                    <a:pt x="1391" y="636"/>
                  </a:lnTo>
                  <a:lnTo>
                    <a:pt x="1414" y="665"/>
                  </a:lnTo>
                  <a:lnTo>
                    <a:pt x="1437" y="698"/>
                  </a:lnTo>
                  <a:lnTo>
                    <a:pt x="1459" y="737"/>
                  </a:lnTo>
                  <a:lnTo>
                    <a:pt x="1482" y="781"/>
                  </a:lnTo>
                  <a:lnTo>
                    <a:pt x="1495" y="806"/>
                  </a:lnTo>
                  <a:lnTo>
                    <a:pt x="1513" y="834"/>
                  </a:lnTo>
                  <a:lnTo>
                    <a:pt x="1532" y="862"/>
                  </a:lnTo>
                  <a:lnTo>
                    <a:pt x="1554" y="892"/>
                  </a:lnTo>
                  <a:lnTo>
                    <a:pt x="1576" y="922"/>
                  </a:lnTo>
                  <a:lnTo>
                    <a:pt x="1598" y="951"/>
                  </a:lnTo>
                  <a:lnTo>
                    <a:pt x="1618" y="981"/>
                  </a:lnTo>
                  <a:lnTo>
                    <a:pt x="1636" y="1008"/>
                  </a:lnTo>
                  <a:lnTo>
                    <a:pt x="1649" y="1049"/>
                  </a:lnTo>
                  <a:lnTo>
                    <a:pt x="1655" y="1114"/>
                  </a:lnTo>
                  <a:lnTo>
                    <a:pt x="1657" y="1193"/>
                  </a:lnTo>
                  <a:lnTo>
                    <a:pt x="1657" y="1280"/>
                  </a:lnTo>
                  <a:lnTo>
                    <a:pt x="1656" y="1366"/>
                  </a:lnTo>
                  <a:lnTo>
                    <a:pt x="1655" y="1443"/>
                  </a:lnTo>
                  <a:lnTo>
                    <a:pt x="1656" y="1504"/>
                  </a:lnTo>
                  <a:lnTo>
                    <a:pt x="1660" y="1539"/>
                  </a:lnTo>
                  <a:lnTo>
                    <a:pt x="1667" y="1561"/>
                  </a:lnTo>
                  <a:lnTo>
                    <a:pt x="1676" y="1585"/>
                  </a:lnTo>
                  <a:lnTo>
                    <a:pt x="1685" y="1612"/>
                  </a:lnTo>
                  <a:lnTo>
                    <a:pt x="1689" y="1638"/>
                  </a:lnTo>
                  <a:lnTo>
                    <a:pt x="1687" y="1664"/>
                  </a:lnTo>
                  <a:lnTo>
                    <a:pt x="1675" y="1689"/>
                  </a:lnTo>
                  <a:lnTo>
                    <a:pt x="1651" y="1710"/>
                  </a:lnTo>
                  <a:lnTo>
                    <a:pt x="1613" y="1727"/>
                  </a:lnTo>
                  <a:lnTo>
                    <a:pt x="1599" y="1730"/>
                  </a:lnTo>
                  <a:lnTo>
                    <a:pt x="1580" y="1733"/>
                  </a:lnTo>
                  <a:lnTo>
                    <a:pt x="1557" y="1736"/>
                  </a:lnTo>
                  <a:lnTo>
                    <a:pt x="1530" y="1740"/>
                  </a:lnTo>
                  <a:lnTo>
                    <a:pt x="1501" y="1743"/>
                  </a:lnTo>
                  <a:lnTo>
                    <a:pt x="1467" y="1746"/>
                  </a:lnTo>
                  <a:lnTo>
                    <a:pt x="1430" y="1749"/>
                  </a:lnTo>
                  <a:lnTo>
                    <a:pt x="1390" y="1752"/>
                  </a:lnTo>
                  <a:lnTo>
                    <a:pt x="1347" y="1755"/>
                  </a:lnTo>
                  <a:lnTo>
                    <a:pt x="1304" y="1757"/>
                  </a:lnTo>
                  <a:lnTo>
                    <a:pt x="1257" y="1759"/>
                  </a:lnTo>
                  <a:lnTo>
                    <a:pt x="1209" y="1761"/>
                  </a:lnTo>
                  <a:lnTo>
                    <a:pt x="1160" y="1764"/>
                  </a:lnTo>
                  <a:lnTo>
                    <a:pt x="1109" y="1766"/>
                  </a:lnTo>
                  <a:lnTo>
                    <a:pt x="1058" y="1767"/>
                  </a:lnTo>
                  <a:lnTo>
                    <a:pt x="1007" y="1768"/>
                  </a:lnTo>
                  <a:lnTo>
                    <a:pt x="955" y="1770"/>
                  </a:lnTo>
                  <a:lnTo>
                    <a:pt x="902" y="1770"/>
                  </a:lnTo>
                  <a:lnTo>
                    <a:pt x="850" y="1771"/>
                  </a:lnTo>
                  <a:lnTo>
                    <a:pt x="799" y="1771"/>
                  </a:lnTo>
                  <a:lnTo>
                    <a:pt x="749" y="1771"/>
                  </a:lnTo>
                  <a:lnTo>
                    <a:pt x="700" y="1771"/>
                  </a:lnTo>
                  <a:lnTo>
                    <a:pt x="653" y="1770"/>
                  </a:lnTo>
                  <a:lnTo>
                    <a:pt x="608" y="1769"/>
                  </a:lnTo>
                  <a:lnTo>
                    <a:pt x="563" y="1768"/>
                  </a:lnTo>
                  <a:lnTo>
                    <a:pt x="522" y="1767"/>
                  </a:lnTo>
                  <a:lnTo>
                    <a:pt x="483" y="1765"/>
                  </a:lnTo>
                  <a:lnTo>
                    <a:pt x="447" y="1762"/>
                  </a:lnTo>
                  <a:lnTo>
                    <a:pt x="414" y="1759"/>
                  </a:lnTo>
                  <a:lnTo>
                    <a:pt x="384" y="1756"/>
                  </a:lnTo>
                  <a:lnTo>
                    <a:pt x="359" y="1753"/>
                  </a:lnTo>
                  <a:lnTo>
                    <a:pt x="338" y="1748"/>
                  </a:lnTo>
                  <a:lnTo>
                    <a:pt x="300" y="1740"/>
                  </a:lnTo>
                  <a:lnTo>
                    <a:pt x="265" y="1729"/>
                  </a:lnTo>
                  <a:lnTo>
                    <a:pt x="232" y="1718"/>
                  </a:lnTo>
                  <a:lnTo>
                    <a:pt x="202" y="1707"/>
                  </a:lnTo>
                  <a:lnTo>
                    <a:pt x="173" y="1695"/>
                  </a:lnTo>
                  <a:lnTo>
                    <a:pt x="147" y="1682"/>
                  </a:lnTo>
                  <a:lnTo>
                    <a:pt x="123" y="1669"/>
                  </a:lnTo>
                  <a:lnTo>
                    <a:pt x="102" y="1656"/>
                  </a:lnTo>
                  <a:lnTo>
                    <a:pt x="82" y="1642"/>
                  </a:lnTo>
                  <a:lnTo>
                    <a:pt x="66" y="1627"/>
                  </a:lnTo>
                  <a:lnTo>
                    <a:pt x="50" y="1613"/>
                  </a:lnTo>
                  <a:lnTo>
                    <a:pt x="37" y="1598"/>
                  </a:lnTo>
                  <a:lnTo>
                    <a:pt x="27" y="1584"/>
                  </a:lnTo>
                  <a:lnTo>
                    <a:pt x="17" y="1569"/>
                  </a:lnTo>
                  <a:lnTo>
                    <a:pt x="10" y="1555"/>
                  </a:lnTo>
                  <a:lnTo>
                    <a:pt x="5" y="1539"/>
                  </a:lnTo>
                  <a:lnTo>
                    <a:pt x="0" y="1512"/>
                  </a:lnTo>
                  <a:lnTo>
                    <a:pt x="0" y="1489"/>
                  </a:lnTo>
                  <a:lnTo>
                    <a:pt x="7" y="1472"/>
                  </a:lnTo>
                  <a:lnTo>
                    <a:pt x="16" y="1459"/>
                  </a:lnTo>
                  <a:lnTo>
                    <a:pt x="28" y="1451"/>
                  </a:lnTo>
                  <a:lnTo>
                    <a:pt x="42" y="1448"/>
                  </a:lnTo>
                  <a:lnTo>
                    <a:pt x="56" y="1450"/>
                  </a:lnTo>
                  <a:lnTo>
                    <a:pt x="69" y="1458"/>
                  </a:lnTo>
                  <a:lnTo>
                    <a:pt x="82" y="1469"/>
                  </a:lnTo>
                  <a:lnTo>
                    <a:pt x="94" y="1483"/>
                  </a:lnTo>
                  <a:lnTo>
                    <a:pt x="107" y="1499"/>
                  </a:lnTo>
                  <a:lnTo>
                    <a:pt x="121" y="1516"/>
                  </a:lnTo>
                  <a:lnTo>
                    <a:pt x="138" y="1535"/>
                  </a:lnTo>
                  <a:lnTo>
                    <a:pt x="155" y="1553"/>
                  </a:lnTo>
                  <a:lnTo>
                    <a:pt x="176" y="1571"/>
                  </a:lnTo>
                  <a:lnTo>
                    <a:pt x="200" y="1586"/>
                  </a:lnTo>
                  <a:lnTo>
                    <a:pt x="214" y="1594"/>
                  </a:lnTo>
                  <a:lnTo>
                    <a:pt x="232" y="1601"/>
                  </a:lnTo>
                  <a:lnTo>
                    <a:pt x="253" y="1609"/>
                  </a:lnTo>
                  <a:lnTo>
                    <a:pt x="276" y="1617"/>
                  </a:lnTo>
                  <a:lnTo>
                    <a:pt x="301" y="1624"/>
                  </a:lnTo>
                  <a:lnTo>
                    <a:pt x="327" y="1632"/>
                  </a:lnTo>
                  <a:lnTo>
                    <a:pt x="354" y="1639"/>
                  </a:lnTo>
                  <a:lnTo>
                    <a:pt x="382" y="1646"/>
                  </a:lnTo>
                  <a:lnTo>
                    <a:pt x="411" y="1652"/>
                  </a:lnTo>
                  <a:lnTo>
                    <a:pt x="439" y="1659"/>
                  </a:lnTo>
                  <a:lnTo>
                    <a:pt x="466" y="1664"/>
                  </a:lnTo>
                  <a:lnTo>
                    <a:pt x="492" y="1670"/>
                  </a:lnTo>
                  <a:lnTo>
                    <a:pt x="516" y="1673"/>
                  </a:lnTo>
                  <a:lnTo>
                    <a:pt x="538" y="1678"/>
                  </a:lnTo>
                  <a:lnTo>
                    <a:pt x="559" y="1680"/>
                  </a:lnTo>
                  <a:lnTo>
                    <a:pt x="575" y="1681"/>
                  </a:lnTo>
                  <a:lnTo>
                    <a:pt x="590" y="1681"/>
                  </a:lnTo>
                  <a:lnTo>
                    <a:pt x="606" y="1682"/>
                  </a:lnTo>
                  <a:lnTo>
                    <a:pt x="624" y="1682"/>
                  </a:lnTo>
                  <a:lnTo>
                    <a:pt x="641" y="1682"/>
                  </a:lnTo>
                  <a:lnTo>
                    <a:pt x="659" y="1682"/>
                  </a:lnTo>
                  <a:lnTo>
                    <a:pt x="676" y="1682"/>
                  </a:lnTo>
                  <a:lnTo>
                    <a:pt x="693" y="1682"/>
                  </a:lnTo>
                  <a:lnTo>
                    <a:pt x="711" y="1681"/>
                  </a:lnTo>
                  <a:lnTo>
                    <a:pt x="727" y="1681"/>
                  </a:lnTo>
                  <a:lnTo>
                    <a:pt x="742" y="1680"/>
                  </a:lnTo>
                  <a:lnTo>
                    <a:pt x="758" y="1679"/>
                  </a:lnTo>
                  <a:lnTo>
                    <a:pt x="771" y="1678"/>
                  </a:lnTo>
                  <a:lnTo>
                    <a:pt x="783" y="1678"/>
                  </a:lnTo>
                  <a:lnTo>
                    <a:pt x="792" y="1675"/>
                  </a:lnTo>
                  <a:lnTo>
                    <a:pt x="800" y="1674"/>
                  </a:lnTo>
                  <a:lnTo>
                    <a:pt x="807" y="1673"/>
                  </a:lnTo>
                  <a:lnTo>
                    <a:pt x="809" y="1663"/>
                  </a:lnTo>
                  <a:lnTo>
                    <a:pt x="812" y="1649"/>
                  </a:lnTo>
                  <a:lnTo>
                    <a:pt x="818" y="1633"/>
                  </a:lnTo>
                  <a:lnTo>
                    <a:pt x="826" y="1615"/>
                  </a:lnTo>
                  <a:lnTo>
                    <a:pt x="838" y="1600"/>
                  </a:lnTo>
                  <a:lnTo>
                    <a:pt x="856" y="1587"/>
                  </a:lnTo>
                  <a:lnTo>
                    <a:pt x="878" y="1578"/>
                  </a:lnTo>
                  <a:lnTo>
                    <a:pt x="910" y="1576"/>
                  </a:lnTo>
                  <a:lnTo>
                    <a:pt x="913" y="1526"/>
                  </a:lnTo>
                  <a:lnTo>
                    <a:pt x="912" y="1455"/>
                  </a:lnTo>
                  <a:lnTo>
                    <a:pt x="908" y="1373"/>
                  </a:lnTo>
                  <a:lnTo>
                    <a:pt x="900" y="1285"/>
                  </a:lnTo>
                  <a:lnTo>
                    <a:pt x="893" y="1201"/>
                  </a:lnTo>
                  <a:lnTo>
                    <a:pt x="884" y="1126"/>
                  </a:lnTo>
                  <a:lnTo>
                    <a:pt x="877" y="1070"/>
                  </a:lnTo>
                  <a:lnTo>
                    <a:pt x="873" y="1040"/>
                  </a:lnTo>
                  <a:lnTo>
                    <a:pt x="860" y="1028"/>
                  </a:lnTo>
                  <a:lnTo>
                    <a:pt x="841" y="1012"/>
                  </a:lnTo>
                  <a:lnTo>
                    <a:pt x="816" y="993"/>
                  </a:lnTo>
                  <a:lnTo>
                    <a:pt x="788" y="970"/>
                  </a:lnTo>
                  <a:lnTo>
                    <a:pt x="757" y="944"/>
                  </a:lnTo>
                  <a:lnTo>
                    <a:pt x="723" y="914"/>
                  </a:lnTo>
                  <a:lnTo>
                    <a:pt x="689" y="884"/>
                  </a:lnTo>
                  <a:lnTo>
                    <a:pt x="655" y="850"/>
                  </a:lnTo>
                  <a:lnTo>
                    <a:pt x="624" y="814"/>
                  </a:lnTo>
                  <a:lnTo>
                    <a:pt x="594" y="777"/>
                  </a:lnTo>
                  <a:lnTo>
                    <a:pt x="569" y="739"/>
                  </a:lnTo>
                  <a:lnTo>
                    <a:pt x="550" y="700"/>
                  </a:lnTo>
                  <a:lnTo>
                    <a:pt x="536" y="660"/>
                  </a:lnTo>
                  <a:lnTo>
                    <a:pt x="530" y="619"/>
                  </a:lnTo>
                  <a:lnTo>
                    <a:pt x="532" y="578"/>
                  </a:lnTo>
                  <a:lnTo>
                    <a:pt x="544" y="538"/>
                  </a:lnTo>
                  <a:lnTo>
                    <a:pt x="541" y="531"/>
                  </a:lnTo>
                  <a:lnTo>
                    <a:pt x="536" y="525"/>
                  </a:lnTo>
                  <a:lnTo>
                    <a:pt x="529" y="518"/>
                  </a:lnTo>
                  <a:lnTo>
                    <a:pt x="523" y="512"/>
                  </a:lnTo>
                  <a:lnTo>
                    <a:pt x="515" y="506"/>
                  </a:lnTo>
                  <a:lnTo>
                    <a:pt x="509" y="500"/>
                  </a:lnTo>
                  <a:lnTo>
                    <a:pt x="502" y="493"/>
                  </a:lnTo>
                  <a:lnTo>
                    <a:pt x="497" y="487"/>
                  </a:lnTo>
                  <a:lnTo>
                    <a:pt x="483" y="490"/>
                  </a:lnTo>
                  <a:lnTo>
                    <a:pt x="470" y="494"/>
                  </a:lnTo>
                  <a:lnTo>
                    <a:pt x="457" y="499"/>
                  </a:lnTo>
                  <a:lnTo>
                    <a:pt x="445" y="502"/>
                  </a:lnTo>
                  <a:lnTo>
                    <a:pt x="433" y="505"/>
                  </a:lnTo>
                  <a:lnTo>
                    <a:pt x="423" y="506"/>
                  </a:lnTo>
                  <a:lnTo>
                    <a:pt x="413" y="506"/>
                  </a:lnTo>
                  <a:lnTo>
                    <a:pt x="404" y="503"/>
                  </a:lnTo>
                  <a:lnTo>
                    <a:pt x="395" y="497"/>
                  </a:lnTo>
                  <a:lnTo>
                    <a:pt x="386" y="491"/>
                  </a:lnTo>
                  <a:lnTo>
                    <a:pt x="376" y="484"/>
                  </a:lnTo>
                  <a:lnTo>
                    <a:pt x="367" y="477"/>
                  </a:lnTo>
                  <a:lnTo>
                    <a:pt x="358" y="468"/>
                  </a:lnTo>
                  <a:lnTo>
                    <a:pt x="352" y="460"/>
                  </a:lnTo>
                  <a:lnTo>
                    <a:pt x="349" y="452"/>
                  </a:lnTo>
                  <a:lnTo>
                    <a:pt x="349" y="4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189571" y="6227763"/>
              <a:ext cx="8787161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274320" y="1920240"/>
              <a:ext cx="15376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Moving</a:t>
              </a:r>
              <a:b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</a:b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6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 bwMode="auto">
          <a:xfrm flipH="1">
            <a:off x="1749954" y="3686592"/>
            <a:ext cx="2694" cy="1641518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4076748" y="3679576"/>
            <a:ext cx="0" cy="1656521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/>
          <p:cNvCxnSpPr/>
          <p:nvPr/>
        </p:nvCxnSpPr>
        <p:spPr bwMode="auto">
          <a:xfrm>
            <a:off x="966836" y="3669002"/>
            <a:ext cx="0" cy="1683069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Connector 2"/>
          <p:cNvCxnSpPr>
            <a:cxnSpLocks/>
          </p:cNvCxnSpPr>
          <p:nvPr/>
        </p:nvCxnSpPr>
        <p:spPr bwMode="auto">
          <a:xfrm>
            <a:off x="1749322" y="1709227"/>
            <a:ext cx="0" cy="2180545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Connector 94"/>
          <p:cNvCxnSpPr>
            <a:cxnSpLocks/>
          </p:cNvCxnSpPr>
          <p:nvPr/>
        </p:nvCxnSpPr>
        <p:spPr bwMode="auto">
          <a:xfrm>
            <a:off x="4076116" y="1768900"/>
            <a:ext cx="0" cy="2128859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Connector 95"/>
          <p:cNvCxnSpPr>
            <a:cxnSpLocks/>
          </p:cNvCxnSpPr>
          <p:nvPr/>
        </p:nvCxnSpPr>
        <p:spPr bwMode="auto">
          <a:xfrm>
            <a:off x="966204" y="1709227"/>
            <a:ext cx="0" cy="2204506"/>
          </a:xfrm>
          <a:prstGeom prst="line">
            <a:avLst/>
          </a:prstGeom>
          <a:solidFill>
            <a:schemeClr val="accent1"/>
          </a:solidFill>
          <a:ln w="34925" cap="rnd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0" name="Picture 17" descr="abs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6" y="5310829"/>
            <a:ext cx="4546600" cy="600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7" descr="abs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3" y="1221865"/>
            <a:ext cx="4546600" cy="600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45"/>
          <p:cNvSpPr>
            <a:spLocks noChangeAspect="1" noChangeArrowheads="1"/>
          </p:cNvSpPr>
          <p:nvPr/>
        </p:nvSpPr>
        <p:spPr bwMode="auto">
          <a:xfrm>
            <a:off x="7410236" y="1356132"/>
            <a:ext cx="374650" cy="374650"/>
          </a:xfrm>
          <a:prstGeom prst="ellipse">
            <a:avLst/>
          </a:prstGeom>
          <a:gradFill rotWithShape="0">
            <a:gsLst>
              <a:gs pos="0">
                <a:srgbClr val="FFDA34"/>
              </a:gs>
              <a:gs pos="100000">
                <a:srgbClr val="FFDA34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ＭＳ Ｐゴシック" charset="0"/>
              <a:cs typeface="+mn-cs"/>
            </a:endParaRPr>
          </a:p>
        </p:txBody>
      </p:sp>
      <p:pic>
        <p:nvPicPr>
          <p:cNvPr id="36" name="Picture 17" descr="abs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86" y="3357377"/>
            <a:ext cx="4546600" cy="600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28147" y="961738"/>
            <a:ext cx="15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Star at Rest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7775166" y="3671347"/>
            <a:ext cx="1024815" cy="152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6755916" y="2742669"/>
            <a:ext cx="1715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Star moving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away from us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6483528" y="5631325"/>
            <a:ext cx="925609" cy="219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FF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 descr="obsrvtr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6903" y="1364790"/>
            <a:ext cx="475785" cy="457200"/>
          </a:xfrm>
          <a:prstGeom prst="rect">
            <a:avLst/>
          </a:prstGeom>
        </p:spPr>
      </p:pic>
      <p:pic>
        <p:nvPicPr>
          <p:cNvPr id="50" name="Picture 49" descr="obsrvtr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6903" y="3468380"/>
            <a:ext cx="475785" cy="457200"/>
          </a:xfrm>
          <a:prstGeom prst="rect">
            <a:avLst/>
          </a:prstGeom>
        </p:spPr>
      </p:pic>
      <p:pic>
        <p:nvPicPr>
          <p:cNvPr id="52" name="Picture 51" descr="obsrvtr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6903" y="5453809"/>
            <a:ext cx="475785" cy="457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07563" y="2947284"/>
            <a:ext cx="1353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“Redshift”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88965" y="4908752"/>
            <a:ext cx="1400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Blueshift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9390" y="852312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Blue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353968" y="844968"/>
            <a:ext cx="60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Red</a:t>
            </a:r>
          </a:p>
        </p:txBody>
      </p:sp>
      <p:sp>
        <p:nvSpPr>
          <p:cNvPr id="28" name="Oval 45">
            <a:extLst>
              <a:ext uri="{FF2B5EF4-FFF2-40B4-BE49-F238E27FC236}">
                <a16:creationId xmlns:a16="http://schemas.microsoft.com/office/drawing/2014/main" id="{D85EED6D-A062-1041-B814-FFF906FE06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09137" y="3499267"/>
            <a:ext cx="374650" cy="374650"/>
          </a:xfrm>
          <a:prstGeom prst="ellipse">
            <a:avLst/>
          </a:prstGeom>
          <a:gradFill rotWithShape="0">
            <a:gsLst>
              <a:gs pos="0">
                <a:srgbClr val="FFDA34"/>
              </a:gs>
              <a:gs pos="100000">
                <a:srgbClr val="FFDA34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ＭＳ Ｐゴシック" charset="0"/>
              <a:cs typeface="+mn-cs"/>
            </a:endParaRPr>
          </a:p>
        </p:txBody>
      </p:sp>
      <p:sp>
        <p:nvSpPr>
          <p:cNvPr id="29" name="Oval 45">
            <a:extLst>
              <a:ext uri="{FF2B5EF4-FFF2-40B4-BE49-F238E27FC236}">
                <a16:creationId xmlns:a16="http://schemas.microsoft.com/office/drawing/2014/main" id="{86DAEB70-131F-EB49-A951-A6D17DA1A6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90880" y="5452757"/>
            <a:ext cx="374650" cy="374650"/>
          </a:xfrm>
          <a:prstGeom prst="ellipse">
            <a:avLst/>
          </a:prstGeom>
          <a:gradFill rotWithShape="0">
            <a:gsLst>
              <a:gs pos="0">
                <a:srgbClr val="FFDA34"/>
              </a:gs>
              <a:gs pos="100000">
                <a:srgbClr val="FFDA34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ＭＳ Ｐゴシック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86C682-9484-DD40-9626-043E6F91F8D3}"/>
              </a:ext>
            </a:extLst>
          </p:cNvPr>
          <p:cNvSpPr txBox="1"/>
          <p:nvPr/>
        </p:nvSpPr>
        <p:spPr>
          <a:xfrm>
            <a:off x="6603145" y="4655587"/>
            <a:ext cx="1986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Star moving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away toward us</a:t>
            </a:r>
          </a:p>
        </p:txBody>
      </p:sp>
    </p:spTree>
    <p:extLst>
      <p:ext uri="{BB962C8B-B14F-4D97-AF65-F5344CB8AC3E}">
        <p14:creationId xmlns:p14="http://schemas.microsoft.com/office/powerpoint/2010/main" val="38313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5" grpId="0"/>
      <p:bldP spid="55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601913"/>
            <a:ext cx="16573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4562475" y="4152900"/>
            <a:ext cx="0" cy="24288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687763" y="6399213"/>
            <a:ext cx="811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SCP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V="1">
            <a:off x="4552950" y="219075"/>
            <a:ext cx="0" cy="26193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605338" y="-1588"/>
            <a:ext cx="82867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NCP</a:t>
            </a:r>
            <a:endParaRPr lang="en-US"/>
          </a:p>
        </p:txBody>
      </p: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2220913" y="574675"/>
            <a:ext cx="2344737" cy="5713413"/>
            <a:chOff x="1399" y="362"/>
            <a:chExt cx="1477" cy="3599"/>
          </a:xfrm>
        </p:grpSpPr>
        <p:sp>
          <p:nvSpPr>
            <p:cNvPr id="11281" name="Arc 8"/>
            <p:cNvSpPr>
              <a:spLocks/>
            </p:cNvSpPr>
            <p:nvPr/>
          </p:nvSpPr>
          <p:spPr bwMode="auto">
            <a:xfrm flipH="1">
              <a:off x="2199" y="362"/>
              <a:ext cx="677" cy="3599"/>
            </a:xfrm>
            <a:custGeom>
              <a:avLst/>
              <a:gdLst>
                <a:gd name="T0" fmla="*/ 10 w 21600"/>
                <a:gd name="T1" fmla="*/ 0 h 43198"/>
                <a:gd name="T2" fmla="*/ 2 w 21600"/>
                <a:gd name="T3" fmla="*/ 3599 h 43198"/>
                <a:gd name="T4" fmla="*/ 0 w 21600"/>
                <a:gd name="T5" fmla="*/ 1799 h 431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98" fill="none" extrusionOk="0">
                  <a:moveTo>
                    <a:pt x="318" y="0"/>
                  </a:moveTo>
                  <a:cubicBezTo>
                    <a:pt x="12122" y="174"/>
                    <a:pt x="21600" y="9793"/>
                    <a:pt x="21600" y="21598"/>
                  </a:cubicBezTo>
                  <a:cubicBezTo>
                    <a:pt x="21600" y="33501"/>
                    <a:pt x="11968" y="43162"/>
                    <a:pt x="64" y="43197"/>
                  </a:cubicBezTo>
                </a:path>
                <a:path w="21600" h="43198" stroke="0" extrusionOk="0">
                  <a:moveTo>
                    <a:pt x="318" y="0"/>
                  </a:moveTo>
                  <a:cubicBezTo>
                    <a:pt x="12122" y="174"/>
                    <a:pt x="21600" y="9793"/>
                    <a:pt x="21600" y="21598"/>
                  </a:cubicBezTo>
                  <a:cubicBezTo>
                    <a:pt x="21600" y="33501"/>
                    <a:pt x="11968" y="43162"/>
                    <a:pt x="64" y="43197"/>
                  </a:cubicBezTo>
                  <a:lnTo>
                    <a:pt x="0" y="21598"/>
                  </a:lnTo>
                  <a:lnTo>
                    <a:pt x="318" y="0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Text Box 9"/>
            <p:cNvSpPr txBox="1">
              <a:spLocks noChangeArrowheads="1"/>
            </p:cNvSpPr>
            <p:nvPr/>
          </p:nvSpPr>
          <p:spPr bwMode="auto">
            <a:xfrm>
              <a:off x="1399" y="2841"/>
              <a:ext cx="85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>
                  <a:solidFill>
                    <a:schemeClr val="hlink"/>
                  </a:solidFill>
                </a:rPr>
                <a:t>Celestial</a:t>
              </a:r>
            </a:p>
            <a:p>
              <a:pPr algn="ctr"/>
              <a:r>
                <a:rPr lang="en-US">
                  <a:solidFill>
                    <a:schemeClr val="hlink"/>
                  </a:solidFill>
                </a:rPr>
                <a:t>Meridian</a:t>
              </a:r>
              <a:endParaRPr lang="en-US" sz="2000"/>
            </a:p>
          </p:txBody>
        </p:sp>
      </p:grp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3440113" y="1798638"/>
            <a:ext cx="390525" cy="371475"/>
          </a:xfrm>
          <a:prstGeom prst="star5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1273" name="Group 11"/>
          <p:cNvGrpSpPr>
            <a:grpSpLocks/>
          </p:cNvGrpSpPr>
          <p:nvPr/>
        </p:nvGrpSpPr>
        <p:grpSpPr bwMode="auto">
          <a:xfrm>
            <a:off x="1697038" y="2716213"/>
            <a:ext cx="6632575" cy="1411287"/>
            <a:chOff x="1036" y="1711"/>
            <a:chExt cx="4178" cy="889"/>
          </a:xfrm>
        </p:grpSpPr>
        <p:sp>
          <p:nvSpPr>
            <p:cNvPr id="11278" name="Text Box 12"/>
            <p:cNvSpPr txBox="1">
              <a:spLocks noChangeArrowheads="1"/>
            </p:cNvSpPr>
            <p:nvPr/>
          </p:nvSpPr>
          <p:spPr bwMode="auto">
            <a:xfrm>
              <a:off x="4724" y="1996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>
                  <a:solidFill>
                    <a:schemeClr val="hlink"/>
                  </a:solidFill>
                </a:rPr>
                <a:t>CEq</a:t>
              </a:r>
              <a:endParaRPr lang="en-US" sz="2000"/>
            </a:p>
          </p:txBody>
        </p:sp>
        <p:sp>
          <p:nvSpPr>
            <p:cNvPr id="11279" name="Arc 13"/>
            <p:cNvSpPr>
              <a:spLocks/>
            </p:cNvSpPr>
            <p:nvPr/>
          </p:nvSpPr>
          <p:spPr bwMode="auto">
            <a:xfrm rot="5400000" flipH="1">
              <a:off x="2604" y="561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Arc 14"/>
            <p:cNvSpPr>
              <a:spLocks/>
            </p:cNvSpPr>
            <p:nvPr/>
          </p:nvSpPr>
          <p:spPr bwMode="auto">
            <a:xfrm rot="5400000" flipH="1">
              <a:off x="2615" y="132"/>
              <a:ext cx="435" cy="3593"/>
            </a:xfrm>
            <a:custGeom>
              <a:avLst/>
              <a:gdLst>
                <a:gd name="T0" fmla="*/ 25 w 21600"/>
                <a:gd name="T1" fmla="*/ 0 h 43132"/>
                <a:gd name="T2" fmla="*/ 24 w 21600"/>
                <a:gd name="T3" fmla="*/ 3593 h 43132"/>
                <a:gd name="T4" fmla="*/ 0 w 21600"/>
                <a:gd name="T5" fmla="*/ 1797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190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4" name="Oval 15"/>
          <p:cNvSpPr>
            <a:spLocks noChangeAspect="1" noChangeArrowheads="1"/>
          </p:cNvSpPr>
          <p:nvPr/>
        </p:nvSpPr>
        <p:spPr bwMode="auto">
          <a:xfrm>
            <a:off x="1711325" y="573088"/>
            <a:ext cx="5715000" cy="57150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96" name="Group 16"/>
          <p:cNvGrpSpPr>
            <a:grpSpLocks/>
          </p:cNvGrpSpPr>
          <p:nvPr/>
        </p:nvGrpSpPr>
        <p:grpSpPr bwMode="auto">
          <a:xfrm>
            <a:off x="1095375" y="1974850"/>
            <a:ext cx="3463925" cy="2119313"/>
            <a:chOff x="690" y="1244"/>
            <a:chExt cx="2182" cy="1335"/>
          </a:xfrm>
        </p:grpSpPr>
        <p:sp>
          <p:nvSpPr>
            <p:cNvPr id="11276" name="Arc 17"/>
            <p:cNvSpPr>
              <a:spLocks/>
            </p:cNvSpPr>
            <p:nvPr/>
          </p:nvSpPr>
          <p:spPr bwMode="auto">
            <a:xfrm flipH="1">
              <a:off x="2195" y="1244"/>
              <a:ext cx="677" cy="1335"/>
            </a:xfrm>
            <a:custGeom>
              <a:avLst/>
              <a:gdLst>
                <a:gd name="T0" fmla="*/ 581 w 21600"/>
                <a:gd name="T1" fmla="*/ 0 h 16021"/>
                <a:gd name="T2" fmla="*/ 659 w 21600"/>
                <a:gd name="T3" fmla="*/ 1335 h 16021"/>
                <a:gd name="T4" fmla="*/ 0 w 21600"/>
                <a:gd name="T5" fmla="*/ 925 h 160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6021" fill="none" extrusionOk="0">
                  <a:moveTo>
                    <a:pt x="18531" y="-1"/>
                  </a:moveTo>
                  <a:cubicBezTo>
                    <a:pt x="20539" y="3353"/>
                    <a:pt x="21600" y="7188"/>
                    <a:pt x="21600" y="11097"/>
                  </a:cubicBezTo>
                  <a:cubicBezTo>
                    <a:pt x="21600" y="12754"/>
                    <a:pt x="21409" y="14406"/>
                    <a:pt x="21031" y="16021"/>
                  </a:cubicBezTo>
                </a:path>
                <a:path w="21600" h="16021" stroke="0" extrusionOk="0">
                  <a:moveTo>
                    <a:pt x="18531" y="-1"/>
                  </a:moveTo>
                  <a:cubicBezTo>
                    <a:pt x="20539" y="3353"/>
                    <a:pt x="21600" y="7188"/>
                    <a:pt x="21600" y="11097"/>
                  </a:cubicBezTo>
                  <a:cubicBezTo>
                    <a:pt x="21600" y="12754"/>
                    <a:pt x="21409" y="14406"/>
                    <a:pt x="21031" y="16021"/>
                  </a:cubicBezTo>
                  <a:lnTo>
                    <a:pt x="0" y="11097"/>
                  </a:lnTo>
                  <a:lnTo>
                    <a:pt x="18531" y="-1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 type="arrow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Text Box 18"/>
            <p:cNvSpPr txBox="1">
              <a:spLocks noChangeArrowheads="1"/>
            </p:cNvSpPr>
            <p:nvPr/>
          </p:nvSpPr>
          <p:spPr bwMode="auto">
            <a:xfrm>
              <a:off x="690" y="1329"/>
              <a:ext cx="1381" cy="3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>
                  <a:solidFill>
                    <a:srgbClr val="00FF00"/>
                  </a:solidFill>
                </a:rPr>
                <a:t>Declination</a:t>
              </a:r>
              <a:endParaRPr lang="en-US" sz="2000">
                <a:solidFill>
                  <a:srgbClr val="00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4878388" y="246063"/>
            <a:ext cx="3656012" cy="5484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Oval 5"/>
          <p:cNvSpPr>
            <a:spLocks noChangeArrowheads="1"/>
          </p:cNvSpPr>
          <p:nvPr/>
        </p:nvSpPr>
        <p:spPr bwMode="auto">
          <a:xfrm flipH="1" flipV="1">
            <a:off x="7588250" y="1395413"/>
            <a:ext cx="176213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Oval 6"/>
          <p:cNvSpPr>
            <a:spLocks noChangeArrowheads="1"/>
          </p:cNvSpPr>
          <p:nvPr/>
        </p:nvSpPr>
        <p:spPr bwMode="auto">
          <a:xfrm flipH="1" flipV="1">
            <a:off x="6977063" y="4383088"/>
            <a:ext cx="176212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Oval 7"/>
          <p:cNvSpPr>
            <a:spLocks noChangeArrowheads="1"/>
          </p:cNvSpPr>
          <p:nvPr/>
        </p:nvSpPr>
        <p:spPr bwMode="auto">
          <a:xfrm flipH="1" flipV="1">
            <a:off x="6030913" y="1849438"/>
            <a:ext cx="176212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Oval 8"/>
          <p:cNvSpPr>
            <a:spLocks noChangeArrowheads="1"/>
          </p:cNvSpPr>
          <p:nvPr/>
        </p:nvSpPr>
        <p:spPr bwMode="auto">
          <a:xfrm flipH="1" flipV="1">
            <a:off x="6583363" y="2278063"/>
            <a:ext cx="176212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9" name="Oval 9"/>
          <p:cNvSpPr>
            <a:spLocks noChangeArrowheads="1"/>
          </p:cNvSpPr>
          <p:nvPr/>
        </p:nvSpPr>
        <p:spPr bwMode="auto">
          <a:xfrm flipH="1" flipV="1">
            <a:off x="6961188" y="1066800"/>
            <a:ext cx="176212" cy="1762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0" name="Oval 10"/>
          <p:cNvSpPr>
            <a:spLocks noChangeArrowheads="1"/>
          </p:cNvSpPr>
          <p:nvPr/>
        </p:nvSpPr>
        <p:spPr bwMode="auto">
          <a:xfrm flipH="1" flipV="1">
            <a:off x="5432425" y="581025"/>
            <a:ext cx="176213" cy="1762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Oval 11"/>
          <p:cNvSpPr>
            <a:spLocks noChangeArrowheads="1"/>
          </p:cNvSpPr>
          <p:nvPr/>
        </p:nvSpPr>
        <p:spPr bwMode="auto">
          <a:xfrm flipH="1" flipV="1">
            <a:off x="7513638" y="3365500"/>
            <a:ext cx="176212" cy="1762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Oval 12"/>
          <p:cNvSpPr>
            <a:spLocks noChangeArrowheads="1"/>
          </p:cNvSpPr>
          <p:nvPr/>
        </p:nvSpPr>
        <p:spPr bwMode="auto">
          <a:xfrm flipH="1" flipV="1">
            <a:off x="5791200" y="5030788"/>
            <a:ext cx="176213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3" name="Oval 13"/>
          <p:cNvSpPr>
            <a:spLocks noChangeArrowheads="1"/>
          </p:cNvSpPr>
          <p:nvPr/>
        </p:nvSpPr>
        <p:spPr bwMode="auto">
          <a:xfrm flipH="1" flipV="1">
            <a:off x="5445125" y="3536950"/>
            <a:ext cx="176213" cy="1762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4" name="Line 14"/>
          <p:cNvSpPr>
            <a:spLocks noChangeShapeType="1"/>
          </p:cNvSpPr>
          <p:nvPr/>
        </p:nvSpPr>
        <p:spPr bwMode="auto">
          <a:xfrm flipV="1">
            <a:off x="5559425" y="2773363"/>
            <a:ext cx="846138" cy="8429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Line 15"/>
          <p:cNvSpPr>
            <a:spLocks noChangeShapeType="1"/>
          </p:cNvSpPr>
          <p:nvPr/>
        </p:nvSpPr>
        <p:spPr bwMode="auto">
          <a:xfrm flipH="1" flipV="1">
            <a:off x="6484938" y="3554413"/>
            <a:ext cx="546100" cy="914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6" name="Line 16"/>
          <p:cNvSpPr>
            <a:spLocks noChangeShapeType="1"/>
          </p:cNvSpPr>
          <p:nvPr/>
        </p:nvSpPr>
        <p:spPr bwMode="auto">
          <a:xfrm>
            <a:off x="5900738" y="5138738"/>
            <a:ext cx="319087" cy="530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7" name="Line 17"/>
          <p:cNvSpPr>
            <a:spLocks noChangeShapeType="1"/>
          </p:cNvSpPr>
          <p:nvPr/>
        </p:nvSpPr>
        <p:spPr bwMode="auto">
          <a:xfrm>
            <a:off x="7620000" y="3452813"/>
            <a:ext cx="579438" cy="365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8" name="Line 18"/>
          <p:cNvSpPr>
            <a:spLocks noChangeShapeType="1"/>
          </p:cNvSpPr>
          <p:nvPr/>
        </p:nvSpPr>
        <p:spPr bwMode="auto">
          <a:xfrm flipH="1">
            <a:off x="6684963" y="2378075"/>
            <a:ext cx="0" cy="5857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9" name="Line 19"/>
          <p:cNvSpPr>
            <a:spLocks noChangeShapeType="1"/>
          </p:cNvSpPr>
          <p:nvPr/>
        </p:nvSpPr>
        <p:spPr bwMode="auto">
          <a:xfrm flipH="1" flipV="1">
            <a:off x="7045325" y="496888"/>
            <a:ext cx="0" cy="6207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0" name="Line 20"/>
          <p:cNvSpPr>
            <a:spLocks noChangeShapeType="1"/>
          </p:cNvSpPr>
          <p:nvPr/>
        </p:nvSpPr>
        <p:spPr bwMode="auto">
          <a:xfrm flipH="1">
            <a:off x="7051675" y="1484313"/>
            <a:ext cx="628650" cy="6905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1" name="Line 21"/>
          <p:cNvSpPr>
            <a:spLocks noChangeShapeType="1"/>
          </p:cNvSpPr>
          <p:nvPr/>
        </p:nvSpPr>
        <p:spPr bwMode="auto">
          <a:xfrm>
            <a:off x="5538788" y="684213"/>
            <a:ext cx="385762" cy="9271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2" name="Line 22"/>
          <p:cNvSpPr>
            <a:spLocks noChangeShapeType="1"/>
          </p:cNvSpPr>
          <p:nvPr/>
        </p:nvSpPr>
        <p:spPr bwMode="auto">
          <a:xfrm flipH="1" flipV="1">
            <a:off x="5686425" y="1928813"/>
            <a:ext cx="458788" cy="142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3" name="Text Box 23"/>
          <p:cNvSpPr txBox="1">
            <a:spLocks noChangeArrowheads="1"/>
          </p:cNvSpPr>
          <p:nvPr/>
        </p:nvSpPr>
        <p:spPr bwMode="auto">
          <a:xfrm>
            <a:off x="5072063" y="5654675"/>
            <a:ext cx="338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Hot Gas</a:t>
            </a:r>
          </a:p>
          <a:p>
            <a:pPr algn="ctr"/>
            <a:r>
              <a:rPr lang="en-US"/>
              <a:t>Faster Average Speeds</a:t>
            </a:r>
            <a:endParaRPr lang="en-US" sz="3200"/>
          </a:p>
        </p:txBody>
      </p:sp>
      <p:sp>
        <p:nvSpPr>
          <p:cNvPr id="85014" name="Rectangle 24"/>
          <p:cNvSpPr>
            <a:spLocks noChangeArrowheads="1"/>
          </p:cNvSpPr>
          <p:nvPr/>
        </p:nvSpPr>
        <p:spPr bwMode="auto">
          <a:xfrm>
            <a:off x="609600" y="227013"/>
            <a:ext cx="3656013" cy="5484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5" name="Oval 25"/>
          <p:cNvSpPr>
            <a:spLocks noChangeArrowheads="1"/>
          </p:cNvSpPr>
          <p:nvPr/>
        </p:nvSpPr>
        <p:spPr bwMode="auto">
          <a:xfrm>
            <a:off x="1111250" y="4389438"/>
            <a:ext cx="176213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6" name="Oval 26"/>
          <p:cNvSpPr>
            <a:spLocks noChangeArrowheads="1"/>
          </p:cNvSpPr>
          <p:nvPr/>
        </p:nvSpPr>
        <p:spPr bwMode="auto">
          <a:xfrm>
            <a:off x="1722438" y="1401763"/>
            <a:ext cx="176212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7" name="Oval 27"/>
          <p:cNvSpPr>
            <a:spLocks noChangeArrowheads="1"/>
          </p:cNvSpPr>
          <p:nvPr/>
        </p:nvSpPr>
        <p:spPr bwMode="auto">
          <a:xfrm>
            <a:off x="2668588" y="3935413"/>
            <a:ext cx="176212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8" name="Oval 28"/>
          <p:cNvSpPr>
            <a:spLocks noChangeArrowheads="1"/>
          </p:cNvSpPr>
          <p:nvPr/>
        </p:nvSpPr>
        <p:spPr bwMode="auto">
          <a:xfrm>
            <a:off x="2116138" y="3506788"/>
            <a:ext cx="176212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9" name="Oval 29"/>
          <p:cNvSpPr>
            <a:spLocks noChangeArrowheads="1"/>
          </p:cNvSpPr>
          <p:nvPr/>
        </p:nvSpPr>
        <p:spPr bwMode="auto">
          <a:xfrm>
            <a:off x="1720850" y="4999038"/>
            <a:ext cx="176213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0" name="Oval 30"/>
          <p:cNvSpPr>
            <a:spLocks noChangeArrowheads="1"/>
          </p:cNvSpPr>
          <p:nvPr/>
        </p:nvSpPr>
        <p:spPr bwMode="auto">
          <a:xfrm>
            <a:off x="3267075" y="5203825"/>
            <a:ext cx="176213" cy="1762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1" name="Oval 31"/>
          <p:cNvSpPr>
            <a:spLocks noChangeArrowheads="1"/>
          </p:cNvSpPr>
          <p:nvPr/>
        </p:nvSpPr>
        <p:spPr bwMode="auto">
          <a:xfrm>
            <a:off x="1185863" y="2419350"/>
            <a:ext cx="176212" cy="1762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2" name="Oval 32"/>
          <p:cNvSpPr>
            <a:spLocks noChangeArrowheads="1"/>
          </p:cNvSpPr>
          <p:nvPr/>
        </p:nvSpPr>
        <p:spPr bwMode="auto">
          <a:xfrm>
            <a:off x="2908300" y="754063"/>
            <a:ext cx="176213" cy="176212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3" name="Oval 33"/>
          <p:cNvSpPr>
            <a:spLocks noChangeArrowheads="1"/>
          </p:cNvSpPr>
          <p:nvPr/>
        </p:nvSpPr>
        <p:spPr bwMode="auto">
          <a:xfrm>
            <a:off x="3254375" y="2247900"/>
            <a:ext cx="176213" cy="1762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4" name="Line 34"/>
          <p:cNvSpPr>
            <a:spLocks noChangeShapeType="1"/>
          </p:cNvSpPr>
          <p:nvPr/>
        </p:nvSpPr>
        <p:spPr bwMode="auto">
          <a:xfrm flipH="1">
            <a:off x="3051175" y="2344738"/>
            <a:ext cx="265113" cy="263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Line 35"/>
          <p:cNvSpPr>
            <a:spLocks noChangeShapeType="1"/>
          </p:cNvSpPr>
          <p:nvPr/>
        </p:nvSpPr>
        <p:spPr bwMode="auto">
          <a:xfrm>
            <a:off x="1809750" y="1509713"/>
            <a:ext cx="207963" cy="3492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Line 36"/>
          <p:cNvSpPr>
            <a:spLocks noChangeShapeType="1"/>
          </p:cNvSpPr>
          <p:nvPr/>
        </p:nvSpPr>
        <p:spPr bwMode="auto">
          <a:xfrm flipH="1" flipV="1">
            <a:off x="2765425" y="555625"/>
            <a:ext cx="209550" cy="266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Line 37"/>
          <p:cNvSpPr>
            <a:spLocks noChangeShapeType="1"/>
          </p:cNvSpPr>
          <p:nvPr/>
        </p:nvSpPr>
        <p:spPr bwMode="auto">
          <a:xfrm flipH="1" flipV="1">
            <a:off x="957263" y="2490788"/>
            <a:ext cx="298450" cy="17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Line 38"/>
          <p:cNvSpPr>
            <a:spLocks noChangeShapeType="1"/>
          </p:cNvSpPr>
          <p:nvPr/>
        </p:nvSpPr>
        <p:spPr bwMode="auto">
          <a:xfrm flipV="1">
            <a:off x="2190750" y="3051175"/>
            <a:ext cx="0" cy="53181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9" name="Line 39"/>
          <p:cNvSpPr>
            <a:spLocks noChangeShapeType="1"/>
          </p:cNvSpPr>
          <p:nvPr/>
        </p:nvSpPr>
        <p:spPr bwMode="auto">
          <a:xfrm>
            <a:off x="1812925" y="5124450"/>
            <a:ext cx="0" cy="2317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0" name="Line 40"/>
          <p:cNvSpPr>
            <a:spLocks noChangeShapeType="1"/>
          </p:cNvSpPr>
          <p:nvPr/>
        </p:nvSpPr>
        <p:spPr bwMode="auto">
          <a:xfrm flipV="1">
            <a:off x="1195388" y="4156075"/>
            <a:ext cx="292100" cy="3206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1" name="Line 41"/>
          <p:cNvSpPr>
            <a:spLocks noChangeShapeType="1"/>
          </p:cNvSpPr>
          <p:nvPr/>
        </p:nvSpPr>
        <p:spPr bwMode="auto">
          <a:xfrm flipH="1" flipV="1">
            <a:off x="3179763" y="4899025"/>
            <a:ext cx="157162" cy="377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2" name="Line 42"/>
          <p:cNvSpPr>
            <a:spLocks noChangeShapeType="1"/>
          </p:cNvSpPr>
          <p:nvPr/>
        </p:nvSpPr>
        <p:spPr bwMode="auto">
          <a:xfrm>
            <a:off x="2730500" y="4017963"/>
            <a:ext cx="300038" cy="95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3" name="Text Box 43"/>
          <p:cNvSpPr txBox="1">
            <a:spLocks noChangeArrowheads="1"/>
          </p:cNvSpPr>
          <p:nvPr/>
        </p:nvSpPr>
        <p:spPr bwMode="auto">
          <a:xfrm>
            <a:off x="827088" y="5654675"/>
            <a:ext cx="3186112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Cool Gas</a:t>
            </a:r>
          </a:p>
          <a:p>
            <a:pPr algn="ctr"/>
            <a:r>
              <a:rPr lang="en-US"/>
              <a:t>Slow Average Speeds</a:t>
            </a:r>
            <a:endParaRPr lang="en-US" sz="3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3475038" y="1803400"/>
            <a:ext cx="5053012" cy="3444875"/>
            <a:chOff x="2189" y="1136"/>
            <a:chExt cx="3183" cy="2170"/>
          </a:xfrm>
        </p:grpSpPr>
        <p:sp>
          <p:nvSpPr>
            <p:cNvPr id="86025" name="Text Box 3"/>
            <p:cNvSpPr txBox="1">
              <a:spLocks noChangeArrowheads="1"/>
            </p:cNvSpPr>
            <p:nvPr/>
          </p:nvSpPr>
          <p:spPr bwMode="auto">
            <a:xfrm>
              <a:off x="4434" y="3018"/>
              <a:ext cx="93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Spectrum</a:t>
              </a:r>
            </a:p>
          </p:txBody>
        </p:sp>
        <p:pic>
          <p:nvPicPr>
            <p:cNvPr id="86026" name="Picture 4" descr="pri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71" t="1880" r="18295" b="17168"/>
            <a:stretch>
              <a:fillRect/>
            </a:stretch>
          </p:blipFill>
          <p:spPr bwMode="auto">
            <a:xfrm>
              <a:off x="4686" y="1136"/>
              <a:ext cx="429" cy="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7" name="Line 5"/>
            <p:cNvSpPr>
              <a:spLocks noChangeShapeType="1"/>
            </p:cNvSpPr>
            <p:nvPr/>
          </p:nvSpPr>
          <p:spPr bwMode="auto">
            <a:xfrm flipH="1">
              <a:off x="2200" y="1344"/>
              <a:ext cx="2701" cy="114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8" name="Line 6"/>
            <p:cNvSpPr>
              <a:spLocks noChangeShapeType="1"/>
            </p:cNvSpPr>
            <p:nvPr/>
          </p:nvSpPr>
          <p:spPr bwMode="auto">
            <a:xfrm>
              <a:off x="2189" y="2500"/>
              <a:ext cx="2675" cy="300"/>
            </a:xfrm>
            <a:prstGeom prst="line">
              <a:avLst/>
            </a:prstGeom>
            <a:noFill/>
            <a:ln w="38100">
              <a:solidFill>
                <a:srgbClr val="16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9" name="Line 7"/>
            <p:cNvSpPr>
              <a:spLocks noChangeShapeType="1"/>
            </p:cNvSpPr>
            <p:nvPr/>
          </p:nvSpPr>
          <p:spPr bwMode="auto">
            <a:xfrm flipV="1">
              <a:off x="2213" y="1917"/>
              <a:ext cx="2653" cy="58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030" name="Line 8"/>
            <p:cNvSpPr>
              <a:spLocks noChangeShapeType="1"/>
            </p:cNvSpPr>
            <p:nvPr/>
          </p:nvSpPr>
          <p:spPr bwMode="auto">
            <a:xfrm flipV="1">
              <a:off x="2208" y="2280"/>
              <a:ext cx="2664" cy="20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019" name="Text Box 9"/>
          <p:cNvSpPr txBox="1">
            <a:spLocks noChangeArrowheads="1"/>
          </p:cNvSpPr>
          <p:nvPr/>
        </p:nvSpPr>
        <p:spPr bwMode="auto">
          <a:xfrm>
            <a:off x="3016250" y="5284788"/>
            <a:ext cx="96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Prism</a:t>
            </a:r>
          </a:p>
        </p:txBody>
      </p:sp>
      <p:sp>
        <p:nvSpPr>
          <p:cNvPr id="86020" name="AutoShape 10"/>
          <p:cNvSpPr>
            <a:spLocks noChangeArrowheads="1"/>
          </p:cNvSpPr>
          <p:nvPr/>
        </p:nvSpPr>
        <p:spPr bwMode="auto">
          <a:xfrm>
            <a:off x="3335338" y="3630613"/>
            <a:ext cx="1130300" cy="1392237"/>
          </a:xfrm>
          <a:prstGeom prst="triangle">
            <a:avLst>
              <a:gd name="adj" fmla="val 50000"/>
            </a:avLst>
          </a:prstGeom>
          <a:solidFill>
            <a:srgbClr val="E6E6E6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300000" lon="18300000" rev="0"/>
            </a:camera>
            <a:lightRig rig="legacyFlat3" dir="t"/>
          </a:scene3d>
          <a:sp3d extrusionH="1497000" prstMaterial="legacyMatte">
            <a:bevelT w="13500" h="13500" prst="angle"/>
            <a:bevelB w="13500" h="13500" prst="angle"/>
            <a:extrusionClr>
              <a:srgbClr val="E6E6E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98315" name="Group 11"/>
          <p:cNvGrpSpPr>
            <a:grpSpLocks/>
          </p:cNvGrpSpPr>
          <p:nvPr/>
        </p:nvGrpSpPr>
        <p:grpSpPr bwMode="auto">
          <a:xfrm>
            <a:off x="896938" y="4162425"/>
            <a:ext cx="2314575" cy="1635125"/>
            <a:chOff x="187" y="2733"/>
            <a:chExt cx="1458" cy="1030"/>
          </a:xfrm>
        </p:grpSpPr>
        <p:sp>
          <p:nvSpPr>
            <p:cNvPr id="86023" name="Line 12"/>
            <p:cNvSpPr>
              <a:spLocks noChangeShapeType="1"/>
            </p:cNvSpPr>
            <p:nvPr/>
          </p:nvSpPr>
          <p:spPr bwMode="auto">
            <a:xfrm flipH="1">
              <a:off x="189" y="2733"/>
              <a:ext cx="1456" cy="103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4" name="Text Box 13"/>
            <p:cNvSpPr txBox="1">
              <a:spLocks noChangeArrowheads="1"/>
            </p:cNvSpPr>
            <p:nvPr/>
          </p:nvSpPr>
          <p:spPr bwMode="auto">
            <a:xfrm>
              <a:off x="187" y="2829"/>
              <a:ext cx="60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White</a:t>
              </a:r>
            </a:p>
            <a:p>
              <a:pPr algn="ctr"/>
              <a:r>
                <a:rPr lang="en-US"/>
                <a:t>Light</a:t>
              </a:r>
            </a:p>
          </p:txBody>
        </p:sp>
      </p:grpSp>
      <p:sp>
        <p:nvSpPr>
          <p:cNvPr id="8602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Prisms disperse light into its component colors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1447800" y="3505200"/>
            <a:ext cx="1254125" cy="1373188"/>
            <a:chOff x="337" y="1681"/>
            <a:chExt cx="790" cy="865"/>
          </a:xfrm>
        </p:grpSpPr>
        <p:sp>
          <p:nvSpPr>
            <p:cNvPr id="87056" name="Freeform 3"/>
            <p:cNvSpPr>
              <a:spLocks/>
            </p:cNvSpPr>
            <p:nvPr/>
          </p:nvSpPr>
          <p:spPr bwMode="auto">
            <a:xfrm>
              <a:off x="658" y="2385"/>
              <a:ext cx="122" cy="42"/>
            </a:xfrm>
            <a:custGeom>
              <a:avLst/>
              <a:gdLst>
                <a:gd name="T0" fmla="*/ 0 w 243"/>
                <a:gd name="T1" fmla="*/ 25 h 84"/>
                <a:gd name="T2" fmla="*/ 0 w 243"/>
                <a:gd name="T3" fmla="*/ 42 h 84"/>
                <a:gd name="T4" fmla="*/ 1 w 243"/>
                <a:gd name="T5" fmla="*/ 42 h 84"/>
                <a:gd name="T6" fmla="*/ 10 w 243"/>
                <a:gd name="T7" fmla="*/ 39 h 84"/>
                <a:gd name="T8" fmla="*/ 19 w 243"/>
                <a:gd name="T9" fmla="*/ 36 h 84"/>
                <a:gd name="T10" fmla="*/ 34 w 243"/>
                <a:gd name="T11" fmla="*/ 31 h 84"/>
                <a:gd name="T12" fmla="*/ 46 w 243"/>
                <a:gd name="T13" fmla="*/ 27 h 84"/>
                <a:gd name="T14" fmla="*/ 59 w 243"/>
                <a:gd name="T15" fmla="*/ 24 h 84"/>
                <a:gd name="T16" fmla="*/ 66 w 243"/>
                <a:gd name="T17" fmla="*/ 23 h 84"/>
                <a:gd name="T18" fmla="*/ 74 w 243"/>
                <a:gd name="T19" fmla="*/ 21 h 84"/>
                <a:gd name="T20" fmla="*/ 91 w 243"/>
                <a:gd name="T21" fmla="*/ 19 h 84"/>
                <a:gd name="T22" fmla="*/ 108 w 243"/>
                <a:gd name="T23" fmla="*/ 16 h 84"/>
                <a:gd name="T24" fmla="*/ 115 w 243"/>
                <a:gd name="T25" fmla="*/ 15 h 84"/>
                <a:gd name="T26" fmla="*/ 122 w 243"/>
                <a:gd name="T27" fmla="*/ 14 h 84"/>
                <a:gd name="T28" fmla="*/ 122 w 243"/>
                <a:gd name="T29" fmla="*/ 10 h 84"/>
                <a:gd name="T30" fmla="*/ 121 w 243"/>
                <a:gd name="T31" fmla="*/ 6 h 84"/>
                <a:gd name="T32" fmla="*/ 119 w 243"/>
                <a:gd name="T33" fmla="*/ 0 h 84"/>
                <a:gd name="T34" fmla="*/ 108 w 243"/>
                <a:gd name="T35" fmla="*/ 2 h 84"/>
                <a:gd name="T36" fmla="*/ 99 w 243"/>
                <a:gd name="T37" fmla="*/ 4 h 84"/>
                <a:gd name="T38" fmla="*/ 81 w 243"/>
                <a:gd name="T39" fmla="*/ 7 h 84"/>
                <a:gd name="T40" fmla="*/ 65 w 243"/>
                <a:gd name="T41" fmla="*/ 9 h 84"/>
                <a:gd name="T42" fmla="*/ 51 w 243"/>
                <a:gd name="T43" fmla="*/ 12 h 84"/>
                <a:gd name="T44" fmla="*/ 27 w 243"/>
                <a:gd name="T45" fmla="*/ 18 h 84"/>
                <a:gd name="T46" fmla="*/ 15 w 243"/>
                <a:gd name="T47" fmla="*/ 22 h 84"/>
                <a:gd name="T48" fmla="*/ 1 w 243"/>
                <a:gd name="T49" fmla="*/ 27 h 84"/>
                <a:gd name="T50" fmla="*/ 0 w 243"/>
                <a:gd name="T51" fmla="*/ 25 h 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3" h="84">
                  <a:moveTo>
                    <a:pt x="0" y="49"/>
                  </a:moveTo>
                  <a:lnTo>
                    <a:pt x="0" y="84"/>
                  </a:lnTo>
                  <a:lnTo>
                    <a:pt x="2" y="84"/>
                  </a:lnTo>
                  <a:lnTo>
                    <a:pt x="20" y="77"/>
                  </a:lnTo>
                  <a:lnTo>
                    <a:pt x="38" y="71"/>
                  </a:lnTo>
                  <a:lnTo>
                    <a:pt x="67" y="61"/>
                  </a:lnTo>
                  <a:lnTo>
                    <a:pt x="92" y="53"/>
                  </a:lnTo>
                  <a:lnTo>
                    <a:pt x="117" y="47"/>
                  </a:lnTo>
                  <a:lnTo>
                    <a:pt x="131" y="45"/>
                  </a:lnTo>
                  <a:lnTo>
                    <a:pt x="147" y="42"/>
                  </a:lnTo>
                  <a:lnTo>
                    <a:pt x="182" y="37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8"/>
                  </a:lnTo>
                  <a:lnTo>
                    <a:pt x="243" y="19"/>
                  </a:lnTo>
                  <a:lnTo>
                    <a:pt x="242" y="11"/>
                  </a:lnTo>
                  <a:lnTo>
                    <a:pt x="237" y="0"/>
                  </a:lnTo>
                  <a:lnTo>
                    <a:pt x="216" y="4"/>
                  </a:lnTo>
                  <a:lnTo>
                    <a:pt x="197" y="8"/>
                  </a:lnTo>
                  <a:lnTo>
                    <a:pt x="162" y="14"/>
                  </a:lnTo>
                  <a:lnTo>
                    <a:pt x="130" y="18"/>
                  </a:lnTo>
                  <a:lnTo>
                    <a:pt x="101" y="24"/>
                  </a:lnTo>
                  <a:lnTo>
                    <a:pt x="54" y="35"/>
                  </a:lnTo>
                  <a:lnTo>
                    <a:pt x="29" y="43"/>
                  </a:lnTo>
                  <a:lnTo>
                    <a:pt x="2" y="5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57" name="Freeform 4"/>
            <p:cNvSpPr>
              <a:spLocks/>
            </p:cNvSpPr>
            <p:nvPr/>
          </p:nvSpPr>
          <p:spPr bwMode="auto">
            <a:xfrm>
              <a:off x="658" y="2414"/>
              <a:ext cx="122" cy="42"/>
            </a:xfrm>
            <a:custGeom>
              <a:avLst/>
              <a:gdLst>
                <a:gd name="T0" fmla="*/ 0 w 243"/>
                <a:gd name="T1" fmla="*/ 27 h 84"/>
                <a:gd name="T2" fmla="*/ 0 w 243"/>
                <a:gd name="T3" fmla="*/ 42 h 84"/>
                <a:gd name="T4" fmla="*/ 1 w 243"/>
                <a:gd name="T5" fmla="*/ 42 h 84"/>
                <a:gd name="T6" fmla="*/ 10 w 243"/>
                <a:gd name="T7" fmla="*/ 39 h 84"/>
                <a:gd name="T8" fmla="*/ 19 w 243"/>
                <a:gd name="T9" fmla="*/ 36 h 84"/>
                <a:gd name="T10" fmla="*/ 34 w 243"/>
                <a:gd name="T11" fmla="*/ 31 h 84"/>
                <a:gd name="T12" fmla="*/ 46 w 243"/>
                <a:gd name="T13" fmla="*/ 27 h 84"/>
                <a:gd name="T14" fmla="*/ 59 w 243"/>
                <a:gd name="T15" fmla="*/ 24 h 84"/>
                <a:gd name="T16" fmla="*/ 66 w 243"/>
                <a:gd name="T17" fmla="*/ 23 h 84"/>
                <a:gd name="T18" fmla="*/ 74 w 243"/>
                <a:gd name="T19" fmla="*/ 22 h 84"/>
                <a:gd name="T20" fmla="*/ 91 w 243"/>
                <a:gd name="T21" fmla="*/ 19 h 84"/>
                <a:gd name="T22" fmla="*/ 108 w 243"/>
                <a:gd name="T23" fmla="*/ 16 h 84"/>
                <a:gd name="T24" fmla="*/ 115 w 243"/>
                <a:gd name="T25" fmla="*/ 15 h 84"/>
                <a:gd name="T26" fmla="*/ 122 w 243"/>
                <a:gd name="T27" fmla="*/ 15 h 84"/>
                <a:gd name="T28" fmla="*/ 122 w 243"/>
                <a:gd name="T29" fmla="*/ 10 h 84"/>
                <a:gd name="T30" fmla="*/ 121 w 243"/>
                <a:gd name="T31" fmla="*/ 6 h 84"/>
                <a:gd name="T32" fmla="*/ 119 w 243"/>
                <a:gd name="T33" fmla="*/ 0 h 84"/>
                <a:gd name="T34" fmla="*/ 108 w 243"/>
                <a:gd name="T35" fmla="*/ 3 h 84"/>
                <a:gd name="T36" fmla="*/ 99 w 243"/>
                <a:gd name="T37" fmla="*/ 4 h 84"/>
                <a:gd name="T38" fmla="*/ 81 w 243"/>
                <a:gd name="T39" fmla="*/ 7 h 84"/>
                <a:gd name="T40" fmla="*/ 65 w 243"/>
                <a:gd name="T41" fmla="*/ 10 h 84"/>
                <a:gd name="T42" fmla="*/ 51 w 243"/>
                <a:gd name="T43" fmla="*/ 12 h 84"/>
                <a:gd name="T44" fmla="*/ 27 w 243"/>
                <a:gd name="T45" fmla="*/ 18 h 84"/>
                <a:gd name="T46" fmla="*/ 15 w 243"/>
                <a:gd name="T47" fmla="*/ 22 h 84"/>
                <a:gd name="T48" fmla="*/ 1 w 243"/>
                <a:gd name="T49" fmla="*/ 27 h 84"/>
                <a:gd name="T50" fmla="*/ 0 w 243"/>
                <a:gd name="T51" fmla="*/ 27 h 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3" h="84">
                  <a:moveTo>
                    <a:pt x="0" y="53"/>
                  </a:moveTo>
                  <a:lnTo>
                    <a:pt x="0" y="84"/>
                  </a:lnTo>
                  <a:lnTo>
                    <a:pt x="2" y="84"/>
                  </a:lnTo>
                  <a:lnTo>
                    <a:pt x="20" y="77"/>
                  </a:lnTo>
                  <a:lnTo>
                    <a:pt x="38" y="72"/>
                  </a:lnTo>
                  <a:lnTo>
                    <a:pt x="67" y="61"/>
                  </a:lnTo>
                  <a:lnTo>
                    <a:pt x="92" y="53"/>
                  </a:lnTo>
                  <a:lnTo>
                    <a:pt x="117" y="48"/>
                  </a:lnTo>
                  <a:lnTo>
                    <a:pt x="131" y="45"/>
                  </a:lnTo>
                  <a:lnTo>
                    <a:pt x="147" y="43"/>
                  </a:lnTo>
                  <a:lnTo>
                    <a:pt x="182" y="37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9"/>
                  </a:lnTo>
                  <a:lnTo>
                    <a:pt x="243" y="20"/>
                  </a:lnTo>
                  <a:lnTo>
                    <a:pt x="242" y="12"/>
                  </a:lnTo>
                  <a:lnTo>
                    <a:pt x="237" y="0"/>
                  </a:lnTo>
                  <a:lnTo>
                    <a:pt x="216" y="5"/>
                  </a:lnTo>
                  <a:lnTo>
                    <a:pt x="197" y="8"/>
                  </a:lnTo>
                  <a:lnTo>
                    <a:pt x="162" y="14"/>
                  </a:lnTo>
                  <a:lnTo>
                    <a:pt x="130" y="19"/>
                  </a:lnTo>
                  <a:lnTo>
                    <a:pt x="101" y="24"/>
                  </a:lnTo>
                  <a:lnTo>
                    <a:pt x="54" y="36"/>
                  </a:lnTo>
                  <a:lnTo>
                    <a:pt x="29" y="44"/>
                  </a:lnTo>
                  <a:lnTo>
                    <a:pt x="2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58" name="Freeform 5"/>
            <p:cNvSpPr>
              <a:spLocks/>
            </p:cNvSpPr>
            <p:nvPr/>
          </p:nvSpPr>
          <p:spPr bwMode="auto">
            <a:xfrm>
              <a:off x="658" y="2441"/>
              <a:ext cx="122" cy="43"/>
            </a:xfrm>
            <a:custGeom>
              <a:avLst/>
              <a:gdLst>
                <a:gd name="T0" fmla="*/ 0 w 243"/>
                <a:gd name="T1" fmla="*/ 26 h 87"/>
                <a:gd name="T2" fmla="*/ 0 w 243"/>
                <a:gd name="T3" fmla="*/ 41 h 87"/>
                <a:gd name="T4" fmla="*/ 1 w 243"/>
                <a:gd name="T5" fmla="*/ 43 h 87"/>
                <a:gd name="T6" fmla="*/ 10 w 243"/>
                <a:gd name="T7" fmla="*/ 40 h 87"/>
                <a:gd name="T8" fmla="*/ 19 w 243"/>
                <a:gd name="T9" fmla="*/ 36 h 87"/>
                <a:gd name="T10" fmla="*/ 34 w 243"/>
                <a:gd name="T11" fmla="*/ 31 h 87"/>
                <a:gd name="T12" fmla="*/ 46 w 243"/>
                <a:gd name="T13" fmla="*/ 27 h 87"/>
                <a:gd name="T14" fmla="*/ 59 w 243"/>
                <a:gd name="T15" fmla="*/ 25 h 87"/>
                <a:gd name="T16" fmla="*/ 66 w 243"/>
                <a:gd name="T17" fmla="*/ 23 h 87"/>
                <a:gd name="T18" fmla="*/ 74 w 243"/>
                <a:gd name="T19" fmla="*/ 22 h 87"/>
                <a:gd name="T20" fmla="*/ 91 w 243"/>
                <a:gd name="T21" fmla="*/ 19 h 87"/>
                <a:gd name="T22" fmla="*/ 108 w 243"/>
                <a:gd name="T23" fmla="*/ 15 h 87"/>
                <a:gd name="T24" fmla="*/ 115 w 243"/>
                <a:gd name="T25" fmla="*/ 15 h 87"/>
                <a:gd name="T26" fmla="*/ 122 w 243"/>
                <a:gd name="T27" fmla="*/ 14 h 87"/>
                <a:gd name="T28" fmla="*/ 122 w 243"/>
                <a:gd name="T29" fmla="*/ 10 h 87"/>
                <a:gd name="T30" fmla="*/ 121 w 243"/>
                <a:gd name="T31" fmla="*/ 6 h 87"/>
                <a:gd name="T32" fmla="*/ 119 w 243"/>
                <a:gd name="T33" fmla="*/ 0 h 87"/>
                <a:gd name="T34" fmla="*/ 108 w 243"/>
                <a:gd name="T35" fmla="*/ 2 h 87"/>
                <a:gd name="T36" fmla="*/ 99 w 243"/>
                <a:gd name="T37" fmla="*/ 4 h 87"/>
                <a:gd name="T38" fmla="*/ 81 w 243"/>
                <a:gd name="T39" fmla="*/ 7 h 87"/>
                <a:gd name="T40" fmla="*/ 65 w 243"/>
                <a:gd name="T41" fmla="*/ 9 h 87"/>
                <a:gd name="T42" fmla="*/ 51 w 243"/>
                <a:gd name="T43" fmla="*/ 11 h 87"/>
                <a:gd name="T44" fmla="*/ 39 w 243"/>
                <a:gd name="T45" fmla="*/ 14 h 87"/>
                <a:gd name="T46" fmla="*/ 27 w 243"/>
                <a:gd name="T47" fmla="*/ 18 h 87"/>
                <a:gd name="T48" fmla="*/ 15 w 243"/>
                <a:gd name="T49" fmla="*/ 22 h 87"/>
                <a:gd name="T50" fmla="*/ 1 w 243"/>
                <a:gd name="T51" fmla="*/ 27 h 87"/>
                <a:gd name="T52" fmla="*/ 0 w 243"/>
                <a:gd name="T53" fmla="*/ 26 h 8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3" h="87">
                  <a:moveTo>
                    <a:pt x="0" y="52"/>
                  </a:moveTo>
                  <a:lnTo>
                    <a:pt x="0" y="83"/>
                  </a:lnTo>
                  <a:lnTo>
                    <a:pt x="2" y="87"/>
                  </a:lnTo>
                  <a:lnTo>
                    <a:pt x="20" y="80"/>
                  </a:lnTo>
                  <a:lnTo>
                    <a:pt x="38" y="73"/>
                  </a:lnTo>
                  <a:lnTo>
                    <a:pt x="67" y="62"/>
                  </a:lnTo>
                  <a:lnTo>
                    <a:pt x="92" y="54"/>
                  </a:lnTo>
                  <a:lnTo>
                    <a:pt x="117" y="50"/>
                  </a:lnTo>
                  <a:lnTo>
                    <a:pt x="131" y="47"/>
                  </a:lnTo>
                  <a:lnTo>
                    <a:pt x="147" y="45"/>
                  </a:lnTo>
                  <a:lnTo>
                    <a:pt x="182" y="38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9"/>
                  </a:lnTo>
                  <a:lnTo>
                    <a:pt x="243" y="20"/>
                  </a:lnTo>
                  <a:lnTo>
                    <a:pt x="242" y="12"/>
                  </a:lnTo>
                  <a:lnTo>
                    <a:pt x="237" y="0"/>
                  </a:lnTo>
                  <a:lnTo>
                    <a:pt x="216" y="5"/>
                  </a:lnTo>
                  <a:lnTo>
                    <a:pt x="197" y="8"/>
                  </a:lnTo>
                  <a:lnTo>
                    <a:pt x="162" y="14"/>
                  </a:lnTo>
                  <a:lnTo>
                    <a:pt x="130" y="19"/>
                  </a:lnTo>
                  <a:lnTo>
                    <a:pt x="101" y="23"/>
                  </a:lnTo>
                  <a:lnTo>
                    <a:pt x="78" y="29"/>
                  </a:lnTo>
                  <a:lnTo>
                    <a:pt x="54" y="36"/>
                  </a:lnTo>
                  <a:lnTo>
                    <a:pt x="29" y="45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59" name="Freeform 6"/>
            <p:cNvSpPr>
              <a:spLocks/>
            </p:cNvSpPr>
            <p:nvPr/>
          </p:nvSpPr>
          <p:spPr bwMode="auto">
            <a:xfrm>
              <a:off x="658" y="2467"/>
              <a:ext cx="122" cy="42"/>
            </a:xfrm>
            <a:custGeom>
              <a:avLst/>
              <a:gdLst>
                <a:gd name="T0" fmla="*/ 0 w 243"/>
                <a:gd name="T1" fmla="*/ 26 h 84"/>
                <a:gd name="T2" fmla="*/ 0 w 243"/>
                <a:gd name="T3" fmla="*/ 42 h 84"/>
                <a:gd name="T4" fmla="*/ 1 w 243"/>
                <a:gd name="T5" fmla="*/ 42 h 84"/>
                <a:gd name="T6" fmla="*/ 10 w 243"/>
                <a:gd name="T7" fmla="*/ 39 h 84"/>
                <a:gd name="T8" fmla="*/ 19 w 243"/>
                <a:gd name="T9" fmla="*/ 36 h 84"/>
                <a:gd name="T10" fmla="*/ 34 w 243"/>
                <a:gd name="T11" fmla="*/ 31 h 84"/>
                <a:gd name="T12" fmla="*/ 46 w 243"/>
                <a:gd name="T13" fmla="*/ 27 h 84"/>
                <a:gd name="T14" fmla="*/ 59 w 243"/>
                <a:gd name="T15" fmla="*/ 24 h 84"/>
                <a:gd name="T16" fmla="*/ 66 w 243"/>
                <a:gd name="T17" fmla="*/ 23 h 84"/>
                <a:gd name="T18" fmla="*/ 74 w 243"/>
                <a:gd name="T19" fmla="*/ 22 h 84"/>
                <a:gd name="T20" fmla="*/ 91 w 243"/>
                <a:gd name="T21" fmla="*/ 19 h 84"/>
                <a:gd name="T22" fmla="*/ 108 w 243"/>
                <a:gd name="T23" fmla="*/ 16 h 84"/>
                <a:gd name="T24" fmla="*/ 115 w 243"/>
                <a:gd name="T25" fmla="*/ 15 h 84"/>
                <a:gd name="T26" fmla="*/ 122 w 243"/>
                <a:gd name="T27" fmla="*/ 15 h 84"/>
                <a:gd name="T28" fmla="*/ 121 w 243"/>
                <a:gd name="T29" fmla="*/ 7 h 84"/>
                <a:gd name="T30" fmla="*/ 119 w 243"/>
                <a:gd name="T31" fmla="*/ 0 h 84"/>
                <a:gd name="T32" fmla="*/ 108 w 243"/>
                <a:gd name="T33" fmla="*/ 3 h 84"/>
                <a:gd name="T34" fmla="*/ 99 w 243"/>
                <a:gd name="T35" fmla="*/ 5 h 84"/>
                <a:gd name="T36" fmla="*/ 81 w 243"/>
                <a:gd name="T37" fmla="*/ 7 h 84"/>
                <a:gd name="T38" fmla="*/ 65 w 243"/>
                <a:gd name="T39" fmla="*/ 10 h 84"/>
                <a:gd name="T40" fmla="*/ 51 w 243"/>
                <a:gd name="T41" fmla="*/ 12 h 84"/>
                <a:gd name="T42" fmla="*/ 27 w 243"/>
                <a:gd name="T43" fmla="*/ 19 h 84"/>
                <a:gd name="T44" fmla="*/ 15 w 243"/>
                <a:gd name="T45" fmla="*/ 22 h 84"/>
                <a:gd name="T46" fmla="*/ 1 w 243"/>
                <a:gd name="T47" fmla="*/ 27 h 84"/>
                <a:gd name="T48" fmla="*/ 0 w 243"/>
                <a:gd name="T49" fmla="*/ 26 h 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3" h="84">
                  <a:moveTo>
                    <a:pt x="0" y="51"/>
                  </a:moveTo>
                  <a:lnTo>
                    <a:pt x="0" y="84"/>
                  </a:lnTo>
                  <a:lnTo>
                    <a:pt x="2" y="84"/>
                  </a:lnTo>
                  <a:lnTo>
                    <a:pt x="20" y="77"/>
                  </a:lnTo>
                  <a:lnTo>
                    <a:pt x="38" y="71"/>
                  </a:lnTo>
                  <a:lnTo>
                    <a:pt x="67" y="61"/>
                  </a:lnTo>
                  <a:lnTo>
                    <a:pt x="92" y="53"/>
                  </a:lnTo>
                  <a:lnTo>
                    <a:pt x="117" y="48"/>
                  </a:lnTo>
                  <a:lnTo>
                    <a:pt x="131" y="46"/>
                  </a:lnTo>
                  <a:lnTo>
                    <a:pt x="147" y="44"/>
                  </a:lnTo>
                  <a:lnTo>
                    <a:pt x="182" y="37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9"/>
                  </a:lnTo>
                  <a:lnTo>
                    <a:pt x="242" y="13"/>
                  </a:lnTo>
                  <a:lnTo>
                    <a:pt x="237" y="0"/>
                  </a:lnTo>
                  <a:lnTo>
                    <a:pt x="216" y="5"/>
                  </a:lnTo>
                  <a:lnTo>
                    <a:pt x="197" y="9"/>
                  </a:lnTo>
                  <a:lnTo>
                    <a:pt x="162" y="14"/>
                  </a:lnTo>
                  <a:lnTo>
                    <a:pt x="130" y="19"/>
                  </a:lnTo>
                  <a:lnTo>
                    <a:pt x="101" y="24"/>
                  </a:lnTo>
                  <a:lnTo>
                    <a:pt x="54" y="37"/>
                  </a:lnTo>
                  <a:lnTo>
                    <a:pt x="29" y="44"/>
                  </a:lnTo>
                  <a:lnTo>
                    <a:pt x="2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0" name="Freeform 7"/>
            <p:cNvSpPr>
              <a:spLocks/>
            </p:cNvSpPr>
            <p:nvPr/>
          </p:nvSpPr>
          <p:spPr bwMode="auto">
            <a:xfrm>
              <a:off x="692" y="2491"/>
              <a:ext cx="88" cy="24"/>
            </a:xfrm>
            <a:custGeom>
              <a:avLst/>
              <a:gdLst>
                <a:gd name="T0" fmla="*/ 2 w 176"/>
                <a:gd name="T1" fmla="*/ 17 h 49"/>
                <a:gd name="T2" fmla="*/ 3 w 176"/>
                <a:gd name="T3" fmla="*/ 24 h 49"/>
                <a:gd name="T4" fmla="*/ 8 w 176"/>
                <a:gd name="T5" fmla="*/ 24 h 49"/>
                <a:gd name="T6" fmla="*/ 16 w 176"/>
                <a:gd name="T7" fmla="*/ 23 h 49"/>
                <a:gd name="T8" fmla="*/ 25 w 176"/>
                <a:gd name="T9" fmla="*/ 22 h 49"/>
                <a:gd name="T10" fmla="*/ 29 w 176"/>
                <a:gd name="T11" fmla="*/ 21 h 49"/>
                <a:gd name="T12" fmla="*/ 32 w 176"/>
                <a:gd name="T13" fmla="*/ 20 h 49"/>
                <a:gd name="T14" fmla="*/ 46 w 176"/>
                <a:gd name="T15" fmla="*/ 18 h 49"/>
                <a:gd name="T16" fmla="*/ 61 w 176"/>
                <a:gd name="T17" fmla="*/ 16 h 49"/>
                <a:gd name="T18" fmla="*/ 75 w 176"/>
                <a:gd name="T19" fmla="*/ 15 h 49"/>
                <a:gd name="T20" fmla="*/ 82 w 176"/>
                <a:gd name="T21" fmla="*/ 14 h 49"/>
                <a:gd name="T22" fmla="*/ 88 w 176"/>
                <a:gd name="T23" fmla="*/ 14 h 49"/>
                <a:gd name="T24" fmla="*/ 88 w 176"/>
                <a:gd name="T25" fmla="*/ 10 h 49"/>
                <a:gd name="T26" fmla="*/ 88 w 176"/>
                <a:gd name="T27" fmla="*/ 6 h 49"/>
                <a:gd name="T28" fmla="*/ 85 w 176"/>
                <a:gd name="T29" fmla="*/ 0 h 49"/>
                <a:gd name="T30" fmla="*/ 75 w 176"/>
                <a:gd name="T31" fmla="*/ 2 h 49"/>
                <a:gd name="T32" fmla="*/ 65 w 176"/>
                <a:gd name="T33" fmla="*/ 5 h 49"/>
                <a:gd name="T34" fmla="*/ 48 w 176"/>
                <a:gd name="T35" fmla="*/ 7 h 49"/>
                <a:gd name="T36" fmla="*/ 32 w 176"/>
                <a:gd name="T37" fmla="*/ 10 h 49"/>
                <a:gd name="T38" fmla="*/ 17 w 176"/>
                <a:gd name="T39" fmla="*/ 12 h 49"/>
                <a:gd name="T40" fmla="*/ 12 w 176"/>
                <a:gd name="T41" fmla="*/ 13 h 49"/>
                <a:gd name="T42" fmla="*/ 8 w 176"/>
                <a:gd name="T43" fmla="*/ 14 h 49"/>
                <a:gd name="T44" fmla="*/ 5 w 176"/>
                <a:gd name="T45" fmla="*/ 15 h 49"/>
                <a:gd name="T46" fmla="*/ 2 w 176"/>
                <a:gd name="T47" fmla="*/ 16 h 49"/>
                <a:gd name="T48" fmla="*/ 1 w 176"/>
                <a:gd name="T49" fmla="*/ 16 h 49"/>
                <a:gd name="T50" fmla="*/ 0 w 176"/>
                <a:gd name="T51" fmla="*/ 17 h 49"/>
                <a:gd name="T52" fmla="*/ 2 w 176"/>
                <a:gd name="T53" fmla="*/ 17 h 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6" h="49">
                  <a:moveTo>
                    <a:pt x="3" y="34"/>
                  </a:moveTo>
                  <a:lnTo>
                    <a:pt x="5" y="49"/>
                  </a:lnTo>
                  <a:lnTo>
                    <a:pt x="15" y="49"/>
                  </a:lnTo>
                  <a:lnTo>
                    <a:pt x="31" y="47"/>
                  </a:lnTo>
                  <a:lnTo>
                    <a:pt x="49" y="44"/>
                  </a:lnTo>
                  <a:lnTo>
                    <a:pt x="57" y="42"/>
                  </a:lnTo>
                  <a:lnTo>
                    <a:pt x="63" y="41"/>
                  </a:lnTo>
                  <a:lnTo>
                    <a:pt x="91" y="36"/>
                  </a:lnTo>
                  <a:lnTo>
                    <a:pt x="122" y="33"/>
                  </a:lnTo>
                  <a:lnTo>
                    <a:pt x="150" y="30"/>
                  </a:lnTo>
                  <a:lnTo>
                    <a:pt x="164" y="29"/>
                  </a:lnTo>
                  <a:lnTo>
                    <a:pt x="176" y="29"/>
                  </a:lnTo>
                  <a:lnTo>
                    <a:pt x="176" y="20"/>
                  </a:lnTo>
                  <a:lnTo>
                    <a:pt x="175" y="12"/>
                  </a:lnTo>
                  <a:lnTo>
                    <a:pt x="170" y="0"/>
                  </a:lnTo>
                  <a:lnTo>
                    <a:pt x="149" y="5"/>
                  </a:lnTo>
                  <a:lnTo>
                    <a:pt x="130" y="10"/>
                  </a:lnTo>
                  <a:lnTo>
                    <a:pt x="95" y="15"/>
                  </a:lnTo>
                  <a:lnTo>
                    <a:pt x="63" y="20"/>
                  </a:lnTo>
                  <a:lnTo>
                    <a:pt x="34" y="25"/>
                  </a:lnTo>
                  <a:lnTo>
                    <a:pt x="24" y="27"/>
                  </a:lnTo>
                  <a:lnTo>
                    <a:pt x="16" y="29"/>
                  </a:lnTo>
                  <a:lnTo>
                    <a:pt x="9" y="30"/>
                  </a:lnTo>
                  <a:lnTo>
                    <a:pt x="4" y="32"/>
                  </a:lnTo>
                  <a:lnTo>
                    <a:pt x="1" y="33"/>
                  </a:lnTo>
                  <a:lnTo>
                    <a:pt x="0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1" name="Rectangle 8"/>
            <p:cNvSpPr>
              <a:spLocks noChangeArrowheads="1"/>
            </p:cNvSpPr>
            <p:nvPr/>
          </p:nvSpPr>
          <p:spPr bwMode="auto">
            <a:xfrm>
              <a:off x="658" y="2523"/>
              <a:ext cx="12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2" name="Freeform 9"/>
            <p:cNvSpPr>
              <a:spLocks/>
            </p:cNvSpPr>
            <p:nvPr/>
          </p:nvSpPr>
          <p:spPr bwMode="auto">
            <a:xfrm>
              <a:off x="688" y="2532"/>
              <a:ext cx="67" cy="14"/>
            </a:xfrm>
            <a:custGeom>
              <a:avLst/>
              <a:gdLst>
                <a:gd name="T0" fmla="*/ 35 w 132"/>
                <a:gd name="T1" fmla="*/ 14 h 29"/>
                <a:gd name="T2" fmla="*/ 47 w 132"/>
                <a:gd name="T3" fmla="*/ 14 h 29"/>
                <a:gd name="T4" fmla="*/ 58 w 132"/>
                <a:gd name="T5" fmla="*/ 13 h 29"/>
                <a:gd name="T6" fmla="*/ 61 w 132"/>
                <a:gd name="T7" fmla="*/ 11 h 29"/>
                <a:gd name="T8" fmla="*/ 64 w 132"/>
                <a:gd name="T9" fmla="*/ 10 h 29"/>
                <a:gd name="T10" fmla="*/ 66 w 132"/>
                <a:gd name="T11" fmla="*/ 8 h 29"/>
                <a:gd name="T12" fmla="*/ 67 w 132"/>
                <a:gd name="T13" fmla="*/ 7 h 29"/>
                <a:gd name="T14" fmla="*/ 66 w 132"/>
                <a:gd name="T15" fmla="*/ 5 h 29"/>
                <a:gd name="T16" fmla="*/ 64 w 132"/>
                <a:gd name="T17" fmla="*/ 4 h 29"/>
                <a:gd name="T18" fmla="*/ 61 w 132"/>
                <a:gd name="T19" fmla="*/ 3 h 29"/>
                <a:gd name="T20" fmla="*/ 58 w 132"/>
                <a:gd name="T21" fmla="*/ 2 h 29"/>
                <a:gd name="T22" fmla="*/ 47 w 132"/>
                <a:gd name="T23" fmla="*/ 0 h 29"/>
                <a:gd name="T24" fmla="*/ 35 w 132"/>
                <a:gd name="T25" fmla="*/ 0 h 29"/>
                <a:gd name="T26" fmla="*/ 21 w 132"/>
                <a:gd name="T27" fmla="*/ 0 h 29"/>
                <a:gd name="T28" fmla="*/ 10 w 132"/>
                <a:gd name="T29" fmla="*/ 2 h 29"/>
                <a:gd name="T30" fmla="*/ 6 w 132"/>
                <a:gd name="T31" fmla="*/ 3 h 29"/>
                <a:gd name="T32" fmla="*/ 3 w 132"/>
                <a:gd name="T33" fmla="*/ 4 h 29"/>
                <a:gd name="T34" fmla="*/ 1 w 132"/>
                <a:gd name="T35" fmla="*/ 5 h 29"/>
                <a:gd name="T36" fmla="*/ 0 w 132"/>
                <a:gd name="T37" fmla="*/ 7 h 29"/>
                <a:gd name="T38" fmla="*/ 1 w 132"/>
                <a:gd name="T39" fmla="*/ 8 h 29"/>
                <a:gd name="T40" fmla="*/ 3 w 132"/>
                <a:gd name="T41" fmla="*/ 10 h 29"/>
                <a:gd name="T42" fmla="*/ 6 w 132"/>
                <a:gd name="T43" fmla="*/ 11 h 29"/>
                <a:gd name="T44" fmla="*/ 10 w 132"/>
                <a:gd name="T45" fmla="*/ 13 h 29"/>
                <a:gd name="T46" fmla="*/ 21 w 132"/>
                <a:gd name="T47" fmla="*/ 14 h 29"/>
                <a:gd name="T48" fmla="*/ 35 w 132"/>
                <a:gd name="T49" fmla="*/ 14 h 29"/>
                <a:gd name="T50" fmla="*/ 33 w 132"/>
                <a:gd name="T51" fmla="*/ 14 h 29"/>
                <a:gd name="T52" fmla="*/ 35 w 132"/>
                <a:gd name="T53" fmla="*/ 14 h 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32" h="29">
                  <a:moveTo>
                    <a:pt x="68" y="29"/>
                  </a:moveTo>
                  <a:lnTo>
                    <a:pt x="93" y="28"/>
                  </a:lnTo>
                  <a:lnTo>
                    <a:pt x="114" y="26"/>
                  </a:lnTo>
                  <a:lnTo>
                    <a:pt x="121" y="23"/>
                  </a:lnTo>
                  <a:lnTo>
                    <a:pt x="127" y="21"/>
                  </a:lnTo>
                  <a:lnTo>
                    <a:pt x="131" y="17"/>
                  </a:lnTo>
                  <a:lnTo>
                    <a:pt x="132" y="14"/>
                  </a:lnTo>
                  <a:lnTo>
                    <a:pt x="131" y="11"/>
                  </a:lnTo>
                  <a:lnTo>
                    <a:pt x="127" y="8"/>
                  </a:lnTo>
                  <a:lnTo>
                    <a:pt x="121" y="6"/>
                  </a:lnTo>
                  <a:lnTo>
                    <a:pt x="114" y="4"/>
                  </a:lnTo>
                  <a:lnTo>
                    <a:pt x="93" y="1"/>
                  </a:lnTo>
                  <a:lnTo>
                    <a:pt x="68" y="0"/>
                  </a:lnTo>
                  <a:lnTo>
                    <a:pt x="41" y="1"/>
                  </a:lnTo>
                  <a:lnTo>
                    <a:pt x="20" y="4"/>
                  </a:lnTo>
                  <a:lnTo>
                    <a:pt x="11" y="6"/>
                  </a:lnTo>
                  <a:lnTo>
                    <a:pt x="5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5" y="21"/>
                  </a:lnTo>
                  <a:lnTo>
                    <a:pt x="11" y="23"/>
                  </a:lnTo>
                  <a:lnTo>
                    <a:pt x="20" y="26"/>
                  </a:lnTo>
                  <a:lnTo>
                    <a:pt x="41" y="28"/>
                  </a:lnTo>
                  <a:lnTo>
                    <a:pt x="68" y="29"/>
                  </a:lnTo>
                  <a:lnTo>
                    <a:pt x="65" y="29"/>
                  </a:lnTo>
                  <a:lnTo>
                    <a:pt x="6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3" name="Freeform 10"/>
            <p:cNvSpPr>
              <a:spLocks/>
            </p:cNvSpPr>
            <p:nvPr/>
          </p:nvSpPr>
          <p:spPr bwMode="auto">
            <a:xfrm>
              <a:off x="510" y="1871"/>
              <a:ext cx="407" cy="501"/>
            </a:xfrm>
            <a:custGeom>
              <a:avLst/>
              <a:gdLst>
                <a:gd name="T0" fmla="*/ 241 w 815"/>
                <a:gd name="T1" fmla="*/ 498 h 1003"/>
                <a:gd name="T2" fmla="*/ 206 w 815"/>
                <a:gd name="T3" fmla="*/ 501 h 1003"/>
                <a:gd name="T4" fmla="*/ 175 w 815"/>
                <a:gd name="T5" fmla="*/ 500 h 1003"/>
                <a:gd name="T6" fmla="*/ 170 w 815"/>
                <a:gd name="T7" fmla="*/ 499 h 1003"/>
                <a:gd name="T8" fmla="*/ 157 w 815"/>
                <a:gd name="T9" fmla="*/ 495 h 1003"/>
                <a:gd name="T10" fmla="*/ 148 w 815"/>
                <a:gd name="T11" fmla="*/ 489 h 1003"/>
                <a:gd name="T12" fmla="*/ 142 w 815"/>
                <a:gd name="T13" fmla="*/ 478 h 1003"/>
                <a:gd name="T14" fmla="*/ 140 w 815"/>
                <a:gd name="T15" fmla="*/ 468 h 1003"/>
                <a:gd name="T16" fmla="*/ 137 w 815"/>
                <a:gd name="T17" fmla="*/ 453 h 1003"/>
                <a:gd name="T18" fmla="*/ 134 w 815"/>
                <a:gd name="T19" fmla="*/ 434 h 1003"/>
                <a:gd name="T20" fmla="*/ 127 w 815"/>
                <a:gd name="T21" fmla="*/ 417 h 1003"/>
                <a:gd name="T22" fmla="*/ 111 w 815"/>
                <a:gd name="T23" fmla="*/ 395 h 1003"/>
                <a:gd name="T24" fmla="*/ 93 w 815"/>
                <a:gd name="T25" fmla="*/ 375 h 1003"/>
                <a:gd name="T26" fmla="*/ 83 w 815"/>
                <a:gd name="T27" fmla="*/ 363 h 1003"/>
                <a:gd name="T28" fmla="*/ 65 w 815"/>
                <a:gd name="T29" fmla="*/ 339 h 1003"/>
                <a:gd name="T30" fmla="*/ 40 w 815"/>
                <a:gd name="T31" fmla="*/ 302 h 1003"/>
                <a:gd name="T32" fmla="*/ 20 w 815"/>
                <a:gd name="T33" fmla="*/ 267 h 1003"/>
                <a:gd name="T34" fmla="*/ 14 w 815"/>
                <a:gd name="T35" fmla="*/ 253 h 1003"/>
                <a:gd name="T36" fmla="*/ 9 w 815"/>
                <a:gd name="T37" fmla="*/ 238 h 1003"/>
                <a:gd name="T38" fmla="*/ 4 w 815"/>
                <a:gd name="T39" fmla="*/ 218 h 1003"/>
                <a:gd name="T40" fmla="*/ 0 w 815"/>
                <a:gd name="T41" fmla="*/ 194 h 1003"/>
                <a:gd name="T42" fmla="*/ 1 w 815"/>
                <a:gd name="T43" fmla="*/ 166 h 1003"/>
                <a:gd name="T44" fmla="*/ 7 w 815"/>
                <a:gd name="T45" fmla="*/ 136 h 1003"/>
                <a:gd name="T46" fmla="*/ 20 w 815"/>
                <a:gd name="T47" fmla="*/ 105 h 1003"/>
                <a:gd name="T48" fmla="*/ 42 w 815"/>
                <a:gd name="T49" fmla="*/ 72 h 1003"/>
                <a:gd name="T50" fmla="*/ 76 w 815"/>
                <a:gd name="T51" fmla="*/ 41 h 1003"/>
                <a:gd name="T52" fmla="*/ 108 w 815"/>
                <a:gd name="T53" fmla="*/ 21 h 1003"/>
                <a:gd name="T54" fmla="*/ 142 w 815"/>
                <a:gd name="T55" fmla="*/ 8 h 1003"/>
                <a:gd name="T56" fmla="*/ 174 w 815"/>
                <a:gd name="T57" fmla="*/ 1 h 1003"/>
                <a:gd name="T58" fmla="*/ 205 w 815"/>
                <a:gd name="T59" fmla="*/ 0 h 1003"/>
                <a:gd name="T60" fmla="*/ 233 w 815"/>
                <a:gd name="T61" fmla="*/ 2 h 1003"/>
                <a:gd name="T62" fmla="*/ 264 w 815"/>
                <a:gd name="T63" fmla="*/ 10 h 1003"/>
                <a:gd name="T64" fmla="*/ 294 w 815"/>
                <a:gd name="T65" fmla="*/ 24 h 1003"/>
                <a:gd name="T66" fmla="*/ 326 w 815"/>
                <a:gd name="T67" fmla="*/ 44 h 1003"/>
                <a:gd name="T68" fmla="*/ 361 w 815"/>
                <a:gd name="T69" fmla="*/ 76 h 1003"/>
                <a:gd name="T70" fmla="*/ 385 w 815"/>
                <a:gd name="T71" fmla="*/ 108 h 1003"/>
                <a:gd name="T72" fmla="*/ 400 w 815"/>
                <a:gd name="T73" fmla="*/ 139 h 1003"/>
                <a:gd name="T74" fmla="*/ 406 w 815"/>
                <a:gd name="T75" fmla="*/ 168 h 1003"/>
                <a:gd name="T76" fmla="*/ 407 w 815"/>
                <a:gd name="T77" fmla="*/ 195 h 1003"/>
                <a:gd name="T78" fmla="*/ 404 w 815"/>
                <a:gd name="T79" fmla="*/ 219 h 1003"/>
                <a:gd name="T80" fmla="*/ 399 w 815"/>
                <a:gd name="T81" fmla="*/ 239 h 1003"/>
                <a:gd name="T82" fmla="*/ 394 w 815"/>
                <a:gd name="T83" fmla="*/ 253 h 1003"/>
                <a:gd name="T84" fmla="*/ 388 w 815"/>
                <a:gd name="T85" fmla="*/ 267 h 1003"/>
                <a:gd name="T86" fmla="*/ 367 w 815"/>
                <a:gd name="T87" fmla="*/ 302 h 1003"/>
                <a:gd name="T88" fmla="*/ 343 w 815"/>
                <a:gd name="T89" fmla="*/ 339 h 1003"/>
                <a:gd name="T90" fmla="*/ 325 w 815"/>
                <a:gd name="T91" fmla="*/ 363 h 1003"/>
                <a:gd name="T92" fmla="*/ 316 w 815"/>
                <a:gd name="T93" fmla="*/ 375 h 1003"/>
                <a:gd name="T94" fmla="*/ 297 w 815"/>
                <a:gd name="T95" fmla="*/ 395 h 1003"/>
                <a:gd name="T96" fmla="*/ 281 w 815"/>
                <a:gd name="T97" fmla="*/ 417 h 1003"/>
                <a:gd name="T98" fmla="*/ 274 w 815"/>
                <a:gd name="T99" fmla="*/ 434 h 1003"/>
                <a:gd name="T100" fmla="*/ 271 w 815"/>
                <a:gd name="T101" fmla="*/ 453 h 1003"/>
                <a:gd name="T102" fmla="*/ 269 w 815"/>
                <a:gd name="T103" fmla="*/ 468 h 1003"/>
                <a:gd name="T104" fmla="*/ 266 w 815"/>
                <a:gd name="T105" fmla="*/ 478 h 1003"/>
                <a:gd name="T106" fmla="*/ 260 w 815"/>
                <a:gd name="T107" fmla="*/ 489 h 1003"/>
                <a:gd name="T108" fmla="*/ 250 w 815"/>
                <a:gd name="T109" fmla="*/ 496 h 10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15" h="1003">
                  <a:moveTo>
                    <a:pt x="501" y="993"/>
                  </a:moveTo>
                  <a:lnTo>
                    <a:pt x="483" y="996"/>
                  </a:lnTo>
                  <a:lnTo>
                    <a:pt x="463" y="1000"/>
                  </a:lnTo>
                  <a:lnTo>
                    <a:pt x="413" y="1003"/>
                  </a:lnTo>
                  <a:lnTo>
                    <a:pt x="368" y="1003"/>
                  </a:lnTo>
                  <a:lnTo>
                    <a:pt x="351" y="1001"/>
                  </a:lnTo>
                  <a:lnTo>
                    <a:pt x="345" y="1000"/>
                  </a:lnTo>
                  <a:lnTo>
                    <a:pt x="341" y="999"/>
                  </a:lnTo>
                  <a:lnTo>
                    <a:pt x="327" y="995"/>
                  </a:lnTo>
                  <a:lnTo>
                    <a:pt x="315" y="991"/>
                  </a:lnTo>
                  <a:lnTo>
                    <a:pt x="305" y="985"/>
                  </a:lnTo>
                  <a:lnTo>
                    <a:pt x="297" y="979"/>
                  </a:lnTo>
                  <a:lnTo>
                    <a:pt x="288" y="966"/>
                  </a:lnTo>
                  <a:lnTo>
                    <a:pt x="284" y="957"/>
                  </a:lnTo>
                  <a:lnTo>
                    <a:pt x="282" y="948"/>
                  </a:lnTo>
                  <a:lnTo>
                    <a:pt x="280" y="936"/>
                  </a:lnTo>
                  <a:lnTo>
                    <a:pt x="277" y="923"/>
                  </a:lnTo>
                  <a:lnTo>
                    <a:pt x="275" y="906"/>
                  </a:lnTo>
                  <a:lnTo>
                    <a:pt x="273" y="888"/>
                  </a:lnTo>
                  <a:lnTo>
                    <a:pt x="269" y="868"/>
                  </a:lnTo>
                  <a:lnTo>
                    <a:pt x="263" y="851"/>
                  </a:lnTo>
                  <a:lnTo>
                    <a:pt x="255" y="835"/>
                  </a:lnTo>
                  <a:lnTo>
                    <a:pt x="246" y="820"/>
                  </a:lnTo>
                  <a:lnTo>
                    <a:pt x="222" y="791"/>
                  </a:lnTo>
                  <a:lnTo>
                    <a:pt x="194" y="760"/>
                  </a:lnTo>
                  <a:lnTo>
                    <a:pt x="186" y="751"/>
                  </a:lnTo>
                  <a:lnTo>
                    <a:pt x="177" y="740"/>
                  </a:lnTo>
                  <a:lnTo>
                    <a:pt x="167" y="727"/>
                  </a:lnTo>
                  <a:lnTo>
                    <a:pt x="155" y="712"/>
                  </a:lnTo>
                  <a:lnTo>
                    <a:pt x="131" y="678"/>
                  </a:lnTo>
                  <a:lnTo>
                    <a:pt x="106" y="642"/>
                  </a:lnTo>
                  <a:lnTo>
                    <a:pt x="81" y="604"/>
                  </a:lnTo>
                  <a:lnTo>
                    <a:pt x="60" y="568"/>
                  </a:lnTo>
                  <a:lnTo>
                    <a:pt x="41" y="535"/>
                  </a:lnTo>
                  <a:lnTo>
                    <a:pt x="34" y="520"/>
                  </a:lnTo>
                  <a:lnTo>
                    <a:pt x="29" y="507"/>
                  </a:lnTo>
                  <a:lnTo>
                    <a:pt x="24" y="493"/>
                  </a:lnTo>
                  <a:lnTo>
                    <a:pt x="18" y="477"/>
                  </a:lnTo>
                  <a:lnTo>
                    <a:pt x="12" y="459"/>
                  </a:lnTo>
                  <a:lnTo>
                    <a:pt x="8" y="437"/>
                  </a:lnTo>
                  <a:lnTo>
                    <a:pt x="3" y="414"/>
                  </a:lnTo>
                  <a:lnTo>
                    <a:pt x="1" y="388"/>
                  </a:lnTo>
                  <a:lnTo>
                    <a:pt x="0" y="362"/>
                  </a:lnTo>
                  <a:lnTo>
                    <a:pt x="2" y="333"/>
                  </a:lnTo>
                  <a:lnTo>
                    <a:pt x="5" y="303"/>
                  </a:lnTo>
                  <a:lnTo>
                    <a:pt x="14" y="273"/>
                  </a:lnTo>
                  <a:lnTo>
                    <a:pt x="25" y="241"/>
                  </a:lnTo>
                  <a:lnTo>
                    <a:pt x="40" y="210"/>
                  </a:lnTo>
                  <a:lnTo>
                    <a:pt x="61" y="178"/>
                  </a:lnTo>
                  <a:lnTo>
                    <a:pt x="85" y="145"/>
                  </a:lnTo>
                  <a:lnTo>
                    <a:pt x="116" y="113"/>
                  </a:lnTo>
                  <a:lnTo>
                    <a:pt x="153" y="82"/>
                  </a:lnTo>
                  <a:lnTo>
                    <a:pt x="185" y="60"/>
                  </a:lnTo>
                  <a:lnTo>
                    <a:pt x="217" y="42"/>
                  </a:lnTo>
                  <a:lnTo>
                    <a:pt x="251" y="27"/>
                  </a:lnTo>
                  <a:lnTo>
                    <a:pt x="284" y="16"/>
                  </a:lnTo>
                  <a:lnTo>
                    <a:pt x="316" y="8"/>
                  </a:lnTo>
                  <a:lnTo>
                    <a:pt x="349" y="2"/>
                  </a:lnTo>
                  <a:lnTo>
                    <a:pt x="380" y="0"/>
                  </a:lnTo>
                  <a:lnTo>
                    <a:pt x="410" y="0"/>
                  </a:lnTo>
                  <a:lnTo>
                    <a:pt x="438" y="1"/>
                  </a:lnTo>
                  <a:lnTo>
                    <a:pt x="467" y="5"/>
                  </a:lnTo>
                  <a:lnTo>
                    <a:pt x="497" y="12"/>
                  </a:lnTo>
                  <a:lnTo>
                    <a:pt x="528" y="21"/>
                  </a:lnTo>
                  <a:lnTo>
                    <a:pt x="558" y="34"/>
                  </a:lnTo>
                  <a:lnTo>
                    <a:pt x="589" y="49"/>
                  </a:lnTo>
                  <a:lnTo>
                    <a:pt x="621" y="67"/>
                  </a:lnTo>
                  <a:lnTo>
                    <a:pt x="653" y="89"/>
                  </a:lnTo>
                  <a:lnTo>
                    <a:pt x="691" y="120"/>
                  </a:lnTo>
                  <a:lnTo>
                    <a:pt x="723" y="152"/>
                  </a:lnTo>
                  <a:lnTo>
                    <a:pt x="749" y="183"/>
                  </a:lnTo>
                  <a:lnTo>
                    <a:pt x="771" y="216"/>
                  </a:lnTo>
                  <a:lnTo>
                    <a:pt x="787" y="247"/>
                  </a:lnTo>
                  <a:lnTo>
                    <a:pt x="800" y="278"/>
                  </a:lnTo>
                  <a:lnTo>
                    <a:pt x="808" y="308"/>
                  </a:lnTo>
                  <a:lnTo>
                    <a:pt x="813" y="336"/>
                  </a:lnTo>
                  <a:lnTo>
                    <a:pt x="815" y="364"/>
                  </a:lnTo>
                  <a:lnTo>
                    <a:pt x="815" y="391"/>
                  </a:lnTo>
                  <a:lnTo>
                    <a:pt x="813" y="415"/>
                  </a:lnTo>
                  <a:lnTo>
                    <a:pt x="809" y="438"/>
                  </a:lnTo>
                  <a:lnTo>
                    <a:pt x="803" y="459"/>
                  </a:lnTo>
                  <a:lnTo>
                    <a:pt x="799" y="478"/>
                  </a:lnTo>
                  <a:lnTo>
                    <a:pt x="793" y="493"/>
                  </a:lnTo>
                  <a:lnTo>
                    <a:pt x="788" y="507"/>
                  </a:lnTo>
                  <a:lnTo>
                    <a:pt x="783" y="520"/>
                  </a:lnTo>
                  <a:lnTo>
                    <a:pt x="776" y="535"/>
                  </a:lnTo>
                  <a:lnTo>
                    <a:pt x="757" y="568"/>
                  </a:lnTo>
                  <a:lnTo>
                    <a:pt x="735" y="604"/>
                  </a:lnTo>
                  <a:lnTo>
                    <a:pt x="711" y="642"/>
                  </a:lnTo>
                  <a:lnTo>
                    <a:pt x="686" y="678"/>
                  </a:lnTo>
                  <a:lnTo>
                    <a:pt x="662" y="712"/>
                  </a:lnTo>
                  <a:lnTo>
                    <a:pt x="651" y="727"/>
                  </a:lnTo>
                  <a:lnTo>
                    <a:pt x="641" y="740"/>
                  </a:lnTo>
                  <a:lnTo>
                    <a:pt x="632" y="751"/>
                  </a:lnTo>
                  <a:lnTo>
                    <a:pt x="624" y="760"/>
                  </a:lnTo>
                  <a:lnTo>
                    <a:pt x="595" y="791"/>
                  </a:lnTo>
                  <a:lnTo>
                    <a:pt x="571" y="820"/>
                  </a:lnTo>
                  <a:lnTo>
                    <a:pt x="562" y="835"/>
                  </a:lnTo>
                  <a:lnTo>
                    <a:pt x="554" y="851"/>
                  </a:lnTo>
                  <a:lnTo>
                    <a:pt x="548" y="868"/>
                  </a:lnTo>
                  <a:lnTo>
                    <a:pt x="544" y="888"/>
                  </a:lnTo>
                  <a:lnTo>
                    <a:pt x="542" y="906"/>
                  </a:lnTo>
                  <a:lnTo>
                    <a:pt x="541" y="923"/>
                  </a:lnTo>
                  <a:lnTo>
                    <a:pt x="539" y="936"/>
                  </a:lnTo>
                  <a:lnTo>
                    <a:pt x="536" y="948"/>
                  </a:lnTo>
                  <a:lnTo>
                    <a:pt x="533" y="957"/>
                  </a:lnTo>
                  <a:lnTo>
                    <a:pt x="529" y="966"/>
                  </a:lnTo>
                  <a:lnTo>
                    <a:pt x="520" y="979"/>
                  </a:lnTo>
                  <a:lnTo>
                    <a:pt x="512" y="986"/>
                  </a:lnTo>
                  <a:lnTo>
                    <a:pt x="501" y="993"/>
                  </a:lnTo>
                  <a:close/>
                </a:path>
              </a:pathLst>
            </a:custGeom>
            <a:solidFill>
              <a:srgbClr val="FFF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4" name="Freeform 11"/>
            <p:cNvSpPr>
              <a:spLocks/>
            </p:cNvSpPr>
            <p:nvPr/>
          </p:nvSpPr>
          <p:spPr bwMode="auto">
            <a:xfrm>
              <a:off x="537" y="1896"/>
              <a:ext cx="350" cy="430"/>
            </a:xfrm>
            <a:custGeom>
              <a:avLst/>
              <a:gdLst>
                <a:gd name="T0" fmla="*/ 208 w 700"/>
                <a:gd name="T1" fmla="*/ 427 h 860"/>
                <a:gd name="T2" fmla="*/ 178 w 700"/>
                <a:gd name="T3" fmla="*/ 430 h 860"/>
                <a:gd name="T4" fmla="*/ 152 w 700"/>
                <a:gd name="T5" fmla="*/ 429 h 860"/>
                <a:gd name="T6" fmla="*/ 141 w 700"/>
                <a:gd name="T7" fmla="*/ 427 h 860"/>
                <a:gd name="T8" fmla="*/ 131 w 700"/>
                <a:gd name="T9" fmla="*/ 423 h 860"/>
                <a:gd name="T10" fmla="*/ 124 w 700"/>
                <a:gd name="T11" fmla="*/ 414 h 860"/>
                <a:gd name="T12" fmla="*/ 120 w 700"/>
                <a:gd name="T13" fmla="*/ 402 h 860"/>
                <a:gd name="T14" fmla="*/ 118 w 700"/>
                <a:gd name="T15" fmla="*/ 388 h 860"/>
                <a:gd name="T16" fmla="*/ 116 w 700"/>
                <a:gd name="T17" fmla="*/ 372 h 860"/>
                <a:gd name="T18" fmla="*/ 110 w 700"/>
                <a:gd name="T19" fmla="*/ 358 h 860"/>
                <a:gd name="T20" fmla="*/ 101 w 700"/>
                <a:gd name="T21" fmla="*/ 345 h 860"/>
                <a:gd name="T22" fmla="*/ 84 w 700"/>
                <a:gd name="T23" fmla="*/ 325 h 860"/>
                <a:gd name="T24" fmla="*/ 76 w 700"/>
                <a:gd name="T25" fmla="*/ 316 h 860"/>
                <a:gd name="T26" fmla="*/ 57 w 700"/>
                <a:gd name="T27" fmla="*/ 290 h 860"/>
                <a:gd name="T28" fmla="*/ 35 w 700"/>
                <a:gd name="T29" fmla="*/ 259 h 860"/>
                <a:gd name="T30" fmla="*/ 18 w 700"/>
                <a:gd name="T31" fmla="*/ 229 h 860"/>
                <a:gd name="T32" fmla="*/ 13 w 700"/>
                <a:gd name="T33" fmla="*/ 217 h 860"/>
                <a:gd name="T34" fmla="*/ 8 w 700"/>
                <a:gd name="T35" fmla="*/ 205 h 860"/>
                <a:gd name="T36" fmla="*/ 4 w 700"/>
                <a:gd name="T37" fmla="*/ 187 h 860"/>
                <a:gd name="T38" fmla="*/ 1 w 700"/>
                <a:gd name="T39" fmla="*/ 166 h 860"/>
                <a:gd name="T40" fmla="*/ 1 w 700"/>
                <a:gd name="T41" fmla="*/ 142 h 860"/>
                <a:gd name="T42" fmla="*/ 6 w 700"/>
                <a:gd name="T43" fmla="*/ 116 h 860"/>
                <a:gd name="T44" fmla="*/ 17 w 700"/>
                <a:gd name="T45" fmla="*/ 89 h 860"/>
                <a:gd name="T46" fmla="*/ 36 w 700"/>
                <a:gd name="T47" fmla="*/ 62 h 860"/>
                <a:gd name="T48" fmla="*/ 65 w 700"/>
                <a:gd name="T49" fmla="*/ 35 h 860"/>
                <a:gd name="T50" fmla="*/ 94 w 700"/>
                <a:gd name="T51" fmla="*/ 17 h 860"/>
                <a:gd name="T52" fmla="*/ 122 w 700"/>
                <a:gd name="T53" fmla="*/ 7 h 860"/>
                <a:gd name="T54" fmla="*/ 150 w 700"/>
                <a:gd name="T55" fmla="*/ 1 h 860"/>
                <a:gd name="T56" fmla="*/ 176 w 700"/>
                <a:gd name="T57" fmla="*/ 0 h 860"/>
                <a:gd name="T58" fmla="*/ 201 w 700"/>
                <a:gd name="T59" fmla="*/ 2 h 860"/>
                <a:gd name="T60" fmla="*/ 226 w 700"/>
                <a:gd name="T61" fmla="*/ 9 h 860"/>
                <a:gd name="T62" fmla="*/ 253 w 700"/>
                <a:gd name="T63" fmla="*/ 20 h 860"/>
                <a:gd name="T64" fmla="*/ 280 w 700"/>
                <a:gd name="T65" fmla="*/ 37 h 860"/>
                <a:gd name="T66" fmla="*/ 310 w 700"/>
                <a:gd name="T67" fmla="*/ 64 h 860"/>
                <a:gd name="T68" fmla="*/ 331 w 700"/>
                <a:gd name="T69" fmla="*/ 91 h 860"/>
                <a:gd name="T70" fmla="*/ 343 w 700"/>
                <a:gd name="T71" fmla="*/ 118 h 860"/>
                <a:gd name="T72" fmla="*/ 349 w 700"/>
                <a:gd name="T73" fmla="*/ 144 h 860"/>
                <a:gd name="T74" fmla="*/ 350 w 700"/>
                <a:gd name="T75" fmla="*/ 167 h 860"/>
                <a:gd name="T76" fmla="*/ 347 w 700"/>
                <a:gd name="T77" fmla="*/ 187 h 860"/>
                <a:gd name="T78" fmla="*/ 343 w 700"/>
                <a:gd name="T79" fmla="*/ 205 h 860"/>
                <a:gd name="T80" fmla="*/ 339 w 700"/>
                <a:gd name="T81" fmla="*/ 217 h 860"/>
                <a:gd name="T82" fmla="*/ 333 w 700"/>
                <a:gd name="T83" fmla="*/ 229 h 860"/>
                <a:gd name="T84" fmla="*/ 316 w 700"/>
                <a:gd name="T85" fmla="*/ 259 h 860"/>
                <a:gd name="T86" fmla="*/ 294 w 700"/>
                <a:gd name="T87" fmla="*/ 290 h 860"/>
                <a:gd name="T88" fmla="*/ 279 w 700"/>
                <a:gd name="T89" fmla="*/ 311 h 860"/>
                <a:gd name="T90" fmla="*/ 271 w 700"/>
                <a:gd name="T91" fmla="*/ 321 h 860"/>
                <a:gd name="T92" fmla="*/ 256 w 700"/>
                <a:gd name="T93" fmla="*/ 339 h 860"/>
                <a:gd name="T94" fmla="*/ 241 w 700"/>
                <a:gd name="T95" fmla="*/ 358 h 860"/>
                <a:gd name="T96" fmla="*/ 236 w 700"/>
                <a:gd name="T97" fmla="*/ 372 h 860"/>
                <a:gd name="T98" fmla="*/ 233 w 700"/>
                <a:gd name="T99" fmla="*/ 388 h 860"/>
                <a:gd name="T100" fmla="*/ 232 w 700"/>
                <a:gd name="T101" fmla="*/ 402 h 860"/>
                <a:gd name="T102" fmla="*/ 228 w 700"/>
                <a:gd name="T103" fmla="*/ 414 h 860"/>
                <a:gd name="T104" fmla="*/ 220 w 700"/>
                <a:gd name="T105" fmla="*/ 423 h 8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00" h="860">
                  <a:moveTo>
                    <a:pt x="430" y="851"/>
                  </a:moveTo>
                  <a:lnTo>
                    <a:pt x="415" y="854"/>
                  </a:lnTo>
                  <a:lnTo>
                    <a:pt x="397" y="857"/>
                  </a:lnTo>
                  <a:lnTo>
                    <a:pt x="356" y="860"/>
                  </a:lnTo>
                  <a:lnTo>
                    <a:pt x="318" y="860"/>
                  </a:lnTo>
                  <a:lnTo>
                    <a:pt x="303" y="858"/>
                  </a:lnTo>
                  <a:lnTo>
                    <a:pt x="293" y="855"/>
                  </a:lnTo>
                  <a:lnTo>
                    <a:pt x="281" y="853"/>
                  </a:lnTo>
                  <a:lnTo>
                    <a:pt x="270" y="850"/>
                  </a:lnTo>
                  <a:lnTo>
                    <a:pt x="262" y="845"/>
                  </a:lnTo>
                  <a:lnTo>
                    <a:pt x="255" y="839"/>
                  </a:lnTo>
                  <a:lnTo>
                    <a:pt x="247" y="828"/>
                  </a:lnTo>
                  <a:lnTo>
                    <a:pt x="242" y="812"/>
                  </a:lnTo>
                  <a:lnTo>
                    <a:pt x="239" y="803"/>
                  </a:lnTo>
                  <a:lnTo>
                    <a:pt x="237" y="790"/>
                  </a:lnTo>
                  <a:lnTo>
                    <a:pt x="236" y="776"/>
                  </a:lnTo>
                  <a:lnTo>
                    <a:pt x="234" y="760"/>
                  </a:lnTo>
                  <a:lnTo>
                    <a:pt x="231" y="744"/>
                  </a:lnTo>
                  <a:lnTo>
                    <a:pt x="226" y="729"/>
                  </a:lnTo>
                  <a:lnTo>
                    <a:pt x="220" y="715"/>
                  </a:lnTo>
                  <a:lnTo>
                    <a:pt x="211" y="702"/>
                  </a:lnTo>
                  <a:lnTo>
                    <a:pt x="201" y="690"/>
                  </a:lnTo>
                  <a:lnTo>
                    <a:pt x="191" y="677"/>
                  </a:lnTo>
                  <a:lnTo>
                    <a:pt x="167" y="649"/>
                  </a:lnTo>
                  <a:lnTo>
                    <a:pt x="160" y="641"/>
                  </a:lnTo>
                  <a:lnTo>
                    <a:pt x="152" y="632"/>
                  </a:lnTo>
                  <a:lnTo>
                    <a:pt x="133" y="608"/>
                  </a:lnTo>
                  <a:lnTo>
                    <a:pt x="113" y="580"/>
                  </a:lnTo>
                  <a:lnTo>
                    <a:pt x="91" y="549"/>
                  </a:lnTo>
                  <a:lnTo>
                    <a:pt x="70" y="517"/>
                  </a:lnTo>
                  <a:lnTo>
                    <a:pt x="52" y="486"/>
                  </a:lnTo>
                  <a:lnTo>
                    <a:pt x="36" y="458"/>
                  </a:lnTo>
                  <a:lnTo>
                    <a:pt x="30" y="446"/>
                  </a:lnTo>
                  <a:lnTo>
                    <a:pt x="25" y="434"/>
                  </a:lnTo>
                  <a:lnTo>
                    <a:pt x="21" y="422"/>
                  </a:lnTo>
                  <a:lnTo>
                    <a:pt x="16" y="409"/>
                  </a:lnTo>
                  <a:lnTo>
                    <a:pt x="11" y="391"/>
                  </a:lnTo>
                  <a:lnTo>
                    <a:pt x="7" y="374"/>
                  </a:lnTo>
                  <a:lnTo>
                    <a:pt x="3" y="353"/>
                  </a:lnTo>
                  <a:lnTo>
                    <a:pt x="1" y="332"/>
                  </a:lnTo>
                  <a:lnTo>
                    <a:pt x="0" y="308"/>
                  </a:lnTo>
                  <a:lnTo>
                    <a:pt x="1" y="284"/>
                  </a:lnTo>
                  <a:lnTo>
                    <a:pt x="4" y="259"/>
                  </a:lnTo>
                  <a:lnTo>
                    <a:pt x="11" y="232"/>
                  </a:lnTo>
                  <a:lnTo>
                    <a:pt x="21" y="205"/>
                  </a:lnTo>
                  <a:lnTo>
                    <a:pt x="33" y="178"/>
                  </a:lnTo>
                  <a:lnTo>
                    <a:pt x="50" y="151"/>
                  </a:lnTo>
                  <a:lnTo>
                    <a:pt x="72" y="123"/>
                  </a:lnTo>
                  <a:lnTo>
                    <a:pt x="99" y="95"/>
                  </a:lnTo>
                  <a:lnTo>
                    <a:pt x="130" y="69"/>
                  </a:lnTo>
                  <a:lnTo>
                    <a:pt x="159" y="49"/>
                  </a:lnTo>
                  <a:lnTo>
                    <a:pt x="188" y="33"/>
                  </a:lnTo>
                  <a:lnTo>
                    <a:pt x="216" y="22"/>
                  </a:lnTo>
                  <a:lnTo>
                    <a:pt x="244" y="13"/>
                  </a:lnTo>
                  <a:lnTo>
                    <a:pt x="273" y="6"/>
                  </a:lnTo>
                  <a:lnTo>
                    <a:pt x="300" y="2"/>
                  </a:lnTo>
                  <a:lnTo>
                    <a:pt x="326" y="0"/>
                  </a:lnTo>
                  <a:lnTo>
                    <a:pt x="351" y="0"/>
                  </a:lnTo>
                  <a:lnTo>
                    <a:pt x="375" y="1"/>
                  </a:lnTo>
                  <a:lnTo>
                    <a:pt x="401" y="4"/>
                  </a:lnTo>
                  <a:lnTo>
                    <a:pt x="427" y="9"/>
                  </a:lnTo>
                  <a:lnTo>
                    <a:pt x="452" y="17"/>
                  </a:lnTo>
                  <a:lnTo>
                    <a:pt x="479" y="27"/>
                  </a:lnTo>
                  <a:lnTo>
                    <a:pt x="505" y="40"/>
                  </a:lnTo>
                  <a:lnTo>
                    <a:pt x="533" y="55"/>
                  </a:lnTo>
                  <a:lnTo>
                    <a:pt x="559" y="74"/>
                  </a:lnTo>
                  <a:lnTo>
                    <a:pt x="593" y="100"/>
                  </a:lnTo>
                  <a:lnTo>
                    <a:pt x="620" y="128"/>
                  </a:lnTo>
                  <a:lnTo>
                    <a:pt x="643" y="154"/>
                  </a:lnTo>
                  <a:lnTo>
                    <a:pt x="662" y="182"/>
                  </a:lnTo>
                  <a:lnTo>
                    <a:pt x="676" y="208"/>
                  </a:lnTo>
                  <a:lnTo>
                    <a:pt x="686" y="235"/>
                  </a:lnTo>
                  <a:lnTo>
                    <a:pt x="693" y="261"/>
                  </a:lnTo>
                  <a:lnTo>
                    <a:pt x="698" y="287"/>
                  </a:lnTo>
                  <a:lnTo>
                    <a:pt x="700" y="310"/>
                  </a:lnTo>
                  <a:lnTo>
                    <a:pt x="699" y="333"/>
                  </a:lnTo>
                  <a:lnTo>
                    <a:pt x="698" y="355"/>
                  </a:lnTo>
                  <a:lnTo>
                    <a:pt x="694" y="374"/>
                  </a:lnTo>
                  <a:lnTo>
                    <a:pt x="690" y="393"/>
                  </a:lnTo>
                  <a:lnTo>
                    <a:pt x="685" y="409"/>
                  </a:lnTo>
                  <a:lnTo>
                    <a:pt x="680" y="422"/>
                  </a:lnTo>
                  <a:lnTo>
                    <a:pt x="677" y="434"/>
                  </a:lnTo>
                  <a:lnTo>
                    <a:pt x="672" y="446"/>
                  </a:lnTo>
                  <a:lnTo>
                    <a:pt x="666" y="458"/>
                  </a:lnTo>
                  <a:lnTo>
                    <a:pt x="650" y="486"/>
                  </a:lnTo>
                  <a:lnTo>
                    <a:pt x="631" y="517"/>
                  </a:lnTo>
                  <a:lnTo>
                    <a:pt x="610" y="549"/>
                  </a:lnTo>
                  <a:lnTo>
                    <a:pt x="588" y="580"/>
                  </a:lnTo>
                  <a:lnTo>
                    <a:pt x="567" y="608"/>
                  </a:lnTo>
                  <a:lnTo>
                    <a:pt x="558" y="621"/>
                  </a:lnTo>
                  <a:lnTo>
                    <a:pt x="549" y="632"/>
                  </a:lnTo>
                  <a:lnTo>
                    <a:pt x="542" y="641"/>
                  </a:lnTo>
                  <a:lnTo>
                    <a:pt x="535" y="649"/>
                  </a:lnTo>
                  <a:lnTo>
                    <a:pt x="511" y="677"/>
                  </a:lnTo>
                  <a:lnTo>
                    <a:pt x="490" y="702"/>
                  </a:lnTo>
                  <a:lnTo>
                    <a:pt x="482" y="715"/>
                  </a:lnTo>
                  <a:lnTo>
                    <a:pt x="475" y="729"/>
                  </a:lnTo>
                  <a:lnTo>
                    <a:pt x="471" y="744"/>
                  </a:lnTo>
                  <a:lnTo>
                    <a:pt x="468" y="760"/>
                  </a:lnTo>
                  <a:lnTo>
                    <a:pt x="466" y="776"/>
                  </a:lnTo>
                  <a:lnTo>
                    <a:pt x="465" y="790"/>
                  </a:lnTo>
                  <a:lnTo>
                    <a:pt x="463" y="803"/>
                  </a:lnTo>
                  <a:lnTo>
                    <a:pt x="460" y="812"/>
                  </a:lnTo>
                  <a:lnTo>
                    <a:pt x="455" y="828"/>
                  </a:lnTo>
                  <a:lnTo>
                    <a:pt x="447" y="839"/>
                  </a:lnTo>
                  <a:lnTo>
                    <a:pt x="440" y="845"/>
                  </a:lnTo>
                  <a:lnTo>
                    <a:pt x="430" y="851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5" name="Freeform 12"/>
            <p:cNvSpPr>
              <a:spLocks/>
            </p:cNvSpPr>
            <p:nvPr/>
          </p:nvSpPr>
          <p:spPr bwMode="auto">
            <a:xfrm>
              <a:off x="534" y="1893"/>
              <a:ext cx="356" cy="436"/>
            </a:xfrm>
            <a:custGeom>
              <a:avLst/>
              <a:gdLst>
                <a:gd name="T0" fmla="*/ 202 w 712"/>
                <a:gd name="T1" fmla="*/ 429 h 872"/>
                <a:gd name="T2" fmla="*/ 151 w 712"/>
                <a:gd name="T3" fmla="*/ 428 h 872"/>
                <a:gd name="T4" fmla="*/ 136 w 712"/>
                <a:gd name="T5" fmla="*/ 424 h 872"/>
                <a:gd name="T6" fmla="*/ 130 w 712"/>
                <a:gd name="T7" fmla="*/ 416 h 872"/>
                <a:gd name="T8" fmla="*/ 125 w 712"/>
                <a:gd name="T9" fmla="*/ 398 h 872"/>
                <a:gd name="T10" fmla="*/ 115 w 712"/>
                <a:gd name="T11" fmla="*/ 360 h 872"/>
                <a:gd name="T12" fmla="*/ 81 w 712"/>
                <a:gd name="T13" fmla="*/ 318 h 872"/>
                <a:gd name="T14" fmla="*/ 31 w 712"/>
                <a:gd name="T15" fmla="*/ 244 h 872"/>
                <a:gd name="T16" fmla="*/ 14 w 712"/>
                <a:gd name="T17" fmla="*/ 206 h 872"/>
                <a:gd name="T18" fmla="*/ 7 w 712"/>
                <a:gd name="T19" fmla="*/ 169 h 872"/>
                <a:gd name="T20" fmla="*/ 12 w 712"/>
                <a:gd name="T21" fmla="*/ 120 h 872"/>
                <a:gd name="T22" fmla="*/ 31 w 712"/>
                <a:gd name="T23" fmla="*/ 80 h 872"/>
                <a:gd name="T24" fmla="*/ 84 w 712"/>
                <a:gd name="T25" fmla="*/ 30 h 872"/>
                <a:gd name="T26" fmla="*/ 126 w 712"/>
                <a:gd name="T27" fmla="*/ 12 h 872"/>
                <a:gd name="T28" fmla="*/ 166 w 712"/>
                <a:gd name="T29" fmla="*/ 6 h 872"/>
                <a:gd name="T30" fmla="*/ 216 w 712"/>
                <a:gd name="T31" fmla="*/ 11 h 872"/>
                <a:gd name="T32" fmla="*/ 255 w 712"/>
                <a:gd name="T33" fmla="*/ 26 h 872"/>
                <a:gd name="T34" fmla="*/ 297 w 712"/>
                <a:gd name="T35" fmla="*/ 56 h 872"/>
                <a:gd name="T36" fmla="*/ 332 w 712"/>
                <a:gd name="T37" fmla="*/ 95 h 872"/>
                <a:gd name="T38" fmla="*/ 347 w 712"/>
                <a:gd name="T39" fmla="*/ 134 h 872"/>
                <a:gd name="T40" fmla="*/ 349 w 712"/>
                <a:gd name="T41" fmla="*/ 181 h 872"/>
                <a:gd name="T42" fmla="*/ 343 w 712"/>
                <a:gd name="T43" fmla="*/ 206 h 872"/>
                <a:gd name="T44" fmla="*/ 336 w 712"/>
                <a:gd name="T45" fmla="*/ 225 h 872"/>
                <a:gd name="T46" fmla="*/ 306 w 712"/>
                <a:gd name="T47" fmla="*/ 276 h 872"/>
                <a:gd name="T48" fmla="*/ 272 w 712"/>
                <a:gd name="T49" fmla="*/ 322 h 872"/>
                <a:gd name="T50" fmla="*/ 242 w 712"/>
                <a:gd name="T51" fmla="*/ 360 h 872"/>
                <a:gd name="T52" fmla="*/ 233 w 712"/>
                <a:gd name="T53" fmla="*/ 391 h 872"/>
                <a:gd name="T54" fmla="*/ 231 w 712"/>
                <a:gd name="T55" fmla="*/ 408 h 872"/>
                <a:gd name="T56" fmla="*/ 221 w 712"/>
                <a:gd name="T57" fmla="*/ 424 h 872"/>
                <a:gd name="T58" fmla="*/ 233 w 712"/>
                <a:gd name="T59" fmla="*/ 418 h 872"/>
                <a:gd name="T60" fmla="*/ 239 w 712"/>
                <a:gd name="T61" fmla="*/ 398 h 872"/>
                <a:gd name="T62" fmla="*/ 243 w 712"/>
                <a:gd name="T63" fmla="*/ 369 h 872"/>
                <a:gd name="T64" fmla="*/ 273 w 712"/>
                <a:gd name="T65" fmla="*/ 330 h 872"/>
                <a:gd name="T66" fmla="*/ 300 w 712"/>
                <a:gd name="T67" fmla="*/ 295 h 872"/>
                <a:gd name="T68" fmla="*/ 339 w 712"/>
                <a:gd name="T69" fmla="*/ 233 h 872"/>
                <a:gd name="T70" fmla="*/ 346 w 712"/>
                <a:gd name="T71" fmla="*/ 216 h 872"/>
                <a:gd name="T72" fmla="*/ 355 w 712"/>
                <a:gd name="T73" fmla="*/ 181 h 872"/>
                <a:gd name="T74" fmla="*/ 355 w 712"/>
                <a:gd name="T75" fmla="*/ 146 h 872"/>
                <a:gd name="T76" fmla="*/ 343 w 712"/>
                <a:gd name="T77" fmla="*/ 106 h 872"/>
                <a:gd name="T78" fmla="*/ 316 w 712"/>
                <a:gd name="T79" fmla="*/ 65 h 872"/>
                <a:gd name="T80" fmla="*/ 271 w 712"/>
                <a:gd name="T81" fmla="*/ 29 h 872"/>
                <a:gd name="T82" fmla="*/ 218 w 712"/>
                <a:gd name="T83" fmla="*/ 5 h 872"/>
                <a:gd name="T84" fmla="*/ 179 w 712"/>
                <a:gd name="T85" fmla="*/ 0 h 872"/>
                <a:gd name="T86" fmla="*/ 125 w 712"/>
                <a:gd name="T87" fmla="*/ 7 h 872"/>
                <a:gd name="T88" fmla="*/ 81 w 712"/>
                <a:gd name="T89" fmla="*/ 26 h 872"/>
                <a:gd name="T90" fmla="*/ 37 w 712"/>
                <a:gd name="T91" fmla="*/ 63 h 872"/>
                <a:gd name="T92" fmla="*/ 6 w 712"/>
                <a:gd name="T93" fmla="*/ 118 h 872"/>
                <a:gd name="T94" fmla="*/ 0 w 712"/>
                <a:gd name="T95" fmla="*/ 157 h 872"/>
                <a:gd name="T96" fmla="*/ 8 w 712"/>
                <a:gd name="T97" fmla="*/ 208 h 872"/>
                <a:gd name="T98" fmla="*/ 19 w 712"/>
                <a:gd name="T99" fmla="*/ 234 h 872"/>
                <a:gd name="T100" fmla="*/ 68 w 712"/>
                <a:gd name="T101" fmla="*/ 309 h 872"/>
                <a:gd name="T102" fmla="*/ 102 w 712"/>
                <a:gd name="T103" fmla="*/ 350 h 872"/>
                <a:gd name="T104" fmla="*/ 116 w 712"/>
                <a:gd name="T105" fmla="*/ 376 h 872"/>
                <a:gd name="T106" fmla="*/ 120 w 712"/>
                <a:gd name="T107" fmla="*/ 405 h 872"/>
                <a:gd name="T108" fmla="*/ 133 w 712"/>
                <a:gd name="T109" fmla="*/ 428 h 872"/>
                <a:gd name="T110" fmla="*/ 154 w 712"/>
                <a:gd name="T111" fmla="*/ 435 h 872"/>
                <a:gd name="T112" fmla="*/ 212 w 712"/>
                <a:gd name="T113" fmla="*/ 433 h 8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12" h="872">
                  <a:moveTo>
                    <a:pt x="433" y="852"/>
                  </a:moveTo>
                  <a:lnTo>
                    <a:pt x="435" y="851"/>
                  </a:lnTo>
                  <a:lnTo>
                    <a:pt x="420" y="855"/>
                  </a:lnTo>
                  <a:lnTo>
                    <a:pt x="402" y="857"/>
                  </a:lnTo>
                  <a:lnTo>
                    <a:pt x="403" y="857"/>
                  </a:lnTo>
                  <a:lnTo>
                    <a:pt x="362" y="860"/>
                  </a:lnTo>
                  <a:lnTo>
                    <a:pt x="324" y="860"/>
                  </a:lnTo>
                  <a:lnTo>
                    <a:pt x="325" y="860"/>
                  </a:lnTo>
                  <a:lnTo>
                    <a:pt x="310" y="858"/>
                  </a:lnTo>
                  <a:lnTo>
                    <a:pt x="301" y="856"/>
                  </a:lnTo>
                  <a:lnTo>
                    <a:pt x="288" y="853"/>
                  </a:lnTo>
                  <a:lnTo>
                    <a:pt x="289" y="853"/>
                  </a:lnTo>
                  <a:lnTo>
                    <a:pt x="279" y="850"/>
                  </a:lnTo>
                  <a:lnTo>
                    <a:pt x="279" y="851"/>
                  </a:lnTo>
                  <a:lnTo>
                    <a:pt x="271" y="847"/>
                  </a:lnTo>
                  <a:lnTo>
                    <a:pt x="272" y="847"/>
                  </a:lnTo>
                  <a:lnTo>
                    <a:pt x="265" y="841"/>
                  </a:lnTo>
                  <a:lnTo>
                    <a:pt x="266" y="842"/>
                  </a:lnTo>
                  <a:lnTo>
                    <a:pt x="258" y="830"/>
                  </a:lnTo>
                  <a:lnTo>
                    <a:pt x="259" y="832"/>
                  </a:lnTo>
                  <a:lnTo>
                    <a:pt x="253" y="815"/>
                  </a:lnTo>
                  <a:lnTo>
                    <a:pt x="253" y="817"/>
                  </a:lnTo>
                  <a:lnTo>
                    <a:pt x="251" y="807"/>
                  </a:lnTo>
                  <a:lnTo>
                    <a:pt x="249" y="795"/>
                  </a:lnTo>
                  <a:lnTo>
                    <a:pt x="249" y="796"/>
                  </a:lnTo>
                  <a:lnTo>
                    <a:pt x="248" y="782"/>
                  </a:lnTo>
                  <a:lnTo>
                    <a:pt x="248" y="781"/>
                  </a:lnTo>
                  <a:lnTo>
                    <a:pt x="243" y="749"/>
                  </a:lnTo>
                  <a:lnTo>
                    <a:pt x="237" y="733"/>
                  </a:lnTo>
                  <a:lnTo>
                    <a:pt x="230" y="719"/>
                  </a:lnTo>
                  <a:lnTo>
                    <a:pt x="212" y="692"/>
                  </a:lnTo>
                  <a:lnTo>
                    <a:pt x="202" y="680"/>
                  </a:lnTo>
                  <a:lnTo>
                    <a:pt x="177" y="652"/>
                  </a:lnTo>
                  <a:lnTo>
                    <a:pt x="170" y="644"/>
                  </a:lnTo>
                  <a:lnTo>
                    <a:pt x="162" y="635"/>
                  </a:lnTo>
                  <a:lnTo>
                    <a:pt x="144" y="610"/>
                  </a:lnTo>
                  <a:lnTo>
                    <a:pt x="123" y="583"/>
                  </a:lnTo>
                  <a:lnTo>
                    <a:pt x="101" y="552"/>
                  </a:lnTo>
                  <a:lnTo>
                    <a:pt x="81" y="519"/>
                  </a:lnTo>
                  <a:lnTo>
                    <a:pt x="62" y="488"/>
                  </a:lnTo>
                  <a:lnTo>
                    <a:pt x="46" y="461"/>
                  </a:lnTo>
                  <a:lnTo>
                    <a:pt x="47" y="462"/>
                  </a:lnTo>
                  <a:lnTo>
                    <a:pt x="42" y="449"/>
                  </a:lnTo>
                  <a:lnTo>
                    <a:pt x="32" y="426"/>
                  </a:lnTo>
                  <a:lnTo>
                    <a:pt x="28" y="412"/>
                  </a:lnTo>
                  <a:lnTo>
                    <a:pt x="28" y="414"/>
                  </a:lnTo>
                  <a:lnTo>
                    <a:pt x="18" y="379"/>
                  </a:lnTo>
                  <a:lnTo>
                    <a:pt x="15" y="358"/>
                  </a:lnTo>
                  <a:lnTo>
                    <a:pt x="13" y="336"/>
                  </a:lnTo>
                  <a:lnTo>
                    <a:pt x="13" y="338"/>
                  </a:lnTo>
                  <a:lnTo>
                    <a:pt x="12" y="314"/>
                  </a:lnTo>
                  <a:lnTo>
                    <a:pt x="13" y="290"/>
                  </a:lnTo>
                  <a:lnTo>
                    <a:pt x="13" y="291"/>
                  </a:lnTo>
                  <a:lnTo>
                    <a:pt x="16" y="266"/>
                  </a:lnTo>
                  <a:lnTo>
                    <a:pt x="23" y="240"/>
                  </a:lnTo>
                  <a:lnTo>
                    <a:pt x="23" y="241"/>
                  </a:lnTo>
                  <a:lnTo>
                    <a:pt x="32" y="213"/>
                  </a:lnTo>
                  <a:lnTo>
                    <a:pt x="45" y="187"/>
                  </a:lnTo>
                  <a:lnTo>
                    <a:pt x="44" y="188"/>
                  </a:lnTo>
                  <a:lnTo>
                    <a:pt x="61" y="160"/>
                  </a:lnTo>
                  <a:lnTo>
                    <a:pt x="83" y="133"/>
                  </a:lnTo>
                  <a:lnTo>
                    <a:pt x="109" y="105"/>
                  </a:lnTo>
                  <a:lnTo>
                    <a:pt x="108" y="106"/>
                  </a:lnTo>
                  <a:lnTo>
                    <a:pt x="139" y="80"/>
                  </a:lnTo>
                  <a:lnTo>
                    <a:pt x="168" y="60"/>
                  </a:lnTo>
                  <a:lnTo>
                    <a:pt x="167" y="60"/>
                  </a:lnTo>
                  <a:lnTo>
                    <a:pt x="196" y="44"/>
                  </a:lnTo>
                  <a:lnTo>
                    <a:pt x="196" y="45"/>
                  </a:lnTo>
                  <a:lnTo>
                    <a:pt x="225" y="33"/>
                  </a:lnTo>
                  <a:lnTo>
                    <a:pt x="252" y="24"/>
                  </a:lnTo>
                  <a:lnTo>
                    <a:pt x="251" y="24"/>
                  </a:lnTo>
                  <a:lnTo>
                    <a:pt x="280" y="17"/>
                  </a:lnTo>
                  <a:lnTo>
                    <a:pt x="307" y="14"/>
                  </a:lnTo>
                  <a:lnTo>
                    <a:pt x="306" y="14"/>
                  </a:lnTo>
                  <a:lnTo>
                    <a:pt x="332" y="12"/>
                  </a:lnTo>
                  <a:lnTo>
                    <a:pt x="357" y="12"/>
                  </a:lnTo>
                  <a:lnTo>
                    <a:pt x="381" y="13"/>
                  </a:lnTo>
                  <a:lnTo>
                    <a:pt x="380" y="13"/>
                  </a:lnTo>
                  <a:lnTo>
                    <a:pt x="405" y="16"/>
                  </a:lnTo>
                  <a:lnTo>
                    <a:pt x="432" y="21"/>
                  </a:lnTo>
                  <a:lnTo>
                    <a:pt x="431" y="21"/>
                  </a:lnTo>
                  <a:lnTo>
                    <a:pt x="456" y="29"/>
                  </a:lnTo>
                  <a:lnTo>
                    <a:pt x="483" y="39"/>
                  </a:lnTo>
                  <a:lnTo>
                    <a:pt x="509" y="52"/>
                  </a:lnTo>
                  <a:lnTo>
                    <a:pt x="509" y="51"/>
                  </a:lnTo>
                  <a:lnTo>
                    <a:pt x="537" y="66"/>
                  </a:lnTo>
                  <a:lnTo>
                    <a:pt x="535" y="66"/>
                  </a:lnTo>
                  <a:lnTo>
                    <a:pt x="562" y="84"/>
                  </a:lnTo>
                  <a:lnTo>
                    <a:pt x="595" y="111"/>
                  </a:lnTo>
                  <a:lnTo>
                    <a:pt x="594" y="111"/>
                  </a:lnTo>
                  <a:lnTo>
                    <a:pt x="622" y="138"/>
                  </a:lnTo>
                  <a:lnTo>
                    <a:pt x="622" y="137"/>
                  </a:lnTo>
                  <a:lnTo>
                    <a:pt x="645" y="164"/>
                  </a:lnTo>
                  <a:lnTo>
                    <a:pt x="663" y="191"/>
                  </a:lnTo>
                  <a:lnTo>
                    <a:pt x="663" y="190"/>
                  </a:lnTo>
                  <a:lnTo>
                    <a:pt x="677" y="217"/>
                  </a:lnTo>
                  <a:lnTo>
                    <a:pt x="676" y="217"/>
                  </a:lnTo>
                  <a:lnTo>
                    <a:pt x="686" y="243"/>
                  </a:lnTo>
                  <a:lnTo>
                    <a:pt x="686" y="242"/>
                  </a:lnTo>
                  <a:lnTo>
                    <a:pt x="693" y="268"/>
                  </a:lnTo>
                  <a:lnTo>
                    <a:pt x="698" y="294"/>
                  </a:lnTo>
                  <a:lnTo>
                    <a:pt x="698" y="293"/>
                  </a:lnTo>
                  <a:lnTo>
                    <a:pt x="700" y="316"/>
                  </a:lnTo>
                  <a:lnTo>
                    <a:pt x="699" y="339"/>
                  </a:lnTo>
                  <a:lnTo>
                    <a:pt x="698" y="361"/>
                  </a:lnTo>
                  <a:lnTo>
                    <a:pt x="698" y="359"/>
                  </a:lnTo>
                  <a:lnTo>
                    <a:pt x="694" y="379"/>
                  </a:lnTo>
                  <a:lnTo>
                    <a:pt x="690" y="397"/>
                  </a:lnTo>
                  <a:lnTo>
                    <a:pt x="685" y="414"/>
                  </a:lnTo>
                  <a:lnTo>
                    <a:pt x="685" y="412"/>
                  </a:lnTo>
                  <a:lnTo>
                    <a:pt x="681" y="426"/>
                  </a:lnTo>
                  <a:lnTo>
                    <a:pt x="681" y="427"/>
                  </a:lnTo>
                  <a:lnTo>
                    <a:pt x="677" y="439"/>
                  </a:lnTo>
                  <a:lnTo>
                    <a:pt x="677" y="438"/>
                  </a:lnTo>
                  <a:lnTo>
                    <a:pt x="672" y="449"/>
                  </a:lnTo>
                  <a:lnTo>
                    <a:pt x="667" y="462"/>
                  </a:lnTo>
                  <a:lnTo>
                    <a:pt x="668" y="461"/>
                  </a:lnTo>
                  <a:lnTo>
                    <a:pt x="652" y="488"/>
                  </a:lnTo>
                  <a:lnTo>
                    <a:pt x="632" y="519"/>
                  </a:lnTo>
                  <a:lnTo>
                    <a:pt x="611" y="552"/>
                  </a:lnTo>
                  <a:lnTo>
                    <a:pt x="590" y="583"/>
                  </a:lnTo>
                  <a:lnTo>
                    <a:pt x="569" y="610"/>
                  </a:lnTo>
                  <a:lnTo>
                    <a:pt x="560" y="623"/>
                  </a:lnTo>
                  <a:lnTo>
                    <a:pt x="550" y="635"/>
                  </a:lnTo>
                  <a:lnTo>
                    <a:pt x="544" y="644"/>
                  </a:lnTo>
                  <a:lnTo>
                    <a:pt x="537" y="652"/>
                  </a:lnTo>
                  <a:lnTo>
                    <a:pt x="512" y="680"/>
                  </a:lnTo>
                  <a:lnTo>
                    <a:pt x="492" y="705"/>
                  </a:lnTo>
                  <a:lnTo>
                    <a:pt x="484" y="718"/>
                  </a:lnTo>
                  <a:lnTo>
                    <a:pt x="484" y="719"/>
                  </a:lnTo>
                  <a:lnTo>
                    <a:pt x="477" y="733"/>
                  </a:lnTo>
                  <a:lnTo>
                    <a:pt x="476" y="734"/>
                  </a:lnTo>
                  <a:lnTo>
                    <a:pt x="471" y="749"/>
                  </a:lnTo>
                  <a:lnTo>
                    <a:pt x="466" y="781"/>
                  </a:lnTo>
                  <a:lnTo>
                    <a:pt x="466" y="782"/>
                  </a:lnTo>
                  <a:lnTo>
                    <a:pt x="465" y="796"/>
                  </a:lnTo>
                  <a:lnTo>
                    <a:pt x="465" y="795"/>
                  </a:lnTo>
                  <a:lnTo>
                    <a:pt x="463" y="807"/>
                  </a:lnTo>
                  <a:lnTo>
                    <a:pt x="461" y="817"/>
                  </a:lnTo>
                  <a:lnTo>
                    <a:pt x="461" y="815"/>
                  </a:lnTo>
                  <a:lnTo>
                    <a:pt x="455" y="832"/>
                  </a:lnTo>
                  <a:lnTo>
                    <a:pt x="456" y="830"/>
                  </a:lnTo>
                  <a:lnTo>
                    <a:pt x="448" y="842"/>
                  </a:lnTo>
                  <a:lnTo>
                    <a:pt x="449" y="841"/>
                  </a:lnTo>
                  <a:lnTo>
                    <a:pt x="442" y="847"/>
                  </a:lnTo>
                  <a:lnTo>
                    <a:pt x="433" y="852"/>
                  </a:lnTo>
                  <a:lnTo>
                    <a:pt x="439" y="863"/>
                  </a:lnTo>
                  <a:lnTo>
                    <a:pt x="449" y="856"/>
                  </a:lnTo>
                  <a:lnTo>
                    <a:pt x="457" y="849"/>
                  </a:lnTo>
                  <a:lnTo>
                    <a:pt x="465" y="836"/>
                  </a:lnTo>
                  <a:lnTo>
                    <a:pt x="472" y="820"/>
                  </a:lnTo>
                  <a:lnTo>
                    <a:pt x="472" y="819"/>
                  </a:lnTo>
                  <a:lnTo>
                    <a:pt x="474" y="810"/>
                  </a:lnTo>
                  <a:lnTo>
                    <a:pt x="477" y="797"/>
                  </a:lnTo>
                  <a:lnTo>
                    <a:pt x="477" y="796"/>
                  </a:lnTo>
                  <a:lnTo>
                    <a:pt x="478" y="782"/>
                  </a:lnTo>
                  <a:lnTo>
                    <a:pt x="478" y="783"/>
                  </a:lnTo>
                  <a:lnTo>
                    <a:pt x="483" y="751"/>
                  </a:lnTo>
                  <a:lnTo>
                    <a:pt x="487" y="736"/>
                  </a:lnTo>
                  <a:lnTo>
                    <a:pt x="486" y="737"/>
                  </a:lnTo>
                  <a:lnTo>
                    <a:pt x="493" y="723"/>
                  </a:lnTo>
                  <a:lnTo>
                    <a:pt x="493" y="724"/>
                  </a:lnTo>
                  <a:lnTo>
                    <a:pt x="501" y="712"/>
                  </a:lnTo>
                  <a:lnTo>
                    <a:pt x="522" y="686"/>
                  </a:lnTo>
                  <a:lnTo>
                    <a:pt x="546" y="659"/>
                  </a:lnTo>
                  <a:lnTo>
                    <a:pt x="553" y="651"/>
                  </a:lnTo>
                  <a:lnTo>
                    <a:pt x="560" y="642"/>
                  </a:lnTo>
                  <a:lnTo>
                    <a:pt x="569" y="630"/>
                  </a:lnTo>
                  <a:lnTo>
                    <a:pt x="578" y="617"/>
                  </a:lnTo>
                  <a:lnTo>
                    <a:pt x="599" y="590"/>
                  </a:lnTo>
                  <a:lnTo>
                    <a:pt x="621" y="559"/>
                  </a:lnTo>
                  <a:lnTo>
                    <a:pt x="641" y="526"/>
                  </a:lnTo>
                  <a:lnTo>
                    <a:pt x="661" y="495"/>
                  </a:lnTo>
                  <a:lnTo>
                    <a:pt x="677" y="468"/>
                  </a:lnTo>
                  <a:lnTo>
                    <a:pt x="678" y="466"/>
                  </a:lnTo>
                  <a:lnTo>
                    <a:pt x="684" y="454"/>
                  </a:lnTo>
                  <a:lnTo>
                    <a:pt x="689" y="442"/>
                  </a:lnTo>
                  <a:lnTo>
                    <a:pt x="689" y="441"/>
                  </a:lnTo>
                  <a:lnTo>
                    <a:pt x="692" y="430"/>
                  </a:lnTo>
                  <a:lnTo>
                    <a:pt x="692" y="431"/>
                  </a:lnTo>
                  <a:lnTo>
                    <a:pt x="697" y="417"/>
                  </a:lnTo>
                  <a:lnTo>
                    <a:pt x="697" y="416"/>
                  </a:lnTo>
                  <a:lnTo>
                    <a:pt x="701" y="400"/>
                  </a:lnTo>
                  <a:lnTo>
                    <a:pt x="706" y="381"/>
                  </a:lnTo>
                  <a:lnTo>
                    <a:pt x="709" y="362"/>
                  </a:lnTo>
                  <a:lnTo>
                    <a:pt x="709" y="361"/>
                  </a:lnTo>
                  <a:lnTo>
                    <a:pt x="710" y="339"/>
                  </a:lnTo>
                  <a:lnTo>
                    <a:pt x="712" y="316"/>
                  </a:lnTo>
                  <a:lnTo>
                    <a:pt x="709" y="293"/>
                  </a:lnTo>
                  <a:lnTo>
                    <a:pt x="709" y="291"/>
                  </a:lnTo>
                  <a:lnTo>
                    <a:pt x="705" y="266"/>
                  </a:lnTo>
                  <a:lnTo>
                    <a:pt x="698" y="240"/>
                  </a:lnTo>
                  <a:lnTo>
                    <a:pt x="698" y="238"/>
                  </a:lnTo>
                  <a:lnTo>
                    <a:pt x="687" y="212"/>
                  </a:lnTo>
                  <a:lnTo>
                    <a:pt x="686" y="212"/>
                  </a:lnTo>
                  <a:lnTo>
                    <a:pt x="672" y="185"/>
                  </a:lnTo>
                  <a:lnTo>
                    <a:pt x="672" y="184"/>
                  </a:lnTo>
                  <a:lnTo>
                    <a:pt x="654" y="157"/>
                  </a:lnTo>
                  <a:lnTo>
                    <a:pt x="631" y="130"/>
                  </a:lnTo>
                  <a:lnTo>
                    <a:pt x="631" y="129"/>
                  </a:lnTo>
                  <a:lnTo>
                    <a:pt x="603" y="101"/>
                  </a:lnTo>
                  <a:lnTo>
                    <a:pt x="602" y="101"/>
                  </a:lnTo>
                  <a:lnTo>
                    <a:pt x="569" y="75"/>
                  </a:lnTo>
                  <a:lnTo>
                    <a:pt x="542" y="57"/>
                  </a:lnTo>
                  <a:lnTo>
                    <a:pt x="541" y="57"/>
                  </a:lnTo>
                  <a:lnTo>
                    <a:pt x="514" y="42"/>
                  </a:lnTo>
                  <a:lnTo>
                    <a:pt x="514" y="40"/>
                  </a:lnTo>
                  <a:lnTo>
                    <a:pt x="487" y="28"/>
                  </a:lnTo>
                  <a:lnTo>
                    <a:pt x="461" y="17"/>
                  </a:lnTo>
                  <a:lnTo>
                    <a:pt x="435" y="9"/>
                  </a:lnTo>
                  <a:lnTo>
                    <a:pt x="434" y="9"/>
                  </a:lnTo>
                  <a:lnTo>
                    <a:pt x="408" y="5"/>
                  </a:lnTo>
                  <a:lnTo>
                    <a:pt x="382" y="1"/>
                  </a:lnTo>
                  <a:lnTo>
                    <a:pt x="381" y="1"/>
                  </a:lnTo>
                  <a:lnTo>
                    <a:pt x="357" y="0"/>
                  </a:lnTo>
                  <a:lnTo>
                    <a:pt x="332" y="0"/>
                  </a:lnTo>
                  <a:lnTo>
                    <a:pt x="306" y="2"/>
                  </a:lnTo>
                  <a:lnTo>
                    <a:pt x="305" y="2"/>
                  </a:lnTo>
                  <a:lnTo>
                    <a:pt x="278" y="6"/>
                  </a:lnTo>
                  <a:lnTo>
                    <a:pt x="249" y="13"/>
                  </a:lnTo>
                  <a:lnTo>
                    <a:pt x="248" y="13"/>
                  </a:lnTo>
                  <a:lnTo>
                    <a:pt x="220" y="22"/>
                  </a:lnTo>
                  <a:lnTo>
                    <a:pt x="191" y="33"/>
                  </a:lnTo>
                  <a:lnTo>
                    <a:pt x="191" y="35"/>
                  </a:lnTo>
                  <a:lnTo>
                    <a:pt x="162" y="51"/>
                  </a:lnTo>
                  <a:lnTo>
                    <a:pt x="161" y="51"/>
                  </a:lnTo>
                  <a:lnTo>
                    <a:pt x="132" y="70"/>
                  </a:lnTo>
                  <a:lnTo>
                    <a:pt x="101" y="97"/>
                  </a:lnTo>
                  <a:lnTo>
                    <a:pt x="100" y="98"/>
                  </a:lnTo>
                  <a:lnTo>
                    <a:pt x="74" y="126"/>
                  </a:lnTo>
                  <a:lnTo>
                    <a:pt x="52" y="153"/>
                  </a:lnTo>
                  <a:lnTo>
                    <a:pt x="35" y="181"/>
                  </a:lnTo>
                  <a:lnTo>
                    <a:pt x="33" y="182"/>
                  </a:lnTo>
                  <a:lnTo>
                    <a:pt x="21" y="209"/>
                  </a:lnTo>
                  <a:lnTo>
                    <a:pt x="12" y="236"/>
                  </a:lnTo>
                  <a:lnTo>
                    <a:pt x="12" y="237"/>
                  </a:lnTo>
                  <a:lnTo>
                    <a:pt x="5" y="264"/>
                  </a:lnTo>
                  <a:lnTo>
                    <a:pt x="1" y="289"/>
                  </a:lnTo>
                  <a:lnTo>
                    <a:pt x="1" y="290"/>
                  </a:lnTo>
                  <a:lnTo>
                    <a:pt x="0" y="314"/>
                  </a:lnTo>
                  <a:lnTo>
                    <a:pt x="1" y="338"/>
                  </a:lnTo>
                  <a:lnTo>
                    <a:pt x="1" y="339"/>
                  </a:lnTo>
                  <a:lnTo>
                    <a:pt x="4" y="361"/>
                  </a:lnTo>
                  <a:lnTo>
                    <a:pt x="7" y="381"/>
                  </a:lnTo>
                  <a:lnTo>
                    <a:pt x="16" y="416"/>
                  </a:lnTo>
                  <a:lnTo>
                    <a:pt x="16" y="417"/>
                  </a:lnTo>
                  <a:lnTo>
                    <a:pt x="21" y="431"/>
                  </a:lnTo>
                  <a:lnTo>
                    <a:pt x="30" y="454"/>
                  </a:lnTo>
                  <a:lnTo>
                    <a:pt x="36" y="466"/>
                  </a:lnTo>
                  <a:lnTo>
                    <a:pt x="37" y="468"/>
                  </a:lnTo>
                  <a:lnTo>
                    <a:pt x="53" y="495"/>
                  </a:lnTo>
                  <a:lnTo>
                    <a:pt x="71" y="526"/>
                  </a:lnTo>
                  <a:lnTo>
                    <a:pt x="92" y="559"/>
                  </a:lnTo>
                  <a:lnTo>
                    <a:pt x="114" y="590"/>
                  </a:lnTo>
                  <a:lnTo>
                    <a:pt x="135" y="617"/>
                  </a:lnTo>
                  <a:lnTo>
                    <a:pt x="153" y="642"/>
                  </a:lnTo>
                  <a:lnTo>
                    <a:pt x="161" y="651"/>
                  </a:lnTo>
                  <a:lnTo>
                    <a:pt x="168" y="659"/>
                  </a:lnTo>
                  <a:lnTo>
                    <a:pt x="192" y="686"/>
                  </a:lnTo>
                  <a:lnTo>
                    <a:pt x="203" y="699"/>
                  </a:lnTo>
                  <a:lnTo>
                    <a:pt x="221" y="724"/>
                  </a:lnTo>
                  <a:lnTo>
                    <a:pt x="220" y="723"/>
                  </a:lnTo>
                  <a:lnTo>
                    <a:pt x="226" y="737"/>
                  </a:lnTo>
                  <a:lnTo>
                    <a:pt x="232" y="752"/>
                  </a:lnTo>
                  <a:lnTo>
                    <a:pt x="232" y="751"/>
                  </a:lnTo>
                  <a:lnTo>
                    <a:pt x="236" y="783"/>
                  </a:lnTo>
                  <a:lnTo>
                    <a:pt x="236" y="782"/>
                  </a:lnTo>
                  <a:lnTo>
                    <a:pt x="237" y="796"/>
                  </a:lnTo>
                  <a:lnTo>
                    <a:pt x="237" y="797"/>
                  </a:lnTo>
                  <a:lnTo>
                    <a:pt x="240" y="810"/>
                  </a:lnTo>
                  <a:lnTo>
                    <a:pt x="242" y="819"/>
                  </a:lnTo>
                  <a:lnTo>
                    <a:pt x="242" y="820"/>
                  </a:lnTo>
                  <a:lnTo>
                    <a:pt x="249" y="836"/>
                  </a:lnTo>
                  <a:lnTo>
                    <a:pt x="257" y="849"/>
                  </a:lnTo>
                  <a:lnTo>
                    <a:pt x="265" y="856"/>
                  </a:lnTo>
                  <a:lnTo>
                    <a:pt x="274" y="861"/>
                  </a:lnTo>
                  <a:lnTo>
                    <a:pt x="284" y="865"/>
                  </a:lnTo>
                  <a:lnTo>
                    <a:pt x="286" y="865"/>
                  </a:lnTo>
                  <a:lnTo>
                    <a:pt x="298" y="867"/>
                  </a:lnTo>
                  <a:lnTo>
                    <a:pt x="307" y="870"/>
                  </a:lnTo>
                  <a:lnTo>
                    <a:pt x="322" y="872"/>
                  </a:lnTo>
                  <a:lnTo>
                    <a:pt x="362" y="872"/>
                  </a:lnTo>
                  <a:lnTo>
                    <a:pt x="403" y="868"/>
                  </a:lnTo>
                  <a:lnTo>
                    <a:pt x="404" y="868"/>
                  </a:lnTo>
                  <a:lnTo>
                    <a:pt x="423" y="866"/>
                  </a:lnTo>
                  <a:lnTo>
                    <a:pt x="439" y="863"/>
                  </a:lnTo>
                  <a:lnTo>
                    <a:pt x="433" y="852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6" name="Freeform 13"/>
            <p:cNvSpPr>
              <a:spLocks/>
            </p:cNvSpPr>
            <p:nvPr/>
          </p:nvSpPr>
          <p:spPr bwMode="auto">
            <a:xfrm>
              <a:off x="663" y="2100"/>
              <a:ext cx="45" cy="226"/>
            </a:xfrm>
            <a:custGeom>
              <a:avLst/>
              <a:gdLst>
                <a:gd name="T0" fmla="*/ 45 w 90"/>
                <a:gd name="T1" fmla="*/ 225 h 451"/>
                <a:gd name="T2" fmla="*/ 6 w 90"/>
                <a:gd name="T3" fmla="*/ 0 h 451"/>
                <a:gd name="T4" fmla="*/ 0 w 90"/>
                <a:gd name="T5" fmla="*/ 1 h 451"/>
                <a:gd name="T6" fmla="*/ 39 w 90"/>
                <a:gd name="T7" fmla="*/ 226 h 451"/>
                <a:gd name="T8" fmla="*/ 45 w 90"/>
                <a:gd name="T9" fmla="*/ 225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" h="451">
                  <a:moveTo>
                    <a:pt x="90" y="449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78" y="451"/>
                  </a:lnTo>
                  <a:lnTo>
                    <a:pt x="90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7" name="Freeform 14"/>
            <p:cNvSpPr>
              <a:spLocks/>
            </p:cNvSpPr>
            <p:nvPr/>
          </p:nvSpPr>
          <p:spPr bwMode="auto">
            <a:xfrm>
              <a:off x="715" y="2100"/>
              <a:ext cx="45" cy="226"/>
            </a:xfrm>
            <a:custGeom>
              <a:avLst/>
              <a:gdLst>
                <a:gd name="T0" fmla="*/ 6 w 88"/>
                <a:gd name="T1" fmla="*/ 226 h 451"/>
                <a:gd name="T2" fmla="*/ 45 w 88"/>
                <a:gd name="T3" fmla="*/ 1 h 451"/>
                <a:gd name="T4" fmla="*/ 39 w 88"/>
                <a:gd name="T5" fmla="*/ 0 h 451"/>
                <a:gd name="T6" fmla="*/ 0 w 88"/>
                <a:gd name="T7" fmla="*/ 225 h 451"/>
                <a:gd name="T8" fmla="*/ 6 w 88"/>
                <a:gd name="T9" fmla="*/ 226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51">
                  <a:moveTo>
                    <a:pt x="11" y="451"/>
                  </a:moveTo>
                  <a:lnTo>
                    <a:pt x="88" y="2"/>
                  </a:lnTo>
                  <a:lnTo>
                    <a:pt x="77" y="0"/>
                  </a:lnTo>
                  <a:lnTo>
                    <a:pt x="0" y="449"/>
                  </a:lnTo>
                  <a:lnTo>
                    <a:pt x="11" y="4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8" name="Freeform 15"/>
            <p:cNvSpPr>
              <a:spLocks/>
            </p:cNvSpPr>
            <p:nvPr/>
          </p:nvSpPr>
          <p:spPr bwMode="auto">
            <a:xfrm>
              <a:off x="670" y="2095"/>
              <a:ext cx="87" cy="15"/>
            </a:xfrm>
            <a:custGeom>
              <a:avLst/>
              <a:gdLst>
                <a:gd name="T0" fmla="*/ 3 w 174"/>
                <a:gd name="T1" fmla="*/ 14 h 30"/>
                <a:gd name="T2" fmla="*/ 18 w 174"/>
                <a:gd name="T3" fmla="*/ 6 h 30"/>
                <a:gd name="T4" fmla="*/ 15 w 174"/>
                <a:gd name="T5" fmla="*/ 6 h 30"/>
                <a:gd name="T6" fmla="*/ 31 w 174"/>
                <a:gd name="T7" fmla="*/ 15 h 30"/>
                <a:gd name="T8" fmla="*/ 55 w 174"/>
                <a:gd name="T9" fmla="*/ 6 h 30"/>
                <a:gd name="T10" fmla="*/ 53 w 174"/>
                <a:gd name="T11" fmla="*/ 6 h 30"/>
                <a:gd name="T12" fmla="*/ 68 w 174"/>
                <a:gd name="T13" fmla="*/ 14 h 30"/>
                <a:gd name="T14" fmla="*/ 87 w 174"/>
                <a:gd name="T15" fmla="*/ 10 h 30"/>
                <a:gd name="T16" fmla="*/ 86 w 174"/>
                <a:gd name="T17" fmla="*/ 4 h 30"/>
                <a:gd name="T18" fmla="*/ 68 w 174"/>
                <a:gd name="T19" fmla="*/ 8 h 30"/>
                <a:gd name="T20" fmla="*/ 70 w 174"/>
                <a:gd name="T21" fmla="*/ 9 h 30"/>
                <a:gd name="T22" fmla="*/ 54 w 174"/>
                <a:gd name="T23" fmla="*/ 0 h 30"/>
                <a:gd name="T24" fmla="*/ 30 w 174"/>
                <a:gd name="T25" fmla="*/ 10 h 30"/>
                <a:gd name="T26" fmla="*/ 33 w 174"/>
                <a:gd name="T27" fmla="*/ 10 h 30"/>
                <a:gd name="T28" fmla="*/ 17 w 174"/>
                <a:gd name="T29" fmla="*/ 0 h 30"/>
                <a:gd name="T30" fmla="*/ 0 w 174"/>
                <a:gd name="T31" fmla="*/ 9 h 30"/>
                <a:gd name="T32" fmla="*/ 3 w 174"/>
                <a:gd name="T33" fmla="*/ 1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4" h="30">
                  <a:moveTo>
                    <a:pt x="5" y="27"/>
                  </a:moveTo>
                  <a:lnTo>
                    <a:pt x="36" y="11"/>
                  </a:lnTo>
                  <a:lnTo>
                    <a:pt x="30" y="11"/>
                  </a:lnTo>
                  <a:lnTo>
                    <a:pt x="62" y="30"/>
                  </a:lnTo>
                  <a:lnTo>
                    <a:pt x="110" y="12"/>
                  </a:lnTo>
                  <a:lnTo>
                    <a:pt x="106" y="11"/>
                  </a:lnTo>
                  <a:lnTo>
                    <a:pt x="136" y="28"/>
                  </a:lnTo>
                  <a:lnTo>
                    <a:pt x="174" y="19"/>
                  </a:lnTo>
                  <a:lnTo>
                    <a:pt x="172" y="7"/>
                  </a:lnTo>
                  <a:lnTo>
                    <a:pt x="136" y="16"/>
                  </a:lnTo>
                  <a:lnTo>
                    <a:pt x="139" y="17"/>
                  </a:lnTo>
                  <a:lnTo>
                    <a:pt x="108" y="0"/>
                  </a:lnTo>
                  <a:lnTo>
                    <a:pt x="60" y="19"/>
                  </a:lnTo>
                  <a:lnTo>
                    <a:pt x="66" y="20"/>
                  </a:lnTo>
                  <a:lnTo>
                    <a:pt x="33" y="0"/>
                  </a:lnTo>
                  <a:lnTo>
                    <a:pt x="0" y="17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9" name="Freeform 16"/>
            <p:cNvSpPr>
              <a:spLocks/>
            </p:cNvSpPr>
            <p:nvPr/>
          </p:nvSpPr>
          <p:spPr bwMode="auto">
            <a:xfrm>
              <a:off x="668" y="2115"/>
              <a:ext cx="88" cy="15"/>
            </a:xfrm>
            <a:custGeom>
              <a:avLst/>
              <a:gdLst>
                <a:gd name="T0" fmla="*/ 2 w 177"/>
                <a:gd name="T1" fmla="*/ 13 h 32"/>
                <a:gd name="T2" fmla="*/ 19 w 177"/>
                <a:gd name="T3" fmla="*/ 6 h 32"/>
                <a:gd name="T4" fmla="*/ 16 w 177"/>
                <a:gd name="T5" fmla="*/ 5 h 32"/>
                <a:gd name="T6" fmla="*/ 32 w 177"/>
                <a:gd name="T7" fmla="*/ 15 h 32"/>
                <a:gd name="T8" fmla="*/ 56 w 177"/>
                <a:gd name="T9" fmla="*/ 6 h 32"/>
                <a:gd name="T10" fmla="*/ 54 w 177"/>
                <a:gd name="T11" fmla="*/ 5 h 32"/>
                <a:gd name="T12" fmla="*/ 70 w 177"/>
                <a:gd name="T13" fmla="*/ 13 h 32"/>
                <a:gd name="T14" fmla="*/ 88 w 177"/>
                <a:gd name="T15" fmla="*/ 8 h 32"/>
                <a:gd name="T16" fmla="*/ 87 w 177"/>
                <a:gd name="T17" fmla="*/ 2 h 32"/>
                <a:gd name="T18" fmla="*/ 69 w 177"/>
                <a:gd name="T19" fmla="*/ 7 h 32"/>
                <a:gd name="T20" fmla="*/ 71 w 177"/>
                <a:gd name="T21" fmla="*/ 8 h 32"/>
                <a:gd name="T22" fmla="*/ 55 w 177"/>
                <a:gd name="T23" fmla="*/ 0 h 32"/>
                <a:gd name="T24" fmla="*/ 31 w 177"/>
                <a:gd name="T25" fmla="*/ 9 h 32"/>
                <a:gd name="T26" fmla="*/ 34 w 177"/>
                <a:gd name="T27" fmla="*/ 10 h 32"/>
                <a:gd name="T28" fmla="*/ 18 w 177"/>
                <a:gd name="T29" fmla="*/ 0 h 32"/>
                <a:gd name="T30" fmla="*/ 0 w 177"/>
                <a:gd name="T31" fmla="*/ 7 h 32"/>
                <a:gd name="T32" fmla="*/ 2 w 177"/>
                <a:gd name="T33" fmla="*/ 1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7" h="32">
                  <a:moveTo>
                    <a:pt x="5" y="27"/>
                  </a:moveTo>
                  <a:lnTo>
                    <a:pt x="38" y="12"/>
                  </a:lnTo>
                  <a:lnTo>
                    <a:pt x="33" y="11"/>
                  </a:lnTo>
                  <a:lnTo>
                    <a:pt x="65" y="32"/>
                  </a:lnTo>
                  <a:lnTo>
                    <a:pt x="113" y="12"/>
                  </a:lnTo>
                  <a:lnTo>
                    <a:pt x="109" y="11"/>
                  </a:lnTo>
                  <a:lnTo>
                    <a:pt x="140" y="27"/>
                  </a:lnTo>
                  <a:lnTo>
                    <a:pt x="177" y="17"/>
                  </a:lnTo>
                  <a:lnTo>
                    <a:pt x="174" y="5"/>
                  </a:lnTo>
                  <a:lnTo>
                    <a:pt x="139" y="15"/>
                  </a:lnTo>
                  <a:lnTo>
                    <a:pt x="142" y="17"/>
                  </a:lnTo>
                  <a:lnTo>
                    <a:pt x="111" y="0"/>
                  </a:lnTo>
                  <a:lnTo>
                    <a:pt x="63" y="20"/>
                  </a:lnTo>
                  <a:lnTo>
                    <a:pt x="68" y="21"/>
                  </a:lnTo>
                  <a:lnTo>
                    <a:pt x="36" y="0"/>
                  </a:lnTo>
                  <a:lnTo>
                    <a:pt x="0" y="15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0" name="Freeform 17"/>
            <p:cNvSpPr>
              <a:spLocks/>
            </p:cNvSpPr>
            <p:nvPr/>
          </p:nvSpPr>
          <p:spPr bwMode="auto">
            <a:xfrm>
              <a:off x="435" y="1769"/>
              <a:ext cx="83" cy="100"/>
            </a:xfrm>
            <a:custGeom>
              <a:avLst/>
              <a:gdLst>
                <a:gd name="T0" fmla="*/ 78 w 167"/>
                <a:gd name="T1" fmla="*/ 99 h 200"/>
                <a:gd name="T2" fmla="*/ 79 w 167"/>
                <a:gd name="T3" fmla="*/ 100 h 200"/>
                <a:gd name="T4" fmla="*/ 82 w 167"/>
                <a:gd name="T5" fmla="*/ 100 h 200"/>
                <a:gd name="T6" fmla="*/ 83 w 167"/>
                <a:gd name="T7" fmla="*/ 98 h 200"/>
                <a:gd name="T8" fmla="*/ 83 w 167"/>
                <a:gd name="T9" fmla="*/ 96 h 200"/>
                <a:gd name="T10" fmla="*/ 83 w 167"/>
                <a:gd name="T11" fmla="*/ 96 h 200"/>
                <a:gd name="T12" fmla="*/ 5 w 167"/>
                <a:gd name="T13" fmla="*/ 2 h 200"/>
                <a:gd name="T14" fmla="*/ 4 w 167"/>
                <a:gd name="T15" fmla="*/ 0 h 200"/>
                <a:gd name="T16" fmla="*/ 1 w 167"/>
                <a:gd name="T17" fmla="*/ 0 h 200"/>
                <a:gd name="T18" fmla="*/ 0 w 167"/>
                <a:gd name="T19" fmla="*/ 2 h 200"/>
                <a:gd name="T20" fmla="*/ 0 w 167"/>
                <a:gd name="T21" fmla="*/ 5 h 200"/>
                <a:gd name="T22" fmla="*/ 0 w 167"/>
                <a:gd name="T23" fmla="*/ 5 h 200"/>
                <a:gd name="T24" fmla="*/ 78 w 167"/>
                <a:gd name="T25" fmla="*/ 99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" h="200">
                  <a:moveTo>
                    <a:pt x="157" y="197"/>
                  </a:moveTo>
                  <a:lnTo>
                    <a:pt x="159" y="200"/>
                  </a:lnTo>
                  <a:lnTo>
                    <a:pt x="164" y="200"/>
                  </a:lnTo>
                  <a:lnTo>
                    <a:pt x="167" y="196"/>
                  </a:lnTo>
                  <a:lnTo>
                    <a:pt x="167" y="192"/>
                  </a:lnTo>
                  <a:lnTo>
                    <a:pt x="166" y="191"/>
                  </a:lnTo>
                  <a:lnTo>
                    <a:pt x="10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57" y="197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1" name="Freeform 18"/>
            <p:cNvSpPr>
              <a:spLocks/>
            </p:cNvSpPr>
            <p:nvPr/>
          </p:nvSpPr>
          <p:spPr bwMode="auto">
            <a:xfrm>
              <a:off x="337" y="2014"/>
              <a:ext cx="108" cy="10"/>
            </a:xfrm>
            <a:custGeom>
              <a:avLst/>
              <a:gdLst>
                <a:gd name="T0" fmla="*/ 105 w 218"/>
                <a:gd name="T1" fmla="*/ 10 h 21"/>
                <a:gd name="T2" fmla="*/ 106 w 218"/>
                <a:gd name="T3" fmla="*/ 10 h 21"/>
                <a:gd name="T4" fmla="*/ 106 w 218"/>
                <a:gd name="T5" fmla="*/ 10 h 21"/>
                <a:gd name="T6" fmla="*/ 107 w 218"/>
                <a:gd name="T7" fmla="*/ 10 h 21"/>
                <a:gd name="T8" fmla="*/ 108 w 218"/>
                <a:gd name="T9" fmla="*/ 8 h 21"/>
                <a:gd name="T10" fmla="*/ 108 w 218"/>
                <a:gd name="T11" fmla="*/ 7 h 21"/>
                <a:gd name="T12" fmla="*/ 108 w 218"/>
                <a:gd name="T13" fmla="*/ 6 h 21"/>
                <a:gd name="T14" fmla="*/ 108 w 218"/>
                <a:gd name="T15" fmla="*/ 5 h 21"/>
                <a:gd name="T16" fmla="*/ 106 w 218"/>
                <a:gd name="T17" fmla="*/ 4 h 21"/>
                <a:gd name="T18" fmla="*/ 105 w 218"/>
                <a:gd name="T19" fmla="*/ 4 h 21"/>
                <a:gd name="T20" fmla="*/ 3 w 218"/>
                <a:gd name="T21" fmla="*/ 0 h 21"/>
                <a:gd name="T22" fmla="*/ 2 w 218"/>
                <a:gd name="T23" fmla="*/ 0 h 21"/>
                <a:gd name="T24" fmla="*/ 2 w 218"/>
                <a:gd name="T25" fmla="*/ 0 h 21"/>
                <a:gd name="T26" fmla="*/ 1 w 218"/>
                <a:gd name="T27" fmla="*/ 0 h 21"/>
                <a:gd name="T28" fmla="*/ 0 w 218"/>
                <a:gd name="T29" fmla="*/ 1 h 21"/>
                <a:gd name="T30" fmla="*/ 0 w 218"/>
                <a:gd name="T31" fmla="*/ 3 h 21"/>
                <a:gd name="T32" fmla="*/ 0 w 218"/>
                <a:gd name="T33" fmla="*/ 4 h 21"/>
                <a:gd name="T34" fmla="*/ 0 w 218"/>
                <a:gd name="T35" fmla="*/ 4 h 21"/>
                <a:gd name="T36" fmla="*/ 2 w 218"/>
                <a:gd name="T37" fmla="*/ 5 h 21"/>
                <a:gd name="T38" fmla="*/ 3 w 218"/>
                <a:gd name="T39" fmla="*/ 5 h 21"/>
                <a:gd name="T40" fmla="*/ 105 w 218"/>
                <a:gd name="T41" fmla="*/ 10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8" h="21">
                  <a:moveTo>
                    <a:pt x="212" y="21"/>
                  </a:moveTo>
                  <a:lnTo>
                    <a:pt x="213" y="21"/>
                  </a:lnTo>
                  <a:lnTo>
                    <a:pt x="214" y="20"/>
                  </a:lnTo>
                  <a:lnTo>
                    <a:pt x="215" y="20"/>
                  </a:lnTo>
                  <a:lnTo>
                    <a:pt x="218" y="17"/>
                  </a:lnTo>
                  <a:lnTo>
                    <a:pt x="218" y="14"/>
                  </a:lnTo>
                  <a:lnTo>
                    <a:pt x="217" y="13"/>
                  </a:lnTo>
                  <a:lnTo>
                    <a:pt x="217" y="11"/>
                  </a:lnTo>
                  <a:lnTo>
                    <a:pt x="214" y="9"/>
                  </a:lnTo>
                  <a:lnTo>
                    <a:pt x="212" y="9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212" y="2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2" name="Freeform 19"/>
            <p:cNvSpPr>
              <a:spLocks/>
            </p:cNvSpPr>
            <p:nvPr/>
          </p:nvSpPr>
          <p:spPr bwMode="auto">
            <a:xfrm>
              <a:off x="715" y="1681"/>
              <a:ext cx="6" cy="130"/>
            </a:xfrm>
            <a:custGeom>
              <a:avLst/>
              <a:gdLst>
                <a:gd name="T0" fmla="*/ 0 w 11"/>
                <a:gd name="T1" fmla="*/ 127 h 262"/>
                <a:gd name="T2" fmla="*/ 0 w 11"/>
                <a:gd name="T3" fmla="*/ 128 h 262"/>
                <a:gd name="T4" fmla="*/ 1 w 11"/>
                <a:gd name="T5" fmla="*/ 129 h 262"/>
                <a:gd name="T6" fmla="*/ 1 w 11"/>
                <a:gd name="T7" fmla="*/ 129 h 262"/>
                <a:gd name="T8" fmla="*/ 1 w 11"/>
                <a:gd name="T9" fmla="*/ 129 h 262"/>
                <a:gd name="T10" fmla="*/ 2 w 11"/>
                <a:gd name="T11" fmla="*/ 130 h 262"/>
                <a:gd name="T12" fmla="*/ 4 w 11"/>
                <a:gd name="T13" fmla="*/ 130 h 262"/>
                <a:gd name="T14" fmla="*/ 5 w 11"/>
                <a:gd name="T15" fmla="*/ 129 h 262"/>
                <a:gd name="T16" fmla="*/ 5 w 11"/>
                <a:gd name="T17" fmla="*/ 129 h 262"/>
                <a:gd name="T18" fmla="*/ 5 w 11"/>
                <a:gd name="T19" fmla="*/ 129 h 262"/>
                <a:gd name="T20" fmla="*/ 6 w 11"/>
                <a:gd name="T21" fmla="*/ 128 h 262"/>
                <a:gd name="T22" fmla="*/ 6 w 11"/>
                <a:gd name="T23" fmla="*/ 2 h 262"/>
                <a:gd name="T24" fmla="*/ 5 w 11"/>
                <a:gd name="T25" fmla="*/ 1 h 262"/>
                <a:gd name="T26" fmla="*/ 5 w 11"/>
                <a:gd name="T27" fmla="*/ 0 h 262"/>
                <a:gd name="T28" fmla="*/ 5 w 11"/>
                <a:gd name="T29" fmla="*/ 0 h 262"/>
                <a:gd name="T30" fmla="*/ 4 w 11"/>
                <a:gd name="T31" fmla="*/ 0 h 262"/>
                <a:gd name="T32" fmla="*/ 2 w 11"/>
                <a:gd name="T33" fmla="*/ 0 h 262"/>
                <a:gd name="T34" fmla="*/ 1 w 11"/>
                <a:gd name="T35" fmla="*/ 0 h 262"/>
                <a:gd name="T36" fmla="*/ 1 w 11"/>
                <a:gd name="T37" fmla="*/ 0 h 262"/>
                <a:gd name="T38" fmla="*/ 1 w 11"/>
                <a:gd name="T39" fmla="*/ 1 h 262"/>
                <a:gd name="T40" fmla="*/ 0 w 11"/>
                <a:gd name="T41" fmla="*/ 2 h 262"/>
                <a:gd name="T42" fmla="*/ 0 w 11"/>
                <a:gd name="T43" fmla="*/ 3 h 262"/>
                <a:gd name="T44" fmla="*/ 0 w 11"/>
                <a:gd name="T45" fmla="*/ 127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" h="262">
                  <a:moveTo>
                    <a:pt x="0" y="256"/>
                  </a:moveTo>
                  <a:lnTo>
                    <a:pt x="0" y="257"/>
                  </a:lnTo>
                  <a:lnTo>
                    <a:pt x="1" y="259"/>
                  </a:lnTo>
                  <a:lnTo>
                    <a:pt x="1" y="260"/>
                  </a:lnTo>
                  <a:lnTo>
                    <a:pt x="2" y="260"/>
                  </a:lnTo>
                  <a:lnTo>
                    <a:pt x="4" y="262"/>
                  </a:lnTo>
                  <a:lnTo>
                    <a:pt x="7" y="262"/>
                  </a:lnTo>
                  <a:lnTo>
                    <a:pt x="9" y="260"/>
                  </a:lnTo>
                  <a:lnTo>
                    <a:pt x="10" y="260"/>
                  </a:lnTo>
                  <a:lnTo>
                    <a:pt x="10" y="259"/>
                  </a:lnTo>
                  <a:lnTo>
                    <a:pt x="11" y="257"/>
                  </a:lnTo>
                  <a:lnTo>
                    <a:pt x="11" y="5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3" name="Freeform 20"/>
            <p:cNvSpPr>
              <a:spLocks/>
            </p:cNvSpPr>
            <p:nvPr/>
          </p:nvSpPr>
          <p:spPr bwMode="auto">
            <a:xfrm>
              <a:off x="892" y="1738"/>
              <a:ext cx="88" cy="120"/>
            </a:xfrm>
            <a:custGeom>
              <a:avLst/>
              <a:gdLst>
                <a:gd name="T0" fmla="*/ 1 w 176"/>
                <a:gd name="T1" fmla="*/ 116 h 240"/>
                <a:gd name="T2" fmla="*/ 0 w 176"/>
                <a:gd name="T3" fmla="*/ 116 h 240"/>
                <a:gd name="T4" fmla="*/ 0 w 176"/>
                <a:gd name="T5" fmla="*/ 118 h 240"/>
                <a:gd name="T6" fmla="*/ 2 w 176"/>
                <a:gd name="T7" fmla="*/ 120 h 240"/>
                <a:gd name="T8" fmla="*/ 4 w 176"/>
                <a:gd name="T9" fmla="*/ 120 h 240"/>
                <a:gd name="T10" fmla="*/ 6 w 176"/>
                <a:gd name="T11" fmla="*/ 119 h 240"/>
                <a:gd name="T12" fmla="*/ 88 w 176"/>
                <a:gd name="T13" fmla="*/ 5 h 240"/>
                <a:gd name="T14" fmla="*/ 88 w 176"/>
                <a:gd name="T15" fmla="*/ 4 h 240"/>
                <a:gd name="T16" fmla="*/ 88 w 176"/>
                <a:gd name="T17" fmla="*/ 2 h 240"/>
                <a:gd name="T18" fmla="*/ 87 w 176"/>
                <a:gd name="T19" fmla="*/ 0 h 240"/>
                <a:gd name="T20" fmla="*/ 84 w 176"/>
                <a:gd name="T21" fmla="*/ 0 h 240"/>
                <a:gd name="T22" fmla="*/ 83 w 176"/>
                <a:gd name="T23" fmla="*/ 2 h 240"/>
                <a:gd name="T24" fmla="*/ 1 w 176"/>
                <a:gd name="T25" fmla="*/ 116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6" h="240">
                  <a:moveTo>
                    <a:pt x="1" y="231"/>
                  </a:moveTo>
                  <a:lnTo>
                    <a:pt x="0" y="232"/>
                  </a:lnTo>
                  <a:lnTo>
                    <a:pt x="0" y="236"/>
                  </a:lnTo>
                  <a:lnTo>
                    <a:pt x="4" y="240"/>
                  </a:lnTo>
                  <a:lnTo>
                    <a:pt x="8" y="240"/>
                  </a:lnTo>
                  <a:lnTo>
                    <a:pt x="11" y="238"/>
                  </a:lnTo>
                  <a:lnTo>
                    <a:pt x="175" y="10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3" y="0"/>
                  </a:lnTo>
                  <a:lnTo>
                    <a:pt x="168" y="0"/>
                  </a:lnTo>
                  <a:lnTo>
                    <a:pt x="166" y="3"/>
                  </a:lnTo>
                  <a:lnTo>
                    <a:pt x="1" y="23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4" name="Freeform 21"/>
            <p:cNvSpPr>
              <a:spLocks/>
            </p:cNvSpPr>
            <p:nvPr/>
          </p:nvSpPr>
          <p:spPr bwMode="auto">
            <a:xfrm>
              <a:off x="981" y="1956"/>
              <a:ext cx="146" cy="22"/>
            </a:xfrm>
            <a:custGeom>
              <a:avLst/>
              <a:gdLst>
                <a:gd name="T0" fmla="*/ 2 w 292"/>
                <a:gd name="T1" fmla="*/ 16 h 42"/>
                <a:gd name="T2" fmla="*/ 2 w 292"/>
                <a:gd name="T3" fmla="*/ 16 h 42"/>
                <a:gd name="T4" fmla="*/ 0 w 292"/>
                <a:gd name="T5" fmla="*/ 18 h 42"/>
                <a:gd name="T6" fmla="*/ 0 w 292"/>
                <a:gd name="T7" fmla="*/ 20 h 42"/>
                <a:gd name="T8" fmla="*/ 2 w 292"/>
                <a:gd name="T9" fmla="*/ 22 h 42"/>
                <a:gd name="T10" fmla="*/ 3 w 292"/>
                <a:gd name="T11" fmla="*/ 22 h 42"/>
                <a:gd name="T12" fmla="*/ 144 w 292"/>
                <a:gd name="T13" fmla="*/ 6 h 42"/>
                <a:gd name="T14" fmla="*/ 145 w 292"/>
                <a:gd name="T15" fmla="*/ 6 h 42"/>
                <a:gd name="T16" fmla="*/ 146 w 292"/>
                <a:gd name="T17" fmla="*/ 4 h 42"/>
                <a:gd name="T18" fmla="*/ 146 w 292"/>
                <a:gd name="T19" fmla="*/ 2 h 42"/>
                <a:gd name="T20" fmla="*/ 145 w 292"/>
                <a:gd name="T21" fmla="*/ 0 h 42"/>
                <a:gd name="T22" fmla="*/ 143 w 292"/>
                <a:gd name="T23" fmla="*/ 0 h 42"/>
                <a:gd name="T24" fmla="*/ 2 w 292"/>
                <a:gd name="T25" fmla="*/ 16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2" h="42">
                  <a:moveTo>
                    <a:pt x="4" y="31"/>
                  </a:moveTo>
                  <a:lnTo>
                    <a:pt x="3" y="31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" y="42"/>
                  </a:lnTo>
                  <a:lnTo>
                    <a:pt x="287" y="11"/>
                  </a:lnTo>
                  <a:lnTo>
                    <a:pt x="289" y="11"/>
                  </a:lnTo>
                  <a:lnTo>
                    <a:pt x="292" y="8"/>
                  </a:lnTo>
                  <a:lnTo>
                    <a:pt x="292" y="3"/>
                  </a:lnTo>
                  <a:lnTo>
                    <a:pt x="289" y="0"/>
                  </a:lnTo>
                  <a:lnTo>
                    <a:pt x="285" y="0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5" name="Freeform 22"/>
            <p:cNvSpPr>
              <a:spLocks/>
            </p:cNvSpPr>
            <p:nvPr/>
          </p:nvSpPr>
          <p:spPr bwMode="auto">
            <a:xfrm>
              <a:off x="939" y="2164"/>
              <a:ext cx="119" cy="68"/>
            </a:xfrm>
            <a:custGeom>
              <a:avLst/>
              <a:gdLst>
                <a:gd name="T0" fmla="*/ 4 w 240"/>
                <a:gd name="T1" fmla="*/ 1 h 136"/>
                <a:gd name="T2" fmla="*/ 3 w 240"/>
                <a:gd name="T3" fmla="*/ 0 h 136"/>
                <a:gd name="T4" fmla="*/ 2 w 240"/>
                <a:gd name="T5" fmla="*/ 0 h 136"/>
                <a:gd name="T6" fmla="*/ 1 w 240"/>
                <a:gd name="T7" fmla="*/ 1 h 136"/>
                <a:gd name="T8" fmla="*/ 1 w 240"/>
                <a:gd name="T9" fmla="*/ 2 h 136"/>
                <a:gd name="T10" fmla="*/ 1 w 240"/>
                <a:gd name="T11" fmla="*/ 2 h 136"/>
                <a:gd name="T12" fmla="*/ 0 w 240"/>
                <a:gd name="T13" fmla="*/ 3 h 136"/>
                <a:gd name="T14" fmla="*/ 0 w 240"/>
                <a:gd name="T15" fmla="*/ 4 h 136"/>
                <a:gd name="T16" fmla="*/ 1 w 240"/>
                <a:gd name="T17" fmla="*/ 5 h 136"/>
                <a:gd name="T18" fmla="*/ 1 w 240"/>
                <a:gd name="T19" fmla="*/ 6 h 136"/>
                <a:gd name="T20" fmla="*/ 2 w 240"/>
                <a:gd name="T21" fmla="*/ 6 h 136"/>
                <a:gd name="T22" fmla="*/ 115 w 240"/>
                <a:gd name="T23" fmla="*/ 68 h 136"/>
                <a:gd name="T24" fmla="*/ 116 w 240"/>
                <a:gd name="T25" fmla="*/ 68 h 136"/>
                <a:gd name="T26" fmla="*/ 117 w 240"/>
                <a:gd name="T27" fmla="*/ 68 h 136"/>
                <a:gd name="T28" fmla="*/ 118 w 240"/>
                <a:gd name="T29" fmla="*/ 68 h 136"/>
                <a:gd name="T30" fmla="*/ 119 w 240"/>
                <a:gd name="T31" fmla="*/ 67 h 136"/>
                <a:gd name="T32" fmla="*/ 119 w 240"/>
                <a:gd name="T33" fmla="*/ 67 h 136"/>
                <a:gd name="T34" fmla="*/ 119 w 240"/>
                <a:gd name="T35" fmla="*/ 66 h 136"/>
                <a:gd name="T36" fmla="*/ 119 w 240"/>
                <a:gd name="T37" fmla="*/ 65 h 136"/>
                <a:gd name="T38" fmla="*/ 119 w 240"/>
                <a:gd name="T39" fmla="*/ 64 h 136"/>
                <a:gd name="T40" fmla="*/ 118 w 240"/>
                <a:gd name="T41" fmla="*/ 63 h 136"/>
                <a:gd name="T42" fmla="*/ 118 w 240"/>
                <a:gd name="T43" fmla="*/ 63 h 136"/>
                <a:gd name="T44" fmla="*/ 4 w 240"/>
                <a:gd name="T45" fmla="*/ 1 h 1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0" h="136">
                  <a:moveTo>
                    <a:pt x="9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232" y="135"/>
                  </a:lnTo>
                  <a:lnTo>
                    <a:pt x="233" y="136"/>
                  </a:lnTo>
                  <a:lnTo>
                    <a:pt x="235" y="136"/>
                  </a:lnTo>
                  <a:lnTo>
                    <a:pt x="238" y="135"/>
                  </a:lnTo>
                  <a:lnTo>
                    <a:pt x="239" y="134"/>
                  </a:lnTo>
                  <a:lnTo>
                    <a:pt x="239" y="133"/>
                  </a:lnTo>
                  <a:lnTo>
                    <a:pt x="240" y="132"/>
                  </a:lnTo>
                  <a:lnTo>
                    <a:pt x="240" y="129"/>
                  </a:lnTo>
                  <a:lnTo>
                    <a:pt x="239" y="127"/>
                  </a:lnTo>
                  <a:lnTo>
                    <a:pt x="238" y="126"/>
                  </a:lnTo>
                  <a:lnTo>
                    <a:pt x="237" y="126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6" name="Freeform 23"/>
            <p:cNvSpPr>
              <a:spLocks/>
            </p:cNvSpPr>
            <p:nvPr/>
          </p:nvSpPr>
          <p:spPr bwMode="auto">
            <a:xfrm>
              <a:off x="409" y="2190"/>
              <a:ext cx="99" cy="73"/>
            </a:xfrm>
            <a:custGeom>
              <a:avLst/>
              <a:gdLst>
                <a:gd name="T0" fmla="*/ 98 w 199"/>
                <a:gd name="T1" fmla="*/ 5 h 147"/>
                <a:gd name="T2" fmla="*/ 99 w 199"/>
                <a:gd name="T3" fmla="*/ 4 h 147"/>
                <a:gd name="T4" fmla="*/ 99 w 199"/>
                <a:gd name="T5" fmla="*/ 2 h 147"/>
                <a:gd name="T6" fmla="*/ 98 w 199"/>
                <a:gd name="T7" fmla="*/ 0 h 147"/>
                <a:gd name="T8" fmla="*/ 95 w 199"/>
                <a:gd name="T9" fmla="*/ 0 h 147"/>
                <a:gd name="T10" fmla="*/ 95 w 199"/>
                <a:gd name="T11" fmla="*/ 0 h 147"/>
                <a:gd name="T12" fmla="*/ 1 w 199"/>
                <a:gd name="T13" fmla="*/ 68 h 147"/>
                <a:gd name="T14" fmla="*/ 0 w 199"/>
                <a:gd name="T15" fmla="*/ 69 h 147"/>
                <a:gd name="T16" fmla="*/ 0 w 199"/>
                <a:gd name="T17" fmla="*/ 71 h 147"/>
                <a:gd name="T18" fmla="*/ 2 w 199"/>
                <a:gd name="T19" fmla="*/ 73 h 147"/>
                <a:gd name="T20" fmla="*/ 4 w 199"/>
                <a:gd name="T21" fmla="*/ 73 h 147"/>
                <a:gd name="T22" fmla="*/ 4 w 199"/>
                <a:gd name="T23" fmla="*/ 72 h 147"/>
                <a:gd name="T24" fmla="*/ 98 w 199"/>
                <a:gd name="T25" fmla="*/ 5 h 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147">
                  <a:moveTo>
                    <a:pt x="197" y="11"/>
                  </a:moveTo>
                  <a:lnTo>
                    <a:pt x="199" y="8"/>
                  </a:lnTo>
                  <a:lnTo>
                    <a:pt x="199" y="4"/>
                  </a:lnTo>
                  <a:lnTo>
                    <a:pt x="196" y="0"/>
                  </a:lnTo>
                  <a:lnTo>
                    <a:pt x="191" y="0"/>
                  </a:lnTo>
                  <a:lnTo>
                    <a:pt x="190" y="1"/>
                  </a:lnTo>
                  <a:lnTo>
                    <a:pt x="2" y="136"/>
                  </a:lnTo>
                  <a:lnTo>
                    <a:pt x="0" y="139"/>
                  </a:lnTo>
                  <a:lnTo>
                    <a:pt x="0" y="143"/>
                  </a:lnTo>
                  <a:lnTo>
                    <a:pt x="4" y="147"/>
                  </a:lnTo>
                  <a:lnTo>
                    <a:pt x="8" y="147"/>
                  </a:lnTo>
                  <a:lnTo>
                    <a:pt x="9" y="145"/>
                  </a:lnTo>
                  <a:lnTo>
                    <a:pt x="197" y="1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43" name="Text Box 24"/>
          <p:cNvSpPr txBox="1">
            <a:spLocks noChangeArrowheads="1"/>
          </p:cNvSpPr>
          <p:nvPr/>
        </p:nvSpPr>
        <p:spPr bwMode="auto">
          <a:xfrm>
            <a:off x="1106488" y="4789488"/>
            <a:ext cx="1908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Continuum</a:t>
            </a:r>
          </a:p>
          <a:p>
            <a:pPr algn="ctr"/>
            <a:r>
              <a:rPr lang="en-US" sz="2800"/>
              <a:t>Source</a:t>
            </a:r>
          </a:p>
        </p:txBody>
      </p:sp>
      <p:sp>
        <p:nvSpPr>
          <p:cNvPr id="87044" name="Line 31"/>
          <p:cNvSpPr>
            <a:spLocks noChangeShapeType="1"/>
          </p:cNvSpPr>
          <p:nvPr/>
        </p:nvSpPr>
        <p:spPr bwMode="auto">
          <a:xfrm>
            <a:off x="2438400" y="4137025"/>
            <a:ext cx="5562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Text Box 39"/>
          <p:cNvSpPr txBox="1">
            <a:spLocks noChangeArrowheads="1"/>
          </p:cNvSpPr>
          <p:nvPr/>
        </p:nvSpPr>
        <p:spPr bwMode="auto">
          <a:xfrm>
            <a:off x="6977063" y="5976938"/>
            <a:ext cx="2220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Absorption-line</a:t>
            </a:r>
          </a:p>
          <a:p>
            <a:pPr algn="ctr"/>
            <a:r>
              <a:rPr lang="en-US"/>
              <a:t>Spectrum</a:t>
            </a:r>
          </a:p>
        </p:txBody>
      </p:sp>
      <p:sp>
        <p:nvSpPr>
          <p:cNvPr id="87046" name="Line 43"/>
          <p:cNvSpPr>
            <a:spLocks noChangeShapeType="1"/>
          </p:cNvSpPr>
          <p:nvPr/>
        </p:nvSpPr>
        <p:spPr bwMode="auto">
          <a:xfrm flipV="1">
            <a:off x="5486400" y="1752600"/>
            <a:ext cx="1524000" cy="2362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Text Box 44"/>
          <p:cNvSpPr txBox="1">
            <a:spLocks noChangeArrowheads="1"/>
          </p:cNvSpPr>
          <p:nvPr/>
        </p:nvSpPr>
        <p:spPr bwMode="auto">
          <a:xfrm>
            <a:off x="5316538" y="647700"/>
            <a:ext cx="3389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Emission-line Spectrum</a:t>
            </a:r>
          </a:p>
        </p:txBody>
      </p:sp>
      <p:grpSp>
        <p:nvGrpSpPr>
          <p:cNvPr id="99373" name="Group 45"/>
          <p:cNvGrpSpPr>
            <a:grpSpLocks/>
          </p:cNvGrpSpPr>
          <p:nvPr/>
        </p:nvGrpSpPr>
        <p:grpSpPr bwMode="auto">
          <a:xfrm>
            <a:off x="4251325" y="3200400"/>
            <a:ext cx="2481263" cy="2992438"/>
            <a:chOff x="2678" y="2016"/>
            <a:chExt cx="1563" cy="1885"/>
          </a:xfrm>
        </p:grpSpPr>
        <p:sp>
          <p:nvSpPr>
            <p:cNvPr id="87054" name="AutoShape 46"/>
            <p:cNvSpPr>
              <a:spLocks noChangeArrowheads="1"/>
            </p:cNvSpPr>
            <p:nvPr/>
          </p:nvSpPr>
          <p:spPr bwMode="auto">
            <a:xfrm>
              <a:off x="2688" y="2016"/>
              <a:ext cx="1536" cy="1200"/>
            </a:xfrm>
            <a:prstGeom prst="cloudCallout">
              <a:avLst>
                <a:gd name="adj1" fmla="val 15431"/>
                <a:gd name="adj2" fmla="val 30750"/>
              </a:avLst>
            </a:prstGeom>
            <a:solidFill>
              <a:srgbClr val="B2B2B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7055" name="Text Box 47"/>
            <p:cNvSpPr txBox="1">
              <a:spLocks noChangeArrowheads="1"/>
            </p:cNvSpPr>
            <p:nvPr/>
          </p:nvSpPr>
          <p:spPr bwMode="auto">
            <a:xfrm>
              <a:off x="2678" y="3305"/>
              <a:ext cx="156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Cloud of </a:t>
              </a:r>
            </a:p>
            <a:p>
              <a:pPr algn="ctr"/>
              <a:r>
                <a:rPr lang="en-US" sz="2800"/>
                <a:t>Hydrogen Gas</a:t>
              </a:r>
            </a:p>
          </p:txBody>
        </p:sp>
      </p:grpSp>
      <p:sp>
        <p:nvSpPr>
          <p:cNvPr id="87049" name="Text Box 29"/>
          <p:cNvSpPr txBox="1">
            <a:spLocks noChangeArrowheads="1"/>
          </p:cNvSpPr>
          <p:nvPr/>
        </p:nvSpPr>
        <p:spPr bwMode="auto">
          <a:xfrm>
            <a:off x="495300" y="549275"/>
            <a:ext cx="311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Continuous Spectrum</a:t>
            </a:r>
          </a:p>
        </p:txBody>
      </p:sp>
      <p:sp>
        <p:nvSpPr>
          <p:cNvPr id="87050" name="Line 27"/>
          <p:cNvSpPr>
            <a:spLocks noChangeShapeType="1"/>
          </p:cNvSpPr>
          <p:nvPr/>
        </p:nvSpPr>
        <p:spPr bwMode="auto">
          <a:xfrm flipV="1">
            <a:off x="2052638" y="1752600"/>
            <a:ext cx="0" cy="1981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7051" name="Picture 48" descr="continuu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181100"/>
            <a:ext cx="365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51" descr="hydrogen_abs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2317750"/>
            <a:ext cx="4572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52" descr="hydrogen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179513"/>
            <a:ext cx="3656012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hydro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01" y="571500"/>
            <a:ext cx="746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2187" y="683568"/>
            <a:ext cx="15191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Hydrogen</a:t>
            </a:r>
          </a:p>
        </p:txBody>
      </p:sp>
      <p:pic>
        <p:nvPicPr>
          <p:cNvPr id="65542" name="Picture 6" descr="helium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01" y="1828800"/>
            <a:ext cx="7467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28943" y="1939428"/>
            <a:ext cx="11424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Helium</a:t>
            </a:r>
          </a:p>
        </p:txBody>
      </p:sp>
      <p:pic>
        <p:nvPicPr>
          <p:cNvPr id="65545" name="Picture 9" descr="oxygen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01" y="3086100"/>
            <a:ext cx="74691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326000" y="3198167"/>
            <a:ext cx="1245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Oxygen</a:t>
            </a:r>
          </a:p>
        </p:txBody>
      </p:sp>
      <p:pic>
        <p:nvPicPr>
          <p:cNvPr id="65548" name="Picture 12" descr="neon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01" y="4343400"/>
            <a:ext cx="74691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650909" y="4454027"/>
            <a:ext cx="920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Neon</a:t>
            </a:r>
          </a:p>
        </p:txBody>
      </p:sp>
      <p:pic>
        <p:nvPicPr>
          <p:cNvPr id="65551" name="Picture 15" descr="iron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01" y="5600700"/>
            <a:ext cx="74691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856344" y="5709887"/>
            <a:ext cx="7150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Iron</a:t>
            </a:r>
          </a:p>
        </p:txBody>
      </p:sp>
    </p:spTree>
    <p:extLst>
      <p:ext uri="{BB962C8B-B14F-4D97-AF65-F5344CB8AC3E}">
        <p14:creationId xmlns:p14="http://schemas.microsoft.com/office/powerpoint/2010/main" val="39035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Line 3"/>
          <p:cNvSpPr>
            <a:spLocks noChangeShapeType="1"/>
          </p:cNvSpPr>
          <p:nvPr/>
        </p:nvSpPr>
        <p:spPr bwMode="auto">
          <a:xfrm>
            <a:off x="2349500" y="4137025"/>
            <a:ext cx="395287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9091" name="Group 11"/>
          <p:cNvGrpSpPr>
            <a:grpSpLocks/>
          </p:cNvGrpSpPr>
          <p:nvPr/>
        </p:nvGrpSpPr>
        <p:grpSpPr bwMode="auto">
          <a:xfrm>
            <a:off x="1447800" y="3505200"/>
            <a:ext cx="1254125" cy="1373188"/>
            <a:chOff x="337" y="1681"/>
            <a:chExt cx="790" cy="865"/>
          </a:xfrm>
        </p:grpSpPr>
        <p:sp>
          <p:nvSpPr>
            <p:cNvPr id="89105" name="Freeform 12"/>
            <p:cNvSpPr>
              <a:spLocks/>
            </p:cNvSpPr>
            <p:nvPr/>
          </p:nvSpPr>
          <p:spPr bwMode="auto">
            <a:xfrm>
              <a:off x="658" y="2385"/>
              <a:ext cx="122" cy="42"/>
            </a:xfrm>
            <a:custGeom>
              <a:avLst/>
              <a:gdLst>
                <a:gd name="T0" fmla="*/ 0 w 243"/>
                <a:gd name="T1" fmla="*/ 25 h 84"/>
                <a:gd name="T2" fmla="*/ 0 w 243"/>
                <a:gd name="T3" fmla="*/ 42 h 84"/>
                <a:gd name="T4" fmla="*/ 1 w 243"/>
                <a:gd name="T5" fmla="*/ 42 h 84"/>
                <a:gd name="T6" fmla="*/ 10 w 243"/>
                <a:gd name="T7" fmla="*/ 39 h 84"/>
                <a:gd name="T8" fmla="*/ 19 w 243"/>
                <a:gd name="T9" fmla="*/ 36 h 84"/>
                <a:gd name="T10" fmla="*/ 34 w 243"/>
                <a:gd name="T11" fmla="*/ 31 h 84"/>
                <a:gd name="T12" fmla="*/ 46 w 243"/>
                <a:gd name="T13" fmla="*/ 27 h 84"/>
                <a:gd name="T14" fmla="*/ 59 w 243"/>
                <a:gd name="T15" fmla="*/ 24 h 84"/>
                <a:gd name="T16" fmla="*/ 66 w 243"/>
                <a:gd name="T17" fmla="*/ 23 h 84"/>
                <a:gd name="T18" fmla="*/ 74 w 243"/>
                <a:gd name="T19" fmla="*/ 21 h 84"/>
                <a:gd name="T20" fmla="*/ 91 w 243"/>
                <a:gd name="T21" fmla="*/ 19 h 84"/>
                <a:gd name="T22" fmla="*/ 108 w 243"/>
                <a:gd name="T23" fmla="*/ 16 h 84"/>
                <a:gd name="T24" fmla="*/ 115 w 243"/>
                <a:gd name="T25" fmla="*/ 15 h 84"/>
                <a:gd name="T26" fmla="*/ 122 w 243"/>
                <a:gd name="T27" fmla="*/ 14 h 84"/>
                <a:gd name="T28" fmla="*/ 122 w 243"/>
                <a:gd name="T29" fmla="*/ 10 h 84"/>
                <a:gd name="T30" fmla="*/ 121 w 243"/>
                <a:gd name="T31" fmla="*/ 6 h 84"/>
                <a:gd name="T32" fmla="*/ 119 w 243"/>
                <a:gd name="T33" fmla="*/ 0 h 84"/>
                <a:gd name="T34" fmla="*/ 108 w 243"/>
                <a:gd name="T35" fmla="*/ 2 h 84"/>
                <a:gd name="T36" fmla="*/ 99 w 243"/>
                <a:gd name="T37" fmla="*/ 4 h 84"/>
                <a:gd name="T38" fmla="*/ 81 w 243"/>
                <a:gd name="T39" fmla="*/ 7 h 84"/>
                <a:gd name="T40" fmla="*/ 65 w 243"/>
                <a:gd name="T41" fmla="*/ 9 h 84"/>
                <a:gd name="T42" fmla="*/ 51 w 243"/>
                <a:gd name="T43" fmla="*/ 12 h 84"/>
                <a:gd name="T44" fmla="*/ 27 w 243"/>
                <a:gd name="T45" fmla="*/ 18 h 84"/>
                <a:gd name="T46" fmla="*/ 15 w 243"/>
                <a:gd name="T47" fmla="*/ 22 h 84"/>
                <a:gd name="T48" fmla="*/ 1 w 243"/>
                <a:gd name="T49" fmla="*/ 27 h 84"/>
                <a:gd name="T50" fmla="*/ 0 w 243"/>
                <a:gd name="T51" fmla="*/ 25 h 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3" h="84">
                  <a:moveTo>
                    <a:pt x="0" y="49"/>
                  </a:moveTo>
                  <a:lnTo>
                    <a:pt x="0" y="84"/>
                  </a:lnTo>
                  <a:lnTo>
                    <a:pt x="2" y="84"/>
                  </a:lnTo>
                  <a:lnTo>
                    <a:pt x="20" y="77"/>
                  </a:lnTo>
                  <a:lnTo>
                    <a:pt x="38" y="71"/>
                  </a:lnTo>
                  <a:lnTo>
                    <a:pt x="67" y="61"/>
                  </a:lnTo>
                  <a:lnTo>
                    <a:pt x="92" y="53"/>
                  </a:lnTo>
                  <a:lnTo>
                    <a:pt x="117" y="47"/>
                  </a:lnTo>
                  <a:lnTo>
                    <a:pt x="131" y="45"/>
                  </a:lnTo>
                  <a:lnTo>
                    <a:pt x="147" y="42"/>
                  </a:lnTo>
                  <a:lnTo>
                    <a:pt x="182" y="37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8"/>
                  </a:lnTo>
                  <a:lnTo>
                    <a:pt x="243" y="19"/>
                  </a:lnTo>
                  <a:lnTo>
                    <a:pt x="242" y="11"/>
                  </a:lnTo>
                  <a:lnTo>
                    <a:pt x="237" y="0"/>
                  </a:lnTo>
                  <a:lnTo>
                    <a:pt x="216" y="4"/>
                  </a:lnTo>
                  <a:lnTo>
                    <a:pt x="197" y="8"/>
                  </a:lnTo>
                  <a:lnTo>
                    <a:pt x="162" y="14"/>
                  </a:lnTo>
                  <a:lnTo>
                    <a:pt x="130" y="18"/>
                  </a:lnTo>
                  <a:lnTo>
                    <a:pt x="101" y="24"/>
                  </a:lnTo>
                  <a:lnTo>
                    <a:pt x="54" y="35"/>
                  </a:lnTo>
                  <a:lnTo>
                    <a:pt x="29" y="43"/>
                  </a:lnTo>
                  <a:lnTo>
                    <a:pt x="2" y="5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6" name="Freeform 13"/>
            <p:cNvSpPr>
              <a:spLocks/>
            </p:cNvSpPr>
            <p:nvPr/>
          </p:nvSpPr>
          <p:spPr bwMode="auto">
            <a:xfrm>
              <a:off x="658" y="2414"/>
              <a:ext cx="122" cy="42"/>
            </a:xfrm>
            <a:custGeom>
              <a:avLst/>
              <a:gdLst>
                <a:gd name="T0" fmla="*/ 0 w 243"/>
                <a:gd name="T1" fmla="*/ 27 h 84"/>
                <a:gd name="T2" fmla="*/ 0 w 243"/>
                <a:gd name="T3" fmla="*/ 42 h 84"/>
                <a:gd name="T4" fmla="*/ 1 w 243"/>
                <a:gd name="T5" fmla="*/ 42 h 84"/>
                <a:gd name="T6" fmla="*/ 10 w 243"/>
                <a:gd name="T7" fmla="*/ 39 h 84"/>
                <a:gd name="T8" fmla="*/ 19 w 243"/>
                <a:gd name="T9" fmla="*/ 36 h 84"/>
                <a:gd name="T10" fmla="*/ 34 w 243"/>
                <a:gd name="T11" fmla="*/ 31 h 84"/>
                <a:gd name="T12" fmla="*/ 46 w 243"/>
                <a:gd name="T13" fmla="*/ 27 h 84"/>
                <a:gd name="T14" fmla="*/ 59 w 243"/>
                <a:gd name="T15" fmla="*/ 24 h 84"/>
                <a:gd name="T16" fmla="*/ 66 w 243"/>
                <a:gd name="T17" fmla="*/ 23 h 84"/>
                <a:gd name="T18" fmla="*/ 74 w 243"/>
                <a:gd name="T19" fmla="*/ 22 h 84"/>
                <a:gd name="T20" fmla="*/ 91 w 243"/>
                <a:gd name="T21" fmla="*/ 19 h 84"/>
                <a:gd name="T22" fmla="*/ 108 w 243"/>
                <a:gd name="T23" fmla="*/ 16 h 84"/>
                <a:gd name="T24" fmla="*/ 115 w 243"/>
                <a:gd name="T25" fmla="*/ 15 h 84"/>
                <a:gd name="T26" fmla="*/ 122 w 243"/>
                <a:gd name="T27" fmla="*/ 15 h 84"/>
                <a:gd name="T28" fmla="*/ 122 w 243"/>
                <a:gd name="T29" fmla="*/ 10 h 84"/>
                <a:gd name="T30" fmla="*/ 121 w 243"/>
                <a:gd name="T31" fmla="*/ 6 h 84"/>
                <a:gd name="T32" fmla="*/ 119 w 243"/>
                <a:gd name="T33" fmla="*/ 0 h 84"/>
                <a:gd name="T34" fmla="*/ 108 w 243"/>
                <a:gd name="T35" fmla="*/ 3 h 84"/>
                <a:gd name="T36" fmla="*/ 99 w 243"/>
                <a:gd name="T37" fmla="*/ 4 h 84"/>
                <a:gd name="T38" fmla="*/ 81 w 243"/>
                <a:gd name="T39" fmla="*/ 7 h 84"/>
                <a:gd name="T40" fmla="*/ 65 w 243"/>
                <a:gd name="T41" fmla="*/ 10 h 84"/>
                <a:gd name="T42" fmla="*/ 51 w 243"/>
                <a:gd name="T43" fmla="*/ 12 h 84"/>
                <a:gd name="T44" fmla="*/ 27 w 243"/>
                <a:gd name="T45" fmla="*/ 18 h 84"/>
                <a:gd name="T46" fmla="*/ 15 w 243"/>
                <a:gd name="T47" fmla="*/ 22 h 84"/>
                <a:gd name="T48" fmla="*/ 1 w 243"/>
                <a:gd name="T49" fmla="*/ 27 h 84"/>
                <a:gd name="T50" fmla="*/ 0 w 243"/>
                <a:gd name="T51" fmla="*/ 27 h 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3" h="84">
                  <a:moveTo>
                    <a:pt x="0" y="53"/>
                  </a:moveTo>
                  <a:lnTo>
                    <a:pt x="0" y="84"/>
                  </a:lnTo>
                  <a:lnTo>
                    <a:pt x="2" y="84"/>
                  </a:lnTo>
                  <a:lnTo>
                    <a:pt x="20" y="77"/>
                  </a:lnTo>
                  <a:lnTo>
                    <a:pt x="38" y="72"/>
                  </a:lnTo>
                  <a:lnTo>
                    <a:pt x="67" y="61"/>
                  </a:lnTo>
                  <a:lnTo>
                    <a:pt x="92" y="53"/>
                  </a:lnTo>
                  <a:lnTo>
                    <a:pt x="117" y="48"/>
                  </a:lnTo>
                  <a:lnTo>
                    <a:pt x="131" y="45"/>
                  </a:lnTo>
                  <a:lnTo>
                    <a:pt x="147" y="43"/>
                  </a:lnTo>
                  <a:lnTo>
                    <a:pt x="182" y="37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9"/>
                  </a:lnTo>
                  <a:lnTo>
                    <a:pt x="243" y="20"/>
                  </a:lnTo>
                  <a:lnTo>
                    <a:pt x="242" y="12"/>
                  </a:lnTo>
                  <a:lnTo>
                    <a:pt x="237" y="0"/>
                  </a:lnTo>
                  <a:lnTo>
                    <a:pt x="216" y="5"/>
                  </a:lnTo>
                  <a:lnTo>
                    <a:pt x="197" y="8"/>
                  </a:lnTo>
                  <a:lnTo>
                    <a:pt x="162" y="14"/>
                  </a:lnTo>
                  <a:lnTo>
                    <a:pt x="130" y="19"/>
                  </a:lnTo>
                  <a:lnTo>
                    <a:pt x="101" y="24"/>
                  </a:lnTo>
                  <a:lnTo>
                    <a:pt x="54" y="36"/>
                  </a:lnTo>
                  <a:lnTo>
                    <a:pt x="29" y="44"/>
                  </a:lnTo>
                  <a:lnTo>
                    <a:pt x="2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7" name="Freeform 14"/>
            <p:cNvSpPr>
              <a:spLocks/>
            </p:cNvSpPr>
            <p:nvPr/>
          </p:nvSpPr>
          <p:spPr bwMode="auto">
            <a:xfrm>
              <a:off x="658" y="2441"/>
              <a:ext cx="122" cy="43"/>
            </a:xfrm>
            <a:custGeom>
              <a:avLst/>
              <a:gdLst>
                <a:gd name="T0" fmla="*/ 0 w 243"/>
                <a:gd name="T1" fmla="*/ 26 h 87"/>
                <a:gd name="T2" fmla="*/ 0 w 243"/>
                <a:gd name="T3" fmla="*/ 41 h 87"/>
                <a:gd name="T4" fmla="*/ 1 w 243"/>
                <a:gd name="T5" fmla="*/ 43 h 87"/>
                <a:gd name="T6" fmla="*/ 10 w 243"/>
                <a:gd name="T7" fmla="*/ 40 h 87"/>
                <a:gd name="T8" fmla="*/ 19 w 243"/>
                <a:gd name="T9" fmla="*/ 36 h 87"/>
                <a:gd name="T10" fmla="*/ 34 w 243"/>
                <a:gd name="T11" fmla="*/ 31 h 87"/>
                <a:gd name="T12" fmla="*/ 46 w 243"/>
                <a:gd name="T13" fmla="*/ 27 h 87"/>
                <a:gd name="T14" fmla="*/ 59 w 243"/>
                <a:gd name="T15" fmla="*/ 25 h 87"/>
                <a:gd name="T16" fmla="*/ 66 w 243"/>
                <a:gd name="T17" fmla="*/ 23 h 87"/>
                <a:gd name="T18" fmla="*/ 74 w 243"/>
                <a:gd name="T19" fmla="*/ 22 h 87"/>
                <a:gd name="T20" fmla="*/ 91 w 243"/>
                <a:gd name="T21" fmla="*/ 19 h 87"/>
                <a:gd name="T22" fmla="*/ 108 w 243"/>
                <a:gd name="T23" fmla="*/ 15 h 87"/>
                <a:gd name="T24" fmla="*/ 115 w 243"/>
                <a:gd name="T25" fmla="*/ 15 h 87"/>
                <a:gd name="T26" fmla="*/ 122 w 243"/>
                <a:gd name="T27" fmla="*/ 14 h 87"/>
                <a:gd name="T28" fmla="*/ 122 w 243"/>
                <a:gd name="T29" fmla="*/ 10 h 87"/>
                <a:gd name="T30" fmla="*/ 121 w 243"/>
                <a:gd name="T31" fmla="*/ 6 h 87"/>
                <a:gd name="T32" fmla="*/ 119 w 243"/>
                <a:gd name="T33" fmla="*/ 0 h 87"/>
                <a:gd name="T34" fmla="*/ 108 w 243"/>
                <a:gd name="T35" fmla="*/ 2 h 87"/>
                <a:gd name="T36" fmla="*/ 99 w 243"/>
                <a:gd name="T37" fmla="*/ 4 h 87"/>
                <a:gd name="T38" fmla="*/ 81 w 243"/>
                <a:gd name="T39" fmla="*/ 7 h 87"/>
                <a:gd name="T40" fmla="*/ 65 w 243"/>
                <a:gd name="T41" fmla="*/ 9 h 87"/>
                <a:gd name="T42" fmla="*/ 51 w 243"/>
                <a:gd name="T43" fmla="*/ 11 h 87"/>
                <a:gd name="T44" fmla="*/ 39 w 243"/>
                <a:gd name="T45" fmla="*/ 14 h 87"/>
                <a:gd name="T46" fmla="*/ 27 w 243"/>
                <a:gd name="T47" fmla="*/ 18 h 87"/>
                <a:gd name="T48" fmla="*/ 15 w 243"/>
                <a:gd name="T49" fmla="*/ 22 h 87"/>
                <a:gd name="T50" fmla="*/ 1 w 243"/>
                <a:gd name="T51" fmla="*/ 27 h 87"/>
                <a:gd name="T52" fmla="*/ 0 w 243"/>
                <a:gd name="T53" fmla="*/ 26 h 8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3" h="87">
                  <a:moveTo>
                    <a:pt x="0" y="52"/>
                  </a:moveTo>
                  <a:lnTo>
                    <a:pt x="0" y="83"/>
                  </a:lnTo>
                  <a:lnTo>
                    <a:pt x="2" y="87"/>
                  </a:lnTo>
                  <a:lnTo>
                    <a:pt x="20" y="80"/>
                  </a:lnTo>
                  <a:lnTo>
                    <a:pt x="38" y="73"/>
                  </a:lnTo>
                  <a:lnTo>
                    <a:pt x="67" y="62"/>
                  </a:lnTo>
                  <a:lnTo>
                    <a:pt x="92" y="54"/>
                  </a:lnTo>
                  <a:lnTo>
                    <a:pt x="117" y="50"/>
                  </a:lnTo>
                  <a:lnTo>
                    <a:pt x="131" y="47"/>
                  </a:lnTo>
                  <a:lnTo>
                    <a:pt x="147" y="45"/>
                  </a:lnTo>
                  <a:lnTo>
                    <a:pt x="182" y="38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9"/>
                  </a:lnTo>
                  <a:lnTo>
                    <a:pt x="243" y="20"/>
                  </a:lnTo>
                  <a:lnTo>
                    <a:pt x="242" y="12"/>
                  </a:lnTo>
                  <a:lnTo>
                    <a:pt x="237" y="0"/>
                  </a:lnTo>
                  <a:lnTo>
                    <a:pt x="216" y="5"/>
                  </a:lnTo>
                  <a:lnTo>
                    <a:pt x="197" y="8"/>
                  </a:lnTo>
                  <a:lnTo>
                    <a:pt x="162" y="14"/>
                  </a:lnTo>
                  <a:lnTo>
                    <a:pt x="130" y="19"/>
                  </a:lnTo>
                  <a:lnTo>
                    <a:pt x="101" y="23"/>
                  </a:lnTo>
                  <a:lnTo>
                    <a:pt x="78" y="29"/>
                  </a:lnTo>
                  <a:lnTo>
                    <a:pt x="54" y="36"/>
                  </a:lnTo>
                  <a:lnTo>
                    <a:pt x="29" y="45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8" name="Freeform 15"/>
            <p:cNvSpPr>
              <a:spLocks/>
            </p:cNvSpPr>
            <p:nvPr/>
          </p:nvSpPr>
          <p:spPr bwMode="auto">
            <a:xfrm>
              <a:off x="658" y="2467"/>
              <a:ext cx="122" cy="42"/>
            </a:xfrm>
            <a:custGeom>
              <a:avLst/>
              <a:gdLst>
                <a:gd name="T0" fmla="*/ 0 w 243"/>
                <a:gd name="T1" fmla="*/ 26 h 84"/>
                <a:gd name="T2" fmla="*/ 0 w 243"/>
                <a:gd name="T3" fmla="*/ 42 h 84"/>
                <a:gd name="T4" fmla="*/ 1 w 243"/>
                <a:gd name="T5" fmla="*/ 42 h 84"/>
                <a:gd name="T6" fmla="*/ 10 w 243"/>
                <a:gd name="T7" fmla="*/ 39 h 84"/>
                <a:gd name="T8" fmla="*/ 19 w 243"/>
                <a:gd name="T9" fmla="*/ 36 h 84"/>
                <a:gd name="T10" fmla="*/ 34 w 243"/>
                <a:gd name="T11" fmla="*/ 31 h 84"/>
                <a:gd name="T12" fmla="*/ 46 w 243"/>
                <a:gd name="T13" fmla="*/ 27 h 84"/>
                <a:gd name="T14" fmla="*/ 59 w 243"/>
                <a:gd name="T15" fmla="*/ 24 h 84"/>
                <a:gd name="T16" fmla="*/ 66 w 243"/>
                <a:gd name="T17" fmla="*/ 23 h 84"/>
                <a:gd name="T18" fmla="*/ 74 w 243"/>
                <a:gd name="T19" fmla="*/ 22 h 84"/>
                <a:gd name="T20" fmla="*/ 91 w 243"/>
                <a:gd name="T21" fmla="*/ 19 h 84"/>
                <a:gd name="T22" fmla="*/ 108 w 243"/>
                <a:gd name="T23" fmla="*/ 16 h 84"/>
                <a:gd name="T24" fmla="*/ 115 w 243"/>
                <a:gd name="T25" fmla="*/ 15 h 84"/>
                <a:gd name="T26" fmla="*/ 122 w 243"/>
                <a:gd name="T27" fmla="*/ 15 h 84"/>
                <a:gd name="T28" fmla="*/ 121 w 243"/>
                <a:gd name="T29" fmla="*/ 7 h 84"/>
                <a:gd name="T30" fmla="*/ 119 w 243"/>
                <a:gd name="T31" fmla="*/ 0 h 84"/>
                <a:gd name="T32" fmla="*/ 108 w 243"/>
                <a:gd name="T33" fmla="*/ 3 h 84"/>
                <a:gd name="T34" fmla="*/ 99 w 243"/>
                <a:gd name="T35" fmla="*/ 5 h 84"/>
                <a:gd name="T36" fmla="*/ 81 w 243"/>
                <a:gd name="T37" fmla="*/ 7 h 84"/>
                <a:gd name="T38" fmla="*/ 65 w 243"/>
                <a:gd name="T39" fmla="*/ 10 h 84"/>
                <a:gd name="T40" fmla="*/ 51 w 243"/>
                <a:gd name="T41" fmla="*/ 12 h 84"/>
                <a:gd name="T42" fmla="*/ 27 w 243"/>
                <a:gd name="T43" fmla="*/ 19 h 84"/>
                <a:gd name="T44" fmla="*/ 15 w 243"/>
                <a:gd name="T45" fmla="*/ 22 h 84"/>
                <a:gd name="T46" fmla="*/ 1 w 243"/>
                <a:gd name="T47" fmla="*/ 27 h 84"/>
                <a:gd name="T48" fmla="*/ 0 w 243"/>
                <a:gd name="T49" fmla="*/ 26 h 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3" h="84">
                  <a:moveTo>
                    <a:pt x="0" y="51"/>
                  </a:moveTo>
                  <a:lnTo>
                    <a:pt x="0" y="84"/>
                  </a:lnTo>
                  <a:lnTo>
                    <a:pt x="2" y="84"/>
                  </a:lnTo>
                  <a:lnTo>
                    <a:pt x="20" y="77"/>
                  </a:lnTo>
                  <a:lnTo>
                    <a:pt x="38" y="71"/>
                  </a:lnTo>
                  <a:lnTo>
                    <a:pt x="67" y="61"/>
                  </a:lnTo>
                  <a:lnTo>
                    <a:pt x="92" y="53"/>
                  </a:lnTo>
                  <a:lnTo>
                    <a:pt x="117" y="48"/>
                  </a:lnTo>
                  <a:lnTo>
                    <a:pt x="131" y="46"/>
                  </a:lnTo>
                  <a:lnTo>
                    <a:pt x="147" y="44"/>
                  </a:lnTo>
                  <a:lnTo>
                    <a:pt x="182" y="37"/>
                  </a:lnTo>
                  <a:lnTo>
                    <a:pt x="216" y="31"/>
                  </a:lnTo>
                  <a:lnTo>
                    <a:pt x="230" y="30"/>
                  </a:lnTo>
                  <a:lnTo>
                    <a:pt x="243" y="29"/>
                  </a:lnTo>
                  <a:lnTo>
                    <a:pt x="242" y="13"/>
                  </a:lnTo>
                  <a:lnTo>
                    <a:pt x="237" y="0"/>
                  </a:lnTo>
                  <a:lnTo>
                    <a:pt x="216" y="5"/>
                  </a:lnTo>
                  <a:lnTo>
                    <a:pt x="197" y="9"/>
                  </a:lnTo>
                  <a:lnTo>
                    <a:pt x="162" y="14"/>
                  </a:lnTo>
                  <a:lnTo>
                    <a:pt x="130" y="19"/>
                  </a:lnTo>
                  <a:lnTo>
                    <a:pt x="101" y="24"/>
                  </a:lnTo>
                  <a:lnTo>
                    <a:pt x="54" y="37"/>
                  </a:lnTo>
                  <a:lnTo>
                    <a:pt x="29" y="44"/>
                  </a:lnTo>
                  <a:lnTo>
                    <a:pt x="2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9" name="Freeform 16"/>
            <p:cNvSpPr>
              <a:spLocks/>
            </p:cNvSpPr>
            <p:nvPr/>
          </p:nvSpPr>
          <p:spPr bwMode="auto">
            <a:xfrm>
              <a:off x="692" y="2491"/>
              <a:ext cx="88" cy="24"/>
            </a:xfrm>
            <a:custGeom>
              <a:avLst/>
              <a:gdLst>
                <a:gd name="T0" fmla="*/ 2 w 176"/>
                <a:gd name="T1" fmla="*/ 17 h 49"/>
                <a:gd name="T2" fmla="*/ 3 w 176"/>
                <a:gd name="T3" fmla="*/ 24 h 49"/>
                <a:gd name="T4" fmla="*/ 8 w 176"/>
                <a:gd name="T5" fmla="*/ 24 h 49"/>
                <a:gd name="T6" fmla="*/ 16 w 176"/>
                <a:gd name="T7" fmla="*/ 23 h 49"/>
                <a:gd name="T8" fmla="*/ 25 w 176"/>
                <a:gd name="T9" fmla="*/ 22 h 49"/>
                <a:gd name="T10" fmla="*/ 29 w 176"/>
                <a:gd name="T11" fmla="*/ 21 h 49"/>
                <a:gd name="T12" fmla="*/ 32 w 176"/>
                <a:gd name="T13" fmla="*/ 20 h 49"/>
                <a:gd name="T14" fmla="*/ 46 w 176"/>
                <a:gd name="T15" fmla="*/ 18 h 49"/>
                <a:gd name="T16" fmla="*/ 61 w 176"/>
                <a:gd name="T17" fmla="*/ 16 h 49"/>
                <a:gd name="T18" fmla="*/ 75 w 176"/>
                <a:gd name="T19" fmla="*/ 15 h 49"/>
                <a:gd name="T20" fmla="*/ 82 w 176"/>
                <a:gd name="T21" fmla="*/ 14 h 49"/>
                <a:gd name="T22" fmla="*/ 88 w 176"/>
                <a:gd name="T23" fmla="*/ 14 h 49"/>
                <a:gd name="T24" fmla="*/ 88 w 176"/>
                <a:gd name="T25" fmla="*/ 10 h 49"/>
                <a:gd name="T26" fmla="*/ 88 w 176"/>
                <a:gd name="T27" fmla="*/ 6 h 49"/>
                <a:gd name="T28" fmla="*/ 85 w 176"/>
                <a:gd name="T29" fmla="*/ 0 h 49"/>
                <a:gd name="T30" fmla="*/ 75 w 176"/>
                <a:gd name="T31" fmla="*/ 2 h 49"/>
                <a:gd name="T32" fmla="*/ 65 w 176"/>
                <a:gd name="T33" fmla="*/ 5 h 49"/>
                <a:gd name="T34" fmla="*/ 48 w 176"/>
                <a:gd name="T35" fmla="*/ 7 h 49"/>
                <a:gd name="T36" fmla="*/ 32 w 176"/>
                <a:gd name="T37" fmla="*/ 10 h 49"/>
                <a:gd name="T38" fmla="*/ 17 w 176"/>
                <a:gd name="T39" fmla="*/ 12 h 49"/>
                <a:gd name="T40" fmla="*/ 12 w 176"/>
                <a:gd name="T41" fmla="*/ 13 h 49"/>
                <a:gd name="T42" fmla="*/ 8 w 176"/>
                <a:gd name="T43" fmla="*/ 14 h 49"/>
                <a:gd name="T44" fmla="*/ 5 w 176"/>
                <a:gd name="T45" fmla="*/ 15 h 49"/>
                <a:gd name="T46" fmla="*/ 2 w 176"/>
                <a:gd name="T47" fmla="*/ 16 h 49"/>
                <a:gd name="T48" fmla="*/ 1 w 176"/>
                <a:gd name="T49" fmla="*/ 16 h 49"/>
                <a:gd name="T50" fmla="*/ 0 w 176"/>
                <a:gd name="T51" fmla="*/ 17 h 49"/>
                <a:gd name="T52" fmla="*/ 2 w 176"/>
                <a:gd name="T53" fmla="*/ 17 h 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6" h="49">
                  <a:moveTo>
                    <a:pt x="3" y="34"/>
                  </a:moveTo>
                  <a:lnTo>
                    <a:pt x="5" y="49"/>
                  </a:lnTo>
                  <a:lnTo>
                    <a:pt x="15" y="49"/>
                  </a:lnTo>
                  <a:lnTo>
                    <a:pt x="31" y="47"/>
                  </a:lnTo>
                  <a:lnTo>
                    <a:pt x="49" y="44"/>
                  </a:lnTo>
                  <a:lnTo>
                    <a:pt x="57" y="42"/>
                  </a:lnTo>
                  <a:lnTo>
                    <a:pt x="63" y="41"/>
                  </a:lnTo>
                  <a:lnTo>
                    <a:pt x="91" y="36"/>
                  </a:lnTo>
                  <a:lnTo>
                    <a:pt x="122" y="33"/>
                  </a:lnTo>
                  <a:lnTo>
                    <a:pt x="150" y="30"/>
                  </a:lnTo>
                  <a:lnTo>
                    <a:pt x="164" y="29"/>
                  </a:lnTo>
                  <a:lnTo>
                    <a:pt x="176" y="29"/>
                  </a:lnTo>
                  <a:lnTo>
                    <a:pt x="176" y="20"/>
                  </a:lnTo>
                  <a:lnTo>
                    <a:pt x="175" y="12"/>
                  </a:lnTo>
                  <a:lnTo>
                    <a:pt x="170" y="0"/>
                  </a:lnTo>
                  <a:lnTo>
                    <a:pt x="149" y="5"/>
                  </a:lnTo>
                  <a:lnTo>
                    <a:pt x="130" y="10"/>
                  </a:lnTo>
                  <a:lnTo>
                    <a:pt x="95" y="15"/>
                  </a:lnTo>
                  <a:lnTo>
                    <a:pt x="63" y="20"/>
                  </a:lnTo>
                  <a:lnTo>
                    <a:pt x="34" y="25"/>
                  </a:lnTo>
                  <a:lnTo>
                    <a:pt x="24" y="27"/>
                  </a:lnTo>
                  <a:lnTo>
                    <a:pt x="16" y="29"/>
                  </a:lnTo>
                  <a:lnTo>
                    <a:pt x="9" y="30"/>
                  </a:lnTo>
                  <a:lnTo>
                    <a:pt x="4" y="32"/>
                  </a:lnTo>
                  <a:lnTo>
                    <a:pt x="1" y="33"/>
                  </a:lnTo>
                  <a:lnTo>
                    <a:pt x="0" y="34"/>
                  </a:lnTo>
                  <a:lnTo>
                    <a:pt x="3" y="34"/>
                  </a:lnTo>
                  <a:close/>
                </a:path>
              </a:pathLst>
            </a:custGeom>
            <a:solidFill>
              <a:srgbClr val="99A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0" name="Rectangle 17"/>
            <p:cNvSpPr>
              <a:spLocks noChangeArrowheads="1"/>
            </p:cNvSpPr>
            <p:nvPr/>
          </p:nvSpPr>
          <p:spPr bwMode="auto">
            <a:xfrm>
              <a:off x="658" y="2523"/>
              <a:ext cx="122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1" name="Freeform 18"/>
            <p:cNvSpPr>
              <a:spLocks/>
            </p:cNvSpPr>
            <p:nvPr/>
          </p:nvSpPr>
          <p:spPr bwMode="auto">
            <a:xfrm>
              <a:off x="688" y="2532"/>
              <a:ext cx="67" cy="14"/>
            </a:xfrm>
            <a:custGeom>
              <a:avLst/>
              <a:gdLst>
                <a:gd name="T0" fmla="*/ 35 w 132"/>
                <a:gd name="T1" fmla="*/ 14 h 29"/>
                <a:gd name="T2" fmla="*/ 47 w 132"/>
                <a:gd name="T3" fmla="*/ 14 h 29"/>
                <a:gd name="T4" fmla="*/ 58 w 132"/>
                <a:gd name="T5" fmla="*/ 13 h 29"/>
                <a:gd name="T6" fmla="*/ 61 w 132"/>
                <a:gd name="T7" fmla="*/ 11 h 29"/>
                <a:gd name="T8" fmla="*/ 64 w 132"/>
                <a:gd name="T9" fmla="*/ 10 h 29"/>
                <a:gd name="T10" fmla="*/ 66 w 132"/>
                <a:gd name="T11" fmla="*/ 8 h 29"/>
                <a:gd name="T12" fmla="*/ 67 w 132"/>
                <a:gd name="T13" fmla="*/ 7 h 29"/>
                <a:gd name="T14" fmla="*/ 66 w 132"/>
                <a:gd name="T15" fmla="*/ 5 h 29"/>
                <a:gd name="T16" fmla="*/ 64 w 132"/>
                <a:gd name="T17" fmla="*/ 4 h 29"/>
                <a:gd name="T18" fmla="*/ 61 w 132"/>
                <a:gd name="T19" fmla="*/ 3 h 29"/>
                <a:gd name="T20" fmla="*/ 58 w 132"/>
                <a:gd name="T21" fmla="*/ 2 h 29"/>
                <a:gd name="T22" fmla="*/ 47 w 132"/>
                <a:gd name="T23" fmla="*/ 0 h 29"/>
                <a:gd name="T24" fmla="*/ 35 w 132"/>
                <a:gd name="T25" fmla="*/ 0 h 29"/>
                <a:gd name="T26" fmla="*/ 21 w 132"/>
                <a:gd name="T27" fmla="*/ 0 h 29"/>
                <a:gd name="T28" fmla="*/ 10 w 132"/>
                <a:gd name="T29" fmla="*/ 2 h 29"/>
                <a:gd name="T30" fmla="*/ 6 w 132"/>
                <a:gd name="T31" fmla="*/ 3 h 29"/>
                <a:gd name="T32" fmla="*/ 3 w 132"/>
                <a:gd name="T33" fmla="*/ 4 h 29"/>
                <a:gd name="T34" fmla="*/ 1 w 132"/>
                <a:gd name="T35" fmla="*/ 5 h 29"/>
                <a:gd name="T36" fmla="*/ 0 w 132"/>
                <a:gd name="T37" fmla="*/ 7 h 29"/>
                <a:gd name="T38" fmla="*/ 1 w 132"/>
                <a:gd name="T39" fmla="*/ 8 h 29"/>
                <a:gd name="T40" fmla="*/ 3 w 132"/>
                <a:gd name="T41" fmla="*/ 10 h 29"/>
                <a:gd name="T42" fmla="*/ 6 w 132"/>
                <a:gd name="T43" fmla="*/ 11 h 29"/>
                <a:gd name="T44" fmla="*/ 10 w 132"/>
                <a:gd name="T45" fmla="*/ 13 h 29"/>
                <a:gd name="T46" fmla="*/ 21 w 132"/>
                <a:gd name="T47" fmla="*/ 14 h 29"/>
                <a:gd name="T48" fmla="*/ 35 w 132"/>
                <a:gd name="T49" fmla="*/ 14 h 29"/>
                <a:gd name="T50" fmla="*/ 33 w 132"/>
                <a:gd name="T51" fmla="*/ 14 h 29"/>
                <a:gd name="T52" fmla="*/ 35 w 132"/>
                <a:gd name="T53" fmla="*/ 14 h 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32" h="29">
                  <a:moveTo>
                    <a:pt x="68" y="29"/>
                  </a:moveTo>
                  <a:lnTo>
                    <a:pt x="93" y="28"/>
                  </a:lnTo>
                  <a:lnTo>
                    <a:pt x="114" y="26"/>
                  </a:lnTo>
                  <a:lnTo>
                    <a:pt x="121" y="23"/>
                  </a:lnTo>
                  <a:lnTo>
                    <a:pt x="127" y="21"/>
                  </a:lnTo>
                  <a:lnTo>
                    <a:pt x="131" y="17"/>
                  </a:lnTo>
                  <a:lnTo>
                    <a:pt x="132" y="14"/>
                  </a:lnTo>
                  <a:lnTo>
                    <a:pt x="131" y="11"/>
                  </a:lnTo>
                  <a:lnTo>
                    <a:pt x="127" y="8"/>
                  </a:lnTo>
                  <a:lnTo>
                    <a:pt x="121" y="6"/>
                  </a:lnTo>
                  <a:lnTo>
                    <a:pt x="114" y="4"/>
                  </a:lnTo>
                  <a:lnTo>
                    <a:pt x="93" y="1"/>
                  </a:lnTo>
                  <a:lnTo>
                    <a:pt x="68" y="0"/>
                  </a:lnTo>
                  <a:lnTo>
                    <a:pt x="41" y="1"/>
                  </a:lnTo>
                  <a:lnTo>
                    <a:pt x="20" y="4"/>
                  </a:lnTo>
                  <a:lnTo>
                    <a:pt x="11" y="6"/>
                  </a:lnTo>
                  <a:lnTo>
                    <a:pt x="5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5" y="21"/>
                  </a:lnTo>
                  <a:lnTo>
                    <a:pt x="11" y="23"/>
                  </a:lnTo>
                  <a:lnTo>
                    <a:pt x="20" y="26"/>
                  </a:lnTo>
                  <a:lnTo>
                    <a:pt x="41" y="28"/>
                  </a:lnTo>
                  <a:lnTo>
                    <a:pt x="68" y="29"/>
                  </a:lnTo>
                  <a:lnTo>
                    <a:pt x="65" y="29"/>
                  </a:lnTo>
                  <a:lnTo>
                    <a:pt x="6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2" name="Freeform 19"/>
            <p:cNvSpPr>
              <a:spLocks/>
            </p:cNvSpPr>
            <p:nvPr/>
          </p:nvSpPr>
          <p:spPr bwMode="auto">
            <a:xfrm>
              <a:off x="510" y="1871"/>
              <a:ext cx="407" cy="501"/>
            </a:xfrm>
            <a:custGeom>
              <a:avLst/>
              <a:gdLst>
                <a:gd name="T0" fmla="*/ 241 w 815"/>
                <a:gd name="T1" fmla="*/ 498 h 1003"/>
                <a:gd name="T2" fmla="*/ 206 w 815"/>
                <a:gd name="T3" fmla="*/ 501 h 1003"/>
                <a:gd name="T4" fmla="*/ 175 w 815"/>
                <a:gd name="T5" fmla="*/ 500 h 1003"/>
                <a:gd name="T6" fmla="*/ 170 w 815"/>
                <a:gd name="T7" fmla="*/ 499 h 1003"/>
                <a:gd name="T8" fmla="*/ 157 w 815"/>
                <a:gd name="T9" fmla="*/ 495 h 1003"/>
                <a:gd name="T10" fmla="*/ 148 w 815"/>
                <a:gd name="T11" fmla="*/ 489 h 1003"/>
                <a:gd name="T12" fmla="*/ 142 w 815"/>
                <a:gd name="T13" fmla="*/ 478 h 1003"/>
                <a:gd name="T14" fmla="*/ 140 w 815"/>
                <a:gd name="T15" fmla="*/ 468 h 1003"/>
                <a:gd name="T16" fmla="*/ 137 w 815"/>
                <a:gd name="T17" fmla="*/ 453 h 1003"/>
                <a:gd name="T18" fmla="*/ 134 w 815"/>
                <a:gd name="T19" fmla="*/ 434 h 1003"/>
                <a:gd name="T20" fmla="*/ 127 w 815"/>
                <a:gd name="T21" fmla="*/ 417 h 1003"/>
                <a:gd name="T22" fmla="*/ 111 w 815"/>
                <a:gd name="T23" fmla="*/ 395 h 1003"/>
                <a:gd name="T24" fmla="*/ 93 w 815"/>
                <a:gd name="T25" fmla="*/ 375 h 1003"/>
                <a:gd name="T26" fmla="*/ 83 w 815"/>
                <a:gd name="T27" fmla="*/ 363 h 1003"/>
                <a:gd name="T28" fmla="*/ 65 w 815"/>
                <a:gd name="T29" fmla="*/ 339 h 1003"/>
                <a:gd name="T30" fmla="*/ 40 w 815"/>
                <a:gd name="T31" fmla="*/ 302 h 1003"/>
                <a:gd name="T32" fmla="*/ 20 w 815"/>
                <a:gd name="T33" fmla="*/ 267 h 1003"/>
                <a:gd name="T34" fmla="*/ 14 w 815"/>
                <a:gd name="T35" fmla="*/ 253 h 1003"/>
                <a:gd name="T36" fmla="*/ 9 w 815"/>
                <a:gd name="T37" fmla="*/ 238 h 1003"/>
                <a:gd name="T38" fmla="*/ 4 w 815"/>
                <a:gd name="T39" fmla="*/ 218 h 1003"/>
                <a:gd name="T40" fmla="*/ 0 w 815"/>
                <a:gd name="T41" fmla="*/ 194 h 1003"/>
                <a:gd name="T42" fmla="*/ 1 w 815"/>
                <a:gd name="T43" fmla="*/ 166 h 1003"/>
                <a:gd name="T44" fmla="*/ 7 w 815"/>
                <a:gd name="T45" fmla="*/ 136 h 1003"/>
                <a:gd name="T46" fmla="*/ 20 w 815"/>
                <a:gd name="T47" fmla="*/ 105 h 1003"/>
                <a:gd name="T48" fmla="*/ 42 w 815"/>
                <a:gd name="T49" fmla="*/ 72 h 1003"/>
                <a:gd name="T50" fmla="*/ 76 w 815"/>
                <a:gd name="T51" fmla="*/ 41 h 1003"/>
                <a:gd name="T52" fmla="*/ 108 w 815"/>
                <a:gd name="T53" fmla="*/ 21 h 1003"/>
                <a:gd name="T54" fmla="*/ 142 w 815"/>
                <a:gd name="T55" fmla="*/ 8 h 1003"/>
                <a:gd name="T56" fmla="*/ 174 w 815"/>
                <a:gd name="T57" fmla="*/ 1 h 1003"/>
                <a:gd name="T58" fmla="*/ 205 w 815"/>
                <a:gd name="T59" fmla="*/ 0 h 1003"/>
                <a:gd name="T60" fmla="*/ 233 w 815"/>
                <a:gd name="T61" fmla="*/ 2 h 1003"/>
                <a:gd name="T62" fmla="*/ 264 w 815"/>
                <a:gd name="T63" fmla="*/ 10 h 1003"/>
                <a:gd name="T64" fmla="*/ 294 w 815"/>
                <a:gd name="T65" fmla="*/ 24 h 1003"/>
                <a:gd name="T66" fmla="*/ 326 w 815"/>
                <a:gd name="T67" fmla="*/ 44 h 1003"/>
                <a:gd name="T68" fmla="*/ 361 w 815"/>
                <a:gd name="T69" fmla="*/ 76 h 1003"/>
                <a:gd name="T70" fmla="*/ 385 w 815"/>
                <a:gd name="T71" fmla="*/ 108 h 1003"/>
                <a:gd name="T72" fmla="*/ 400 w 815"/>
                <a:gd name="T73" fmla="*/ 139 h 1003"/>
                <a:gd name="T74" fmla="*/ 406 w 815"/>
                <a:gd name="T75" fmla="*/ 168 h 1003"/>
                <a:gd name="T76" fmla="*/ 407 w 815"/>
                <a:gd name="T77" fmla="*/ 195 h 1003"/>
                <a:gd name="T78" fmla="*/ 404 w 815"/>
                <a:gd name="T79" fmla="*/ 219 h 1003"/>
                <a:gd name="T80" fmla="*/ 399 w 815"/>
                <a:gd name="T81" fmla="*/ 239 h 1003"/>
                <a:gd name="T82" fmla="*/ 394 w 815"/>
                <a:gd name="T83" fmla="*/ 253 h 1003"/>
                <a:gd name="T84" fmla="*/ 388 w 815"/>
                <a:gd name="T85" fmla="*/ 267 h 1003"/>
                <a:gd name="T86" fmla="*/ 367 w 815"/>
                <a:gd name="T87" fmla="*/ 302 h 1003"/>
                <a:gd name="T88" fmla="*/ 343 w 815"/>
                <a:gd name="T89" fmla="*/ 339 h 1003"/>
                <a:gd name="T90" fmla="*/ 325 w 815"/>
                <a:gd name="T91" fmla="*/ 363 h 1003"/>
                <a:gd name="T92" fmla="*/ 316 w 815"/>
                <a:gd name="T93" fmla="*/ 375 h 1003"/>
                <a:gd name="T94" fmla="*/ 297 w 815"/>
                <a:gd name="T95" fmla="*/ 395 h 1003"/>
                <a:gd name="T96" fmla="*/ 281 w 815"/>
                <a:gd name="T97" fmla="*/ 417 h 1003"/>
                <a:gd name="T98" fmla="*/ 274 w 815"/>
                <a:gd name="T99" fmla="*/ 434 h 1003"/>
                <a:gd name="T100" fmla="*/ 271 w 815"/>
                <a:gd name="T101" fmla="*/ 453 h 1003"/>
                <a:gd name="T102" fmla="*/ 269 w 815"/>
                <a:gd name="T103" fmla="*/ 468 h 1003"/>
                <a:gd name="T104" fmla="*/ 266 w 815"/>
                <a:gd name="T105" fmla="*/ 478 h 1003"/>
                <a:gd name="T106" fmla="*/ 260 w 815"/>
                <a:gd name="T107" fmla="*/ 489 h 1003"/>
                <a:gd name="T108" fmla="*/ 250 w 815"/>
                <a:gd name="T109" fmla="*/ 496 h 10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15" h="1003">
                  <a:moveTo>
                    <a:pt x="501" y="993"/>
                  </a:moveTo>
                  <a:lnTo>
                    <a:pt x="483" y="996"/>
                  </a:lnTo>
                  <a:lnTo>
                    <a:pt x="463" y="1000"/>
                  </a:lnTo>
                  <a:lnTo>
                    <a:pt x="413" y="1003"/>
                  </a:lnTo>
                  <a:lnTo>
                    <a:pt x="368" y="1003"/>
                  </a:lnTo>
                  <a:lnTo>
                    <a:pt x="351" y="1001"/>
                  </a:lnTo>
                  <a:lnTo>
                    <a:pt x="345" y="1000"/>
                  </a:lnTo>
                  <a:lnTo>
                    <a:pt x="341" y="999"/>
                  </a:lnTo>
                  <a:lnTo>
                    <a:pt x="327" y="995"/>
                  </a:lnTo>
                  <a:lnTo>
                    <a:pt x="315" y="991"/>
                  </a:lnTo>
                  <a:lnTo>
                    <a:pt x="305" y="985"/>
                  </a:lnTo>
                  <a:lnTo>
                    <a:pt x="297" y="979"/>
                  </a:lnTo>
                  <a:lnTo>
                    <a:pt x="288" y="966"/>
                  </a:lnTo>
                  <a:lnTo>
                    <a:pt x="284" y="957"/>
                  </a:lnTo>
                  <a:lnTo>
                    <a:pt x="282" y="948"/>
                  </a:lnTo>
                  <a:lnTo>
                    <a:pt x="280" y="936"/>
                  </a:lnTo>
                  <a:lnTo>
                    <a:pt x="277" y="923"/>
                  </a:lnTo>
                  <a:lnTo>
                    <a:pt x="275" y="906"/>
                  </a:lnTo>
                  <a:lnTo>
                    <a:pt x="273" y="888"/>
                  </a:lnTo>
                  <a:lnTo>
                    <a:pt x="269" y="868"/>
                  </a:lnTo>
                  <a:lnTo>
                    <a:pt x="263" y="851"/>
                  </a:lnTo>
                  <a:lnTo>
                    <a:pt x="255" y="835"/>
                  </a:lnTo>
                  <a:lnTo>
                    <a:pt x="246" y="820"/>
                  </a:lnTo>
                  <a:lnTo>
                    <a:pt x="222" y="791"/>
                  </a:lnTo>
                  <a:lnTo>
                    <a:pt x="194" y="760"/>
                  </a:lnTo>
                  <a:lnTo>
                    <a:pt x="186" y="751"/>
                  </a:lnTo>
                  <a:lnTo>
                    <a:pt x="177" y="740"/>
                  </a:lnTo>
                  <a:lnTo>
                    <a:pt x="167" y="727"/>
                  </a:lnTo>
                  <a:lnTo>
                    <a:pt x="155" y="712"/>
                  </a:lnTo>
                  <a:lnTo>
                    <a:pt x="131" y="678"/>
                  </a:lnTo>
                  <a:lnTo>
                    <a:pt x="106" y="642"/>
                  </a:lnTo>
                  <a:lnTo>
                    <a:pt x="81" y="604"/>
                  </a:lnTo>
                  <a:lnTo>
                    <a:pt x="60" y="568"/>
                  </a:lnTo>
                  <a:lnTo>
                    <a:pt x="41" y="535"/>
                  </a:lnTo>
                  <a:lnTo>
                    <a:pt x="34" y="520"/>
                  </a:lnTo>
                  <a:lnTo>
                    <a:pt x="29" y="507"/>
                  </a:lnTo>
                  <a:lnTo>
                    <a:pt x="24" y="493"/>
                  </a:lnTo>
                  <a:lnTo>
                    <a:pt x="18" y="477"/>
                  </a:lnTo>
                  <a:lnTo>
                    <a:pt x="12" y="459"/>
                  </a:lnTo>
                  <a:lnTo>
                    <a:pt x="8" y="437"/>
                  </a:lnTo>
                  <a:lnTo>
                    <a:pt x="3" y="414"/>
                  </a:lnTo>
                  <a:lnTo>
                    <a:pt x="1" y="388"/>
                  </a:lnTo>
                  <a:lnTo>
                    <a:pt x="0" y="362"/>
                  </a:lnTo>
                  <a:lnTo>
                    <a:pt x="2" y="333"/>
                  </a:lnTo>
                  <a:lnTo>
                    <a:pt x="5" y="303"/>
                  </a:lnTo>
                  <a:lnTo>
                    <a:pt x="14" y="273"/>
                  </a:lnTo>
                  <a:lnTo>
                    <a:pt x="25" y="241"/>
                  </a:lnTo>
                  <a:lnTo>
                    <a:pt x="40" y="210"/>
                  </a:lnTo>
                  <a:lnTo>
                    <a:pt x="61" y="178"/>
                  </a:lnTo>
                  <a:lnTo>
                    <a:pt x="85" y="145"/>
                  </a:lnTo>
                  <a:lnTo>
                    <a:pt x="116" y="113"/>
                  </a:lnTo>
                  <a:lnTo>
                    <a:pt x="153" y="82"/>
                  </a:lnTo>
                  <a:lnTo>
                    <a:pt x="185" y="60"/>
                  </a:lnTo>
                  <a:lnTo>
                    <a:pt x="217" y="42"/>
                  </a:lnTo>
                  <a:lnTo>
                    <a:pt x="251" y="27"/>
                  </a:lnTo>
                  <a:lnTo>
                    <a:pt x="284" y="16"/>
                  </a:lnTo>
                  <a:lnTo>
                    <a:pt x="316" y="8"/>
                  </a:lnTo>
                  <a:lnTo>
                    <a:pt x="349" y="2"/>
                  </a:lnTo>
                  <a:lnTo>
                    <a:pt x="380" y="0"/>
                  </a:lnTo>
                  <a:lnTo>
                    <a:pt x="410" y="0"/>
                  </a:lnTo>
                  <a:lnTo>
                    <a:pt x="438" y="1"/>
                  </a:lnTo>
                  <a:lnTo>
                    <a:pt x="467" y="5"/>
                  </a:lnTo>
                  <a:lnTo>
                    <a:pt x="497" y="12"/>
                  </a:lnTo>
                  <a:lnTo>
                    <a:pt x="528" y="21"/>
                  </a:lnTo>
                  <a:lnTo>
                    <a:pt x="558" y="34"/>
                  </a:lnTo>
                  <a:lnTo>
                    <a:pt x="589" y="49"/>
                  </a:lnTo>
                  <a:lnTo>
                    <a:pt x="621" y="67"/>
                  </a:lnTo>
                  <a:lnTo>
                    <a:pt x="653" y="89"/>
                  </a:lnTo>
                  <a:lnTo>
                    <a:pt x="691" y="120"/>
                  </a:lnTo>
                  <a:lnTo>
                    <a:pt x="723" y="152"/>
                  </a:lnTo>
                  <a:lnTo>
                    <a:pt x="749" y="183"/>
                  </a:lnTo>
                  <a:lnTo>
                    <a:pt x="771" y="216"/>
                  </a:lnTo>
                  <a:lnTo>
                    <a:pt x="787" y="247"/>
                  </a:lnTo>
                  <a:lnTo>
                    <a:pt x="800" y="278"/>
                  </a:lnTo>
                  <a:lnTo>
                    <a:pt x="808" y="308"/>
                  </a:lnTo>
                  <a:lnTo>
                    <a:pt x="813" y="336"/>
                  </a:lnTo>
                  <a:lnTo>
                    <a:pt x="815" y="364"/>
                  </a:lnTo>
                  <a:lnTo>
                    <a:pt x="815" y="391"/>
                  </a:lnTo>
                  <a:lnTo>
                    <a:pt x="813" y="415"/>
                  </a:lnTo>
                  <a:lnTo>
                    <a:pt x="809" y="438"/>
                  </a:lnTo>
                  <a:lnTo>
                    <a:pt x="803" y="459"/>
                  </a:lnTo>
                  <a:lnTo>
                    <a:pt x="799" y="478"/>
                  </a:lnTo>
                  <a:lnTo>
                    <a:pt x="793" y="493"/>
                  </a:lnTo>
                  <a:lnTo>
                    <a:pt x="788" y="507"/>
                  </a:lnTo>
                  <a:lnTo>
                    <a:pt x="783" y="520"/>
                  </a:lnTo>
                  <a:lnTo>
                    <a:pt x="776" y="535"/>
                  </a:lnTo>
                  <a:lnTo>
                    <a:pt x="757" y="568"/>
                  </a:lnTo>
                  <a:lnTo>
                    <a:pt x="735" y="604"/>
                  </a:lnTo>
                  <a:lnTo>
                    <a:pt x="711" y="642"/>
                  </a:lnTo>
                  <a:lnTo>
                    <a:pt x="686" y="678"/>
                  </a:lnTo>
                  <a:lnTo>
                    <a:pt x="662" y="712"/>
                  </a:lnTo>
                  <a:lnTo>
                    <a:pt x="651" y="727"/>
                  </a:lnTo>
                  <a:lnTo>
                    <a:pt x="641" y="740"/>
                  </a:lnTo>
                  <a:lnTo>
                    <a:pt x="632" y="751"/>
                  </a:lnTo>
                  <a:lnTo>
                    <a:pt x="624" y="760"/>
                  </a:lnTo>
                  <a:lnTo>
                    <a:pt x="595" y="791"/>
                  </a:lnTo>
                  <a:lnTo>
                    <a:pt x="571" y="820"/>
                  </a:lnTo>
                  <a:lnTo>
                    <a:pt x="562" y="835"/>
                  </a:lnTo>
                  <a:lnTo>
                    <a:pt x="554" y="851"/>
                  </a:lnTo>
                  <a:lnTo>
                    <a:pt x="548" y="868"/>
                  </a:lnTo>
                  <a:lnTo>
                    <a:pt x="544" y="888"/>
                  </a:lnTo>
                  <a:lnTo>
                    <a:pt x="542" y="906"/>
                  </a:lnTo>
                  <a:lnTo>
                    <a:pt x="541" y="923"/>
                  </a:lnTo>
                  <a:lnTo>
                    <a:pt x="539" y="936"/>
                  </a:lnTo>
                  <a:lnTo>
                    <a:pt x="536" y="948"/>
                  </a:lnTo>
                  <a:lnTo>
                    <a:pt x="533" y="957"/>
                  </a:lnTo>
                  <a:lnTo>
                    <a:pt x="529" y="966"/>
                  </a:lnTo>
                  <a:lnTo>
                    <a:pt x="520" y="979"/>
                  </a:lnTo>
                  <a:lnTo>
                    <a:pt x="512" y="986"/>
                  </a:lnTo>
                  <a:lnTo>
                    <a:pt x="501" y="993"/>
                  </a:lnTo>
                  <a:close/>
                </a:path>
              </a:pathLst>
            </a:custGeom>
            <a:solidFill>
              <a:srgbClr val="FFF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3" name="Freeform 20"/>
            <p:cNvSpPr>
              <a:spLocks/>
            </p:cNvSpPr>
            <p:nvPr/>
          </p:nvSpPr>
          <p:spPr bwMode="auto">
            <a:xfrm>
              <a:off x="537" y="1896"/>
              <a:ext cx="350" cy="430"/>
            </a:xfrm>
            <a:custGeom>
              <a:avLst/>
              <a:gdLst>
                <a:gd name="T0" fmla="*/ 208 w 700"/>
                <a:gd name="T1" fmla="*/ 427 h 860"/>
                <a:gd name="T2" fmla="*/ 178 w 700"/>
                <a:gd name="T3" fmla="*/ 430 h 860"/>
                <a:gd name="T4" fmla="*/ 152 w 700"/>
                <a:gd name="T5" fmla="*/ 429 h 860"/>
                <a:gd name="T6" fmla="*/ 141 w 700"/>
                <a:gd name="T7" fmla="*/ 427 h 860"/>
                <a:gd name="T8" fmla="*/ 131 w 700"/>
                <a:gd name="T9" fmla="*/ 423 h 860"/>
                <a:gd name="T10" fmla="*/ 124 w 700"/>
                <a:gd name="T11" fmla="*/ 414 h 860"/>
                <a:gd name="T12" fmla="*/ 120 w 700"/>
                <a:gd name="T13" fmla="*/ 402 h 860"/>
                <a:gd name="T14" fmla="*/ 118 w 700"/>
                <a:gd name="T15" fmla="*/ 388 h 860"/>
                <a:gd name="T16" fmla="*/ 116 w 700"/>
                <a:gd name="T17" fmla="*/ 372 h 860"/>
                <a:gd name="T18" fmla="*/ 110 w 700"/>
                <a:gd name="T19" fmla="*/ 358 h 860"/>
                <a:gd name="T20" fmla="*/ 101 w 700"/>
                <a:gd name="T21" fmla="*/ 345 h 860"/>
                <a:gd name="T22" fmla="*/ 84 w 700"/>
                <a:gd name="T23" fmla="*/ 325 h 860"/>
                <a:gd name="T24" fmla="*/ 76 w 700"/>
                <a:gd name="T25" fmla="*/ 316 h 860"/>
                <a:gd name="T26" fmla="*/ 57 w 700"/>
                <a:gd name="T27" fmla="*/ 290 h 860"/>
                <a:gd name="T28" fmla="*/ 35 w 700"/>
                <a:gd name="T29" fmla="*/ 259 h 860"/>
                <a:gd name="T30" fmla="*/ 18 w 700"/>
                <a:gd name="T31" fmla="*/ 229 h 860"/>
                <a:gd name="T32" fmla="*/ 13 w 700"/>
                <a:gd name="T33" fmla="*/ 217 h 860"/>
                <a:gd name="T34" fmla="*/ 8 w 700"/>
                <a:gd name="T35" fmla="*/ 205 h 860"/>
                <a:gd name="T36" fmla="*/ 4 w 700"/>
                <a:gd name="T37" fmla="*/ 187 h 860"/>
                <a:gd name="T38" fmla="*/ 1 w 700"/>
                <a:gd name="T39" fmla="*/ 166 h 860"/>
                <a:gd name="T40" fmla="*/ 1 w 700"/>
                <a:gd name="T41" fmla="*/ 142 h 860"/>
                <a:gd name="T42" fmla="*/ 6 w 700"/>
                <a:gd name="T43" fmla="*/ 116 h 860"/>
                <a:gd name="T44" fmla="*/ 17 w 700"/>
                <a:gd name="T45" fmla="*/ 89 h 860"/>
                <a:gd name="T46" fmla="*/ 36 w 700"/>
                <a:gd name="T47" fmla="*/ 62 h 860"/>
                <a:gd name="T48" fmla="*/ 65 w 700"/>
                <a:gd name="T49" fmla="*/ 35 h 860"/>
                <a:gd name="T50" fmla="*/ 94 w 700"/>
                <a:gd name="T51" fmla="*/ 17 h 860"/>
                <a:gd name="T52" fmla="*/ 122 w 700"/>
                <a:gd name="T53" fmla="*/ 7 h 860"/>
                <a:gd name="T54" fmla="*/ 150 w 700"/>
                <a:gd name="T55" fmla="*/ 1 h 860"/>
                <a:gd name="T56" fmla="*/ 176 w 700"/>
                <a:gd name="T57" fmla="*/ 0 h 860"/>
                <a:gd name="T58" fmla="*/ 201 w 700"/>
                <a:gd name="T59" fmla="*/ 2 h 860"/>
                <a:gd name="T60" fmla="*/ 226 w 700"/>
                <a:gd name="T61" fmla="*/ 9 h 860"/>
                <a:gd name="T62" fmla="*/ 253 w 700"/>
                <a:gd name="T63" fmla="*/ 20 h 860"/>
                <a:gd name="T64" fmla="*/ 280 w 700"/>
                <a:gd name="T65" fmla="*/ 37 h 860"/>
                <a:gd name="T66" fmla="*/ 310 w 700"/>
                <a:gd name="T67" fmla="*/ 64 h 860"/>
                <a:gd name="T68" fmla="*/ 331 w 700"/>
                <a:gd name="T69" fmla="*/ 91 h 860"/>
                <a:gd name="T70" fmla="*/ 343 w 700"/>
                <a:gd name="T71" fmla="*/ 118 h 860"/>
                <a:gd name="T72" fmla="*/ 349 w 700"/>
                <a:gd name="T73" fmla="*/ 144 h 860"/>
                <a:gd name="T74" fmla="*/ 350 w 700"/>
                <a:gd name="T75" fmla="*/ 167 h 860"/>
                <a:gd name="T76" fmla="*/ 347 w 700"/>
                <a:gd name="T77" fmla="*/ 187 h 860"/>
                <a:gd name="T78" fmla="*/ 343 w 700"/>
                <a:gd name="T79" fmla="*/ 205 h 860"/>
                <a:gd name="T80" fmla="*/ 339 w 700"/>
                <a:gd name="T81" fmla="*/ 217 h 860"/>
                <a:gd name="T82" fmla="*/ 333 w 700"/>
                <a:gd name="T83" fmla="*/ 229 h 860"/>
                <a:gd name="T84" fmla="*/ 316 w 700"/>
                <a:gd name="T85" fmla="*/ 259 h 860"/>
                <a:gd name="T86" fmla="*/ 294 w 700"/>
                <a:gd name="T87" fmla="*/ 290 h 860"/>
                <a:gd name="T88" fmla="*/ 279 w 700"/>
                <a:gd name="T89" fmla="*/ 311 h 860"/>
                <a:gd name="T90" fmla="*/ 271 w 700"/>
                <a:gd name="T91" fmla="*/ 321 h 860"/>
                <a:gd name="T92" fmla="*/ 256 w 700"/>
                <a:gd name="T93" fmla="*/ 339 h 860"/>
                <a:gd name="T94" fmla="*/ 241 w 700"/>
                <a:gd name="T95" fmla="*/ 358 h 860"/>
                <a:gd name="T96" fmla="*/ 236 w 700"/>
                <a:gd name="T97" fmla="*/ 372 h 860"/>
                <a:gd name="T98" fmla="*/ 233 w 700"/>
                <a:gd name="T99" fmla="*/ 388 h 860"/>
                <a:gd name="T100" fmla="*/ 232 w 700"/>
                <a:gd name="T101" fmla="*/ 402 h 860"/>
                <a:gd name="T102" fmla="*/ 228 w 700"/>
                <a:gd name="T103" fmla="*/ 414 h 860"/>
                <a:gd name="T104" fmla="*/ 220 w 700"/>
                <a:gd name="T105" fmla="*/ 423 h 8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00" h="860">
                  <a:moveTo>
                    <a:pt x="430" y="851"/>
                  </a:moveTo>
                  <a:lnTo>
                    <a:pt x="415" y="854"/>
                  </a:lnTo>
                  <a:lnTo>
                    <a:pt x="397" y="857"/>
                  </a:lnTo>
                  <a:lnTo>
                    <a:pt x="356" y="860"/>
                  </a:lnTo>
                  <a:lnTo>
                    <a:pt x="318" y="860"/>
                  </a:lnTo>
                  <a:lnTo>
                    <a:pt x="303" y="858"/>
                  </a:lnTo>
                  <a:lnTo>
                    <a:pt x="293" y="855"/>
                  </a:lnTo>
                  <a:lnTo>
                    <a:pt x="281" y="853"/>
                  </a:lnTo>
                  <a:lnTo>
                    <a:pt x="270" y="850"/>
                  </a:lnTo>
                  <a:lnTo>
                    <a:pt x="262" y="845"/>
                  </a:lnTo>
                  <a:lnTo>
                    <a:pt x="255" y="839"/>
                  </a:lnTo>
                  <a:lnTo>
                    <a:pt x="247" y="828"/>
                  </a:lnTo>
                  <a:lnTo>
                    <a:pt x="242" y="812"/>
                  </a:lnTo>
                  <a:lnTo>
                    <a:pt x="239" y="803"/>
                  </a:lnTo>
                  <a:lnTo>
                    <a:pt x="237" y="790"/>
                  </a:lnTo>
                  <a:lnTo>
                    <a:pt x="236" y="776"/>
                  </a:lnTo>
                  <a:lnTo>
                    <a:pt x="234" y="760"/>
                  </a:lnTo>
                  <a:lnTo>
                    <a:pt x="231" y="744"/>
                  </a:lnTo>
                  <a:lnTo>
                    <a:pt x="226" y="729"/>
                  </a:lnTo>
                  <a:lnTo>
                    <a:pt x="220" y="715"/>
                  </a:lnTo>
                  <a:lnTo>
                    <a:pt x="211" y="702"/>
                  </a:lnTo>
                  <a:lnTo>
                    <a:pt x="201" y="690"/>
                  </a:lnTo>
                  <a:lnTo>
                    <a:pt x="191" y="677"/>
                  </a:lnTo>
                  <a:lnTo>
                    <a:pt x="167" y="649"/>
                  </a:lnTo>
                  <a:lnTo>
                    <a:pt x="160" y="641"/>
                  </a:lnTo>
                  <a:lnTo>
                    <a:pt x="152" y="632"/>
                  </a:lnTo>
                  <a:lnTo>
                    <a:pt x="133" y="608"/>
                  </a:lnTo>
                  <a:lnTo>
                    <a:pt x="113" y="580"/>
                  </a:lnTo>
                  <a:lnTo>
                    <a:pt x="91" y="549"/>
                  </a:lnTo>
                  <a:lnTo>
                    <a:pt x="70" y="517"/>
                  </a:lnTo>
                  <a:lnTo>
                    <a:pt x="52" y="486"/>
                  </a:lnTo>
                  <a:lnTo>
                    <a:pt x="36" y="458"/>
                  </a:lnTo>
                  <a:lnTo>
                    <a:pt x="30" y="446"/>
                  </a:lnTo>
                  <a:lnTo>
                    <a:pt x="25" y="434"/>
                  </a:lnTo>
                  <a:lnTo>
                    <a:pt x="21" y="422"/>
                  </a:lnTo>
                  <a:lnTo>
                    <a:pt x="16" y="409"/>
                  </a:lnTo>
                  <a:lnTo>
                    <a:pt x="11" y="391"/>
                  </a:lnTo>
                  <a:lnTo>
                    <a:pt x="7" y="374"/>
                  </a:lnTo>
                  <a:lnTo>
                    <a:pt x="3" y="353"/>
                  </a:lnTo>
                  <a:lnTo>
                    <a:pt x="1" y="332"/>
                  </a:lnTo>
                  <a:lnTo>
                    <a:pt x="0" y="308"/>
                  </a:lnTo>
                  <a:lnTo>
                    <a:pt x="1" y="284"/>
                  </a:lnTo>
                  <a:lnTo>
                    <a:pt x="4" y="259"/>
                  </a:lnTo>
                  <a:lnTo>
                    <a:pt x="11" y="232"/>
                  </a:lnTo>
                  <a:lnTo>
                    <a:pt x="21" y="205"/>
                  </a:lnTo>
                  <a:lnTo>
                    <a:pt x="33" y="178"/>
                  </a:lnTo>
                  <a:lnTo>
                    <a:pt x="50" y="151"/>
                  </a:lnTo>
                  <a:lnTo>
                    <a:pt x="72" y="123"/>
                  </a:lnTo>
                  <a:lnTo>
                    <a:pt x="99" y="95"/>
                  </a:lnTo>
                  <a:lnTo>
                    <a:pt x="130" y="69"/>
                  </a:lnTo>
                  <a:lnTo>
                    <a:pt x="159" y="49"/>
                  </a:lnTo>
                  <a:lnTo>
                    <a:pt x="188" y="33"/>
                  </a:lnTo>
                  <a:lnTo>
                    <a:pt x="216" y="22"/>
                  </a:lnTo>
                  <a:lnTo>
                    <a:pt x="244" y="13"/>
                  </a:lnTo>
                  <a:lnTo>
                    <a:pt x="273" y="6"/>
                  </a:lnTo>
                  <a:lnTo>
                    <a:pt x="300" y="2"/>
                  </a:lnTo>
                  <a:lnTo>
                    <a:pt x="326" y="0"/>
                  </a:lnTo>
                  <a:lnTo>
                    <a:pt x="351" y="0"/>
                  </a:lnTo>
                  <a:lnTo>
                    <a:pt x="375" y="1"/>
                  </a:lnTo>
                  <a:lnTo>
                    <a:pt x="401" y="4"/>
                  </a:lnTo>
                  <a:lnTo>
                    <a:pt x="427" y="9"/>
                  </a:lnTo>
                  <a:lnTo>
                    <a:pt x="452" y="17"/>
                  </a:lnTo>
                  <a:lnTo>
                    <a:pt x="479" y="27"/>
                  </a:lnTo>
                  <a:lnTo>
                    <a:pt x="505" y="40"/>
                  </a:lnTo>
                  <a:lnTo>
                    <a:pt x="533" y="55"/>
                  </a:lnTo>
                  <a:lnTo>
                    <a:pt x="559" y="74"/>
                  </a:lnTo>
                  <a:lnTo>
                    <a:pt x="593" y="100"/>
                  </a:lnTo>
                  <a:lnTo>
                    <a:pt x="620" y="128"/>
                  </a:lnTo>
                  <a:lnTo>
                    <a:pt x="643" y="154"/>
                  </a:lnTo>
                  <a:lnTo>
                    <a:pt x="662" y="182"/>
                  </a:lnTo>
                  <a:lnTo>
                    <a:pt x="676" y="208"/>
                  </a:lnTo>
                  <a:lnTo>
                    <a:pt x="686" y="235"/>
                  </a:lnTo>
                  <a:lnTo>
                    <a:pt x="693" y="261"/>
                  </a:lnTo>
                  <a:lnTo>
                    <a:pt x="698" y="287"/>
                  </a:lnTo>
                  <a:lnTo>
                    <a:pt x="700" y="310"/>
                  </a:lnTo>
                  <a:lnTo>
                    <a:pt x="699" y="333"/>
                  </a:lnTo>
                  <a:lnTo>
                    <a:pt x="698" y="355"/>
                  </a:lnTo>
                  <a:lnTo>
                    <a:pt x="694" y="374"/>
                  </a:lnTo>
                  <a:lnTo>
                    <a:pt x="690" y="393"/>
                  </a:lnTo>
                  <a:lnTo>
                    <a:pt x="685" y="409"/>
                  </a:lnTo>
                  <a:lnTo>
                    <a:pt x="680" y="422"/>
                  </a:lnTo>
                  <a:lnTo>
                    <a:pt x="677" y="434"/>
                  </a:lnTo>
                  <a:lnTo>
                    <a:pt x="672" y="446"/>
                  </a:lnTo>
                  <a:lnTo>
                    <a:pt x="666" y="458"/>
                  </a:lnTo>
                  <a:lnTo>
                    <a:pt x="650" y="486"/>
                  </a:lnTo>
                  <a:lnTo>
                    <a:pt x="631" y="517"/>
                  </a:lnTo>
                  <a:lnTo>
                    <a:pt x="610" y="549"/>
                  </a:lnTo>
                  <a:lnTo>
                    <a:pt x="588" y="580"/>
                  </a:lnTo>
                  <a:lnTo>
                    <a:pt x="567" y="608"/>
                  </a:lnTo>
                  <a:lnTo>
                    <a:pt x="558" y="621"/>
                  </a:lnTo>
                  <a:lnTo>
                    <a:pt x="549" y="632"/>
                  </a:lnTo>
                  <a:lnTo>
                    <a:pt x="542" y="641"/>
                  </a:lnTo>
                  <a:lnTo>
                    <a:pt x="535" y="649"/>
                  </a:lnTo>
                  <a:lnTo>
                    <a:pt x="511" y="677"/>
                  </a:lnTo>
                  <a:lnTo>
                    <a:pt x="490" y="702"/>
                  </a:lnTo>
                  <a:lnTo>
                    <a:pt x="482" y="715"/>
                  </a:lnTo>
                  <a:lnTo>
                    <a:pt x="475" y="729"/>
                  </a:lnTo>
                  <a:lnTo>
                    <a:pt x="471" y="744"/>
                  </a:lnTo>
                  <a:lnTo>
                    <a:pt x="468" y="760"/>
                  </a:lnTo>
                  <a:lnTo>
                    <a:pt x="466" y="776"/>
                  </a:lnTo>
                  <a:lnTo>
                    <a:pt x="465" y="790"/>
                  </a:lnTo>
                  <a:lnTo>
                    <a:pt x="463" y="803"/>
                  </a:lnTo>
                  <a:lnTo>
                    <a:pt x="460" y="812"/>
                  </a:lnTo>
                  <a:lnTo>
                    <a:pt x="455" y="828"/>
                  </a:lnTo>
                  <a:lnTo>
                    <a:pt x="447" y="839"/>
                  </a:lnTo>
                  <a:lnTo>
                    <a:pt x="440" y="845"/>
                  </a:lnTo>
                  <a:lnTo>
                    <a:pt x="430" y="851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4" name="Freeform 21"/>
            <p:cNvSpPr>
              <a:spLocks/>
            </p:cNvSpPr>
            <p:nvPr/>
          </p:nvSpPr>
          <p:spPr bwMode="auto">
            <a:xfrm>
              <a:off x="534" y="1893"/>
              <a:ext cx="356" cy="436"/>
            </a:xfrm>
            <a:custGeom>
              <a:avLst/>
              <a:gdLst>
                <a:gd name="T0" fmla="*/ 202 w 712"/>
                <a:gd name="T1" fmla="*/ 429 h 872"/>
                <a:gd name="T2" fmla="*/ 151 w 712"/>
                <a:gd name="T3" fmla="*/ 428 h 872"/>
                <a:gd name="T4" fmla="*/ 136 w 712"/>
                <a:gd name="T5" fmla="*/ 424 h 872"/>
                <a:gd name="T6" fmla="*/ 130 w 712"/>
                <a:gd name="T7" fmla="*/ 416 h 872"/>
                <a:gd name="T8" fmla="*/ 125 w 712"/>
                <a:gd name="T9" fmla="*/ 398 h 872"/>
                <a:gd name="T10" fmla="*/ 115 w 712"/>
                <a:gd name="T11" fmla="*/ 360 h 872"/>
                <a:gd name="T12" fmla="*/ 81 w 712"/>
                <a:gd name="T13" fmla="*/ 318 h 872"/>
                <a:gd name="T14" fmla="*/ 31 w 712"/>
                <a:gd name="T15" fmla="*/ 244 h 872"/>
                <a:gd name="T16" fmla="*/ 14 w 712"/>
                <a:gd name="T17" fmla="*/ 206 h 872"/>
                <a:gd name="T18" fmla="*/ 7 w 712"/>
                <a:gd name="T19" fmla="*/ 169 h 872"/>
                <a:gd name="T20" fmla="*/ 12 w 712"/>
                <a:gd name="T21" fmla="*/ 120 h 872"/>
                <a:gd name="T22" fmla="*/ 31 w 712"/>
                <a:gd name="T23" fmla="*/ 80 h 872"/>
                <a:gd name="T24" fmla="*/ 84 w 712"/>
                <a:gd name="T25" fmla="*/ 30 h 872"/>
                <a:gd name="T26" fmla="*/ 126 w 712"/>
                <a:gd name="T27" fmla="*/ 12 h 872"/>
                <a:gd name="T28" fmla="*/ 166 w 712"/>
                <a:gd name="T29" fmla="*/ 6 h 872"/>
                <a:gd name="T30" fmla="*/ 216 w 712"/>
                <a:gd name="T31" fmla="*/ 11 h 872"/>
                <a:gd name="T32" fmla="*/ 255 w 712"/>
                <a:gd name="T33" fmla="*/ 26 h 872"/>
                <a:gd name="T34" fmla="*/ 297 w 712"/>
                <a:gd name="T35" fmla="*/ 56 h 872"/>
                <a:gd name="T36" fmla="*/ 332 w 712"/>
                <a:gd name="T37" fmla="*/ 95 h 872"/>
                <a:gd name="T38" fmla="*/ 347 w 712"/>
                <a:gd name="T39" fmla="*/ 134 h 872"/>
                <a:gd name="T40" fmla="*/ 349 w 712"/>
                <a:gd name="T41" fmla="*/ 181 h 872"/>
                <a:gd name="T42" fmla="*/ 343 w 712"/>
                <a:gd name="T43" fmla="*/ 206 h 872"/>
                <a:gd name="T44" fmla="*/ 336 w 712"/>
                <a:gd name="T45" fmla="*/ 225 h 872"/>
                <a:gd name="T46" fmla="*/ 306 w 712"/>
                <a:gd name="T47" fmla="*/ 276 h 872"/>
                <a:gd name="T48" fmla="*/ 272 w 712"/>
                <a:gd name="T49" fmla="*/ 322 h 872"/>
                <a:gd name="T50" fmla="*/ 242 w 712"/>
                <a:gd name="T51" fmla="*/ 360 h 872"/>
                <a:gd name="T52" fmla="*/ 233 w 712"/>
                <a:gd name="T53" fmla="*/ 391 h 872"/>
                <a:gd name="T54" fmla="*/ 231 w 712"/>
                <a:gd name="T55" fmla="*/ 408 h 872"/>
                <a:gd name="T56" fmla="*/ 221 w 712"/>
                <a:gd name="T57" fmla="*/ 424 h 872"/>
                <a:gd name="T58" fmla="*/ 233 w 712"/>
                <a:gd name="T59" fmla="*/ 418 h 872"/>
                <a:gd name="T60" fmla="*/ 239 w 712"/>
                <a:gd name="T61" fmla="*/ 398 h 872"/>
                <a:gd name="T62" fmla="*/ 243 w 712"/>
                <a:gd name="T63" fmla="*/ 369 h 872"/>
                <a:gd name="T64" fmla="*/ 273 w 712"/>
                <a:gd name="T65" fmla="*/ 330 h 872"/>
                <a:gd name="T66" fmla="*/ 300 w 712"/>
                <a:gd name="T67" fmla="*/ 295 h 872"/>
                <a:gd name="T68" fmla="*/ 339 w 712"/>
                <a:gd name="T69" fmla="*/ 233 h 872"/>
                <a:gd name="T70" fmla="*/ 346 w 712"/>
                <a:gd name="T71" fmla="*/ 216 h 872"/>
                <a:gd name="T72" fmla="*/ 355 w 712"/>
                <a:gd name="T73" fmla="*/ 181 h 872"/>
                <a:gd name="T74" fmla="*/ 355 w 712"/>
                <a:gd name="T75" fmla="*/ 146 h 872"/>
                <a:gd name="T76" fmla="*/ 343 w 712"/>
                <a:gd name="T77" fmla="*/ 106 h 872"/>
                <a:gd name="T78" fmla="*/ 316 w 712"/>
                <a:gd name="T79" fmla="*/ 65 h 872"/>
                <a:gd name="T80" fmla="*/ 271 w 712"/>
                <a:gd name="T81" fmla="*/ 29 h 872"/>
                <a:gd name="T82" fmla="*/ 218 w 712"/>
                <a:gd name="T83" fmla="*/ 5 h 872"/>
                <a:gd name="T84" fmla="*/ 179 w 712"/>
                <a:gd name="T85" fmla="*/ 0 h 872"/>
                <a:gd name="T86" fmla="*/ 125 w 712"/>
                <a:gd name="T87" fmla="*/ 7 h 872"/>
                <a:gd name="T88" fmla="*/ 81 w 712"/>
                <a:gd name="T89" fmla="*/ 26 h 872"/>
                <a:gd name="T90" fmla="*/ 37 w 712"/>
                <a:gd name="T91" fmla="*/ 63 h 872"/>
                <a:gd name="T92" fmla="*/ 6 w 712"/>
                <a:gd name="T93" fmla="*/ 118 h 872"/>
                <a:gd name="T94" fmla="*/ 0 w 712"/>
                <a:gd name="T95" fmla="*/ 157 h 872"/>
                <a:gd name="T96" fmla="*/ 8 w 712"/>
                <a:gd name="T97" fmla="*/ 208 h 872"/>
                <a:gd name="T98" fmla="*/ 19 w 712"/>
                <a:gd name="T99" fmla="*/ 234 h 872"/>
                <a:gd name="T100" fmla="*/ 68 w 712"/>
                <a:gd name="T101" fmla="*/ 309 h 872"/>
                <a:gd name="T102" fmla="*/ 102 w 712"/>
                <a:gd name="T103" fmla="*/ 350 h 872"/>
                <a:gd name="T104" fmla="*/ 116 w 712"/>
                <a:gd name="T105" fmla="*/ 376 h 872"/>
                <a:gd name="T106" fmla="*/ 120 w 712"/>
                <a:gd name="T107" fmla="*/ 405 h 872"/>
                <a:gd name="T108" fmla="*/ 133 w 712"/>
                <a:gd name="T109" fmla="*/ 428 h 872"/>
                <a:gd name="T110" fmla="*/ 154 w 712"/>
                <a:gd name="T111" fmla="*/ 435 h 872"/>
                <a:gd name="T112" fmla="*/ 212 w 712"/>
                <a:gd name="T113" fmla="*/ 433 h 8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12" h="872">
                  <a:moveTo>
                    <a:pt x="433" y="852"/>
                  </a:moveTo>
                  <a:lnTo>
                    <a:pt x="435" y="851"/>
                  </a:lnTo>
                  <a:lnTo>
                    <a:pt x="420" y="855"/>
                  </a:lnTo>
                  <a:lnTo>
                    <a:pt x="402" y="857"/>
                  </a:lnTo>
                  <a:lnTo>
                    <a:pt x="403" y="857"/>
                  </a:lnTo>
                  <a:lnTo>
                    <a:pt x="362" y="860"/>
                  </a:lnTo>
                  <a:lnTo>
                    <a:pt x="324" y="860"/>
                  </a:lnTo>
                  <a:lnTo>
                    <a:pt x="325" y="860"/>
                  </a:lnTo>
                  <a:lnTo>
                    <a:pt x="310" y="858"/>
                  </a:lnTo>
                  <a:lnTo>
                    <a:pt x="301" y="856"/>
                  </a:lnTo>
                  <a:lnTo>
                    <a:pt x="288" y="853"/>
                  </a:lnTo>
                  <a:lnTo>
                    <a:pt x="289" y="853"/>
                  </a:lnTo>
                  <a:lnTo>
                    <a:pt x="279" y="850"/>
                  </a:lnTo>
                  <a:lnTo>
                    <a:pt x="279" y="851"/>
                  </a:lnTo>
                  <a:lnTo>
                    <a:pt x="271" y="847"/>
                  </a:lnTo>
                  <a:lnTo>
                    <a:pt x="272" y="847"/>
                  </a:lnTo>
                  <a:lnTo>
                    <a:pt x="265" y="841"/>
                  </a:lnTo>
                  <a:lnTo>
                    <a:pt x="266" y="842"/>
                  </a:lnTo>
                  <a:lnTo>
                    <a:pt x="258" y="830"/>
                  </a:lnTo>
                  <a:lnTo>
                    <a:pt x="259" y="832"/>
                  </a:lnTo>
                  <a:lnTo>
                    <a:pt x="253" y="815"/>
                  </a:lnTo>
                  <a:lnTo>
                    <a:pt x="253" y="817"/>
                  </a:lnTo>
                  <a:lnTo>
                    <a:pt x="251" y="807"/>
                  </a:lnTo>
                  <a:lnTo>
                    <a:pt x="249" y="795"/>
                  </a:lnTo>
                  <a:lnTo>
                    <a:pt x="249" y="796"/>
                  </a:lnTo>
                  <a:lnTo>
                    <a:pt x="248" y="782"/>
                  </a:lnTo>
                  <a:lnTo>
                    <a:pt x="248" y="781"/>
                  </a:lnTo>
                  <a:lnTo>
                    <a:pt x="243" y="749"/>
                  </a:lnTo>
                  <a:lnTo>
                    <a:pt x="237" y="733"/>
                  </a:lnTo>
                  <a:lnTo>
                    <a:pt x="230" y="719"/>
                  </a:lnTo>
                  <a:lnTo>
                    <a:pt x="212" y="692"/>
                  </a:lnTo>
                  <a:lnTo>
                    <a:pt x="202" y="680"/>
                  </a:lnTo>
                  <a:lnTo>
                    <a:pt x="177" y="652"/>
                  </a:lnTo>
                  <a:lnTo>
                    <a:pt x="170" y="644"/>
                  </a:lnTo>
                  <a:lnTo>
                    <a:pt x="162" y="635"/>
                  </a:lnTo>
                  <a:lnTo>
                    <a:pt x="144" y="610"/>
                  </a:lnTo>
                  <a:lnTo>
                    <a:pt x="123" y="583"/>
                  </a:lnTo>
                  <a:lnTo>
                    <a:pt x="101" y="552"/>
                  </a:lnTo>
                  <a:lnTo>
                    <a:pt x="81" y="519"/>
                  </a:lnTo>
                  <a:lnTo>
                    <a:pt x="62" y="488"/>
                  </a:lnTo>
                  <a:lnTo>
                    <a:pt x="46" y="461"/>
                  </a:lnTo>
                  <a:lnTo>
                    <a:pt x="47" y="462"/>
                  </a:lnTo>
                  <a:lnTo>
                    <a:pt x="42" y="449"/>
                  </a:lnTo>
                  <a:lnTo>
                    <a:pt x="32" y="426"/>
                  </a:lnTo>
                  <a:lnTo>
                    <a:pt x="28" y="412"/>
                  </a:lnTo>
                  <a:lnTo>
                    <a:pt x="28" y="414"/>
                  </a:lnTo>
                  <a:lnTo>
                    <a:pt x="18" y="379"/>
                  </a:lnTo>
                  <a:lnTo>
                    <a:pt x="15" y="358"/>
                  </a:lnTo>
                  <a:lnTo>
                    <a:pt x="13" y="336"/>
                  </a:lnTo>
                  <a:lnTo>
                    <a:pt x="13" y="338"/>
                  </a:lnTo>
                  <a:lnTo>
                    <a:pt x="12" y="314"/>
                  </a:lnTo>
                  <a:lnTo>
                    <a:pt x="13" y="290"/>
                  </a:lnTo>
                  <a:lnTo>
                    <a:pt x="13" y="291"/>
                  </a:lnTo>
                  <a:lnTo>
                    <a:pt x="16" y="266"/>
                  </a:lnTo>
                  <a:lnTo>
                    <a:pt x="23" y="240"/>
                  </a:lnTo>
                  <a:lnTo>
                    <a:pt x="23" y="241"/>
                  </a:lnTo>
                  <a:lnTo>
                    <a:pt x="32" y="213"/>
                  </a:lnTo>
                  <a:lnTo>
                    <a:pt x="45" y="187"/>
                  </a:lnTo>
                  <a:lnTo>
                    <a:pt x="44" y="188"/>
                  </a:lnTo>
                  <a:lnTo>
                    <a:pt x="61" y="160"/>
                  </a:lnTo>
                  <a:lnTo>
                    <a:pt x="83" y="133"/>
                  </a:lnTo>
                  <a:lnTo>
                    <a:pt x="109" y="105"/>
                  </a:lnTo>
                  <a:lnTo>
                    <a:pt x="108" y="106"/>
                  </a:lnTo>
                  <a:lnTo>
                    <a:pt x="139" y="80"/>
                  </a:lnTo>
                  <a:lnTo>
                    <a:pt x="168" y="60"/>
                  </a:lnTo>
                  <a:lnTo>
                    <a:pt x="167" y="60"/>
                  </a:lnTo>
                  <a:lnTo>
                    <a:pt x="196" y="44"/>
                  </a:lnTo>
                  <a:lnTo>
                    <a:pt x="196" y="45"/>
                  </a:lnTo>
                  <a:lnTo>
                    <a:pt x="225" y="33"/>
                  </a:lnTo>
                  <a:lnTo>
                    <a:pt x="252" y="24"/>
                  </a:lnTo>
                  <a:lnTo>
                    <a:pt x="251" y="24"/>
                  </a:lnTo>
                  <a:lnTo>
                    <a:pt x="280" y="17"/>
                  </a:lnTo>
                  <a:lnTo>
                    <a:pt x="307" y="14"/>
                  </a:lnTo>
                  <a:lnTo>
                    <a:pt x="306" y="14"/>
                  </a:lnTo>
                  <a:lnTo>
                    <a:pt x="332" y="12"/>
                  </a:lnTo>
                  <a:lnTo>
                    <a:pt x="357" y="12"/>
                  </a:lnTo>
                  <a:lnTo>
                    <a:pt x="381" y="13"/>
                  </a:lnTo>
                  <a:lnTo>
                    <a:pt x="380" y="13"/>
                  </a:lnTo>
                  <a:lnTo>
                    <a:pt x="405" y="16"/>
                  </a:lnTo>
                  <a:lnTo>
                    <a:pt x="432" y="21"/>
                  </a:lnTo>
                  <a:lnTo>
                    <a:pt x="431" y="21"/>
                  </a:lnTo>
                  <a:lnTo>
                    <a:pt x="456" y="29"/>
                  </a:lnTo>
                  <a:lnTo>
                    <a:pt x="483" y="39"/>
                  </a:lnTo>
                  <a:lnTo>
                    <a:pt x="509" y="52"/>
                  </a:lnTo>
                  <a:lnTo>
                    <a:pt x="509" y="51"/>
                  </a:lnTo>
                  <a:lnTo>
                    <a:pt x="537" y="66"/>
                  </a:lnTo>
                  <a:lnTo>
                    <a:pt x="535" y="66"/>
                  </a:lnTo>
                  <a:lnTo>
                    <a:pt x="562" y="84"/>
                  </a:lnTo>
                  <a:lnTo>
                    <a:pt x="595" y="111"/>
                  </a:lnTo>
                  <a:lnTo>
                    <a:pt x="594" y="111"/>
                  </a:lnTo>
                  <a:lnTo>
                    <a:pt x="622" y="138"/>
                  </a:lnTo>
                  <a:lnTo>
                    <a:pt x="622" y="137"/>
                  </a:lnTo>
                  <a:lnTo>
                    <a:pt x="645" y="164"/>
                  </a:lnTo>
                  <a:lnTo>
                    <a:pt x="663" y="191"/>
                  </a:lnTo>
                  <a:lnTo>
                    <a:pt x="663" y="190"/>
                  </a:lnTo>
                  <a:lnTo>
                    <a:pt x="677" y="217"/>
                  </a:lnTo>
                  <a:lnTo>
                    <a:pt x="676" y="217"/>
                  </a:lnTo>
                  <a:lnTo>
                    <a:pt x="686" y="243"/>
                  </a:lnTo>
                  <a:lnTo>
                    <a:pt x="686" y="242"/>
                  </a:lnTo>
                  <a:lnTo>
                    <a:pt x="693" y="268"/>
                  </a:lnTo>
                  <a:lnTo>
                    <a:pt x="698" y="294"/>
                  </a:lnTo>
                  <a:lnTo>
                    <a:pt x="698" y="293"/>
                  </a:lnTo>
                  <a:lnTo>
                    <a:pt x="700" y="316"/>
                  </a:lnTo>
                  <a:lnTo>
                    <a:pt x="699" y="339"/>
                  </a:lnTo>
                  <a:lnTo>
                    <a:pt x="698" y="361"/>
                  </a:lnTo>
                  <a:lnTo>
                    <a:pt x="698" y="359"/>
                  </a:lnTo>
                  <a:lnTo>
                    <a:pt x="694" y="379"/>
                  </a:lnTo>
                  <a:lnTo>
                    <a:pt x="690" y="397"/>
                  </a:lnTo>
                  <a:lnTo>
                    <a:pt x="685" y="414"/>
                  </a:lnTo>
                  <a:lnTo>
                    <a:pt x="685" y="412"/>
                  </a:lnTo>
                  <a:lnTo>
                    <a:pt x="681" y="426"/>
                  </a:lnTo>
                  <a:lnTo>
                    <a:pt x="681" y="427"/>
                  </a:lnTo>
                  <a:lnTo>
                    <a:pt x="677" y="439"/>
                  </a:lnTo>
                  <a:lnTo>
                    <a:pt x="677" y="438"/>
                  </a:lnTo>
                  <a:lnTo>
                    <a:pt x="672" y="449"/>
                  </a:lnTo>
                  <a:lnTo>
                    <a:pt x="667" y="462"/>
                  </a:lnTo>
                  <a:lnTo>
                    <a:pt x="668" y="461"/>
                  </a:lnTo>
                  <a:lnTo>
                    <a:pt x="652" y="488"/>
                  </a:lnTo>
                  <a:lnTo>
                    <a:pt x="632" y="519"/>
                  </a:lnTo>
                  <a:lnTo>
                    <a:pt x="611" y="552"/>
                  </a:lnTo>
                  <a:lnTo>
                    <a:pt x="590" y="583"/>
                  </a:lnTo>
                  <a:lnTo>
                    <a:pt x="569" y="610"/>
                  </a:lnTo>
                  <a:lnTo>
                    <a:pt x="560" y="623"/>
                  </a:lnTo>
                  <a:lnTo>
                    <a:pt x="550" y="635"/>
                  </a:lnTo>
                  <a:lnTo>
                    <a:pt x="544" y="644"/>
                  </a:lnTo>
                  <a:lnTo>
                    <a:pt x="537" y="652"/>
                  </a:lnTo>
                  <a:lnTo>
                    <a:pt x="512" y="680"/>
                  </a:lnTo>
                  <a:lnTo>
                    <a:pt x="492" y="705"/>
                  </a:lnTo>
                  <a:lnTo>
                    <a:pt x="484" y="718"/>
                  </a:lnTo>
                  <a:lnTo>
                    <a:pt x="484" y="719"/>
                  </a:lnTo>
                  <a:lnTo>
                    <a:pt x="477" y="733"/>
                  </a:lnTo>
                  <a:lnTo>
                    <a:pt x="476" y="734"/>
                  </a:lnTo>
                  <a:lnTo>
                    <a:pt x="471" y="749"/>
                  </a:lnTo>
                  <a:lnTo>
                    <a:pt x="466" y="781"/>
                  </a:lnTo>
                  <a:lnTo>
                    <a:pt x="466" y="782"/>
                  </a:lnTo>
                  <a:lnTo>
                    <a:pt x="465" y="796"/>
                  </a:lnTo>
                  <a:lnTo>
                    <a:pt x="465" y="795"/>
                  </a:lnTo>
                  <a:lnTo>
                    <a:pt x="463" y="807"/>
                  </a:lnTo>
                  <a:lnTo>
                    <a:pt x="461" y="817"/>
                  </a:lnTo>
                  <a:lnTo>
                    <a:pt x="461" y="815"/>
                  </a:lnTo>
                  <a:lnTo>
                    <a:pt x="455" y="832"/>
                  </a:lnTo>
                  <a:lnTo>
                    <a:pt x="456" y="830"/>
                  </a:lnTo>
                  <a:lnTo>
                    <a:pt x="448" y="842"/>
                  </a:lnTo>
                  <a:lnTo>
                    <a:pt x="449" y="841"/>
                  </a:lnTo>
                  <a:lnTo>
                    <a:pt x="442" y="847"/>
                  </a:lnTo>
                  <a:lnTo>
                    <a:pt x="433" y="852"/>
                  </a:lnTo>
                  <a:lnTo>
                    <a:pt x="439" y="863"/>
                  </a:lnTo>
                  <a:lnTo>
                    <a:pt x="449" y="856"/>
                  </a:lnTo>
                  <a:lnTo>
                    <a:pt x="457" y="849"/>
                  </a:lnTo>
                  <a:lnTo>
                    <a:pt x="465" y="836"/>
                  </a:lnTo>
                  <a:lnTo>
                    <a:pt x="472" y="820"/>
                  </a:lnTo>
                  <a:lnTo>
                    <a:pt x="472" y="819"/>
                  </a:lnTo>
                  <a:lnTo>
                    <a:pt x="474" y="810"/>
                  </a:lnTo>
                  <a:lnTo>
                    <a:pt x="477" y="797"/>
                  </a:lnTo>
                  <a:lnTo>
                    <a:pt x="477" y="796"/>
                  </a:lnTo>
                  <a:lnTo>
                    <a:pt x="478" y="782"/>
                  </a:lnTo>
                  <a:lnTo>
                    <a:pt x="478" y="783"/>
                  </a:lnTo>
                  <a:lnTo>
                    <a:pt x="483" y="751"/>
                  </a:lnTo>
                  <a:lnTo>
                    <a:pt x="487" y="736"/>
                  </a:lnTo>
                  <a:lnTo>
                    <a:pt x="486" y="737"/>
                  </a:lnTo>
                  <a:lnTo>
                    <a:pt x="493" y="723"/>
                  </a:lnTo>
                  <a:lnTo>
                    <a:pt x="493" y="724"/>
                  </a:lnTo>
                  <a:lnTo>
                    <a:pt x="501" y="712"/>
                  </a:lnTo>
                  <a:lnTo>
                    <a:pt x="522" y="686"/>
                  </a:lnTo>
                  <a:lnTo>
                    <a:pt x="546" y="659"/>
                  </a:lnTo>
                  <a:lnTo>
                    <a:pt x="553" y="651"/>
                  </a:lnTo>
                  <a:lnTo>
                    <a:pt x="560" y="642"/>
                  </a:lnTo>
                  <a:lnTo>
                    <a:pt x="569" y="630"/>
                  </a:lnTo>
                  <a:lnTo>
                    <a:pt x="578" y="617"/>
                  </a:lnTo>
                  <a:lnTo>
                    <a:pt x="599" y="590"/>
                  </a:lnTo>
                  <a:lnTo>
                    <a:pt x="621" y="559"/>
                  </a:lnTo>
                  <a:lnTo>
                    <a:pt x="641" y="526"/>
                  </a:lnTo>
                  <a:lnTo>
                    <a:pt x="661" y="495"/>
                  </a:lnTo>
                  <a:lnTo>
                    <a:pt x="677" y="468"/>
                  </a:lnTo>
                  <a:lnTo>
                    <a:pt x="678" y="466"/>
                  </a:lnTo>
                  <a:lnTo>
                    <a:pt x="684" y="454"/>
                  </a:lnTo>
                  <a:lnTo>
                    <a:pt x="689" y="442"/>
                  </a:lnTo>
                  <a:lnTo>
                    <a:pt x="689" y="441"/>
                  </a:lnTo>
                  <a:lnTo>
                    <a:pt x="692" y="430"/>
                  </a:lnTo>
                  <a:lnTo>
                    <a:pt x="692" y="431"/>
                  </a:lnTo>
                  <a:lnTo>
                    <a:pt x="697" y="417"/>
                  </a:lnTo>
                  <a:lnTo>
                    <a:pt x="697" y="416"/>
                  </a:lnTo>
                  <a:lnTo>
                    <a:pt x="701" y="400"/>
                  </a:lnTo>
                  <a:lnTo>
                    <a:pt x="706" y="381"/>
                  </a:lnTo>
                  <a:lnTo>
                    <a:pt x="709" y="362"/>
                  </a:lnTo>
                  <a:lnTo>
                    <a:pt x="709" y="361"/>
                  </a:lnTo>
                  <a:lnTo>
                    <a:pt x="710" y="339"/>
                  </a:lnTo>
                  <a:lnTo>
                    <a:pt x="712" y="316"/>
                  </a:lnTo>
                  <a:lnTo>
                    <a:pt x="709" y="293"/>
                  </a:lnTo>
                  <a:lnTo>
                    <a:pt x="709" y="291"/>
                  </a:lnTo>
                  <a:lnTo>
                    <a:pt x="705" y="266"/>
                  </a:lnTo>
                  <a:lnTo>
                    <a:pt x="698" y="240"/>
                  </a:lnTo>
                  <a:lnTo>
                    <a:pt x="698" y="238"/>
                  </a:lnTo>
                  <a:lnTo>
                    <a:pt x="687" y="212"/>
                  </a:lnTo>
                  <a:lnTo>
                    <a:pt x="686" y="212"/>
                  </a:lnTo>
                  <a:lnTo>
                    <a:pt x="672" y="185"/>
                  </a:lnTo>
                  <a:lnTo>
                    <a:pt x="672" y="184"/>
                  </a:lnTo>
                  <a:lnTo>
                    <a:pt x="654" y="157"/>
                  </a:lnTo>
                  <a:lnTo>
                    <a:pt x="631" y="130"/>
                  </a:lnTo>
                  <a:lnTo>
                    <a:pt x="631" y="129"/>
                  </a:lnTo>
                  <a:lnTo>
                    <a:pt x="603" y="101"/>
                  </a:lnTo>
                  <a:lnTo>
                    <a:pt x="602" y="101"/>
                  </a:lnTo>
                  <a:lnTo>
                    <a:pt x="569" y="75"/>
                  </a:lnTo>
                  <a:lnTo>
                    <a:pt x="542" y="57"/>
                  </a:lnTo>
                  <a:lnTo>
                    <a:pt x="541" y="57"/>
                  </a:lnTo>
                  <a:lnTo>
                    <a:pt x="514" y="42"/>
                  </a:lnTo>
                  <a:lnTo>
                    <a:pt x="514" y="40"/>
                  </a:lnTo>
                  <a:lnTo>
                    <a:pt x="487" y="28"/>
                  </a:lnTo>
                  <a:lnTo>
                    <a:pt x="461" y="17"/>
                  </a:lnTo>
                  <a:lnTo>
                    <a:pt x="435" y="9"/>
                  </a:lnTo>
                  <a:lnTo>
                    <a:pt x="434" y="9"/>
                  </a:lnTo>
                  <a:lnTo>
                    <a:pt x="408" y="5"/>
                  </a:lnTo>
                  <a:lnTo>
                    <a:pt x="382" y="1"/>
                  </a:lnTo>
                  <a:lnTo>
                    <a:pt x="381" y="1"/>
                  </a:lnTo>
                  <a:lnTo>
                    <a:pt x="357" y="0"/>
                  </a:lnTo>
                  <a:lnTo>
                    <a:pt x="332" y="0"/>
                  </a:lnTo>
                  <a:lnTo>
                    <a:pt x="306" y="2"/>
                  </a:lnTo>
                  <a:lnTo>
                    <a:pt x="305" y="2"/>
                  </a:lnTo>
                  <a:lnTo>
                    <a:pt x="278" y="6"/>
                  </a:lnTo>
                  <a:lnTo>
                    <a:pt x="249" y="13"/>
                  </a:lnTo>
                  <a:lnTo>
                    <a:pt x="248" y="13"/>
                  </a:lnTo>
                  <a:lnTo>
                    <a:pt x="220" y="22"/>
                  </a:lnTo>
                  <a:lnTo>
                    <a:pt x="191" y="33"/>
                  </a:lnTo>
                  <a:lnTo>
                    <a:pt x="191" y="35"/>
                  </a:lnTo>
                  <a:lnTo>
                    <a:pt x="162" y="51"/>
                  </a:lnTo>
                  <a:lnTo>
                    <a:pt x="161" y="51"/>
                  </a:lnTo>
                  <a:lnTo>
                    <a:pt x="132" y="70"/>
                  </a:lnTo>
                  <a:lnTo>
                    <a:pt x="101" y="97"/>
                  </a:lnTo>
                  <a:lnTo>
                    <a:pt x="100" y="98"/>
                  </a:lnTo>
                  <a:lnTo>
                    <a:pt x="74" y="126"/>
                  </a:lnTo>
                  <a:lnTo>
                    <a:pt x="52" y="153"/>
                  </a:lnTo>
                  <a:lnTo>
                    <a:pt x="35" y="181"/>
                  </a:lnTo>
                  <a:lnTo>
                    <a:pt x="33" y="182"/>
                  </a:lnTo>
                  <a:lnTo>
                    <a:pt x="21" y="209"/>
                  </a:lnTo>
                  <a:lnTo>
                    <a:pt x="12" y="236"/>
                  </a:lnTo>
                  <a:lnTo>
                    <a:pt x="12" y="237"/>
                  </a:lnTo>
                  <a:lnTo>
                    <a:pt x="5" y="264"/>
                  </a:lnTo>
                  <a:lnTo>
                    <a:pt x="1" y="289"/>
                  </a:lnTo>
                  <a:lnTo>
                    <a:pt x="1" y="290"/>
                  </a:lnTo>
                  <a:lnTo>
                    <a:pt x="0" y="314"/>
                  </a:lnTo>
                  <a:lnTo>
                    <a:pt x="1" y="338"/>
                  </a:lnTo>
                  <a:lnTo>
                    <a:pt x="1" y="339"/>
                  </a:lnTo>
                  <a:lnTo>
                    <a:pt x="4" y="361"/>
                  </a:lnTo>
                  <a:lnTo>
                    <a:pt x="7" y="381"/>
                  </a:lnTo>
                  <a:lnTo>
                    <a:pt x="16" y="416"/>
                  </a:lnTo>
                  <a:lnTo>
                    <a:pt x="16" y="417"/>
                  </a:lnTo>
                  <a:lnTo>
                    <a:pt x="21" y="431"/>
                  </a:lnTo>
                  <a:lnTo>
                    <a:pt x="30" y="454"/>
                  </a:lnTo>
                  <a:lnTo>
                    <a:pt x="36" y="466"/>
                  </a:lnTo>
                  <a:lnTo>
                    <a:pt x="37" y="468"/>
                  </a:lnTo>
                  <a:lnTo>
                    <a:pt x="53" y="495"/>
                  </a:lnTo>
                  <a:lnTo>
                    <a:pt x="71" y="526"/>
                  </a:lnTo>
                  <a:lnTo>
                    <a:pt x="92" y="559"/>
                  </a:lnTo>
                  <a:lnTo>
                    <a:pt x="114" y="590"/>
                  </a:lnTo>
                  <a:lnTo>
                    <a:pt x="135" y="617"/>
                  </a:lnTo>
                  <a:lnTo>
                    <a:pt x="153" y="642"/>
                  </a:lnTo>
                  <a:lnTo>
                    <a:pt x="161" y="651"/>
                  </a:lnTo>
                  <a:lnTo>
                    <a:pt x="168" y="659"/>
                  </a:lnTo>
                  <a:lnTo>
                    <a:pt x="192" y="686"/>
                  </a:lnTo>
                  <a:lnTo>
                    <a:pt x="203" y="699"/>
                  </a:lnTo>
                  <a:lnTo>
                    <a:pt x="221" y="724"/>
                  </a:lnTo>
                  <a:lnTo>
                    <a:pt x="220" y="723"/>
                  </a:lnTo>
                  <a:lnTo>
                    <a:pt x="226" y="737"/>
                  </a:lnTo>
                  <a:lnTo>
                    <a:pt x="232" y="752"/>
                  </a:lnTo>
                  <a:lnTo>
                    <a:pt x="232" y="751"/>
                  </a:lnTo>
                  <a:lnTo>
                    <a:pt x="236" y="783"/>
                  </a:lnTo>
                  <a:lnTo>
                    <a:pt x="236" y="782"/>
                  </a:lnTo>
                  <a:lnTo>
                    <a:pt x="237" y="796"/>
                  </a:lnTo>
                  <a:lnTo>
                    <a:pt x="237" y="797"/>
                  </a:lnTo>
                  <a:lnTo>
                    <a:pt x="240" y="810"/>
                  </a:lnTo>
                  <a:lnTo>
                    <a:pt x="242" y="819"/>
                  </a:lnTo>
                  <a:lnTo>
                    <a:pt x="242" y="820"/>
                  </a:lnTo>
                  <a:lnTo>
                    <a:pt x="249" y="836"/>
                  </a:lnTo>
                  <a:lnTo>
                    <a:pt x="257" y="849"/>
                  </a:lnTo>
                  <a:lnTo>
                    <a:pt x="265" y="856"/>
                  </a:lnTo>
                  <a:lnTo>
                    <a:pt x="274" y="861"/>
                  </a:lnTo>
                  <a:lnTo>
                    <a:pt x="284" y="865"/>
                  </a:lnTo>
                  <a:lnTo>
                    <a:pt x="286" y="865"/>
                  </a:lnTo>
                  <a:lnTo>
                    <a:pt x="298" y="867"/>
                  </a:lnTo>
                  <a:lnTo>
                    <a:pt x="307" y="870"/>
                  </a:lnTo>
                  <a:lnTo>
                    <a:pt x="322" y="872"/>
                  </a:lnTo>
                  <a:lnTo>
                    <a:pt x="362" y="872"/>
                  </a:lnTo>
                  <a:lnTo>
                    <a:pt x="403" y="868"/>
                  </a:lnTo>
                  <a:lnTo>
                    <a:pt x="404" y="868"/>
                  </a:lnTo>
                  <a:lnTo>
                    <a:pt x="423" y="866"/>
                  </a:lnTo>
                  <a:lnTo>
                    <a:pt x="439" y="863"/>
                  </a:lnTo>
                  <a:lnTo>
                    <a:pt x="433" y="852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5" name="Freeform 22"/>
            <p:cNvSpPr>
              <a:spLocks/>
            </p:cNvSpPr>
            <p:nvPr/>
          </p:nvSpPr>
          <p:spPr bwMode="auto">
            <a:xfrm>
              <a:off x="663" y="2100"/>
              <a:ext cx="45" cy="226"/>
            </a:xfrm>
            <a:custGeom>
              <a:avLst/>
              <a:gdLst>
                <a:gd name="T0" fmla="*/ 45 w 90"/>
                <a:gd name="T1" fmla="*/ 225 h 451"/>
                <a:gd name="T2" fmla="*/ 6 w 90"/>
                <a:gd name="T3" fmla="*/ 0 h 451"/>
                <a:gd name="T4" fmla="*/ 0 w 90"/>
                <a:gd name="T5" fmla="*/ 1 h 451"/>
                <a:gd name="T6" fmla="*/ 39 w 90"/>
                <a:gd name="T7" fmla="*/ 226 h 451"/>
                <a:gd name="T8" fmla="*/ 45 w 90"/>
                <a:gd name="T9" fmla="*/ 225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" h="451">
                  <a:moveTo>
                    <a:pt x="90" y="449"/>
                  </a:moveTo>
                  <a:lnTo>
                    <a:pt x="11" y="0"/>
                  </a:lnTo>
                  <a:lnTo>
                    <a:pt x="0" y="2"/>
                  </a:lnTo>
                  <a:lnTo>
                    <a:pt x="78" y="451"/>
                  </a:lnTo>
                  <a:lnTo>
                    <a:pt x="90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6" name="Freeform 23"/>
            <p:cNvSpPr>
              <a:spLocks/>
            </p:cNvSpPr>
            <p:nvPr/>
          </p:nvSpPr>
          <p:spPr bwMode="auto">
            <a:xfrm>
              <a:off x="715" y="2100"/>
              <a:ext cx="45" cy="226"/>
            </a:xfrm>
            <a:custGeom>
              <a:avLst/>
              <a:gdLst>
                <a:gd name="T0" fmla="*/ 6 w 88"/>
                <a:gd name="T1" fmla="*/ 226 h 451"/>
                <a:gd name="T2" fmla="*/ 45 w 88"/>
                <a:gd name="T3" fmla="*/ 1 h 451"/>
                <a:gd name="T4" fmla="*/ 39 w 88"/>
                <a:gd name="T5" fmla="*/ 0 h 451"/>
                <a:gd name="T6" fmla="*/ 0 w 88"/>
                <a:gd name="T7" fmla="*/ 225 h 451"/>
                <a:gd name="T8" fmla="*/ 6 w 88"/>
                <a:gd name="T9" fmla="*/ 226 h 4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51">
                  <a:moveTo>
                    <a:pt x="11" y="451"/>
                  </a:moveTo>
                  <a:lnTo>
                    <a:pt x="88" y="2"/>
                  </a:lnTo>
                  <a:lnTo>
                    <a:pt x="77" y="0"/>
                  </a:lnTo>
                  <a:lnTo>
                    <a:pt x="0" y="449"/>
                  </a:lnTo>
                  <a:lnTo>
                    <a:pt x="11" y="4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7" name="Freeform 24"/>
            <p:cNvSpPr>
              <a:spLocks/>
            </p:cNvSpPr>
            <p:nvPr/>
          </p:nvSpPr>
          <p:spPr bwMode="auto">
            <a:xfrm>
              <a:off x="670" y="2095"/>
              <a:ext cx="87" cy="15"/>
            </a:xfrm>
            <a:custGeom>
              <a:avLst/>
              <a:gdLst>
                <a:gd name="T0" fmla="*/ 3 w 174"/>
                <a:gd name="T1" fmla="*/ 14 h 30"/>
                <a:gd name="T2" fmla="*/ 18 w 174"/>
                <a:gd name="T3" fmla="*/ 6 h 30"/>
                <a:gd name="T4" fmla="*/ 15 w 174"/>
                <a:gd name="T5" fmla="*/ 6 h 30"/>
                <a:gd name="T6" fmla="*/ 31 w 174"/>
                <a:gd name="T7" fmla="*/ 15 h 30"/>
                <a:gd name="T8" fmla="*/ 55 w 174"/>
                <a:gd name="T9" fmla="*/ 6 h 30"/>
                <a:gd name="T10" fmla="*/ 53 w 174"/>
                <a:gd name="T11" fmla="*/ 6 h 30"/>
                <a:gd name="T12" fmla="*/ 68 w 174"/>
                <a:gd name="T13" fmla="*/ 14 h 30"/>
                <a:gd name="T14" fmla="*/ 87 w 174"/>
                <a:gd name="T15" fmla="*/ 10 h 30"/>
                <a:gd name="T16" fmla="*/ 86 w 174"/>
                <a:gd name="T17" fmla="*/ 4 h 30"/>
                <a:gd name="T18" fmla="*/ 68 w 174"/>
                <a:gd name="T19" fmla="*/ 8 h 30"/>
                <a:gd name="T20" fmla="*/ 70 w 174"/>
                <a:gd name="T21" fmla="*/ 9 h 30"/>
                <a:gd name="T22" fmla="*/ 54 w 174"/>
                <a:gd name="T23" fmla="*/ 0 h 30"/>
                <a:gd name="T24" fmla="*/ 30 w 174"/>
                <a:gd name="T25" fmla="*/ 10 h 30"/>
                <a:gd name="T26" fmla="*/ 33 w 174"/>
                <a:gd name="T27" fmla="*/ 10 h 30"/>
                <a:gd name="T28" fmla="*/ 17 w 174"/>
                <a:gd name="T29" fmla="*/ 0 h 30"/>
                <a:gd name="T30" fmla="*/ 0 w 174"/>
                <a:gd name="T31" fmla="*/ 9 h 30"/>
                <a:gd name="T32" fmla="*/ 3 w 174"/>
                <a:gd name="T33" fmla="*/ 1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4" h="30">
                  <a:moveTo>
                    <a:pt x="5" y="27"/>
                  </a:moveTo>
                  <a:lnTo>
                    <a:pt x="36" y="11"/>
                  </a:lnTo>
                  <a:lnTo>
                    <a:pt x="30" y="11"/>
                  </a:lnTo>
                  <a:lnTo>
                    <a:pt x="62" y="30"/>
                  </a:lnTo>
                  <a:lnTo>
                    <a:pt x="110" y="12"/>
                  </a:lnTo>
                  <a:lnTo>
                    <a:pt x="106" y="11"/>
                  </a:lnTo>
                  <a:lnTo>
                    <a:pt x="136" y="28"/>
                  </a:lnTo>
                  <a:lnTo>
                    <a:pt x="174" y="19"/>
                  </a:lnTo>
                  <a:lnTo>
                    <a:pt x="172" y="7"/>
                  </a:lnTo>
                  <a:lnTo>
                    <a:pt x="136" y="16"/>
                  </a:lnTo>
                  <a:lnTo>
                    <a:pt x="139" y="17"/>
                  </a:lnTo>
                  <a:lnTo>
                    <a:pt x="108" y="0"/>
                  </a:lnTo>
                  <a:lnTo>
                    <a:pt x="60" y="19"/>
                  </a:lnTo>
                  <a:lnTo>
                    <a:pt x="66" y="20"/>
                  </a:lnTo>
                  <a:lnTo>
                    <a:pt x="33" y="0"/>
                  </a:lnTo>
                  <a:lnTo>
                    <a:pt x="0" y="17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8" name="Freeform 25"/>
            <p:cNvSpPr>
              <a:spLocks/>
            </p:cNvSpPr>
            <p:nvPr/>
          </p:nvSpPr>
          <p:spPr bwMode="auto">
            <a:xfrm>
              <a:off x="668" y="2115"/>
              <a:ext cx="88" cy="15"/>
            </a:xfrm>
            <a:custGeom>
              <a:avLst/>
              <a:gdLst>
                <a:gd name="T0" fmla="*/ 2 w 177"/>
                <a:gd name="T1" fmla="*/ 13 h 32"/>
                <a:gd name="T2" fmla="*/ 19 w 177"/>
                <a:gd name="T3" fmla="*/ 6 h 32"/>
                <a:gd name="T4" fmla="*/ 16 w 177"/>
                <a:gd name="T5" fmla="*/ 5 h 32"/>
                <a:gd name="T6" fmla="*/ 32 w 177"/>
                <a:gd name="T7" fmla="*/ 15 h 32"/>
                <a:gd name="T8" fmla="*/ 56 w 177"/>
                <a:gd name="T9" fmla="*/ 6 h 32"/>
                <a:gd name="T10" fmla="*/ 54 w 177"/>
                <a:gd name="T11" fmla="*/ 5 h 32"/>
                <a:gd name="T12" fmla="*/ 70 w 177"/>
                <a:gd name="T13" fmla="*/ 13 h 32"/>
                <a:gd name="T14" fmla="*/ 88 w 177"/>
                <a:gd name="T15" fmla="*/ 8 h 32"/>
                <a:gd name="T16" fmla="*/ 87 w 177"/>
                <a:gd name="T17" fmla="*/ 2 h 32"/>
                <a:gd name="T18" fmla="*/ 69 w 177"/>
                <a:gd name="T19" fmla="*/ 7 h 32"/>
                <a:gd name="T20" fmla="*/ 71 w 177"/>
                <a:gd name="T21" fmla="*/ 8 h 32"/>
                <a:gd name="T22" fmla="*/ 55 w 177"/>
                <a:gd name="T23" fmla="*/ 0 h 32"/>
                <a:gd name="T24" fmla="*/ 31 w 177"/>
                <a:gd name="T25" fmla="*/ 9 h 32"/>
                <a:gd name="T26" fmla="*/ 34 w 177"/>
                <a:gd name="T27" fmla="*/ 10 h 32"/>
                <a:gd name="T28" fmla="*/ 18 w 177"/>
                <a:gd name="T29" fmla="*/ 0 h 32"/>
                <a:gd name="T30" fmla="*/ 0 w 177"/>
                <a:gd name="T31" fmla="*/ 7 h 32"/>
                <a:gd name="T32" fmla="*/ 2 w 177"/>
                <a:gd name="T33" fmla="*/ 13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7" h="32">
                  <a:moveTo>
                    <a:pt x="5" y="27"/>
                  </a:moveTo>
                  <a:lnTo>
                    <a:pt x="38" y="12"/>
                  </a:lnTo>
                  <a:lnTo>
                    <a:pt x="33" y="11"/>
                  </a:lnTo>
                  <a:lnTo>
                    <a:pt x="65" y="32"/>
                  </a:lnTo>
                  <a:lnTo>
                    <a:pt x="113" y="12"/>
                  </a:lnTo>
                  <a:lnTo>
                    <a:pt x="109" y="11"/>
                  </a:lnTo>
                  <a:lnTo>
                    <a:pt x="140" y="27"/>
                  </a:lnTo>
                  <a:lnTo>
                    <a:pt x="177" y="17"/>
                  </a:lnTo>
                  <a:lnTo>
                    <a:pt x="174" y="5"/>
                  </a:lnTo>
                  <a:lnTo>
                    <a:pt x="139" y="15"/>
                  </a:lnTo>
                  <a:lnTo>
                    <a:pt x="142" y="17"/>
                  </a:lnTo>
                  <a:lnTo>
                    <a:pt x="111" y="0"/>
                  </a:lnTo>
                  <a:lnTo>
                    <a:pt x="63" y="20"/>
                  </a:lnTo>
                  <a:lnTo>
                    <a:pt x="68" y="21"/>
                  </a:lnTo>
                  <a:lnTo>
                    <a:pt x="36" y="0"/>
                  </a:lnTo>
                  <a:lnTo>
                    <a:pt x="0" y="15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9" name="Freeform 26"/>
            <p:cNvSpPr>
              <a:spLocks/>
            </p:cNvSpPr>
            <p:nvPr/>
          </p:nvSpPr>
          <p:spPr bwMode="auto">
            <a:xfrm>
              <a:off x="435" y="1769"/>
              <a:ext cx="83" cy="100"/>
            </a:xfrm>
            <a:custGeom>
              <a:avLst/>
              <a:gdLst>
                <a:gd name="T0" fmla="*/ 78 w 167"/>
                <a:gd name="T1" fmla="*/ 99 h 200"/>
                <a:gd name="T2" fmla="*/ 79 w 167"/>
                <a:gd name="T3" fmla="*/ 100 h 200"/>
                <a:gd name="T4" fmla="*/ 82 w 167"/>
                <a:gd name="T5" fmla="*/ 100 h 200"/>
                <a:gd name="T6" fmla="*/ 83 w 167"/>
                <a:gd name="T7" fmla="*/ 98 h 200"/>
                <a:gd name="T8" fmla="*/ 83 w 167"/>
                <a:gd name="T9" fmla="*/ 96 h 200"/>
                <a:gd name="T10" fmla="*/ 83 w 167"/>
                <a:gd name="T11" fmla="*/ 96 h 200"/>
                <a:gd name="T12" fmla="*/ 5 w 167"/>
                <a:gd name="T13" fmla="*/ 2 h 200"/>
                <a:gd name="T14" fmla="*/ 4 w 167"/>
                <a:gd name="T15" fmla="*/ 0 h 200"/>
                <a:gd name="T16" fmla="*/ 1 w 167"/>
                <a:gd name="T17" fmla="*/ 0 h 200"/>
                <a:gd name="T18" fmla="*/ 0 w 167"/>
                <a:gd name="T19" fmla="*/ 2 h 200"/>
                <a:gd name="T20" fmla="*/ 0 w 167"/>
                <a:gd name="T21" fmla="*/ 5 h 200"/>
                <a:gd name="T22" fmla="*/ 0 w 167"/>
                <a:gd name="T23" fmla="*/ 5 h 200"/>
                <a:gd name="T24" fmla="*/ 78 w 167"/>
                <a:gd name="T25" fmla="*/ 99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" h="200">
                  <a:moveTo>
                    <a:pt x="157" y="197"/>
                  </a:moveTo>
                  <a:lnTo>
                    <a:pt x="159" y="200"/>
                  </a:lnTo>
                  <a:lnTo>
                    <a:pt x="164" y="200"/>
                  </a:lnTo>
                  <a:lnTo>
                    <a:pt x="167" y="196"/>
                  </a:lnTo>
                  <a:lnTo>
                    <a:pt x="167" y="192"/>
                  </a:lnTo>
                  <a:lnTo>
                    <a:pt x="166" y="191"/>
                  </a:lnTo>
                  <a:lnTo>
                    <a:pt x="10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57" y="197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0" name="Freeform 27"/>
            <p:cNvSpPr>
              <a:spLocks/>
            </p:cNvSpPr>
            <p:nvPr/>
          </p:nvSpPr>
          <p:spPr bwMode="auto">
            <a:xfrm>
              <a:off x="337" y="2014"/>
              <a:ext cx="108" cy="10"/>
            </a:xfrm>
            <a:custGeom>
              <a:avLst/>
              <a:gdLst>
                <a:gd name="T0" fmla="*/ 105 w 218"/>
                <a:gd name="T1" fmla="*/ 10 h 21"/>
                <a:gd name="T2" fmla="*/ 106 w 218"/>
                <a:gd name="T3" fmla="*/ 10 h 21"/>
                <a:gd name="T4" fmla="*/ 106 w 218"/>
                <a:gd name="T5" fmla="*/ 10 h 21"/>
                <a:gd name="T6" fmla="*/ 107 w 218"/>
                <a:gd name="T7" fmla="*/ 10 h 21"/>
                <a:gd name="T8" fmla="*/ 108 w 218"/>
                <a:gd name="T9" fmla="*/ 8 h 21"/>
                <a:gd name="T10" fmla="*/ 108 w 218"/>
                <a:gd name="T11" fmla="*/ 7 h 21"/>
                <a:gd name="T12" fmla="*/ 108 w 218"/>
                <a:gd name="T13" fmla="*/ 6 h 21"/>
                <a:gd name="T14" fmla="*/ 108 w 218"/>
                <a:gd name="T15" fmla="*/ 5 h 21"/>
                <a:gd name="T16" fmla="*/ 106 w 218"/>
                <a:gd name="T17" fmla="*/ 4 h 21"/>
                <a:gd name="T18" fmla="*/ 105 w 218"/>
                <a:gd name="T19" fmla="*/ 4 h 21"/>
                <a:gd name="T20" fmla="*/ 3 w 218"/>
                <a:gd name="T21" fmla="*/ 0 h 21"/>
                <a:gd name="T22" fmla="*/ 2 w 218"/>
                <a:gd name="T23" fmla="*/ 0 h 21"/>
                <a:gd name="T24" fmla="*/ 2 w 218"/>
                <a:gd name="T25" fmla="*/ 0 h 21"/>
                <a:gd name="T26" fmla="*/ 1 w 218"/>
                <a:gd name="T27" fmla="*/ 0 h 21"/>
                <a:gd name="T28" fmla="*/ 0 w 218"/>
                <a:gd name="T29" fmla="*/ 1 h 21"/>
                <a:gd name="T30" fmla="*/ 0 w 218"/>
                <a:gd name="T31" fmla="*/ 3 h 21"/>
                <a:gd name="T32" fmla="*/ 0 w 218"/>
                <a:gd name="T33" fmla="*/ 4 h 21"/>
                <a:gd name="T34" fmla="*/ 0 w 218"/>
                <a:gd name="T35" fmla="*/ 4 h 21"/>
                <a:gd name="T36" fmla="*/ 2 w 218"/>
                <a:gd name="T37" fmla="*/ 5 h 21"/>
                <a:gd name="T38" fmla="*/ 3 w 218"/>
                <a:gd name="T39" fmla="*/ 5 h 21"/>
                <a:gd name="T40" fmla="*/ 105 w 218"/>
                <a:gd name="T41" fmla="*/ 10 h 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18" h="21">
                  <a:moveTo>
                    <a:pt x="212" y="21"/>
                  </a:moveTo>
                  <a:lnTo>
                    <a:pt x="213" y="21"/>
                  </a:lnTo>
                  <a:lnTo>
                    <a:pt x="214" y="20"/>
                  </a:lnTo>
                  <a:lnTo>
                    <a:pt x="215" y="20"/>
                  </a:lnTo>
                  <a:lnTo>
                    <a:pt x="218" y="17"/>
                  </a:lnTo>
                  <a:lnTo>
                    <a:pt x="218" y="14"/>
                  </a:lnTo>
                  <a:lnTo>
                    <a:pt x="217" y="13"/>
                  </a:lnTo>
                  <a:lnTo>
                    <a:pt x="217" y="11"/>
                  </a:lnTo>
                  <a:lnTo>
                    <a:pt x="214" y="9"/>
                  </a:lnTo>
                  <a:lnTo>
                    <a:pt x="212" y="9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212" y="2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1" name="Freeform 28"/>
            <p:cNvSpPr>
              <a:spLocks/>
            </p:cNvSpPr>
            <p:nvPr/>
          </p:nvSpPr>
          <p:spPr bwMode="auto">
            <a:xfrm>
              <a:off x="715" y="1681"/>
              <a:ext cx="6" cy="130"/>
            </a:xfrm>
            <a:custGeom>
              <a:avLst/>
              <a:gdLst>
                <a:gd name="T0" fmla="*/ 0 w 11"/>
                <a:gd name="T1" fmla="*/ 127 h 262"/>
                <a:gd name="T2" fmla="*/ 0 w 11"/>
                <a:gd name="T3" fmla="*/ 128 h 262"/>
                <a:gd name="T4" fmla="*/ 1 w 11"/>
                <a:gd name="T5" fmla="*/ 129 h 262"/>
                <a:gd name="T6" fmla="*/ 1 w 11"/>
                <a:gd name="T7" fmla="*/ 129 h 262"/>
                <a:gd name="T8" fmla="*/ 1 w 11"/>
                <a:gd name="T9" fmla="*/ 129 h 262"/>
                <a:gd name="T10" fmla="*/ 2 w 11"/>
                <a:gd name="T11" fmla="*/ 130 h 262"/>
                <a:gd name="T12" fmla="*/ 4 w 11"/>
                <a:gd name="T13" fmla="*/ 130 h 262"/>
                <a:gd name="T14" fmla="*/ 5 w 11"/>
                <a:gd name="T15" fmla="*/ 129 h 262"/>
                <a:gd name="T16" fmla="*/ 5 w 11"/>
                <a:gd name="T17" fmla="*/ 129 h 262"/>
                <a:gd name="T18" fmla="*/ 5 w 11"/>
                <a:gd name="T19" fmla="*/ 129 h 262"/>
                <a:gd name="T20" fmla="*/ 6 w 11"/>
                <a:gd name="T21" fmla="*/ 128 h 262"/>
                <a:gd name="T22" fmla="*/ 6 w 11"/>
                <a:gd name="T23" fmla="*/ 2 h 262"/>
                <a:gd name="T24" fmla="*/ 5 w 11"/>
                <a:gd name="T25" fmla="*/ 1 h 262"/>
                <a:gd name="T26" fmla="*/ 5 w 11"/>
                <a:gd name="T27" fmla="*/ 0 h 262"/>
                <a:gd name="T28" fmla="*/ 5 w 11"/>
                <a:gd name="T29" fmla="*/ 0 h 262"/>
                <a:gd name="T30" fmla="*/ 4 w 11"/>
                <a:gd name="T31" fmla="*/ 0 h 262"/>
                <a:gd name="T32" fmla="*/ 2 w 11"/>
                <a:gd name="T33" fmla="*/ 0 h 262"/>
                <a:gd name="T34" fmla="*/ 1 w 11"/>
                <a:gd name="T35" fmla="*/ 0 h 262"/>
                <a:gd name="T36" fmla="*/ 1 w 11"/>
                <a:gd name="T37" fmla="*/ 0 h 262"/>
                <a:gd name="T38" fmla="*/ 1 w 11"/>
                <a:gd name="T39" fmla="*/ 1 h 262"/>
                <a:gd name="T40" fmla="*/ 0 w 11"/>
                <a:gd name="T41" fmla="*/ 2 h 262"/>
                <a:gd name="T42" fmla="*/ 0 w 11"/>
                <a:gd name="T43" fmla="*/ 3 h 262"/>
                <a:gd name="T44" fmla="*/ 0 w 11"/>
                <a:gd name="T45" fmla="*/ 127 h 2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" h="262">
                  <a:moveTo>
                    <a:pt x="0" y="256"/>
                  </a:moveTo>
                  <a:lnTo>
                    <a:pt x="0" y="257"/>
                  </a:lnTo>
                  <a:lnTo>
                    <a:pt x="1" y="259"/>
                  </a:lnTo>
                  <a:lnTo>
                    <a:pt x="1" y="260"/>
                  </a:lnTo>
                  <a:lnTo>
                    <a:pt x="2" y="260"/>
                  </a:lnTo>
                  <a:lnTo>
                    <a:pt x="4" y="262"/>
                  </a:lnTo>
                  <a:lnTo>
                    <a:pt x="7" y="262"/>
                  </a:lnTo>
                  <a:lnTo>
                    <a:pt x="9" y="260"/>
                  </a:lnTo>
                  <a:lnTo>
                    <a:pt x="10" y="260"/>
                  </a:lnTo>
                  <a:lnTo>
                    <a:pt x="10" y="259"/>
                  </a:lnTo>
                  <a:lnTo>
                    <a:pt x="11" y="257"/>
                  </a:lnTo>
                  <a:lnTo>
                    <a:pt x="11" y="5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2" name="Freeform 29"/>
            <p:cNvSpPr>
              <a:spLocks/>
            </p:cNvSpPr>
            <p:nvPr/>
          </p:nvSpPr>
          <p:spPr bwMode="auto">
            <a:xfrm>
              <a:off x="892" y="1738"/>
              <a:ext cx="88" cy="120"/>
            </a:xfrm>
            <a:custGeom>
              <a:avLst/>
              <a:gdLst>
                <a:gd name="T0" fmla="*/ 1 w 176"/>
                <a:gd name="T1" fmla="*/ 116 h 240"/>
                <a:gd name="T2" fmla="*/ 0 w 176"/>
                <a:gd name="T3" fmla="*/ 116 h 240"/>
                <a:gd name="T4" fmla="*/ 0 w 176"/>
                <a:gd name="T5" fmla="*/ 118 h 240"/>
                <a:gd name="T6" fmla="*/ 2 w 176"/>
                <a:gd name="T7" fmla="*/ 120 h 240"/>
                <a:gd name="T8" fmla="*/ 4 w 176"/>
                <a:gd name="T9" fmla="*/ 120 h 240"/>
                <a:gd name="T10" fmla="*/ 6 w 176"/>
                <a:gd name="T11" fmla="*/ 119 h 240"/>
                <a:gd name="T12" fmla="*/ 88 w 176"/>
                <a:gd name="T13" fmla="*/ 5 h 240"/>
                <a:gd name="T14" fmla="*/ 88 w 176"/>
                <a:gd name="T15" fmla="*/ 4 h 240"/>
                <a:gd name="T16" fmla="*/ 88 w 176"/>
                <a:gd name="T17" fmla="*/ 2 h 240"/>
                <a:gd name="T18" fmla="*/ 87 w 176"/>
                <a:gd name="T19" fmla="*/ 0 h 240"/>
                <a:gd name="T20" fmla="*/ 84 w 176"/>
                <a:gd name="T21" fmla="*/ 0 h 240"/>
                <a:gd name="T22" fmla="*/ 83 w 176"/>
                <a:gd name="T23" fmla="*/ 2 h 240"/>
                <a:gd name="T24" fmla="*/ 1 w 176"/>
                <a:gd name="T25" fmla="*/ 116 h 2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6" h="240">
                  <a:moveTo>
                    <a:pt x="1" y="231"/>
                  </a:moveTo>
                  <a:lnTo>
                    <a:pt x="0" y="232"/>
                  </a:lnTo>
                  <a:lnTo>
                    <a:pt x="0" y="236"/>
                  </a:lnTo>
                  <a:lnTo>
                    <a:pt x="4" y="240"/>
                  </a:lnTo>
                  <a:lnTo>
                    <a:pt x="8" y="240"/>
                  </a:lnTo>
                  <a:lnTo>
                    <a:pt x="11" y="238"/>
                  </a:lnTo>
                  <a:lnTo>
                    <a:pt x="175" y="10"/>
                  </a:lnTo>
                  <a:lnTo>
                    <a:pt x="176" y="8"/>
                  </a:lnTo>
                  <a:lnTo>
                    <a:pt x="176" y="4"/>
                  </a:lnTo>
                  <a:lnTo>
                    <a:pt x="173" y="0"/>
                  </a:lnTo>
                  <a:lnTo>
                    <a:pt x="168" y="0"/>
                  </a:lnTo>
                  <a:lnTo>
                    <a:pt x="166" y="3"/>
                  </a:lnTo>
                  <a:lnTo>
                    <a:pt x="1" y="23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3" name="Freeform 30"/>
            <p:cNvSpPr>
              <a:spLocks/>
            </p:cNvSpPr>
            <p:nvPr/>
          </p:nvSpPr>
          <p:spPr bwMode="auto">
            <a:xfrm>
              <a:off x="981" y="1956"/>
              <a:ext cx="146" cy="22"/>
            </a:xfrm>
            <a:custGeom>
              <a:avLst/>
              <a:gdLst>
                <a:gd name="T0" fmla="*/ 2 w 292"/>
                <a:gd name="T1" fmla="*/ 16 h 42"/>
                <a:gd name="T2" fmla="*/ 2 w 292"/>
                <a:gd name="T3" fmla="*/ 16 h 42"/>
                <a:gd name="T4" fmla="*/ 0 w 292"/>
                <a:gd name="T5" fmla="*/ 18 h 42"/>
                <a:gd name="T6" fmla="*/ 0 w 292"/>
                <a:gd name="T7" fmla="*/ 20 h 42"/>
                <a:gd name="T8" fmla="*/ 2 w 292"/>
                <a:gd name="T9" fmla="*/ 22 h 42"/>
                <a:gd name="T10" fmla="*/ 3 w 292"/>
                <a:gd name="T11" fmla="*/ 22 h 42"/>
                <a:gd name="T12" fmla="*/ 144 w 292"/>
                <a:gd name="T13" fmla="*/ 6 h 42"/>
                <a:gd name="T14" fmla="*/ 145 w 292"/>
                <a:gd name="T15" fmla="*/ 6 h 42"/>
                <a:gd name="T16" fmla="*/ 146 w 292"/>
                <a:gd name="T17" fmla="*/ 4 h 42"/>
                <a:gd name="T18" fmla="*/ 146 w 292"/>
                <a:gd name="T19" fmla="*/ 2 h 42"/>
                <a:gd name="T20" fmla="*/ 145 w 292"/>
                <a:gd name="T21" fmla="*/ 0 h 42"/>
                <a:gd name="T22" fmla="*/ 143 w 292"/>
                <a:gd name="T23" fmla="*/ 0 h 42"/>
                <a:gd name="T24" fmla="*/ 2 w 292"/>
                <a:gd name="T25" fmla="*/ 16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2" h="42">
                  <a:moveTo>
                    <a:pt x="4" y="31"/>
                  </a:moveTo>
                  <a:lnTo>
                    <a:pt x="3" y="31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" y="42"/>
                  </a:lnTo>
                  <a:lnTo>
                    <a:pt x="287" y="11"/>
                  </a:lnTo>
                  <a:lnTo>
                    <a:pt x="289" y="11"/>
                  </a:lnTo>
                  <a:lnTo>
                    <a:pt x="292" y="8"/>
                  </a:lnTo>
                  <a:lnTo>
                    <a:pt x="292" y="3"/>
                  </a:lnTo>
                  <a:lnTo>
                    <a:pt x="289" y="0"/>
                  </a:lnTo>
                  <a:lnTo>
                    <a:pt x="285" y="0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4" name="Freeform 31"/>
            <p:cNvSpPr>
              <a:spLocks/>
            </p:cNvSpPr>
            <p:nvPr/>
          </p:nvSpPr>
          <p:spPr bwMode="auto">
            <a:xfrm>
              <a:off x="939" y="2164"/>
              <a:ext cx="119" cy="68"/>
            </a:xfrm>
            <a:custGeom>
              <a:avLst/>
              <a:gdLst>
                <a:gd name="T0" fmla="*/ 4 w 240"/>
                <a:gd name="T1" fmla="*/ 1 h 136"/>
                <a:gd name="T2" fmla="*/ 3 w 240"/>
                <a:gd name="T3" fmla="*/ 0 h 136"/>
                <a:gd name="T4" fmla="*/ 2 w 240"/>
                <a:gd name="T5" fmla="*/ 0 h 136"/>
                <a:gd name="T6" fmla="*/ 1 w 240"/>
                <a:gd name="T7" fmla="*/ 1 h 136"/>
                <a:gd name="T8" fmla="*/ 1 w 240"/>
                <a:gd name="T9" fmla="*/ 2 h 136"/>
                <a:gd name="T10" fmla="*/ 1 w 240"/>
                <a:gd name="T11" fmla="*/ 2 h 136"/>
                <a:gd name="T12" fmla="*/ 0 w 240"/>
                <a:gd name="T13" fmla="*/ 3 h 136"/>
                <a:gd name="T14" fmla="*/ 0 w 240"/>
                <a:gd name="T15" fmla="*/ 4 h 136"/>
                <a:gd name="T16" fmla="*/ 1 w 240"/>
                <a:gd name="T17" fmla="*/ 5 h 136"/>
                <a:gd name="T18" fmla="*/ 1 w 240"/>
                <a:gd name="T19" fmla="*/ 6 h 136"/>
                <a:gd name="T20" fmla="*/ 2 w 240"/>
                <a:gd name="T21" fmla="*/ 6 h 136"/>
                <a:gd name="T22" fmla="*/ 115 w 240"/>
                <a:gd name="T23" fmla="*/ 68 h 136"/>
                <a:gd name="T24" fmla="*/ 116 w 240"/>
                <a:gd name="T25" fmla="*/ 68 h 136"/>
                <a:gd name="T26" fmla="*/ 117 w 240"/>
                <a:gd name="T27" fmla="*/ 68 h 136"/>
                <a:gd name="T28" fmla="*/ 118 w 240"/>
                <a:gd name="T29" fmla="*/ 68 h 136"/>
                <a:gd name="T30" fmla="*/ 119 w 240"/>
                <a:gd name="T31" fmla="*/ 67 h 136"/>
                <a:gd name="T32" fmla="*/ 119 w 240"/>
                <a:gd name="T33" fmla="*/ 67 h 136"/>
                <a:gd name="T34" fmla="*/ 119 w 240"/>
                <a:gd name="T35" fmla="*/ 66 h 136"/>
                <a:gd name="T36" fmla="*/ 119 w 240"/>
                <a:gd name="T37" fmla="*/ 65 h 136"/>
                <a:gd name="T38" fmla="*/ 119 w 240"/>
                <a:gd name="T39" fmla="*/ 64 h 136"/>
                <a:gd name="T40" fmla="*/ 118 w 240"/>
                <a:gd name="T41" fmla="*/ 63 h 136"/>
                <a:gd name="T42" fmla="*/ 118 w 240"/>
                <a:gd name="T43" fmla="*/ 63 h 136"/>
                <a:gd name="T44" fmla="*/ 4 w 240"/>
                <a:gd name="T45" fmla="*/ 1 h 1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40" h="136">
                  <a:moveTo>
                    <a:pt x="9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232" y="135"/>
                  </a:lnTo>
                  <a:lnTo>
                    <a:pt x="233" y="136"/>
                  </a:lnTo>
                  <a:lnTo>
                    <a:pt x="235" y="136"/>
                  </a:lnTo>
                  <a:lnTo>
                    <a:pt x="238" y="135"/>
                  </a:lnTo>
                  <a:lnTo>
                    <a:pt x="239" y="134"/>
                  </a:lnTo>
                  <a:lnTo>
                    <a:pt x="239" y="133"/>
                  </a:lnTo>
                  <a:lnTo>
                    <a:pt x="240" y="132"/>
                  </a:lnTo>
                  <a:lnTo>
                    <a:pt x="240" y="129"/>
                  </a:lnTo>
                  <a:lnTo>
                    <a:pt x="239" y="127"/>
                  </a:lnTo>
                  <a:lnTo>
                    <a:pt x="238" y="126"/>
                  </a:lnTo>
                  <a:lnTo>
                    <a:pt x="237" y="126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5" name="Freeform 32"/>
            <p:cNvSpPr>
              <a:spLocks/>
            </p:cNvSpPr>
            <p:nvPr/>
          </p:nvSpPr>
          <p:spPr bwMode="auto">
            <a:xfrm>
              <a:off x="409" y="2190"/>
              <a:ext cx="99" cy="73"/>
            </a:xfrm>
            <a:custGeom>
              <a:avLst/>
              <a:gdLst>
                <a:gd name="T0" fmla="*/ 98 w 199"/>
                <a:gd name="T1" fmla="*/ 5 h 147"/>
                <a:gd name="T2" fmla="*/ 99 w 199"/>
                <a:gd name="T3" fmla="*/ 4 h 147"/>
                <a:gd name="T4" fmla="*/ 99 w 199"/>
                <a:gd name="T5" fmla="*/ 2 h 147"/>
                <a:gd name="T6" fmla="*/ 98 w 199"/>
                <a:gd name="T7" fmla="*/ 0 h 147"/>
                <a:gd name="T8" fmla="*/ 95 w 199"/>
                <a:gd name="T9" fmla="*/ 0 h 147"/>
                <a:gd name="T10" fmla="*/ 95 w 199"/>
                <a:gd name="T11" fmla="*/ 0 h 147"/>
                <a:gd name="T12" fmla="*/ 1 w 199"/>
                <a:gd name="T13" fmla="*/ 68 h 147"/>
                <a:gd name="T14" fmla="*/ 0 w 199"/>
                <a:gd name="T15" fmla="*/ 69 h 147"/>
                <a:gd name="T16" fmla="*/ 0 w 199"/>
                <a:gd name="T17" fmla="*/ 71 h 147"/>
                <a:gd name="T18" fmla="*/ 2 w 199"/>
                <a:gd name="T19" fmla="*/ 73 h 147"/>
                <a:gd name="T20" fmla="*/ 4 w 199"/>
                <a:gd name="T21" fmla="*/ 73 h 147"/>
                <a:gd name="T22" fmla="*/ 4 w 199"/>
                <a:gd name="T23" fmla="*/ 72 h 147"/>
                <a:gd name="T24" fmla="*/ 98 w 199"/>
                <a:gd name="T25" fmla="*/ 5 h 1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147">
                  <a:moveTo>
                    <a:pt x="197" y="11"/>
                  </a:moveTo>
                  <a:lnTo>
                    <a:pt x="199" y="8"/>
                  </a:lnTo>
                  <a:lnTo>
                    <a:pt x="199" y="4"/>
                  </a:lnTo>
                  <a:lnTo>
                    <a:pt x="196" y="0"/>
                  </a:lnTo>
                  <a:lnTo>
                    <a:pt x="191" y="0"/>
                  </a:lnTo>
                  <a:lnTo>
                    <a:pt x="190" y="1"/>
                  </a:lnTo>
                  <a:lnTo>
                    <a:pt x="2" y="136"/>
                  </a:lnTo>
                  <a:lnTo>
                    <a:pt x="0" y="139"/>
                  </a:lnTo>
                  <a:lnTo>
                    <a:pt x="0" y="143"/>
                  </a:lnTo>
                  <a:lnTo>
                    <a:pt x="4" y="147"/>
                  </a:lnTo>
                  <a:lnTo>
                    <a:pt x="8" y="147"/>
                  </a:lnTo>
                  <a:lnTo>
                    <a:pt x="9" y="145"/>
                  </a:lnTo>
                  <a:lnTo>
                    <a:pt x="197" y="11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092" name="Text Box 33"/>
          <p:cNvSpPr txBox="1">
            <a:spLocks noChangeArrowheads="1"/>
          </p:cNvSpPr>
          <p:nvPr/>
        </p:nvSpPr>
        <p:spPr bwMode="auto">
          <a:xfrm>
            <a:off x="1106488" y="4789488"/>
            <a:ext cx="1908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Continuum</a:t>
            </a:r>
          </a:p>
          <a:p>
            <a:pPr algn="ctr"/>
            <a:r>
              <a:rPr lang="en-US" sz="2800"/>
              <a:t>Source</a:t>
            </a:r>
          </a:p>
        </p:txBody>
      </p:sp>
      <p:grpSp>
        <p:nvGrpSpPr>
          <p:cNvPr id="89093" name="Group 34"/>
          <p:cNvGrpSpPr>
            <a:grpSpLocks/>
          </p:cNvGrpSpPr>
          <p:nvPr/>
        </p:nvGrpSpPr>
        <p:grpSpPr bwMode="auto">
          <a:xfrm>
            <a:off x="3087688" y="3200400"/>
            <a:ext cx="2481262" cy="2992438"/>
            <a:chOff x="2678" y="2016"/>
            <a:chExt cx="1563" cy="1885"/>
          </a:xfrm>
        </p:grpSpPr>
        <p:sp>
          <p:nvSpPr>
            <p:cNvPr id="89103" name="AutoShape 35"/>
            <p:cNvSpPr>
              <a:spLocks noChangeArrowheads="1"/>
            </p:cNvSpPr>
            <p:nvPr/>
          </p:nvSpPr>
          <p:spPr bwMode="auto">
            <a:xfrm>
              <a:off x="2688" y="2016"/>
              <a:ext cx="1536" cy="1200"/>
            </a:xfrm>
            <a:prstGeom prst="cloudCallout">
              <a:avLst>
                <a:gd name="adj1" fmla="val 15431"/>
                <a:gd name="adj2" fmla="val 30750"/>
              </a:avLst>
            </a:prstGeom>
            <a:solidFill>
              <a:srgbClr val="B2B2B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89104" name="Text Box 36"/>
            <p:cNvSpPr txBox="1">
              <a:spLocks noChangeArrowheads="1"/>
            </p:cNvSpPr>
            <p:nvPr/>
          </p:nvSpPr>
          <p:spPr bwMode="auto">
            <a:xfrm>
              <a:off x="2678" y="3305"/>
              <a:ext cx="156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Cloud of </a:t>
              </a:r>
            </a:p>
            <a:p>
              <a:pPr algn="ctr"/>
              <a:r>
                <a:rPr lang="en-US" sz="2800"/>
                <a:t>Hydrogen Gas</a:t>
              </a:r>
            </a:p>
          </p:txBody>
        </p:sp>
      </p:grpSp>
      <p:sp>
        <p:nvSpPr>
          <p:cNvPr id="89094" name="Line 38"/>
          <p:cNvSpPr>
            <a:spLocks noChangeShapeType="1"/>
          </p:cNvSpPr>
          <p:nvPr/>
        </p:nvSpPr>
        <p:spPr bwMode="auto">
          <a:xfrm>
            <a:off x="6826250" y="2862263"/>
            <a:ext cx="528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39"/>
          <p:cNvSpPr>
            <a:spLocks noChangeShapeType="1"/>
          </p:cNvSpPr>
          <p:nvPr/>
        </p:nvSpPr>
        <p:spPr bwMode="auto">
          <a:xfrm>
            <a:off x="6826250" y="3119438"/>
            <a:ext cx="528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40"/>
          <p:cNvSpPr>
            <a:spLocks noChangeShapeType="1"/>
          </p:cNvSpPr>
          <p:nvPr/>
        </p:nvSpPr>
        <p:spPr bwMode="auto">
          <a:xfrm>
            <a:off x="6826250" y="3705225"/>
            <a:ext cx="528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Line 41"/>
          <p:cNvSpPr>
            <a:spLocks noChangeShapeType="1"/>
          </p:cNvSpPr>
          <p:nvPr/>
        </p:nvSpPr>
        <p:spPr bwMode="auto">
          <a:xfrm>
            <a:off x="6826250" y="5580063"/>
            <a:ext cx="528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8" name="Text Box 42"/>
          <p:cNvSpPr txBox="1">
            <a:spLocks noChangeArrowheads="1"/>
          </p:cNvSpPr>
          <p:nvPr/>
        </p:nvSpPr>
        <p:spPr bwMode="auto">
          <a:xfrm>
            <a:off x="7315200" y="2747963"/>
            <a:ext cx="150812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Lamp</a:t>
            </a:r>
          </a:p>
          <a:p>
            <a:pPr algn="ctr"/>
            <a:r>
              <a:rPr lang="en-US"/>
              <a:t>Light</a:t>
            </a:r>
          </a:p>
          <a:p>
            <a:pPr algn="ctr"/>
            <a:r>
              <a:rPr lang="en-US"/>
              <a:t>Absorbed</a:t>
            </a:r>
          </a:p>
          <a:p>
            <a:pPr algn="ctr"/>
            <a:r>
              <a:rPr lang="en-US"/>
              <a:t>by </a:t>
            </a:r>
          </a:p>
          <a:p>
            <a:pPr algn="ctr"/>
            <a:r>
              <a:rPr lang="en-US"/>
              <a:t>Hydrogen</a:t>
            </a:r>
          </a:p>
          <a:p>
            <a:pPr algn="ctr"/>
            <a:r>
              <a:rPr lang="en-US"/>
              <a:t>Atoms</a:t>
            </a:r>
          </a:p>
          <a:p>
            <a:pPr algn="ctr"/>
            <a:r>
              <a:rPr lang="en-US"/>
              <a:t>in the</a:t>
            </a:r>
          </a:p>
          <a:p>
            <a:pPr algn="ctr"/>
            <a:r>
              <a:rPr lang="en-US"/>
              <a:t>Cloud</a:t>
            </a:r>
          </a:p>
        </p:txBody>
      </p:sp>
      <p:sp>
        <p:nvSpPr>
          <p:cNvPr id="89099" name="Line 45"/>
          <p:cNvSpPr>
            <a:spLocks noChangeShapeType="1"/>
          </p:cNvSpPr>
          <p:nvPr/>
        </p:nvSpPr>
        <p:spPr bwMode="auto">
          <a:xfrm flipV="1">
            <a:off x="2052638" y="1752600"/>
            <a:ext cx="0" cy="1981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47"/>
          <p:cNvSpPr txBox="1">
            <a:spLocks noChangeArrowheads="1"/>
          </p:cNvSpPr>
          <p:nvPr/>
        </p:nvSpPr>
        <p:spPr bwMode="auto">
          <a:xfrm>
            <a:off x="68263" y="665163"/>
            <a:ext cx="4389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Lamp emits light at all energies</a:t>
            </a:r>
          </a:p>
        </p:txBody>
      </p:sp>
      <p:pic>
        <p:nvPicPr>
          <p:cNvPr id="89101" name="Picture 48" descr="continuu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176338"/>
            <a:ext cx="365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2" name="Picture 49" descr="hydrogen_abs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409825"/>
            <a:ext cx="4572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522792" y="82080"/>
            <a:ext cx="8098415" cy="6547320"/>
            <a:chOff x="1034682" y="1120773"/>
            <a:chExt cx="7096406" cy="5737227"/>
          </a:xfrm>
        </p:grpSpPr>
        <p:grpSp>
          <p:nvGrpSpPr>
            <p:cNvPr id="14" name="Group 13"/>
            <p:cNvGrpSpPr/>
            <p:nvPr/>
          </p:nvGrpSpPr>
          <p:grpSpPr>
            <a:xfrm>
              <a:off x="1034682" y="1120773"/>
              <a:ext cx="7096406" cy="5737227"/>
              <a:chOff x="1023797" y="1064687"/>
              <a:chExt cx="7096406" cy="573722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797" y="1315514"/>
                <a:ext cx="7096406" cy="54864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923223" y="1516713"/>
                <a:ext cx="431514" cy="323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UV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56803" y="1516713"/>
                <a:ext cx="853475" cy="323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Infrared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552600" y="1064687"/>
                <a:ext cx="745315" cy="323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Visible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2563485" y="1447913"/>
              <a:ext cx="843743" cy="472744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30000"/>
                  </a:srgbClr>
                </a:gs>
                <a:gs pos="17000">
                  <a:schemeClr val="accent3">
                    <a:alpha val="30000"/>
                  </a:schemeClr>
                </a:gs>
                <a:gs pos="35000">
                  <a:schemeClr val="accent2">
                    <a:alpha val="30000"/>
                  </a:schemeClr>
                </a:gs>
                <a:gs pos="77500">
                  <a:schemeClr val="accent1">
                    <a:alpha val="30000"/>
                  </a:schemeClr>
                </a:gs>
                <a:gs pos="55000">
                  <a:srgbClr val="00FF00">
                    <a:alpha val="30000"/>
                  </a:srgbClr>
                </a:gs>
                <a:gs pos="100000">
                  <a:srgbClr val="7030A0">
                    <a:alpha val="3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1282700" y="6113463"/>
            <a:ext cx="5087938" cy="457200"/>
            <a:chOff x="864" y="3551"/>
            <a:chExt cx="3205" cy="288"/>
          </a:xfrm>
        </p:grpSpPr>
        <p:sp>
          <p:nvSpPr>
            <p:cNvPr id="90133" name="Line 3"/>
            <p:cNvSpPr>
              <a:spLocks noChangeShapeType="1"/>
            </p:cNvSpPr>
            <p:nvPr/>
          </p:nvSpPr>
          <p:spPr bwMode="auto">
            <a:xfrm>
              <a:off x="864" y="369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4" name="Text Box 4"/>
            <p:cNvSpPr txBox="1">
              <a:spLocks noChangeArrowheads="1"/>
            </p:cNvSpPr>
            <p:nvPr/>
          </p:nvSpPr>
          <p:spPr bwMode="auto">
            <a:xfrm>
              <a:off x="2304" y="3551"/>
              <a:ext cx="17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n=1 (Ground State)</a:t>
              </a:r>
            </a:p>
          </p:txBody>
        </p:sp>
      </p:grpSp>
      <p:grpSp>
        <p:nvGrpSpPr>
          <p:cNvPr id="90115" name="Group 5"/>
          <p:cNvGrpSpPr>
            <a:grpSpLocks/>
          </p:cNvGrpSpPr>
          <p:nvPr/>
        </p:nvGrpSpPr>
        <p:grpSpPr bwMode="auto">
          <a:xfrm>
            <a:off x="1282700" y="2533650"/>
            <a:ext cx="5465763" cy="457200"/>
            <a:chOff x="864" y="3551"/>
            <a:chExt cx="3443" cy="288"/>
          </a:xfrm>
        </p:grpSpPr>
        <p:sp>
          <p:nvSpPr>
            <p:cNvPr id="90131" name="Line 6"/>
            <p:cNvSpPr>
              <a:spLocks noChangeShapeType="1"/>
            </p:cNvSpPr>
            <p:nvPr/>
          </p:nvSpPr>
          <p:spPr bwMode="auto">
            <a:xfrm>
              <a:off x="864" y="369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2" name="Text Box 7"/>
            <p:cNvSpPr txBox="1">
              <a:spLocks noChangeArrowheads="1"/>
            </p:cNvSpPr>
            <p:nvPr/>
          </p:nvSpPr>
          <p:spPr bwMode="auto">
            <a:xfrm>
              <a:off x="2304" y="3551"/>
              <a:ext cx="200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n=3 (2</a:t>
              </a:r>
              <a:r>
                <a:rPr lang="en-US" baseline="30000"/>
                <a:t>nd</a:t>
              </a:r>
              <a:r>
                <a:rPr lang="en-US"/>
                <a:t> excited state)</a:t>
              </a:r>
            </a:p>
          </p:txBody>
        </p:sp>
      </p:grpSp>
      <p:grpSp>
        <p:nvGrpSpPr>
          <p:cNvPr id="90116" name="Group 8"/>
          <p:cNvGrpSpPr>
            <a:grpSpLocks/>
          </p:cNvGrpSpPr>
          <p:nvPr/>
        </p:nvGrpSpPr>
        <p:grpSpPr bwMode="auto">
          <a:xfrm>
            <a:off x="1282700" y="3271838"/>
            <a:ext cx="5399088" cy="457200"/>
            <a:chOff x="864" y="3551"/>
            <a:chExt cx="3401" cy="288"/>
          </a:xfrm>
        </p:grpSpPr>
        <p:sp>
          <p:nvSpPr>
            <p:cNvPr id="90129" name="Line 9"/>
            <p:cNvSpPr>
              <a:spLocks noChangeShapeType="1"/>
            </p:cNvSpPr>
            <p:nvPr/>
          </p:nvSpPr>
          <p:spPr bwMode="auto">
            <a:xfrm>
              <a:off x="864" y="369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Text Box 10"/>
            <p:cNvSpPr txBox="1">
              <a:spLocks noChangeArrowheads="1"/>
            </p:cNvSpPr>
            <p:nvPr/>
          </p:nvSpPr>
          <p:spPr bwMode="auto">
            <a:xfrm>
              <a:off x="2304" y="3551"/>
              <a:ext cx="19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n=2 (1</a:t>
              </a:r>
              <a:r>
                <a:rPr lang="en-US" baseline="30000"/>
                <a:t>st</a:t>
              </a:r>
              <a:r>
                <a:rPr lang="en-US"/>
                <a:t> excited state)</a:t>
              </a:r>
            </a:p>
          </p:txBody>
        </p:sp>
      </p:grpSp>
      <p:grpSp>
        <p:nvGrpSpPr>
          <p:cNvPr id="90117" name="Group 11"/>
          <p:cNvGrpSpPr>
            <a:grpSpLocks/>
          </p:cNvGrpSpPr>
          <p:nvPr/>
        </p:nvGrpSpPr>
        <p:grpSpPr bwMode="auto">
          <a:xfrm>
            <a:off x="1282700" y="2041525"/>
            <a:ext cx="2987675" cy="457200"/>
            <a:chOff x="864" y="3551"/>
            <a:chExt cx="1882" cy="288"/>
          </a:xfrm>
        </p:grpSpPr>
        <p:sp>
          <p:nvSpPr>
            <p:cNvPr id="90127" name="Line 12"/>
            <p:cNvSpPr>
              <a:spLocks noChangeShapeType="1"/>
            </p:cNvSpPr>
            <p:nvPr/>
          </p:nvSpPr>
          <p:spPr bwMode="auto">
            <a:xfrm>
              <a:off x="864" y="369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Text Box 13"/>
            <p:cNvSpPr txBox="1">
              <a:spLocks noChangeArrowheads="1"/>
            </p:cNvSpPr>
            <p:nvPr/>
          </p:nvSpPr>
          <p:spPr bwMode="auto">
            <a:xfrm>
              <a:off x="2304" y="3551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n=4</a:t>
              </a:r>
            </a:p>
          </p:txBody>
        </p:sp>
      </p:grpSp>
      <p:grpSp>
        <p:nvGrpSpPr>
          <p:cNvPr id="90118" name="Group 14"/>
          <p:cNvGrpSpPr>
            <a:grpSpLocks/>
          </p:cNvGrpSpPr>
          <p:nvPr/>
        </p:nvGrpSpPr>
        <p:grpSpPr bwMode="auto">
          <a:xfrm>
            <a:off x="1282700" y="1754188"/>
            <a:ext cx="2987675" cy="457200"/>
            <a:chOff x="864" y="3551"/>
            <a:chExt cx="1882" cy="288"/>
          </a:xfrm>
        </p:grpSpPr>
        <p:sp>
          <p:nvSpPr>
            <p:cNvPr id="90125" name="Line 15"/>
            <p:cNvSpPr>
              <a:spLocks noChangeShapeType="1"/>
            </p:cNvSpPr>
            <p:nvPr/>
          </p:nvSpPr>
          <p:spPr bwMode="auto">
            <a:xfrm>
              <a:off x="864" y="369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Text Box 16"/>
            <p:cNvSpPr txBox="1">
              <a:spLocks noChangeArrowheads="1"/>
            </p:cNvSpPr>
            <p:nvPr/>
          </p:nvSpPr>
          <p:spPr bwMode="auto">
            <a:xfrm>
              <a:off x="2304" y="3551"/>
              <a:ext cx="4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n=5</a:t>
              </a:r>
            </a:p>
          </p:txBody>
        </p:sp>
      </p:grpSp>
      <p:sp>
        <p:nvSpPr>
          <p:cNvPr id="90119" name="Rectangle 17"/>
          <p:cNvSpPr>
            <a:spLocks noGrp="1" noChangeArrowheads="1"/>
          </p:cNvSpPr>
          <p:nvPr>
            <p:ph type="title"/>
          </p:nvPr>
        </p:nvSpPr>
        <p:spPr>
          <a:xfrm>
            <a:off x="4759325" y="296863"/>
            <a:ext cx="3910013" cy="1408112"/>
          </a:xfrm>
        </p:spPr>
        <p:txBody>
          <a:bodyPr/>
          <a:lstStyle/>
          <a:p>
            <a:pPr eaLnBrk="1" hangingPunct="1"/>
            <a:r>
              <a:rPr lang="en-US"/>
              <a:t>Energy Level </a:t>
            </a:r>
            <a:br>
              <a:rPr lang="en-US"/>
            </a:br>
            <a:r>
              <a:rPr lang="en-US"/>
              <a:t>Diagram of </a:t>
            </a:r>
            <a:r>
              <a:rPr lang="en-US" baseline="30000"/>
              <a:t>1</a:t>
            </a:r>
            <a:r>
              <a:rPr lang="en-US"/>
              <a:t>H</a:t>
            </a:r>
          </a:p>
        </p:txBody>
      </p:sp>
      <p:sp>
        <p:nvSpPr>
          <p:cNvPr id="90120" name="Line 18"/>
          <p:cNvSpPr>
            <a:spLocks noChangeShapeType="1"/>
          </p:cNvSpPr>
          <p:nvPr/>
        </p:nvSpPr>
        <p:spPr bwMode="auto">
          <a:xfrm>
            <a:off x="1282700" y="18907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3" name="Rectangle 19"/>
          <p:cNvSpPr>
            <a:spLocks noChangeArrowheads="1"/>
          </p:cNvSpPr>
          <p:nvPr/>
        </p:nvSpPr>
        <p:spPr bwMode="auto">
          <a:xfrm>
            <a:off x="1270000" y="0"/>
            <a:ext cx="2286000" cy="16748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"/>
              <a:t>Continuum</a:t>
            </a:r>
          </a:p>
        </p:txBody>
      </p:sp>
      <p:grpSp>
        <p:nvGrpSpPr>
          <p:cNvPr id="90122" name="Group 20"/>
          <p:cNvGrpSpPr>
            <a:grpSpLocks/>
          </p:cNvGrpSpPr>
          <p:nvPr/>
        </p:nvGrpSpPr>
        <p:grpSpPr bwMode="auto">
          <a:xfrm>
            <a:off x="1293813" y="1392238"/>
            <a:ext cx="3035300" cy="457200"/>
            <a:chOff x="815" y="788"/>
            <a:chExt cx="1912" cy="288"/>
          </a:xfrm>
        </p:grpSpPr>
        <p:sp>
          <p:nvSpPr>
            <p:cNvPr id="90123" name="Line 21"/>
            <p:cNvSpPr>
              <a:spLocks noChangeShapeType="1"/>
            </p:cNvSpPr>
            <p:nvPr/>
          </p:nvSpPr>
          <p:spPr bwMode="auto">
            <a:xfrm>
              <a:off x="815" y="969"/>
              <a:ext cx="144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Text Box 22"/>
            <p:cNvSpPr txBox="1">
              <a:spLocks noChangeArrowheads="1"/>
            </p:cNvSpPr>
            <p:nvPr/>
          </p:nvSpPr>
          <p:spPr bwMode="auto">
            <a:xfrm>
              <a:off x="2255" y="788"/>
              <a:ext cx="4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prstDash val="sysDot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n=</a:t>
              </a:r>
              <a:r>
                <a:rPr lang="en-US">
                  <a:sym typeface="Symbol" pitchFamily="18" charset="2"/>
                </a:rPr>
                <a:t></a:t>
              </a:r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3" grpId="0" animBg="1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Line 3"/>
          <p:cNvSpPr>
            <a:spLocks noChangeShapeType="1"/>
          </p:cNvSpPr>
          <p:nvPr/>
        </p:nvSpPr>
        <p:spPr bwMode="auto">
          <a:xfrm>
            <a:off x="1282700" y="634365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3568700" y="6113463"/>
            <a:ext cx="2801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n=1 (Ground State)</a:t>
            </a:r>
          </a:p>
        </p:txBody>
      </p:sp>
      <p:sp>
        <p:nvSpPr>
          <p:cNvPr id="91140" name="Line 6"/>
          <p:cNvSpPr>
            <a:spLocks noChangeShapeType="1"/>
          </p:cNvSpPr>
          <p:nvPr/>
        </p:nvSpPr>
        <p:spPr bwMode="auto">
          <a:xfrm>
            <a:off x="1282700" y="2763838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3568700" y="2533650"/>
            <a:ext cx="3179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n=3 (2</a:t>
            </a:r>
            <a:r>
              <a:rPr lang="en-US" baseline="30000"/>
              <a:t>nd</a:t>
            </a:r>
            <a:r>
              <a:rPr lang="en-US"/>
              <a:t> excited state)</a:t>
            </a:r>
          </a:p>
        </p:txBody>
      </p:sp>
      <p:sp>
        <p:nvSpPr>
          <p:cNvPr id="91142" name="Line 9"/>
          <p:cNvSpPr>
            <a:spLocks noChangeShapeType="1"/>
          </p:cNvSpPr>
          <p:nvPr/>
        </p:nvSpPr>
        <p:spPr bwMode="auto">
          <a:xfrm>
            <a:off x="1282700" y="3502025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Text Box 10"/>
          <p:cNvSpPr txBox="1">
            <a:spLocks noChangeArrowheads="1"/>
          </p:cNvSpPr>
          <p:nvPr/>
        </p:nvSpPr>
        <p:spPr bwMode="auto">
          <a:xfrm>
            <a:off x="3568700" y="3271838"/>
            <a:ext cx="311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n=2 (1</a:t>
            </a:r>
            <a:r>
              <a:rPr lang="en-US" baseline="30000"/>
              <a:t>st</a:t>
            </a:r>
            <a:r>
              <a:rPr lang="en-US"/>
              <a:t> excited state)</a:t>
            </a:r>
          </a:p>
        </p:txBody>
      </p:sp>
      <p:sp>
        <p:nvSpPr>
          <p:cNvPr id="91144" name="Line 12"/>
          <p:cNvSpPr>
            <a:spLocks noChangeShapeType="1"/>
          </p:cNvSpPr>
          <p:nvPr/>
        </p:nvSpPr>
        <p:spPr bwMode="auto">
          <a:xfrm>
            <a:off x="1282700" y="22717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5" name="Text Box 13"/>
          <p:cNvSpPr txBox="1">
            <a:spLocks noChangeArrowheads="1"/>
          </p:cNvSpPr>
          <p:nvPr/>
        </p:nvSpPr>
        <p:spPr bwMode="auto">
          <a:xfrm>
            <a:off x="3568700" y="2041525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n=4</a:t>
            </a:r>
          </a:p>
        </p:txBody>
      </p:sp>
      <p:sp>
        <p:nvSpPr>
          <p:cNvPr id="91146" name="Line 15"/>
          <p:cNvSpPr>
            <a:spLocks noChangeShapeType="1"/>
          </p:cNvSpPr>
          <p:nvPr/>
        </p:nvSpPr>
        <p:spPr bwMode="auto">
          <a:xfrm>
            <a:off x="1282700" y="1984375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Text Box 16"/>
          <p:cNvSpPr txBox="1">
            <a:spLocks noChangeArrowheads="1"/>
          </p:cNvSpPr>
          <p:nvPr/>
        </p:nvSpPr>
        <p:spPr bwMode="auto">
          <a:xfrm>
            <a:off x="3568700" y="1754188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n=5</a:t>
            </a:r>
          </a:p>
        </p:txBody>
      </p:sp>
      <p:sp>
        <p:nvSpPr>
          <p:cNvPr id="91148" name="Line 17"/>
          <p:cNvSpPr>
            <a:spLocks noChangeShapeType="1"/>
          </p:cNvSpPr>
          <p:nvPr/>
        </p:nvSpPr>
        <p:spPr bwMode="auto">
          <a:xfrm>
            <a:off x="1282700" y="18907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Line 20"/>
          <p:cNvSpPr>
            <a:spLocks noChangeShapeType="1"/>
          </p:cNvSpPr>
          <p:nvPr/>
        </p:nvSpPr>
        <p:spPr bwMode="auto">
          <a:xfrm>
            <a:off x="3143250" y="2755900"/>
            <a:ext cx="0" cy="7493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Text Box 21"/>
          <p:cNvSpPr txBox="1">
            <a:spLocks noChangeArrowheads="1"/>
          </p:cNvSpPr>
          <p:nvPr/>
        </p:nvSpPr>
        <p:spPr bwMode="auto">
          <a:xfrm>
            <a:off x="6981825" y="993775"/>
            <a:ext cx="117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n=3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2</a:t>
            </a:r>
          </a:p>
        </p:txBody>
      </p:sp>
      <p:sp>
        <p:nvSpPr>
          <p:cNvPr id="91151" name="Line 23"/>
          <p:cNvSpPr>
            <a:spLocks noChangeShapeType="1"/>
          </p:cNvSpPr>
          <p:nvPr/>
        </p:nvSpPr>
        <p:spPr bwMode="auto">
          <a:xfrm>
            <a:off x="1663700" y="1885950"/>
            <a:ext cx="0" cy="16192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2" name="Text Box 24"/>
          <p:cNvSpPr txBox="1">
            <a:spLocks noChangeArrowheads="1"/>
          </p:cNvSpPr>
          <p:nvPr/>
        </p:nvSpPr>
        <p:spPr bwMode="auto">
          <a:xfrm>
            <a:off x="933450" y="993775"/>
            <a:ext cx="82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6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2</a:t>
            </a:r>
          </a:p>
        </p:txBody>
      </p:sp>
      <p:sp>
        <p:nvSpPr>
          <p:cNvPr id="91153" name="Line 26"/>
          <p:cNvSpPr>
            <a:spLocks noChangeShapeType="1"/>
          </p:cNvSpPr>
          <p:nvPr/>
        </p:nvSpPr>
        <p:spPr bwMode="auto">
          <a:xfrm>
            <a:off x="2155825" y="1974850"/>
            <a:ext cx="0" cy="15303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4" name="Text Box 27"/>
          <p:cNvSpPr txBox="1">
            <a:spLocks noChangeArrowheads="1"/>
          </p:cNvSpPr>
          <p:nvPr/>
        </p:nvSpPr>
        <p:spPr bwMode="auto">
          <a:xfrm>
            <a:off x="1806575" y="993775"/>
            <a:ext cx="82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5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2</a:t>
            </a:r>
          </a:p>
        </p:txBody>
      </p:sp>
      <p:sp>
        <p:nvSpPr>
          <p:cNvPr id="91155" name="Line 29"/>
          <p:cNvSpPr>
            <a:spLocks noChangeShapeType="1"/>
          </p:cNvSpPr>
          <p:nvPr/>
        </p:nvSpPr>
        <p:spPr bwMode="auto">
          <a:xfrm>
            <a:off x="2649538" y="2260600"/>
            <a:ext cx="0" cy="1244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Text Box 30"/>
          <p:cNvSpPr txBox="1">
            <a:spLocks noChangeArrowheads="1"/>
          </p:cNvSpPr>
          <p:nvPr/>
        </p:nvSpPr>
        <p:spPr bwMode="auto">
          <a:xfrm>
            <a:off x="2933700" y="993775"/>
            <a:ext cx="82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4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2</a:t>
            </a:r>
          </a:p>
        </p:txBody>
      </p:sp>
      <p:sp>
        <p:nvSpPr>
          <p:cNvPr id="104479" name="Text Box 31"/>
          <p:cNvSpPr txBox="1">
            <a:spLocks noChangeArrowheads="1"/>
          </p:cNvSpPr>
          <p:nvPr/>
        </p:nvSpPr>
        <p:spPr bwMode="auto">
          <a:xfrm>
            <a:off x="957263" y="4316413"/>
            <a:ext cx="78470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Larger Jump = More Energy = Bluer Wavelength</a:t>
            </a:r>
          </a:p>
        </p:txBody>
      </p:sp>
      <p:sp>
        <p:nvSpPr>
          <p:cNvPr id="91158" name="Line 33"/>
          <p:cNvSpPr>
            <a:spLocks noChangeShapeType="1"/>
          </p:cNvSpPr>
          <p:nvPr/>
        </p:nvSpPr>
        <p:spPr bwMode="auto">
          <a:xfrm>
            <a:off x="1282700" y="18907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9" name="Text Box 34"/>
          <p:cNvSpPr txBox="1">
            <a:spLocks noChangeArrowheads="1"/>
          </p:cNvSpPr>
          <p:nvPr/>
        </p:nvSpPr>
        <p:spPr bwMode="auto">
          <a:xfrm>
            <a:off x="3527425" y="1476375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n=6</a:t>
            </a:r>
          </a:p>
        </p:txBody>
      </p:sp>
      <p:sp>
        <p:nvSpPr>
          <p:cNvPr id="91160" name="Line 35"/>
          <p:cNvSpPr>
            <a:spLocks noChangeShapeType="1"/>
          </p:cNvSpPr>
          <p:nvPr/>
        </p:nvSpPr>
        <p:spPr bwMode="auto">
          <a:xfrm flipV="1">
            <a:off x="3575050" y="1758950"/>
            <a:ext cx="76200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1161" name="Picture 36" descr="hydro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3988"/>
            <a:ext cx="82105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62" name="Line 37"/>
          <p:cNvSpPr>
            <a:spLocks noChangeShapeType="1"/>
          </p:cNvSpPr>
          <p:nvPr/>
        </p:nvSpPr>
        <p:spPr bwMode="auto">
          <a:xfrm flipV="1">
            <a:off x="1362075" y="995363"/>
            <a:ext cx="101600" cy="136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3" name="Line 39"/>
          <p:cNvSpPr>
            <a:spLocks noChangeShapeType="1"/>
          </p:cNvSpPr>
          <p:nvPr/>
        </p:nvSpPr>
        <p:spPr bwMode="auto">
          <a:xfrm flipH="1" flipV="1">
            <a:off x="2063750" y="995363"/>
            <a:ext cx="101600" cy="136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9" grpId="0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3"/>
          <p:cNvSpPr>
            <a:spLocks noChangeShapeType="1"/>
          </p:cNvSpPr>
          <p:nvPr/>
        </p:nvSpPr>
        <p:spPr bwMode="auto">
          <a:xfrm>
            <a:off x="1282700" y="634365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3568700" y="6113463"/>
            <a:ext cx="2801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n=1 (Ground State)</a:t>
            </a:r>
          </a:p>
        </p:txBody>
      </p:sp>
      <p:sp>
        <p:nvSpPr>
          <p:cNvPr id="92164" name="Line 6"/>
          <p:cNvSpPr>
            <a:spLocks noChangeShapeType="1"/>
          </p:cNvSpPr>
          <p:nvPr/>
        </p:nvSpPr>
        <p:spPr bwMode="auto">
          <a:xfrm>
            <a:off x="1282700" y="2763838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3568700" y="2533650"/>
            <a:ext cx="3179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n=3 (2</a:t>
            </a:r>
            <a:r>
              <a:rPr lang="en-US" baseline="30000"/>
              <a:t>nd</a:t>
            </a:r>
            <a:r>
              <a:rPr lang="en-US"/>
              <a:t> excited state)</a:t>
            </a:r>
          </a:p>
        </p:txBody>
      </p:sp>
      <p:sp>
        <p:nvSpPr>
          <p:cNvPr id="92166" name="Line 9"/>
          <p:cNvSpPr>
            <a:spLocks noChangeShapeType="1"/>
          </p:cNvSpPr>
          <p:nvPr/>
        </p:nvSpPr>
        <p:spPr bwMode="auto">
          <a:xfrm>
            <a:off x="1282700" y="3502025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Text Box 10"/>
          <p:cNvSpPr txBox="1">
            <a:spLocks noChangeArrowheads="1"/>
          </p:cNvSpPr>
          <p:nvPr/>
        </p:nvSpPr>
        <p:spPr bwMode="auto">
          <a:xfrm>
            <a:off x="3568700" y="3271838"/>
            <a:ext cx="311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n=2 (1</a:t>
            </a:r>
            <a:r>
              <a:rPr lang="en-US" baseline="30000"/>
              <a:t>st</a:t>
            </a:r>
            <a:r>
              <a:rPr lang="en-US"/>
              <a:t> excited state)</a:t>
            </a:r>
          </a:p>
        </p:txBody>
      </p:sp>
      <p:sp>
        <p:nvSpPr>
          <p:cNvPr id="92168" name="Line 12"/>
          <p:cNvSpPr>
            <a:spLocks noChangeShapeType="1"/>
          </p:cNvSpPr>
          <p:nvPr/>
        </p:nvSpPr>
        <p:spPr bwMode="auto">
          <a:xfrm>
            <a:off x="1282700" y="22717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9" name="Text Box 13"/>
          <p:cNvSpPr txBox="1">
            <a:spLocks noChangeArrowheads="1"/>
          </p:cNvSpPr>
          <p:nvPr/>
        </p:nvSpPr>
        <p:spPr bwMode="auto">
          <a:xfrm>
            <a:off x="3568700" y="2041525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n=4</a:t>
            </a:r>
          </a:p>
        </p:txBody>
      </p:sp>
      <p:sp>
        <p:nvSpPr>
          <p:cNvPr id="92170" name="Line 15"/>
          <p:cNvSpPr>
            <a:spLocks noChangeShapeType="1"/>
          </p:cNvSpPr>
          <p:nvPr/>
        </p:nvSpPr>
        <p:spPr bwMode="auto">
          <a:xfrm>
            <a:off x="1282700" y="1984375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1" name="Text Box 16"/>
          <p:cNvSpPr txBox="1">
            <a:spLocks noChangeArrowheads="1"/>
          </p:cNvSpPr>
          <p:nvPr/>
        </p:nvSpPr>
        <p:spPr bwMode="auto">
          <a:xfrm>
            <a:off x="3568700" y="1754188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n=5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1087438" y="4316413"/>
            <a:ext cx="7750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Photons of all other energies (wavelengths) are </a:t>
            </a:r>
          </a:p>
          <a:p>
            <a:r>
              <a:rPr lang="en-US" sz="2800"/>
              <a:t>ignored and pass on by unabsorbed.</a:t>
            </a:r>
          </a:p>
        </p:txBody>
      </p:sp>
      <p:sp>
        <p:nvSpPr>
          <p:cNvPr id="92173" name="Line 21"/>
          <p:cNvSpPr>
            <a:spLocks noChangeShapeType="1"/>
          </p:cNvSpPr>
          <p:nvPr/>
        </p:nvSpPr>
        <p:spPr bwMode="auto">
          <a:xfrm>
            <a:off x="3143250" y="2755900"/>
            <a:ext cx="0" cy="7493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Text Box 22"/>
          <p:cNvSpPr txBox="1">
            <a:spLocks noChangeArrowheads="1"/>
          </p:cNvSpPr>
          <p:nvPr/>
        </p:nvSpPr>
        <p:spPr bwMode="auto">
          <a:xfrm>
            <a:off x="6999288" y="993775"/>
            <a:ext cx="117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n=2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3</a:t>
            </a:r>
          </a:p>
        </p:txBody>
      </p:sp>
      <p:sp>
        <p:nvSpPr>
          <p:cNvPr id="92175" name="Line 26"/>
          <p:cNvSpPr>
            <a:spLocks noChangeShapeType="1"/>
          </p:cNvSpPr>
          <p:nvPr/>
        </p:nvSpPr>
        <p:spPr bwMode="auto">
          <a:xfrm>
            <a:off x="1663700" y="1885950"/>
            <a:ext cx="0" cy="16192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6" name="Text Box 27"/>
          <p:cNvSpPr txBox="1">
            <a:spLocks noChangeArrowheads="1"/>
          </p:cNvSpPr>
          <p:nvPr/>
        </p:nvSpPr>
        <p:spPr bwMode="auto">
          <a:xfrm>
            <a:off x="993775" y="993775"/>
            <a:ext cx="82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2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6</a:t>
            </a:r>
          </a:p>
        </p:txBody>
      </p:sp>
      <p:sp>
        <p:nvSpPr>
          <p:cNvPr id="92177" name="Line 31"/>
          <p:cNvSpPr>
            <a:spLocks noChangeShapeType="1"/>
          </p:cNvSpPr>
          <p:nvPr/>
        </p:nvSpPr>
        <p:spPr bwMode="auto">
          <a:xfrm>
            <a:off x="2155825" y="1974850"/>
            <a:ext cx="0" cy="15303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8" name="Text Box 32"/>
          <p:cNvSpPr txBox="1">
            <a:spLocks noChangeArrowheads="1"/>
          </p:cNvSpPr>
          <p:nvPr/>
        </p:nvSpPr>
        <p:spPr bwMode="auto">
          <a:xfrm>
            <a:off x="1735138" y="993775"/>
            <a:ext cx="823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2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5</a:t>
            </a:r>
          </a:p>
        </p:txBody>
      </p:sp>
      <p:sp>
        <p:nvSpPr>
          <p:cNvPr id="92179" name="Line 36"/>
          <p:cNvSpPr>
            <a:spLocks noChangeShapeType="1"/>
          </p:cNvSpPr>
          <p:nvPr/>
        </p:nvSpPr>
        <p:spPr bwMode="auto">
          <a:xfrm>
            <a:off x="2649538" y="2260600"/>
            <a:ext cx="0" cy="1244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0" name="Text Box 37"/>
          <p:cNvSpPr txBox="1">
            <a:spLocks noChangeArrowheads="1"/>
          </p:cNvSpPr>
          <p:nvPr/>
        </p:nvSpPr>
        <p:spPr bwMode="auto">
          <a:xfrm>
            <a:off x="2951163" y="993775"/>
            <a:ext cx="823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2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4</a:t>
            </a:r>
          </a:p>
        </p:txBody>
      </p:sp>
      <p:sp>
        <p:nvSpPr>
          <p:cNvPr id="92181" name="Line 40"/>
          <p:cNvSpPr>
            <a:spLocks noChangeShapeType="1"/>
          </p:cNvSpPr>
          <p:nvPr/>
        </p:nvSpPr>
        <p:spPr bwMode="auto">
          <a:xfrm>
            <a:off x="1282700" y="1890713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2" name="Text Box 41"/>
          <p:cNvSpPr txBox="1">
            <a:spLocks noChangeArrowheads="1"/>
          </p:cNvSpPr>
          <p:nvPr/>
        </p:nvSpPr>
        <p:spPr bwMode="auto">
          <a:xfrm>
            <a:off x="3527425" y="1476375"/>
            <a:ext cx="70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n=6</a:t>
            </a:r>
          </a:p>
        </p:txBody>
      </p:sp>
      <p:sp>
        <p:nvSpPr>
          <p:cNvPr id="92183" name="Line 42"/>
          <p:cNvSpPr>
            <a:spLocks noChangeShapeType="1"/>
          </p:cNvSpPr>
          <p:nvPr/>
        </p:nvSpPr>
        <p:spPr bwMode="auto">
          <a:xfrm flipV="1">
            <a:off x="3575050" y="1758950"/>
            <a:ext cx="76200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84" name="Picture 43" descr="hydrogen_a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60338"/>
            <a:ext cx="819943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3" grpId="0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n_BB57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" y="119295"/>
            <a:ext cx="8755913" cy="6619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01" y="1392981"/>
            <a:ext cx="32004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2395" y="270737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UV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9892" y="280851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Infrared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062648" y="206829"/>
            <a:ext cx="979755" cy="5739751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7000">
                <a:schemeClr val="accent3">
                  <a:alpha val="30000"/>
                </a:schemeClr>
              </a:gs>
              <a:gs pos="35000">
                <a:schemeClr val="accent2">
                  <a:alpha val="30000"/>
                </a:schemeClr>
              </a:gs>
              <a:gs pos="77500">
                <a:schemeClr val="accent1">
                  <a:alpha val="30000"/>
                </a:schemeClr>
              </a:gs>
              <a:gs pos="55000">
                <a:srgbClr val="00FF00">
                  <a:alpha val="30000"/>
                </a:srgbClr>
              </a:gs>
              <a:gs pos="100000">
                <a:srgbClr val="7030A0">
                  <a:alpha val="3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4197" y="377220"/>
            <a:ext cx="87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Visible</a:t>
            </a:r>
          </a:p>
        </p:txBody>
      </p:sp>
    </p:spTree>
    <p:extLst>
      <p:ext uri="{BB962C8B-B14F-4D97-AF65-F5344CB8AC3E}">
        <p14:creationId xmlns:p14="http://schemas.microsoft.com/office/powerpoint/2010/main" val="18749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2"/>
          <p:cNvSpPr>
            <a:spLocks noChangeArrowheads="1"/>
          </p:cNvSpPr>
          <p:nvPr/>
        </p:nvSpPr>
        <p:spPr bwMode="auto">
          <a:xfrm>
            <a:off x="1368425" y="4638675"/>
            <a:ext cx="6399213" cy="914400"/>
          </a:xfrm>
          <a:prstGeom prst="ellipse">
            <a:avLst/>
          </a:prstGeom>
          <a:solidFill>
            <a:srgbClr val="009900"/>
          </a:solidFill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Arc 3"/>
          <p:cNvSpPr>
            <a:spLocks/>
          </p:cNvSpPr>
          <p:nvPr/>
        </p:nvSpPr>
        <p:spPr bwMode="auto">
          <a:xfrm>
            <a:off x="1368425" y="1993900"/>
            <a:ext cx="6399213" cy="3105150"/>
          </a:xfrm>
          <a:custGeom>
            <a:avLst/>
            <a:gdLst>
              <a:gd name="T0" fmla="*/ 0 w 43196"/>
              <a:gd name="T1" fmla="*/ 3047647 h 21600"/>
              <a:gd name="T2" fmla="*/ 6399213 w 43196"/>
              <a:gd name="T3" fmla="*/ 3105150 h 21600"/>
              <a:gd name="T4" fmla="*/ 3199310 w 43196"/>
              <a:gd name="T5" fmla="*/ 310515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6" h="21600" fill="none" extrusionOk="0">
                <a:moveTo>
                  <a:pt x="-1" y="21199"/>
                </a:moveTo>
                <a:cubicBezTo>
                  <a:pt x="217" y="9428"/>
                  <a:pt x="9822" y="-1"/>
                  <a:pt x="21596" y="0"/>
                </a:cubicBezTo>
                <a:cubicBezTo>
                  <a:pt x="33525" y="0"/>
                  <a:pt x="43196" y="9670"/>
                  <a:pt x="43196" y="21600"/>
                </a:cubicBezTo>
              </a:path>
              <a:path w="43196" h="21600" stroke="0" extrusionOk="0">
                <a:moveTo>
                  <a:pt x="-1" y="21199"/>
                </a:moveTo>
                <a:cubicBezTo>
                  <a:pt x="217" y="9428"/>
                  <a:pt x="9822" y="-1"/>
                  <a:pt x="21596" y="0"/>
                </a:cubicBezTo>
                <a:cubicBezTo>
                  <a:pt x="33525" y="0"/>
                  <a:pt x="43196" y="9670"/>
                  <a:pt x="43196" y="21600"/>
                </a:cubicBezTo>
                <a:lnTo>
                  <a:pt x="21596" y="21600"/>
                </a:lnTo>
                <a:lnTo>
                  <a:pt x="-1" y="21199"/>
                </a:lnTo>
                <a:close/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303213" y="3741738"/>
            <a:ext cx="8588375" cy="2778125"/>
            <a:chOff x="191" y="2357"/>
            <a:chExt cx="5410" cy="1750"/>
          </a:xfrm>
        </p:grpSpPr>
        <p:grpSp>
          <p:nvGrpSpPr>
            <p:cNvPr id="12304" name="Group 5"/>
            <p:cNvGrpSpPr>
              <a:grpSpLocks/>
            </p:cNvGrpSpPr>
            <p:nvPr/>
          </p:nvGrpSpPr>
          <p:grpSpPr bwMode="auto">
            <a:xfrm>
              <a:off x="191" y="2357"/>
              <a:ext cx="5410" cy="1750"/>
              <a:chOff x="191" y="2357"/>
              <a:chExt cx="5410" cy="1750"/>
            </a:xfrm>
          </p:grpSpPr>
          <p:sp>
            <p:nvSpPr>
              <p:cNvPr id="12306" name="Line 6"/>
              <p:cNvSpPr>
                <a:spLocks noChangeShapeType="1"/>
              </p:cNvSpPr>
              <p:nvPr/>
            </p:nvSpPr>
            <p:spPr bwMode="auto">
              <a:xfrm flipH="1">
                <a:off x="2678" y="2653"/>
                <a:ext cx="422" cy="113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7" name="Line 7"/>
              <p:cNvSpPr>
                <a:spLocks noChangeShapeType="1"/>
              </p:cNvSpPr>
              <p:nvPr/>
            </p:nvSpPr>
            <p:spPr bwMode="auto">
              <a:xfrm>
                <a:off x="534" y="3222"/>
                <a:ext cx="4756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8" name="Text Box 8"/>
              <p:cNvSpPr txBox="1">
                <a:spLocks noChangeArrowheads="1"/>
              </p:cNvSpPr>
              <p:nvPr/>
            </p:nvSpPr>
            <p:spPr bwMode="auto">
              <a:xfrm>
                <a:off x="5292" y="3039"/>
                <a:ext cx="30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3200" i="1">
                    <a:solidFill>
                      <a:schemeClr val="tx2"/>
                    </a:solidFill>
                  </a:rPr>
                  <a:t>N</a:t>
                </a:r>
                <a:endParaRPr lang="en-US" sz="3200" i="1"/>
              </a:p>
            </p:txBody>
          </p:sp>
          <p:sp>
            <p:nvSpPr>
              <p:cNvPr id="12309" name="Text Box 9"/>
              <p:cNvSpPr txBox="1">
                <a:spLocks noChangeArrowheads="1"/>
              </p:cNvSpPr>
              <p:nvPr/>
            </p:nvSpPr>
            <p:spPr bwMode="auto">
              <a:xfrm>
                <a:off x="2988" y="2357"/>
                <a:ext cx="30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3200" i="1">
                    <a:solidFill>
                      <a:schemeClr val="tx2"/>
                    </a:solidFill>
                  </a:rPr>
                  <a:t>W</a:t>
                </a:r>
                <a:endParaRPr lang="en-US" sz="3200" i="1"/>
              </a:p>
            </p:txBody>
          </p:sp>
          <p:sp>
            <p:nvSpPr>
              <p:cNvPr id="12310" name="Text Box 10"/>
              <p:cNvSpPr txBox="1">
                <a:spLocks noChangeArrowheads="1"/>
              </p:cNvSpPr>
              <p:nvPr/>
            </p:nvSpPr>
            <p:spPr bwMode="auto">
              <a:xfrm>
                <a:off x="2435" y="3742"/>
                <a:ext cx="30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3200" i="1">
                    <a:solidFill>
                      <a:schemeClr val="tx2"/>
                    </a:solidFill>
                  </a:rPr>
                  <a:t>E</a:t>
                </a:r>
                <a:endParaRPr lang="en-US" sz="3200" i="1"/>
              </a:p>
            </p:txBody>
          </p:sp>
          <p:sp>
            <p:nvSpPr>
              <p:cNvPr id="12311" name="Text Box 11"/>
              <p:cNvSpPr txBox="1">
                <a:spLocks noChangeArrowheads="1"/>
              </p:cNvSpPr>
              <p:nvPr/>
            </p:nvSpPr>
            <p:spPr bwMode="auto">
              <a:xfrm>
                <a:off x="191" y="3031"/>
                <a:ext cx="309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3200" i="1">
                    <a:solidFill>
                      <a:schemeClr val="tx2"/>
                    </a:solidFill>
                  </a:rPr>
                  <a:t>S</a:t>
                </a:r>
                <a:endParaRPr lang="en-US" sz="3200" i="1"/>
              </a:p>
            </p:txBody>
          </p:sp>
        </p:grpSp>
        <p:sp>
          <p:nvSpPr>
            <p:cNvPr id="12305" name="Text Box 12"/>
            <p:cNvSpPr txBox="1">
              <a:spLocks noChangeArrowheads="1"/>
            </p:cNvSpPr>
            <p:nvPr/>
          </p:nvSpPr>
          <p:spPr bwMode="auto">
            <a:xfrm>
              <a:off x="3415" y="3540"/>
              <a:ext cx="99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/>
                <a:t>Horizon</a:t>
              </a:r>
            </a:p>
          </p:txBody>
        </p:sp>
      </p:grpSp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3932238" y="592138"/>
            <a:ext cx="1311275" cy="4522787"/>
            <a:chOff x="2477" y="373"/>
            <a:chExt cx="826" cy="2849"/>
          </a:xfrm>
        </p:grpSpPr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2477" y="373"/>
              <a:ext cx="82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/>
                <a:t>Zenith</a:t>
              </a:r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 flipV="1">
              <a:off x="2878" y="755"/>
              <a:ext cx="0" cy="246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4000"/>
              <a:t>Local Sky</a:t>
            </a:r>
            <a:endParaRPr lang="en-US"/>
          </a:p>
        </p:txBody>
      </p: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4308475" y="4108450"/>
            <a:ext cx="558800" cy="1023938"/>
            <a:chOff x="2714" y="2588"/>
            <a:chExt cx="352" cy="645"/>
          </a:xfrm>
        </p:grpSpPr>
        <p:sp>
          <p:nvSpPr>
            <p:cNvPr id="12296" name="Line 18"/>
            <p:cNvSpPr>
              <a:spLocks noChangeShapeType="1"/>
            </p:cNvSpPr>
            <p:nvPr/>
          </p:nvSpPr>
          <p:spPr bwMode="auto">
            <a:xfrm>
              <a:off x="2878" y="2744"/>
              <a:ext cx="0" cy="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7" name="Line 19"/>
            <p:cNvSpPr>
              <a:spLocks noChangeShapeType="1"/>
            </p:cNvSpPr>
            <p:nvPr/>
          </p:nvSpPr>
          <p:spPr bwMode="auto">
            <a:xfrm flipH="1">
              <a:off x="2767" y="3033"/>
              <a:ext cx="111" cy="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Line 20"/>
            <p:cNvSpPr>
              <a:spLocks noChangeShapeType="1"/>
            </p:cNvSpPr>
            <p:nvPr/>
          </p:nvSpPr>
          <p:spPr bwMode="auto">
            <a:xfrm>
              <a:off x="2878" y="3032"/>
              <a:ext cx="122" cy="1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Line 21"/>
            <p:cNvSpPr>
              <a:spLocks noChangeShapeType="1"/>
            </p:cNvSpPr>
            <p:nvPr/>
          </p:nvSpPr>
          <p:spPr bwMode="auto">
            <a:xfrm flipH="1">
              <a:off x="2714" y="2826"/>
              <a:ext cx="164" cy="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Line 22"/>
            <p:cNvSpPr>
              <a:spLocks noChangeShapeType="1"/>
            </p:cNvSpPr>
            <p:nvPr/>
          </p:nvSpPr>
          <p:spPr bwMode="auto">
            <a:xfrm>
              <a:off x="2877" y="2814"/>
              <a:ext cx="189" cy="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AutoShape 23"/>
            <p:cNvSpPr>
              <a:spLocks noChangeArrowheads="1"/>
            </p:cNvSpPr>
            <p:nvPr/>
          </p:nvSpPr>
          <p:spPr bwMode="auto">
            <a:xfrm>
              <a:off x="2788" y="2588"/>
              <a:ext cx="180" cy="180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59F3B5-E8D0-8340-BA86-7B581FA2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2852267" y="81502"/>
            <a:ext cx="3439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Sun’s Spectrum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89EE4E-B654-AA48-B903-7A7C3930DD07}"/>
              </a:ext>
            </a:extLst>
          </p:cNvPr>
          <p:cNvSpPr txBox="1"/>
          <p:nvPr/>
        </p:nvSpPr>
        <p:spPr>
          <a:xfrm>
            <a:off x="0" y="648866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NOIRLab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39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luorla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37238" r="32468" b="42558"/>
          <a:stretch>
            <a:fillRect/>
          </a:stretch>
        </p:blipFill>
        <p:spPr bwMode="auto">
          <a:xfrm>
            <a:off x="2687638" y="1970088"/>
            <a:ext cx="42132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6200775" y="3079750"/>
            <a:ext cx="1844675" cy="1797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H="1">
            <a:off x="4683125" y="3178175"/>
            <a:ext cx="169863" cy="1657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 flipH="1">
            <a:off x="2355850" y="3257550"/>
            <a:ext cx="606425" cy="15097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Spectrum of a Fluorescent Light</a:t>
            </a:r>
          </a:p>
        </p:txBody>
      </p:sp>
      <p:pic>
        <p:nvPicPr>
          <p:cNvPr id="93191" name="Picture 14" descr="mercu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r="4008"/>
          <a:stretch>
            <a:fillRect/>
          </a:stretch>
        </p:blipFill>
        <p:spPr bwMode="auto">
          <a:xfrm>
            <a:off x="1779588" y="4965700"/>
            <a:ext cx="6673850" cy="82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15" name="Line 15"/>
          <p:cNvSpPr>
            <a:spLocks noChangeShapeType="1"/>
          </p:cNvSpPr>
          <p:nvPr/>
        </p:nvSpPr>
        <p:spPr bwMode="auto">
          <a:xfrm flipH="1">
            <a:off x="3656013" y="3201988"/>
            <a:ext cx="188912" cy="1657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6" name="Line 16"/>
          <p:cNvSpPr>
            <a:spLocks noChangeShapeType="1"/>
          </p:cNvSpPr>
          <p:nvPr/>
        </p:nvSpPr>
        <p:spPr bwMode="auto">
          <a:xfrm>
            <a:off x="5541963" y="3108325"/>
            <a:ext cx="166687" cy="1749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7" name="Line 17"/>
          <p:cNvSpPr>
            <a:spLocks noChangeShapeType="1"/>
          </p:cNvSpPr>
          <p:nvPr/>
        </p:nvSpPr>
        <p:spPr bwMode="auto">
          <a:xfrm>
            <a:off x="5784850" y="3078163"/>
            <a:ext cx="879475" cy="1839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 animBg="1"/>
      <p:bldP spid="102410" grpId="0" animBg="1"/>
      <p:bldP spid="102411" grpId="0" animBg="1"/>
      <p:bldP spid="102415" grpId="0" animBg="1"/>
      <p:bldP spid="102416" grpId="0" animBg="1"/>
      <p:bldP spid="10241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/>
          <p:cNvSpPr>
            <a:spLocks noChangeArrowheads="1"/>
          </p:cNvSpPr>
          <p:nvPr/>
        </p:nvSpPr>
        <p:spPr bwMode="auto">
          <a:xfrm>
            <a:off x="687388" y="3575050"/>
            <a:ext cx="371475" cy="746125"/>
          </a:xfrm>
          <a:prstGeom prst="upArrow">
            <a:avLst>
              <a:gd name="adj1" fmla="val 50000"/>
              <a:gd name="adj2" fmla="val 50214"/>
            </a:avLst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4211" name="Picture 3" descr="eye12-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7779"/>
          <a:stretch>
            <a:fillRect/>
          </a:stretch>
        </p:blipFill>
        <p:spPr bwMode="auto">
          <a:xfrm>
            <a:off x="4573588" y="838200"/>
            <a:ext cx="457041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4" name="Group 4"/>
          <p:cNvGrpSpPr>
            <a:grpSpLocks/>
          </p:cNvGrpSpPr>
          <p:nvPr/>
        </p:nvGrpSpPr>
        <p:grpSpPr bwMode="auto">
          <a:xfrm>
            <a:off x="882650" y="3586163"/>
            <a:ext cx="8134350" cy="727075"/>
            <a:chOff x="556" y="2259"/>
            <a:chExt cx="5124" cy="458"/>
          </a:xfrm>
        </p:grpSpPr>
        <p:grpSp>
          <p:nvGrpSpPr>
            <p:cNvPr id="94219" name="Group 5"/>
            <p:cNvGrpSpPr>
              <a:grpSpLocks/>
            </p:cNvGrpSpPr>
            <p:nvPr/>
          </p:nvGrpSpPr>
          <p:grpSpPr bwMode="auto">
            <a:xfrm>
              <a:off x="556" y="2259"/>
              <a:ext cx="5052" cy="458"/>
              <a:chOff x="556" y="2259"/>
              <a:chExt cx="5052" cy="458"/>
            </a:xfrm>
          </p:grpSpPr>
          <p:grpSp>
            <p:nvGrpSpPr>
              <p:cNvPr id="94221" name="Group 6"/>
              <p:cNvGrpSpPr>
                <a:grpSpLocks/>
              </p:cNvGrpSpPr>
              <p:nvPr/>
            </p:nvGrpSpPr>
            <p:grpSpPr bwMode="auto">
              <a:xfrm>
                <a:off x="556" y="2259"/>
                <a:ext cx="5052" cy="349"/>
                <a:chOff x="540" y="2259"/>
                <a:chExt cx="5068" cy="349"/>
              </a:xfrm>
            </p:grpSpPr>
            <p:sp>
              <p:nvSpPr>
                <p:cNvPr id="94225" name="Line 7"/>
                <p:cNvSpPr>
                  <a:spLocks noChangeShapeType="1"/>
                </p:cNvSpPr>
                <p:nvPr/>
              </p:nvSpPr>
              <p:spPr bwMode="auto">
                <a:xfrm>
                  <a:off x="540" y="2259"/>
                  <a:ext cx="2868" cy="45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226" name="Line 8"/>
                <p:cNvSpPr>
                  <a:spLocks noChangeShapeType="1"/>
                </p:cNvSpPr>
                <p:nvPr/>
              </p:nvSpPr>
              <p:spPr bwMode="auto">
                <a:xfrm>
                  <a:off x="3408" y="2304"/>
                  <a:ext cx="2200" cy="304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4222" name="Group 9"/>
              <p:cNvGrpSpPr>
                <a:grpSpLocks/>
              </p:cNvGrpSpPr>
              <p:nvPr/>
            </p:nvGrpSpPr>
            <p:grpSpPr bwMode="auto">
              <a:xfrm>
                <a:off x="598" y="2311"/>
                <a:ext cx="5002" cy="406"/>
                <a:chOff x="614" y="2311"/>
                <a:chExt cx="4986" cy="406"/>
              </a:xfrm>
            </p:grpSpPr>
            <p:sp>
              <p:nvSpPr>
                <p:cNvPr id="94223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614" y="2643"/>
                  <a:ext cx="2826" cy="74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22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3430" y="2311"/>
                  <a:ext cx="2170" cy="336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4220" name="AutoShape 12"/>
            <p:cNvSpPr>
              <a:spLocks noChangeArrowheads="1"/>
            </p:cNvSpPr>
            <p:nvPr/>
          </p:nvSpPr>
          <p:spPr bwMode="auto">
            <a:xfrm flipV="1">
              <a:off x="5529" y="2311"/>
              <a:ext cx="151" cy="304"/>
            </a:xfrm>
            <a:prstGeom prst="upArrow">
              <a:avLst>
                <a:gd name="adj1" fmla="val 50000"/>
                <a:gd name="adj2" fmla="val 50331"/>
              </a:avLst>
            </a:prstGeom>
            <a:solidFill>
              <a:srgbClr val="00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7533" name="Picture 13" descr="humane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337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34" name="Group 14"/>
          <p:cNvGrpSpPr>
            <a:grpSpLocks/>
          </p:cNvGrpSpPr>
          <p:nvPr/>
        </p:nvGrpSpPr>
        <p:grpSpPr bwMode="auto">
          <a:xfrm>
            <a:off x="366713" y="1393825"/>
            <a:ext cx="2600325" cy="1714500"/>
            <a:chOff x="231" y="878"/>
            <a:chExt cx="1638" cy="1080"/>
          </a:xfrm>
        </p:grpSpPr>
        <p:sp>
          <p:nvSpPr>
            <p:cNvPr id="94217" name="Line 15"/>
            <p:cNvSpPr>
              <a:spLocks noChangeShapeType="1"/>
            </p:cNvSpPr>
            <p:nvPr/>
          </p:nvSpPr>
          <p:spPr bwMode="auto">
            <a:xfrm>
              <a:off x="778" y="878"/>
              <a:ext cx="432" cy="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8" name="Text Box 16"/>
            <p:cNvSpPr txBox="1">
              <a:spLocks noChangeArrowheads="1"/>
            </p:cNvSpPr>
            <p:nvPr/>
          </p:nvSpPr>
          <p:spPr bwMode="auto">
            <a:xfrm>
              <a:off x="231" y="1631"/>
              <a:ext cx="163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>
                  <a:solidFill>
                    <a:schemeClr val="tx2"/>
                  </a:solidFill>
                </a:rPr>
                <a:t>Collecting Area</a:t>
              </a:r>
            </a:p>
          </p:txBody>
        </p:sp>
      </p:grpSp>
      <p:sp>
        <p:nvSpPr>
          <p:cNvPr id="107537" name="Text Box 17"/>
          <p:cNvSpPr txBox="1">
            <a:spLocks noChangeArrowheads="1"/>
          </p:cNvSpPr>
          <p:nvPr/>
        </p:nvSpPr>
        <p:spPr bwMode="auto">
          <a:xfrm>
            <a:off x="5026025" y="4511675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chemeClr val="tx2"/>
                </a:solidFill>
              </a:rPr>
              <a:t>Lens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7370763" y="2235200"/>
            <a:ext cx="1214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chemeClr val="tx2"/>
                </a:solidFill>
              </a:rPr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nimBg="1"/>
      <p:bldP spid="107537" grpId="0" autoUpdateAnimBg="0"/>
      <p:bldP spid="107538" grpId="0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1050925" y="2305050"/>
            <a:ext cx="6289675" cy="2333625"/>
            <a:chOff x="1166" y="1452"/>
            <a:chExt cx="3962" cy="1470"/>
          </a:xfrm>
        </p:grpSpPr>
        <p:grpSp>
          <p:nvGrpSpPr>
            <p:cNvPr id="95253" name="Group 3"/>
            <p:cNvGrpSpPr>
              <a:grpSpLocks/>
            </p:cNvGrpSpPr>
            <p:nvPr/>
          </p:nvGrpSpPr>
          <p:grpSpPr bwMode="auto">
            <a:xfrm flipV="1">
              <a:off x="1308" y="2358"/>
              <a:ext cx="3798" cy="564"/>
              <a:chOff x="1302" y="1452"/>
              <a:chExt cx="3798" cy="564"/>
            </a:xfrm>
          </p:grpSpPr>
          <p:sp>
            <p:nvSpPr>
              <p:cNvPr id="95262" name="Line 4"/>
              <p:cNvSpPr>
                <a:spLocks noChangeShapeType="1"/>
              </p:cNvSpPr>
              <p:nvPr/>
            </p:nvSpPr>
            <p:spPr bwMode="auto">
              <a:xfrm>
                <a:off x="1302" y="1452"/>
                <a:ext cx="325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63" name="Line 5"/>
              <p:cNvSpPr>
                <a:spLocks noChangeShapeType="1"/>
              </p:cNvSpPr>
              <p:nvPr/>
            </p:nvSpPr>
            <p:spPr bwMode="auto">
              <a:xfrm>
                <a:off x="4536" y="1452"/>
                <a:ext cx="0" cy="5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64" name="Line 6"/>
              <p:cNvSpPr>
                <a:spLocks noChangeShapeType="1"/>
              </p:cNvSpPr>
              <p:nvPr/>
            </p:nvSpPr>
            <p:spPr bwMode="auto">
              <a:xfrm>
                <a:off x="4530" y="2004"/>
                <a:ext cx="57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254" name="Oval 7"/>
            <p:cNvSpPr>
              <a:spLocks noChangeArrowheads="1"/>
            </p:cNvSpPr>
            <p:nvPr/>
          </p:nvSpPr>
          <p:spPr bwMode="auto">
            <a:xfrm flipH="1">
              <a:off x="5070" y="2004"/>
              <a:ext cx="58" cy="343"/>
            </a:xfrm>
            <a:prstGeom prst="ellipse">
              <a:avLst/>
            </a:prstGeom>
            <a:solidFill>
              <a:srgbClr val="C0C0C0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5255" name="Group 8"/>
            <p:cNvGrpSpPr>
              <a:grpSpLocks/>
            </p:cNvGrpSpPr>
            <p:nvPr/>
          </p:nvGrpSpPr>
          <p:grpSpPr bwMode="auto">
            <a:xfrm>
              <a:off x="1166" y="1459"/>
              <a:ext cx="350" cy="1438"/>
              <a:chOff x="1443" y="1825"/>
              <a:chExt cx="350" cy="1438"/>
            </a:xfrm>
          </p:grpSpPr>
          <p:sp>
            <p:nvSpPr>
              <p:cNvPr id="95260" name="Rectangle 9"/>
              <p:cNvSpPr>
                <a:spLocks noChangeArrowheads="1"/>
              </p:cNvSpPr>
              <p:nvPr/>
            </p:nvSpPr>
            <p:spPr bwMode="auto">
              <a:xfrm>
                <a:off x="1553" y="1825"/>
                <a:ext cx="240" cy="1438"/>
              </a:xfrm>
              <a:prstGeom prst="rect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1" name="Oval 10"/>
              <p:cNvSpPr>
                <a:spLocks noChangeArrowheads="1"/>
              </p:cNvSpPr>
              <p:nvPr/>
            </p:nvSpPr>
            <p:spPr bwMode="auto">
              <a:xfrm>
                <a:off x="1443" y="1825"/>
                <a:ext cx="240" cy="1438"/>
              </a:xfrm>
              <a:prstGeom prst="ellipse">
                <a:avLst/>
              </a:prstGeom>
              <a:solidFill>
                <a:schemeClr val="accent1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5256" name="Group 11"/>
            <p:cNvGrpSpPr>
              <a:grpSpLocks/>
            </p:cNvGrpSpPr>
            <p:nvPr/>
          </p:nvGrpSpPr>
          <p:grpSpPr bwMode="auto">
            <a:xfrm>
              <a:off x="1302" y="1452"/>
              <a:ext cx="3798" cy="564"/>
              <a:chOff x="1302" y="1452"/>
              <a:chExt cx="3798" cy="564"/>
            </a:xfrm>
          </p:grpSpPr>
          <p:sp>
            <p:nvSpPr>
              <p:cNvPr id="95257" name="Line 12"/>
              <p:cNvSpPr>
                <a:spLocks noChangeShapeType="1"/>
              </p:cNvSpPr>
              <p:nvPr/>
            </p:nvSpPr>
            <p:spPr bwMode="auto">
              <a:xfrm>
                <a:off x="1302" y="1452"/>
                <a:ext cx="325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8" name="Line 13"/>
              <p:cNvSpPr>
                <a:spLocks noChangeShapeType="1"/>
              </p:cNvSpPr>
              <p:nvPr/>
            </p:nvSpPr>
            <p:spPr bwMode="auto">
              <a:xfrm>
                <a:off x="4536" y="1452"/>
                <a:ext cx="0" cy="5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59" name="Line 14"/>
              <p:cNvSpPr>
                <a:spLocks noChangeShapeType="1"/>
              </p:cNvSpPr>
              <p:nvPr/>
            </p:nvSpPr>
            <p:spPr bwMode="auto">
              <a:xfrm>
                <a:off x="4530" y="2004"/>
                <a:ext cx="57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523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Simple Refracting Telescope</a:t>
            </a:r>
          </a:p>
        </p:txBody>
      </p:sp>
      <p:sp>
        <p:nvSpPr>
          <p:cNvPr id="95236" name="Text Box 16"/>
          <p:cNvSpPr txBox="1">
            <a:spLocks noChangeArrowheads="1"/>
          </p:cNvSpPr>
          <p:nvPr/>
        </p:nvSpPr>
        <p:spPr bwMode="auto">
          <a:xfrm>
            <a:off x="68263" y="4635500"/>
            <a:ext cx="254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Objective Lens</a:t>
            </a:r>
          </a:p>
        </p:txBody>
      </p:sp>
      <p:sp>
        <p:nvSpPr>
          <p:cNvPr id="95237" name="Text Box 17"/>
          <p:cNvSpPr txBox="1">
            <a:spLocks noChangeArrowheads="1"/>
          </p:cNvSpPr>
          <p:nvPr/>
        </p:nvSpPr>
        <p:spPr bwMode="auto">
          <a:xfrm>
            <a:off x="6438900" y="3932238"/>
            <a:ext cx="28575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Secondary Lens </a:t>
            </a:r>
          </a:p>
          <a:p>
            <a:pPr algn="ctr"/>
            <a:r>
              <a:rPr lang="en-US" sz="2800"/>
              <a:t>(Eyepiece)</a:t>
            </a:r>
            <a:endParaRPr lang="en-US" sz="2000"/>
          </a:p>
        </p:txBody>
      </p:sp>
      <p:grpSp>
        <p:nvGrpSpPr>
          <p:cNvPr id="108562" name="Group 18"/>
          <p:cNvGrpSpPr>
            <a:grpSpLocks/>
          </p:cNvGrpSpPr>
          <p:nvPr/>
        </p:nvGrpSpPr>
        <p:grpSpPr bwMode="auto">
          <a:xfrm>
            <a:off x="-19050" y="2468563"/>
            <a:ext cx="7731125" cy="1971675"/>
            <a:chOff x="-12" y="1555"/>
            <a:chExt cx="4870" cy="1242"/>
          </a:xfrm>
        </p:grpSpPr>
        <p:grpSp>
          <p:nvGrpSpPr>
            <p:cNvPr id="95242" name="Group 19"/>
            <p:cNvGrpSpPr>
              <a:grpSpLocks/>
            </p:cNvGrpSpPr>
            <p:nvPr/>
          </p:nvGrpSpPr>
          <p:grpSpPr bwMode="auto">
            <a:xfrm>
              <a:off x="0" y="1555"/>
              <a:ext cx="4858" cy="1242"/>
              <a:chOff x="504" y="1921"/>
              <a:chExt cx="4858" cy="1242"/>
            </a:xfrm>
          </p:grpSpPr>
          <p:sp>
            <p:nvSpPr>
              <p:cNvPr id="95244" name="Line 20"/>
              <p:cNvSpPr>
                <a:spLocks noChangeShapeType="1"/>
              </p:cNvSpPr>
              <p:nvPr/>
            </p:nvSpPr>
            <p:spPr bwMode="auto">
              <a:xfrm>
                <a:off x="504" y="1921"/>
                <a:ext cx="763" cy="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5" name="Line 21"/>
              <p:cNvSpPr>
                <a:spLocks noChangeShapeType="1"/>
              </p:cNvSpPr>
              <p:nvPr/>
            </p:nvSpPr>
            <p:spPr bwMode="auto">
              <a:xfrm>
                <a:off x="1257" y="1921"/>
                <a:ext cx="135" cy="2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6" name="Line 22"/>
              <p:cNvSpPr>
                <a:spLocks noChangeShapeType="1"/>
              </p:cNvSpPr>
              <p:nvPr/>
            </p:nvSpPr>
            <p:spPr bwMode="auto">
              <a:xfrm>
                <a:off x="504" y="3162"/>
                <a:ext cx="763" cy="1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7" name="Line 23"/>
              <p:cNvSpPr>
                <a:spLocks noChangeShapeType="1"/>
              </p:cNvSpPr>
              <p:nvPr/>
            </p:nvSpPr>
            <p:spPr bwMode="auto">
              <a:xfrm flipV="1">
                <a:off x="1257" y="3143"/>
                <a:ext cx="135" cy="19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5248" name="Group 24"/>
              <p:cNvGrpSpPr>
                <a:grpSpLocks/>
              </p:cNvGrpSpPr>
              <p:nvPr/>
            </p:nvGrpSpPr>
            <p:grpSpPr bwMode="auto">
              <a:xfrm>
                <a:off x="1387" y="1936"/>
                <a:ext cx="3975" cy="1212"/>
                <a:chOff x="1387" y="1936"/>
                <a:chExt cx="3975" cy="1212"/>
              </a:xfrm>
            </p:grpSpPr>
            <p:sp>
              <p:nvSpPr>
                <p:cNvPr id="95249" name="Line 25"/>
                <p:cNvSpPr>
                  <a:spLocks noChangeShapeType="1"/>
                </p:cNvSpPr>
                <p:nvPr/>
              </p:nvSpPr>
              <p:spPr bwMode="auto">
                <a:xfrm>
                  <a:off x="1387" y="1936"/>
                  <a:ext cx="3712" cy="711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5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1387" y="2441"/>
                  <a:ext cx="3715" cy="707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51" name="Line 27"/>
                <p:cNvSpPr>
                  <a:spLocks noChangeShapeType="1"/>
                </p:cNvSpPr>
                <p:nvPr/>
              </p:nvSpPr>
              <p:spPr bwMode="auto">
                <a:xfrm>
                  <a:off x="5094" y="2440"/>
                  <a:ext cx="268" cy="104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252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5100" y="2546"/>
                  <a:ext cx="260" cy="98"/>
                </a:xfrm>
                <a:prstGeom prst="line">
                  <a:avLst/>
                </a:prstGeom>
                <a:noFill/>
                <a:ln w="2857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5243" name="Line 29"/>
            <p:cNvSpPr>
              <a:spLocks noChangeShapeType="1"/>
            </p:cNvSpPr>
            <p:nvPr/>
          </p:nvSpPr>
          <p:spPr bwMode="auto">
            <a:xfrm>
              <a:off x="-12" y="2178"/>
              <a:ext cx="4866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8574" name="Group 30"/>
          <p:cNvGrpSpPr>
            <a:grpSpLocks/>
          </p:cNvGrpSpPr>
          <p:nvPr/>
        </p:nvGrpSpPr>
        <p:grpSpPr bwMode="auto">
          <a:xfrm>
            <a:off x="7204075" y="2603500"/>
            <a:ext cx="1014413" cy="1171575"/>
            <a:chOff x="4538" y="1640"/>
            <a:chExt cx="639" cy="738"/>
          </a:xfrm>
        </p:grpSpPr>
        <p:sp>
          <p:nvSpPr>
            <p:cNvPr id="95240" name="Line 31"/>
            <p:cNvSpPr>
              <a:spLocks noChangeShapeType="1"/>
            </p:cNvSpPr>
            <p:nvPr/>
          </p:nvSpPr>
          <p:spPr bwMode="auto">
            <a:xfrm>
              <a:off x="4856" y="1978"/>
              <a:ext cx="0" cy="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1" name="Text Box 32"/>
            <p:cNvSpPr txBox="1">
              <a:spLocks noChangeArrowheads="1"/>
            </p:cNvSpPr>
            <p:nvPr/>
          </p:nvSpPr>
          <p:spPr bwMode="auto">
            <a:xfrm>
              <a:off x="4538" y="1640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Focus</a:t>
              </a:r>
              <a:endParaRPr lang="en-US" sz="2000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1223963" y="717550"/>
            <a:ext cx="5162550" cy="2333625"/>
            <a:chOff x="771" y="452"/>
            <a:chExt cx="3252" cy="1470"/>
          </a:xfrm>
        </p:grpSpPr>
        <p:sp>
          <p:nvSpPr>
            <p:cNvPr id="96293" name="Line 3"/>
            <p:cNvSpPr>
              <a:spLocks noChangeShapeType="1"/>
            </p:cNvSpPr>
            <p:nvPr/>
          </p:nvSpPr>
          <p:spPr bwMode="auto">
            <a:xfrm flipV="1">
              <a:off x="771" y="1922"/>
              <a:ext cx="325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94" name="Line 4"/>
            <p:cNvSpPr>
              <a:spLocks noChangeShapeType="1"/>
            </p:cNvSpPr>
            <p:nvPr/>
          </p:nvSpPr>
          <p:spPr bwMode="auto">
            <a:xfrm>
              <a:off x="771" y="452"/>
              <a:ext cx="325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6295" name="Group 5"/>
            <p:cNvGrpSpPr>
              <a:grpSpLocks/>
            </p:cNvGrpSpPr>
            <p:nvPr/>
          </p:nvGrpSpPr>
          <p:grpSpPr bwMode="auto">
            <a:xfrm>
              <a:off x="3783" y="469"/>
              <a:ext cx="240" cy="1439"/>
              <a:chOff x="3783" y="469"/>
              <a:chExt cx="240" cy="1439"/>
            </a:xfrm>
          </p:grpSpPr>
          <p:sp>
            <p:nvSpPr>
              <p:cNvPr id="96296" name="Rectangle 6"/>
              <p:cNvSpPr>
                <a:spLocks noChangeArrowheads="1"/>
              </p:cNvSpPr>
              <p:nvPr/>
            </p:nvSpPr>
            <p:spPr bwMode="auto">
              <a:xfrm>
                <a:off x="3783" y="470"/>
                <a:ext cx="240" cy="1438"/>
              </a:xfrm>
              <a:prstGeom prst="rect">
                <a:avLst/>
              </a:prstGeom>
              <a:solidFill>
                <a:schemeClr val="bg2"/>
              </a:solidFill>
              <a:ln w="7938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7" name="Freeform 7"/>
              <p:cNvSpPr>
                <a:spLocks/>
              </p:cNvSpPr>
              <p:nvPr/>
            </p:nvSpPr>
            <p:spPr bwMode="auto">
              <a:xfrm>
                <a:off x="3785" y="469"/>
                <a:ext cx="72" cy="1436"/>
              </a:xfrm>
              <a:custGeom>
                <a:avLst/>
                <a:gdLst>
                  <a:gd name="T0" fmla="*/ 0 w 72"/>
                  <a:gd name="T1" fmla="*/ 0 h 1436"/>
                  <a:gd name="T2" fmla="*/ 58 w 72"/>
                  <a:gd name="T3" fmla="*/ 396 h 1436"/>
                  <a:gd name="T4" fmla="*/ 72 w 72"/>
                  <a:gd name="T5" fmla="*/ 714 h 1436"/>
                  <a:gd name="T6" fmla="*/ 56 w 72"/>
                  <a:gd name="T7" fmla="*/ 1026 h 1436"/>
                  <a:gd name="T8" fmla="*/ 4 w 72"/>
                  <a:gd name="T9" fmla="*/ 1436 h 14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" h="1436">
                    <a:moveTo>
                      <a:pt x="0" y="0"/>
                    </a:moveTo>
                    <a:cubicBezTo>
                      <a:pt x="10" y="66"/>
                      <a:pt x="46" y="277"/>
                      <a:pt x="58" y="396"/>
                    </a:cubicBezTo>
                    <a:cubicBezTo>
                      <a:pt x="70" y="515"/>
                      <a:pt x="72" y="609"/>
                      <a:pt x="72" y="714"/>
                    </a:cubicBezTo>
                    <a:cubicBezTo>
                      <a:pt x="72" y="819"/>
                      <a:pt x="67" y="906"/>
                      <a:pt x="56" y="1026"/>
                    </a:cubicBezTo>
                    <a:cubicBezTo>
                      <a:pt x="45" y="1146"/>
                      <a:pt x="15" y="1351"/>
                      <a:pt x="4" y="1436"/>
                    </a:cubicBezTo>
                  </a:path>
                </a:pathLst>
              </a:custGeom>
              <a:solidFill>
                <a:schemeClr val="bg1"/>
              </a:solidFill>
              <a:ln w="285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9576" name="Group 8"/>
          <p:cNvGrpSpPr>
            <a:grpSpLocks/>
          </p:cNvGrpSpPr>
          <p:nvPr/>
        </p:nvGrpSpPr>
        <p:grpSpPr bwMode="auto">
          <a:xfrm>
            <a:off x="19050" y="915988"/>
            <a:ext cx="6007100" cy="1978025"/>
            <a:chOff x="12" y="577"/>
            <a:chExt cx="3784" cy="1246"/>
          </a:xfrm>
        </p:grpSpPr>
        <p:sp>
          <p:nvSpPr>
            <p:cNvPr id="96291" name="Line 9"/>
            <p:cNvSpPr>
              <a:spLocks noChangeShapeType="1"/>
            </p:cNvSpPr>
            <p:nvPr/>
          </p:nvSpPr>
          <p:spPr bwMode="auto">
            <a:xfrm>
              <a:off x="12" y="577"/>
              <a:ext cx="3775" cy="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92" name="Line 10"/>
            <p:cNvSpPr>
              <a:spLocks noChangeShapeType="1"/>
            </p:cNvSpPr>
            <p:nvPr/>
          </p:nvSpPr>
          <p:spPr bwMode="auto">
            <a:xfrm>
              <a:off x="12" y="1818"/>
              <a:ext cx="3784" cy="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579" name="Group 11"/>
          <p:cNvGrpSpPr>
            <a:grpSpLocks/>
          </p:cNvGrpSpPr>
          <p:nvPr/>
        </p:nvGrpSpPr>
        <p:grpSpPr bwMode="auto">
          <a:xfrm>
            <a:off x="1446213" y="925513"/>
            <a:ext cx="4581525" cy="1966912"/>
            <a:chOff x="911" y="583"/>
            <a:chExt cx="2886" cy="1239"/>
          </a:xfrm>
        </p:grpSpPr>
        <p:sp>
          <p:nvSpPr>
            <p:cNvPr id="96289" name="Line 12"/>
            <p:cNvSpPr>
              <a:spLocks noChangeShapeType="1"/>
            </p:cNvSpPr>
            <p:nvPr/>
          </p:nvSpPr>
          <p:spPr bwMode="auto">
            <a:xfrm flipH="1" flipV="1">
              <a:off x="911" y="1189"/>
              <a:ext cx="2867" cy="63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90" name="Line 13"/>
            <p:cNvSpPr>
              <a:spLocks noChangeShapeType="1"/>
            </p:cNvSpPr>
            <p:nvPr/>
          </p:nvSpPr>
          <p:spPr bwMode="auto">
            <a:xfrm flipV="1">
              <a:off x="911" y="583"/>
              <a:ext cx="2886" cy="60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1" name="Text Box 14"/>
          <p:cNvSpPr txBox="1">
            <a:spLocks noChangeArrowheads="1"/>
          </p:cNvSpPr>
          <p:nvPr/>
        </p:nvSpPr>
        <p:spPr bwMode="auto">
          <a:xfrm>
            <a:off x="6400800" y="722313"/>
            <a:ext cx="15827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/>
              <a:t>Primary</a:t>
            </a:r>
          </a:p>
          <a:p>
            <a:r>
              <a:rPr lang="en-US" sz="3200"/>
              <a:t>Mirror</a:t>
            </a:r>
          </a:p>
        </p:txBody>
      </p:sp>
      <p:grpSp>
        <p:nvGrpSpPr>
          <p:cNvPr id="109583" name="Group 15"/>
          <p:cNvGrpSpPr>
            <a:grpSpLocks/>
          </p:cNvGrpSpPr>
          <p:nvPr/>
        </p:nvGrpSpPr>
        <p:grpSpPr bwMode="auto">
          <a:xfrm>
            <a:off x="407988" y="1471613"/>
            <a:ext cx="1065212" cy="822325"/>
            <a:chOff x="257" y="927"/>
            <a:chExt cx="671" cy="518"/>
          </a:xfrm>
        </p:grpSpPr>
        <p:sp>
          <p:nvSpPr>
            <p:cNvPr id="96287" name="Text Box 16"/>
            <p:cNvSpPr txBox="1">
              <a:spLocks noChangeArrowheads="1"/>
            </p:cNvSpPr>
            <p:nvPr/>
          </p:nvSpPr>
          <p:spPr bwMode="auto">
            <a:xfrm>
              <a:off x="257" y="927"/>
              <a:ext cx="67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Prime </a:t>
              </a:r>
            </a:p>
            <a:p>
              <a:pPr algn="ctr"/>
              <a:r>
                <a:rPr lang="en-US"/>
                <a:t>Focus</a:t>
              </a:r>
              <a:endParaRPr lang="en-US" sz="2000"/>
            </a:p>
          </p:txBody>
        </p:sp>
        <p:sp>
          <p:nvSpPr>
            <p:cNvPr id="96288" name="Line 17"/>
            <p:cNvSpPr>
              <a:spLocks noChangeShapeType="1"/>
            </p:cNvSpPr>
            <p:nvPr/>
          </p:nvSpPr>
          <p:spPr bwMode="auto">
            <a:xfrm>
              <a:off x="900" y="987"/>
              <a:ext cx="0" cy="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586" name="Group 18"/>
          <p:cNvGrpSpPr>
            <a:grpSpLocks/>
          </p:cNvGrpSpPr>
          <p:nvPr/>
        </p:nvGrpSpPr>
        <p:grpSpPr bwMode="auto">
          <a:xfrm>
            <a:off x="0" y="3819525"/>
            <a:ext cx="6007100" cy="1978025"/>
            <a:chOff x="12" y="577"/>
            <a:chExt cx="3784" cy="1246"/>
          </a:xfrm>
        </p:grpSpPr>
        <p:sp>
          <p:nvSpPr>
            <p:cNvPr id="96285" name="Line 19"/>
            <p:cNvSpPr>
              <a:spLocks noChangeShapeType="1"/>
            </p:cNvSpPr>
            <p:nvPr/>
          </p:nvSpPr>
          <p:spPr bwMode="auto">
            <a:xfrm>
              <a:off x="12" y="577"/>
              <a:ext cx="3775" cy="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86" name="Line 20"/>
            <p:cNvSpPr>
              <a:spLocks noChangeShapeType="1"/>
            </p:cNvSpPr>
            <p:nvPr/>
          </p:nvSpPr>
          <p:spPr bwMode="auto">
            <a:xfrm>
              <a:off x="12" y="1818"/>
              <a:ext cx="3784" cy="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589" name="Group 21"/>
          <p:cNvGrpSpPr>
            <a:grpSpLocks/>
          </p:cNvGrpSpPr>
          <p:nvPr/>
        </p:nvGrpSpPr>
        <p:grpSpPr bwMode="auto">
          <a:xfrm>
            <a:off x="2759075" y="3829050"/>
            <a:ext cx="3249613" cy="1966913"/>
            <a:chOff x="1738" y="2412"/>
            <a:chExt cx="2047" cy="1239"/>
          </a:xfrm>
        </p:grpSpPr>
        <p:sp>
          <p:nvSpPr>
            <p:cNvPr id="96283" name="Line 22"/>
            <p:cNvSpPr>
              <a:spLocks noChangeShapeType="1"/>
            </p:cNvSpPr>
            <p:nvPr/>
          </p:nvSpPr>
          <p:spPr bwMode="auto">
            <a:xfrm flipH="1" flipV="1">
              <a:off x="1738" y="3203"/>
              <a:ext cx="2028" cy="4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84" name="Line 23"/>
            <p:cNvSpPr>
              <a:spLocks noChangeShapeType="1"/>
            </p:cNvSpPr>
            <p:nvPr/>
          </p:nvSpPr>
          <p:spPr bwMode="auto">
            <a:xfrm flipV="1">
              <a:off x="1744" y="2412"/>
              <a:ext cx="2041" cy="42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592" name="Group 24"/>
          <p:cNvGrpSpPr>
            <a:grpSpLocks/>
          </p:cNvGrpSpPr>
          <p:nvPr/>
        </p:nvGrpSpPr>
        <p:grpSpPr bwMode="auto">
          <a:xfrm>
            <a:off x="1165225" y="3621088"/>
            <a:ext cx="5202238" cy="2333625"/>
            <a:chOff x="734" y="2281"/>
            <a:chExt cx="3277" cy="1470"/>
          </a:xfrm>
        </p:grpSpPr>
        <p:sp>
          <p:nvSpPr>
            <p:cNvPr id="96273" name="Text Box 25"/>
            <p:cNvSpPr txBox="1">
              <a:spLocks noChangeArrowheads="1"/>
            </p:cNvSpPr>
            <p:nvPr/>
          </p:nvSpPr>
          <p:spPr bwMode="auto">
            <a:xfrm>
              <a:off x="734" y="2750"/>
              <a:ext cx="108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Secondary </a:t>
              </a:r>
            </a:p>
            <a:p>
              <a:pPr algn="ctr"/>
              <a:r>
                <a:rPr lang="en-US"/>
                <a:t>Mirror</a:t>
              </a:r>
              <a:endParaRPr lang="en-US" sz="2000"/>
            </a:p>
          </p:txBody>
        </p:sp>
        <p:grpSp>
          <p:nvGrpSpPr>
            <p:cNvPr id="96274" name="Group 26"/>
            <p:cNvGrpSpPr>
              <a:grpSpLocks/>
            </p:cNvGrpSpPr>
            <p:nvPr/>
          </p:nvGrpSpPr>
          <p:grpSpPr bwMode="auto">
            <a:xfrm>
              <a:off x="759" y="2281"/>
              <a:ext cx="3252" cy="1470"/>
              <a:chOff x="771" y="452"/>
              <a:chExt cx="3252" cy="1470"/>
            </a:xfrm>
          </p:grpSpPr>
          <p:sp>
            <p:nvSpPr>
              <p:cNvPr id="96278" name="Line 27"/>
              <p:cNvSpPr>
                <a:spLocks noChangeShapeType="1"/>
              </p:cNvSpPr>
              <p:nvPr/>
            </p:nvSpPr>
            <p:spPr bwMode="auto">
              <a:xfrm flipV="1">
                <a:off x="771" y="1922"/>
                <a:ext cx="325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9" name="Line 28"/>
              <p:cNvSpPr>
                <a:spLocks noChangeShapeType="1"/>
              </p:cNvSpPr>
              <p:nvPr/>
            </p:nvSpPr>
            <p:spPr bwMode="auto">
              <a:xfrm>
                <a:off x="771" y="452"/>
                <a:ext cx="325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6280" name="Group 29"/>
              <p:cNvGrpSpPr>
                <a:grpSpLocks/>
              </p:cNvGrpSpPr>
              <p:nvPr/>
            </p:nvGrpSpPr>
            <p:grpSpPr bwMode="auto">
              <a:xfrm>
                <a:off x="3783" y="469"/>
                <a:ext cx="240" cy="1439"/>
                <a:chOff x="3783" y="469"/>
                <a:chExt cx="240" cy="1439"/>
              </a:xfrm>
            </p:grpSpPr>
            <p:sp>
              <p:nvSpPr>
                <p:cNvPr id="96281" name="Rectangle 30"/>
                <p:cNvSpPr>
                  <a:spLocks noChangeArrowheads="1"/>
                </p:cNvSpPr>
                <p:nvPr/>
              </p:nvSpPr>
              <p:spPr bwMode="auto">
                <a:xfrm>
                  <a:off x="3783" y="470"/>
                  <a:ext cx="240" cy="1438"/>
                </a:xfrm>
                <a:prstGeom prst="rect">
                  <a:avLst/>
                </a:prstGeom>
                <a:solidFill>
                  <a:schemeClr val="bg2"/>
                </a:solidFill>
                <a:ln w="7938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282" name="Freeform 31"/>
                <p:cNvSpPr>
                  <a:spLocks/>
                </p:cNvSpPr>
                <p:nvPr/>
              </p:nvSpPr>
              <p:spPr bwMode="auto">
                <a:xfrm>
                  <a:off x="3785" y="469"/>
                  <a:ext cx="72" cy="1436"/>
                </a:xfrm>
                <a:custGeom>
                  <a:avLst/>
                  <a:gdLst>
                    <a:gd name="T0" fmla="*/ 0 w 72"/>
                    <a:gd name="T1" fmla="*/ 0 h 1436"/>
                    <a:gd name="T2" fmla="*/ 58 w 72"/>
                    <a:gd name="T3" fmla="*/ 396 h 1436"/>
                    <a:gd name="T4" fmla="*/ 72 w 72"/>
                    <a:gd name="T5" fmla="*/ 714 h 1436"/>
                    <a:gd name="T6" fmla="*/ 56 w 72"/>
                    <a:gd name="T7" fmla="*/ 1026 h 1436"/>
                    <a:gd name="T8" fmla="*/ 4 w 72"/>
                    <a:gd name="T9" fmla="*/ 1436 h 14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2" h="1436">
                      <a:moveTo>
                        <a:pt x="0" y="0"/>
                      </a:moveTo>
                      <a:cubicBezTo>
                        <a:pt x="10" y="66"/>
                        <a:pt x="46" y="277"/>
                        <a:pt x="58" y="396"/>
                      </a:cubicBezTo>
                      <a:cubicBezTo>
                        <a:pt x="70" y="515"/>
                        <a:pt x="72" y="609"/>
                        <a:pt x="72" y="714"/>
                      </a:cubicBezTo>
                      <a:cubicBezTo>
                        <a:pt x="72" y="819"/>
                        <a:pt x="67" y="906"/>
                        <a:pt x="56" y="1026"/>
                      </a:cubicBezTo>
                      <a:cubicBezTo>
                        <a:pt x="45" y="1146"/>
                        <a:pt x="15" y="1351"/>
                        <a:pt x="4" y="1436"/>
                      </a:cubicBezTo>
                    </a:path>
                  </a:pathLst>
                </a:custGeom>
                <a:solidFill>
                  <a:schemeClr val="bg1"/>
                </a:solidFill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6275" name="Group 32"/>
            <p:cNvGrpSpPr>
              <a:grpSpLocks/>
            </p:cNvGrpSpPr>
            <p:nvPr/>
          </p:nvGrpSpPr>
          <p:grpSpPr bwMode="auto">
            <a:xfrm>
              <a:off x="1600" y="2817"/>
              <a:ext cx="186" cy="406"/>
              <a:chOff x="762" y="2810"/>
              <a:chExt cx="186" cy="406"/>
            </a:xfrm>
          </p:grpSpPr>
          <p:sp>
            <p:nvSpPr>
              <p:cNvPr id="96276" name="Line 33"/>
              <p:cNvSpPr>
                <a:spLocks noChangeShapeType="1"/>
              </p:cNvSpPr>
              <p:nvPr/>
            </p:nvSpPr>
            <p:spPr bwMode="auto">
              <a:xfrm>
                <a:off x="888" y="2810"/>
                <a:ext cx="0" cy="40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7" name="Arc 34"/>
              <p:cNvSpPr>
                <a:spLocks/>
              </p:cNvSpPr>
              <p:nvPr/>
            </p:nvSpPr>
            <p:spPr bwMode="auto">
              <a:xfrm>
                <a:off x="762" y="2813"/>
                <a:ext cx="186" cy="403"/>
              </a:xfrm>
              <a:custGeom>
                <a:avLst/>
                <a:gdLst>
                  <a:gd name="T0" fmla="*/ 128 w 21600"/>
                  <a:gd name="T1" fmla="*/ 0 h 31562"/>
                  <a:gd name="T2" fmla="*/ 126 w 21600"/>
                  <a:gd name="T3" fmla="*/ 403 h 31562"/>
                  <a:gd name="T4" fmla="*/ 0 w 21600"/>
                  <a:gd name="T5" fmla="*/ 200 h 3156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31562" fill="none" extrusionOk="0">
                    <a:moveTo>
                      <a:pt x="14901" y="-1"/>
                    </a:moveTo>
                    <a:cubicBezTo>
                      <a:pt x="19179" y="4076"/>
                      <a:pt x="21600" y="9727"/>
                      <a:pt x="21600" y="15637"/>
                    </a:cubicBezTo>
                    <a:cubicBezTo>
                      <a:pt x="21600" y="21692"/>
                      <a:pt x="19057" y="27470"/>
                      <a:pt x="14592" y="31561"/>
                    </a:cubicBezTo>
                  </a:path>
                  <a:path w="21600" h="31562" stroke="0" extrusionOk="0">
                    <a:moveTo>
                      <a:pt x="14901" y="-1"/>
                    </a:moveTo>
                    <a:cubicBezTo>
                      <a:pt x="19179" y="4076"/>
                      <a:pt x="21600" y="9727"/>
                      <a:pt x="21600" y="15637"/>
                    </a:cubicBezTo>
                    <a:cubicBezTo>
                      <a:pt x="21600" y="21692"/>
                      <a:pt x="19057" y="27470"/>
                      <a:pt x="14592" y="31561"/>
                    </a:cubicBezTo>
                    <a:lnTo>
                      <a:pt x="0" y="15637"/>
                    </a:lnTo>
                    <a:lnTo>
                      <a:pt x="14901" y="-1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6266" name="Rectangle 35"/>
          <p:cNvSpPr>
            <a:spLocks noChangeArrowheads="1"/>
          </p:cNvSpPr>
          <p:nvPr/>
        </p:nvSpPr>
        <p:spPr bwMode="auto">
          <a:xfrm>
            <a:off x="5995988" y="4652963"/>
            <a:ext cx="371475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604" name="Group 36"/>
          <p:cNvGrpSpPr>
            <a:grpSpLocks/>
          </p:cNvGrpSpPr>
          <p:nvPr/>
        </p:nvGrpSpPr>
        <p:grpSpPr bwMode="auto">
          <a:xfrm>
            <a:off x="2762250" y="4521200"/>
            <a:ext cx="3911600" cy="571500"/>
            <a:chOff x="1740" y="2848"/>
            <a:chExt cx="2464" cy="360"/>
          </a:xfrm>
        </p:grpSpPr>
        <p:sp>
          <p:nvSpPr>
            <p:cNvPr id="96271" name="Line 37"/>
            <p:cNvSpPr>
              <a:spLocks noChangeShapeType="1"/>
            </p:cNvSpPr>
            <p:nvPr/>
          </p:nvSpPr>
          <p:spPr bwMode="auto">
            <a:xfrm>
              <a:off x="1740" y="2848"/>
              <a:ext cx="2456" cy="16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2" name="Line 38"/>
            <p:cNvSpPr>
              <a:spLocks noChangeShapeType="1"/>
            </p:cNvSpPr>
            <p:nvPr/>
          </p:nvSpPr>
          <p:spPr bwMode="auto">
            <a:xfrm flipV="1">
              <a:off x="1740" y="3014"/>
              <a:ext cx="2464" cy="19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607" name="Group 39"/>
          <p:cNvGrpSpPr>
            <a:grpSpLocks/>
          </p:cNvGrpSpPr>
          <p:nvPr/>
        </p:nvGrpSpPr>
        <p:grpSpPr bwMode="auto">
          <a:xfrm>
            <a:off x="6643688" y="4375150"/>
            <a:ext cx="1843087" cy="822325"/>
            <a:chOff x="4185" y="2756"/>
            <a:chExt cx="1161" cy="518"/>
          </a:xfrm>
        </p:grpSpPr>
        <p:sp>
          <p:nvSpPr>
            <p:cNvPr id="96269" name="Text Box 40"/>
            <p:cNvSpPr txBox="1">
              <a:spLocks noChangeArrowheads="1"/>
            </p:cNvSpPr>
            <p:nvPr/>
          </p:nvSpPr>
          <p:spPr bwMode="auto">
            <a:xfrm>
              <a:off x="4204" y="2756"/>
              <a:ext cx="114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Cassegrain </a:t>
              </a:r>
            </a:p>
            <a:p>
              <a:r>
                <a:rPr lang="en-US"/>
                <a:t>Focus</a:t>
              </a:r>
              <a:endParaRPr lang="en-US" sz="2000"/>
            </a:p>
          </p:txBody>
        </p:sp>
        <p:sp>
          <p:nvSpPr>
            <p:cNvPr id="96270" name="Line 41"/>
            <p:cNvSpPr>
              <a:spLocks noChangeShapeType="1"/>
            </p:cNvSpPr>
            <p:nvPr/>
          </p:nvSpPr>
          <p:spPr bwMode="auto">
            <a:xfrm>
              <a:off x="4185" y="2816"/>
              <a:ext cx="0" cy="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/>
        </p:nvGrpSpPr>
        <p:grpSpPr bwMode="auto">
          <a:xfrm>
            <a:off x="212725" y="1617663"/>
            <a:ext cx="2019300" cy="4246562"/>
            <a:chOff x="134" y="841"/>
            <a:chExt cx="1272" cy="2675"/>
          </a:xfrm>
        </p:grpSpPr>
        <p:grpSp>
          <p:nvGrpSpPr>
            <p:cNvPr id="97330" name="Group 3"/>
            <p:cNvGrpSpPr>
              <a:grpSpLocks/>
            </p:cNvGrpSpPr>
            <p:nvPr/>
          </p:nvGrpSpPr>
          <p:grpSpPr bwMode="auto">
            <a:xfrm>
              <a:off x="134" y="1250"/>
              <a:ext cx="1272" cy="1822"/>
              <a:chOff x="134" y="1250"/>
              <a:chExt cx="1272" cy="1822"/>
            </a:xfrm>
          </p:grpSpPr>
          <p:sp>
            <p:nvSpPr>
              <p:cNvPr id="97333" name="AutoShape 4"/>
              <p:cNvSpPr>
                <a:spLocks noChangeArrowheads="1"/>
              </p:cNvSpPr>
              <p:nvPr/>
            </p:nvSpPr>
            <p:spPr bwMode="auto">
              <a:xfrm>
                <a:off x="309" y="2886"/>
                <a:ext cx="923" cy="94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34" name="AutoShape 5"/>
              <p:cNvSpPr>
                <a:spLocks noChangeArrowheads="1"/>
              </p:cNvSpPr>
              <p:nvPr/>
            </p:nvSpPr>
            <p:spPr bwMode="auto">
              <a:xfrm flipV="1">
                <a:off x="417" y="1563"/>
                <a:ext cx="711" cy="600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7335" name="Group 6"/>
              <p:cNvGrpSpPr>
                <a:grpSpLocks/>
              </p:cNvGrpSpPr>
              <p:nvPr/>
            </p:nvGrpSpPr>
            <p:grpSpPr bwMode="auto">
              <a:xfrm>
                <a:off x="134" y="1250"/>
                <a:ext cx="1272" cy="1822"/>
                <a:chOff x="228" y="1246"/>
                <a:chExt cx="1272" cy="1822"/>
              </a:xfrm>
            </p:grpSpPr>
            <p:sp>
              <p:nvSpPr>
                <p:cNvPr id="97336" name="Rectangle 7"/>
                <p:cNvSpPr>
                  <a:spLocks noChangeArrowheads="1"/>
                </p:cNvSpPr>
                <p:nvPr/>
              </p:nvSpPr>
              <p:spPr bwMode="auto">
                <a:xfrm>
                  <a:off x="288" y="1344"/>
                  <a:ext cx="54" cy="1626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/>
                    </a:gs>
                    <a:gs pos="50000">
                      <a:srgbClr val="929292"/>
                    </a:gs>
                    <a:gs pos="100000">
                      <a:srgbClr val="DDDDD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37" name="AutoShape 8"/>
                <p:cNvSpPr>
                  <a:spLocks noChangeArrowheads="1"/>
                </p:cNvSpPr>
                <p:nvPr/>
              </p:nvSpPr>
              <p:spPr bwMode="auto">
                <a:xfrm>
                  <a:off x="381" y="1333"/>
                  <a:ext cx="967" cy="1655"/>
                </a:xfrm>
                <a:prstGeom prst="flowChartCollat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38" name="Rectangle 9" descr="Medium wood"/>
                <p:cNvSpPr>
                  <a:spLocks noChangeArrowheads="1"/>
                </p:cNvSpPr>
                <p:nvPr/>
              </p:nvSpPr>
              <p:spPr bwMode="auto">
                <a:xfrm>
                  <a:off x="229" y="1246"/>
                  <a:ext cx="1271" cy="100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39" name="Rectangle 10" descr="Medium wood"/>
                <p:cNvSpPr>
                  <a:spLocks noChangeArrowheads="1"/>
                </p:cNvSpPr>
                <p:nvPr/>
              </p:nvSpPr>
              <p:spPr bwMode="auto">
                <a:xfrm>
                  <a:off x="228" y="2968"/>
                  <a:ext cx="1271" cy="100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40" name="Rectangle 11"/>
                <p:cNvSpPr>
                  <a:spLocks noChangeArrowheads="1"/>
                </p:cNvSpPr>
                <p:nvPr/>
              </p:nvSpPr>
              <p:spPr bwMode="auto">
                <a:xfrm>
                  <a:off x="1386" y="1344"/>
                  <a:ext cx="54" cy="1626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/>
                    </a:gs>
                    <a:gs pos="50000">
                      <a:srgbClr val="929292"/>
                    </a:gs>
                    <a:gs pos="100000">
                      <a:srgbClr val="DDDDD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7331" name="Text Box 12"/>
            <p:cNvSpPr txBox="1">
              <a:spLocks noChangeArrowheads="1"/>
            </p:cNvSpPr>
            <p:nvPr/>
          </p:nvSpPr>
          <p:spPr bwMode="auto">
            <a:xfrm>
              <a:off x="464" y="841"/>
              <a:ext cx="64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600" baseline="30000"/>
                <a:t>238</a:t>
              </a:r>
              <a:r>
                <a:rPr lang="en-US" sz="3600"/>
                <a:t>U</a:t>
              </a:r>
            </a:p>
          </p:txBody>
        </p:sp>
        <p:sp>
          <p:nvSpPr>
            <p:cNvPr id="97332" name="Text Box 13"/>
            <p:cNvSpPr txBox="1">
              <a:spLocks noChangeArrowheads="1"/>
            </p:cNvSpPr>
            <p:nvPr/>
          </p:nvSpPr>
          <p:spPr bwMode="auto">
            <a:xfrm>
              <a:off x="416" y="3112"/>
              <a:ext cx="7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600" baseline="30000"/>
                <a:t>206</a:t>
              </a:r>
              <a:r>
                <a:rPr lang="en-US" sz="3600"/>
                <a:t>Pb</a:t>
              </a:r>
            </a:p>
          </p:txBody>
        </p:sp>
      </p:grpSp>
      <p:grpSp>
        <p:nvGrpSpPr>
          <p:cNvPr id="97283" name="Group 14"/>
          <p:cNvGrpSpPr>
            <a:grpSpLocks/>
          </p:cNvGrpSpPr>
          <p:nvPr/>
        </p:nvGrpSpPr>
        <p:grpSpPr bwMode="auto">
          <a:xfrm>
            <a:off x="2320925" y="1617663"/>
            <a:ext cx="2019300" cy="4246562"/>
            <a:chOff x="1462" y="841"/>
            <a:chExt cx="1272" cy="2675"/>
          </a:xfrm>
        </p:grpSpPr>
        <p:grpSp>
          <p:nvGrpSpPr>
            <p:cNvPr id="97319" name="Group 15"/>
            <p:cNvGrpSpPr>
              <a:grpSpLocks/>
            </p:cNvGrpSpPr>
            <p:nvPr/>
          </p:nvGrpSpPr>
          <p:grpSpPr bwMode="auto">
            <a:xfrm>
              <a:off x="1462" y="1250"/>
              <a:ext cx="1272" cy="1822"/>
              <a:chOff x="1462" y="1250"/>
              <a:chExt cx="1272" cy="1822"/>
            </a:xfrm>
          </p:grpSpPr>
          <p:sp>
            <p:nvSpPr>
              <p:cNvPr id="97322" name="AutoShape 16"/>
              <p:cNvSpPr>
                <a:spLocks noChangeArrowheads="1"/>
              </p:cNvSpPr>
              <p:nvPr/>
            </p:nvSpPr>
            <p:spPr bwMode="auto">
              <a:xfrm>
                <a:off x="1648" y="2886"/>
                <a:ext cx="923" cy="94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23" name="AutoShape 17"/>
              <p:cNvSpPr>
                <a:spLocks noChangeArrowheads="1"/>
              </p:cNvSpPr>
              <p:nvPr/>
            </p:nvSpPr>
            <p:spPr bwMode="auto">
              <a:xfrm flipV="1">
                <a:off x="1728" y="1550"/>
                <a:ext cx="741" cy="600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7324" name="Group 18"/>
              <p:cNvGrpSpPr>
                <a:grpSpLocks/>
              </p:cNvGrpSpPr>
              <p:nvPr/>
            </p:nvGrpSpPr>
            <p:grpSpPr bwMode="auto">
              <a:xfrm>
                <a:off x="1462" y="1250"/>
                <a:ext cx="1272" cy="1822"/>
                <a:chOff x="228" y="1246"/>
                <a:chExt cx="1272" cy="1822"/>
              </a:xfrm>
            </p:grpSpPr>
            <p:sp>
              <p:nvSpPr>
                <p:cNvPr id="97325" name="Rectangle 19"/>
                <p:cNvSpPr>
                  <a:spLocks noChangeArrowheads="1"/>
                </p:cNvSpPr>
                <p:nvPr/>
              </p:nvSpPr>
              <p:spPr bwMode="auto">
                <a:xfrm>
                  <a:off x="288" y="1344"/>
                  <a:ext cx="54" cy="1626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/>
                    </a:gs>
                    <a:gs pos="50000">
                      <a:srgbClr val="929292"/>
                    </a:gs>
                    <a:gs pos="100000">
                      <a:srgbClr val="DDDDD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26" name="AutoShape 20"/>
                <p:cNvSpPr>
                  <a:spLocks noChangeArrowheads="1"/>
                </p:cNvSpPr>
                <p:nvPr/>
              </p:nvSpPr>
              <p:spPr bwMode="auto">
                <a:xfrm>
                  <a:off x="381" y="1333"/>
                  <a:ext cx="967" cy="1655"/>
                </a:xfrm>
                <a:prstGeom prst="flowChartCollat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27" name="Rectangle 21" descr="Medium wood"/>
                <p:cNvSpPr>
                  <a:spLocks noChangeArrowheads="1"/>
                </p:cNvSpPr>
                <p:nvPr/>
              </p:nvSpPr>
              <p:spPr bwMode="auto">
                <a:xfrm>
                  <a:off x="229" y="1246"/>
                  <a:ext cx="1271" cy="100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28" name="Rectangle 22" descr="Medium wood"/>
                <p:cNvSpPr>
                  <a:spLocks noChangeArrowheads="1"/>
                </p:cNvSpPr>
                <p:nvPr/>
              </p:nvSpPr>
              <p:spPr bwMode="auto">
                <a:xfrm>
                  <a:off x="228" y="2968"/>
                  <a:ext cx="1271" cy="100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29" name="Rectangle 23"/>
                <p:cNvSpPr>
                  <a:spLocks noChangeArrowheads="1"/>
                </p:cNvSpPr>
                <p:nvPr/>
              </p:nvSpPr>
              <p:spPr bwMode="auto">
                <a:xfrm>
                  <a:off x="1386" y="1344"/>
                  <a:ext cx="54" cy="1626"/>
                </a:xfrm>
                <a:prstGeom prst="rect">
                  <a:avLst/>
                </a:prstGeom>
                <a:gradFill rotWithShape="0">
                  <a:gsLst>
                    <a:gs pos="0">
                      <a:srgbClr val="DDDDDD"/>
                    </a:gs>
                    <a:gs pos="50000">
                      <a:srgbClr val="929292"/>
                    </a:gs>
                    <a:gs pos="100000">
                      <a:srgbClr val="DDDDDD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7320" name="Text Box 24"/>
            <p:cNvSpPr txBox="1">
              <a:spLocks noChangeArrowheads="1"/>
            </p:cNvSpPr>
            <p:nvPr/>
          </p:nvSpPr>
          <p:spPr bwMode="auto">
            <a:xfrm>
              <a:off x="1792" y="841"/>
              <a:ext cx="64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600" baseline="30000"/>
                <a:t>235</a:t>
              </a:r>
              <a:r>
                <a:rPr lang="en-US" sz="3600"/>
                <a:t>U</a:t>
              </a:r>
            </a:p>
          </p:txBody>
        </p:sp>
        <p:sp>
          <p:nvSpPr>
            <p:cNvPr id="97321" name="Text Box 25"/>
            <p:cNvSpPr txBox="1">
              <a:spLocks noChangeArrowheads="1"/>
            </p:cNvSpPr>
            <p:nvPr/>
          </p:nvSpPr>
          <p:spPr bwMode="auto">
            <a:xfrm>
              <a:off x="1744" y="3112"/>
              <a:ext cx="7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600" baseline="30000"/>
                <a:t>207</a:t>
              </a:r>
              <a:r>
                <a:rPr lang="en-US" sz="3600"/>
                <a:t>Pb</a:t>
              </a:r>
            </a:p>
          </p:txBody>
        </p:sp>
      </p:grpSp>
      <p:sp>
        <p:nvSpPr>
          <p:cNvPr id="97284" name="Text Box 26"/>
          <p:cNvSpPr txBox="1">
            <a:spLocks noChangeArrowheads="1"/>
          </p:cNvSpPr>
          <p:nvPr/>
        </p:nvSpPr>
        <p:spPr bwMode="auto">
          <a:xfrm>
            <a:off x="174625" y="844550"/>
            <a:ext cx="442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4.5 Billion Years Ago</a:t>
            </a:r>
          </a:p>
        </p:txBody>
      </p:sp>
      <p:grpSp>
        <p:nvGrpSpPr>
          <p:cNvPr id="110619" name="Group 27"/>
          <p:cNvGrpSpPr>
            <a:grpSpLocks/>
          </p:cNvGrpSpPr>
          <p:nvPr/>
        </p:nvGrpSpPr>
        <p:grpSpPr bwMode="auto">
          <a:xfrm>
            <a:off x="4568825" y="652463"/>
            <a:ext cx="4373563" cy="5749925"/>
            <a:chOff x="2878" y="233"/>
            <a:chExt cx="2755" cy="3622"/>
          </a:xfrm>
        </p:grpSpPr>
        <p:grpSp>
          <p:nvGrpSpPr>
            <p:cNvPr id="97286" name="Group 28"/>
            <p:cNvGrpSpPr>
              <a:grpSpLocks/>
            </p:cNvGrpSpPr>
            <p:nvPr/>
          </p:nvGrpSpPr>
          <p:grpSpPr bwMode="auto">
            <a:xfrm>
              <a:off x="2878" y="233"/>
              <a:ext cx="2741" cy="3622"/>
              <a:chOff x="2878" y="233"/>
              <a:chExt cx="2741" cy="3622"/>
            </a:xfrm>
          </p:grpSpPr>
          <p:grpSp>
            <p:nvGrpSpPr>
              <p:cNvPr id="97292" name="Group 29"/>
              <p:cNvGrpSpPr>
                <a:grpSpLocks/>
              </p:cNvGrpSpPr>
              <p:nvPr/>
            </p:nvGrpSpPr>
            <p:grpSpPr bwMode="auto">
              <a:xfrm>
                <a:off x="3019" y="826"/>
                <a:ext cx="1272" cy="2675"/>
                <a:chOff x="2975" y="826"/>
                <a:chExt cx="1272" cy="2675"/>
              </a:xfrm>
            </p:grpSpPr>
            <p:grpSp>
              <p:nvGrpSpPr>
                <p:cNvPr id="97308" name="Group 30"/>
                <p:cNvGrpSpPr>
                  <a:grpSpLocks/>
                </p:cNvGrpSpPr>
                <p:nvPr/>
              </p:nvGrpSpPr>
              <p:grpSpPr bwMode="auto">
                <a:xfrm>
                  <a:off x="2975" y="1250"/>
                  <a:ext cx="1272" cy="1822"/>
                  <a:chOff x="2975" y="1250"/>
                  <a:chExt cx="1272" cy="1822"/>
                </a:xfrm>
              </p:grpSpPr>
              <p:sp>
                <p:nvSpPr>
                  <p:cNvPr id="97311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3161" y="2786"/>
                    <a:ext cx="923" cy="19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312" name="AutoShape 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332" y="1691"/>
                    <a:ext cx="559" cy="47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7313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2975" y="1250"/>
                    <a:ext cx="1272" cy="1822"/>
                    <a:chOff x="228" y="1246"/>
                    <a:chExt cx="1272" cy="1822"/>
                  </a:xfrm>
                </p:grpSpPr>
                <p:sp>
                  <p:nvSpPr>
                    <p:cNvPr id="97314" name="Rectangl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" y="1344"/>
                      <a:ext cx="54" cy="162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DDDDDD"/>
                        </a:gs>
                        <a:gs pos="50000">
                          <a:srgbClr val="929292"/>
                        </a:gs>
                        <a:gs pos="100000">
                          <a:srgbClr val="DDDDDD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15" name="AutoShap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" y="1333"/>
                      <a:ext cx="967" cy="1655"/>
                    </a:xfrm>
                    <a:prstGeom prst="flowChartCollat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16" name="Rectangle 36" descr="Medium wood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" y="1246"/>
                      <a:ext cx="1271" cy="100"/>
                    </a:xfrm>
                    <a:prstGeom prst="rect">
                      <a:avLst/>
                    </a:pr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17" name="Rectangle 37" descr="Medium wood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" y="2968"/>
                      <a:ext cx="1271" cy="100"/>
                    </a:xfrm>
                    <a:prstGeom prst="rect">
                      <a:avLst/>
                    </a:pr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18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6" y="1344"/>
                      <a:ext cx="54" cy="162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DDDDDD"/>
                        </a:gs>
                        <a:gs pos="50000">
                          <a:srgbClr val="929292"/>
                        </a:gs>
                        <a:gs pos="100000">
                          <a:srgbClr val="DDDDDD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30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305" y="826"/>
                  <a:ext cx="645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3600" baseline="30000"/>
                    <a:t>238</a:t>
                  </a:r>
                  <a:r>
                    <a:rPr lang="en-US" sz="3600"/>
                    <a:t>U</a:t>
                  </a:r>
                </a:p>
              </p:txBody>
            </p:sp>
            <p:sp>
              <p:nvSpPr>
                <p:cNvPr id="9731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257" y="3097"/>
                  <a:ext cx="789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3600" baseline="30000"/>
                    <a:t>206</a:t>
                  </a:r>
                  <a:r>
                    <a:rPr lang="en-US" sz="3600"/>
                    <a:t>Pb</a:t>
                  </a:r>
                </a:p>
              </p:txBody>
            </p:sp>
          </p:grpSp>
          <p:grpSp>
            <p:nvGrpSpPr>
              <p:cNvPr id="97293" name="Group 41"/>
              <p:cNvGrpSpPr>
                <a:grpSpLocks/>
              </p:cNvGrpSpPr>
              <p:nvPr/>
            </p:nvGrpSpPr>
            <p:grpSpPr bwMode="auto">
              <a:xfrm>
                <a:off x="4347" y="837"/>
                <a:ext cx="1272" cy="2675"/>
                <a:chOff x="4303" y="837"/>
                <a:chExt cx="1272" cy="2675"/>
              </a:xfrm>
            </p:grpSpPr>
            <p:grpSp>
              <p:nvGrpSpPr>
                <p:cNvPr id="97297" name="Group 42"/>
                <p:cNvGrpSpPr>
                  <a:grpSpLocks/>
                </p:cNvGrpSpPr>
                <p:nvPr/>
              </p:nvGrpSpPr>
              <p:grpSpPr bwMode="auto">
                <a:xfrm>
                  <a:off x="4303" y="1250"/>
                  <a:ext cx="1272" cy="1822"/>
                  <a:chOff x="4303" y="1250"/>
                  <a:chExt cx="1272" cy="1822"/>
                </a:xfrm>
              </p:grpSpPr>
              <p:sp>
                <p:nvSpPr>
                  <p:cNvPr id="97300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4478" y="2586"/>
                    <a:ext cx="923" cy="39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301" name="AutoShape 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4856" y="2010"/>
                    <a:ext cx="173" cy="140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7302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4303" y="1250"/>
                    <a:ext cx="1272" cy="1822"/>
                    <a:chOff x="228" y="1246"/>
                    <a:chExt cx="1272" cy="1822"/>
                  </a:xfrm>
                </p:grpSpPr>
                <p:sp>
                  <p:nvSpPr>
                    <p:cNvPr id="97303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8" y="1344"/>
                      <a:ext cx="54" cy="162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DDDDDD"/>
                        </a:gs>
                        <a:gs pos="50000">
                          <a:srgbClr val="929292"/>
                        </a:gs>
                        <a:gs pos="100000">
                          <a:srgbClr val="DDDDDD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04" name="AutoShap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1" y="1333"/>
                      <a:ext cx="967" cy="1655"/>
                    </a:xfrm>
                    <a:prstGeom prst="flowChartCollat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05" name="Rectangle 48" descr="Medium wood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" y="1246"/>
                      <a:ext cx="1271" cy="100"/>
                    </a:xfrm>
                    <a:prstGeom prst="rect">
                      <a:avLst/>
                    </a:pr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06" name="Rectangle 49" descr="Medium wood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" y="2968"/>
                      <a:ext cx="1271" cy="100"/>
                    </a:xfrm>
                    <a:prstGeom prst="rect">
                      <a:avLst/>
                    </a:pr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07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6" y="1344"/>
                      <a:ext cx="54" cy="1626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DDDDDD"/>
                        </a:gs>
                        <a:gs pos="50000">
                          <a:srgbClr val="929292"/>
                        </a:gs>
                        <a:gs pos="100000">
                          <a:srgbClr val="DDDDDD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298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633" y="837"/>
                  <a:ext cx="645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3600" baseline="30000"/>
                    <a:t>235</a:t>
                  </a:r>
                  <a:r>
                    <a:rPr lang="en-US" sz="3600"/>
                    <a:t>U</a:t>
                  </a:r>
                </a:p>
              </p:txBody>
            </p:sp>
            <p:sp>
              <p:nvSpPr>
                <p:cNvPr id="97299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585" y="3108"/>
                  <a:ext cx="789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3600" baseline="30000"/>
                    <a:t>207</a:t>
                  </a:r>
                  <a:r>
                    <a:rPr lang="en-US" sz="3600"/>
                    <a:t>Pb</a:t>
                  </a:r>
                </a:p>
              </p:txBody>
            </p:sp>
          </p:grpSp>
          <p:grpSp>
            <p:nvGrpSpPr>
              <p:cNvPr id="97294" name="Group 53"/>
              <p:cNvGrpSpPr>
                <a:grpSpLocks/>
              </p:cNvGrpSpPr>
              <p:nvPr/>
            </p:nvGrpSpPr>
            <p:grpSpPr bwMode="auto">
              <a:xfrm>
                <a:off x="2878" y="233"/>
                <a:ext cx="1846" cy="3622"/>
                <a:chOff x="2878" y="233"/>
                <a:chExt cx="1846" cy="3622"/>
              </a:xfrm>
            </p:grpSpPr>
            <p:sp>
              <p:nvSpPr>
                <p:cNvPr id="97295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3808" y="355"/>
                  <a:ext cx="91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sz="3600">
                      <a:solidFill>
                        <a:schemeClr val="tx2"/>
                      </a:solidFill>
                    </a:rPr>
                    <a:t>Today</a:t>
                  </a:r>
                </a:p>
              </p:txBody>
            </p:sp>
            <p:sp>
              <p:nvSpPr>
                <p:cNvPr id="97296" name="Line 55"/>
                <p:cNvSpPr>
                  <a:spLocks noChangeShapeType="1"/>
                </p:cNvSpPr>
                <p:nvPr/>
              </p:nvSpPr>
              <p:spPr bwMode="auto">
                <a:xfrm>
                  <a:off x="2878" y="233"/>
                  <a:ext cx="0" cy="3622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7287" name="Group 56"/>
            <p:cNvGrpSpPr>
              <a:grpSpLocks/>
            </p:cNvGrpSpPr>
            <p:nvPr/>
          </p:nvGrpSpPr>
          <p:grpSpPr bwMode="auto">
            <a:xfrm>
              <a:off x="3090" y="1415"/>
              <a:ext cx="2543" cy="2387"/>
              <a:chOff x="3090" y="1415"/>
              <a:chExt cx="2543" cy="2387"/>
            </a:xfrm>
          </p:grpSpPr>
          <p:sp>
            <p:nvSpPr>
              <p:cNvPr id="97288" name="Text Box 57"/>
              <p:cNvSpPr txBox="1">
                <a:spLocks noChangeArrowheads="1"/>
              </p:cNvSpPr>
              <p:nvPr/>
            </p:nvSpPr>
            <p:spPr bwMode="auto">
              <a:xfrm>
                <a:off x="3090" y="3475"/>
                <a:ext cx="102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1 half-life</a:t>
                </a:r>
              </a:p>
            </p:txBody>
          </p:sp>
          <p:sp>
            <p:nvSpPr>
              <p:cNvPr id="97289" name="Text Box 58"/>
              <p:cNvSpPr txBox="1">
                <a:spLocks noChangeArrowheads="1"/>
              </p:cNvSpPr>
              <p:nvPr/>
            </p:nvSpPr>
            <p:spPr bwMode="auto">
              <a:xfrm>
                <a:off x="4257" y="3475"/>
                <a:ext cx="1376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6.3 half-lives</a:t>
                </a:r>
              </a:p>
            </p:txBody>
          </p:sp>
          <p:sp>
            <p:nvSpPr>
              <p:cNvPr id="97290" name="Text Box 59"/>
              <p:cNvSpPr txBox="1">
                <a:spLocks noChangeArrowheads="1"/>
              </p:cNvSpPr>
              <p:nvPr/>
            </p:nvSpPr>
            <p:spPr bwMode="auto">
              <a:xfrm>
                <a:off x="3300" y="1415"/>
                <a:ext cx="69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/>
                  <a:t>50% left</a:t>
                </a:r>
              </a:p>
            </p:txBody>
          </p:sp>
          <p:sp>
            <p:nvSpPr>
              <p:cNvPr id="97291" name="Text Box 60"/>
              <p:cNvSpPr txBox="1">
                <a:spLocks noChangeArrowheads="1"/>
              </p:cNvSpPr>
              <p:nvPr/>
            </p:nvSpPr>
            <p:spPr bwMode="auto">
              <a:xfrm>
                <a:off x="4619" y="1422"/>
                <a:ext cx="73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/>
                  <a:t>1.2% left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Oval 2"/>
          <p:cNvSpPr>
            <a:spLocks noChangeAspect="1" noChangeArrowheads="1"/>
          </p:cNvSpPr>
          <p:nvPr/>
        </p:nvSpPr>
        <p:spPr bwMode="auto">
          <a:xfrm>
            <a:off x="1712913" y="574675"/>
            <a:ext cx="5713412" cy="571341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Oval 3"/>
          <p:cNvSpPr>
            <a:spLocks noChangeAspect="1" noChangeArrowheads="1"/>
          </p:cNvSpPr>
          <p:nvPr/>
        </p:nvSpPr>
        <p:spPr bwMode="auto">
          <a:xfrm>
            <a:off x="1825625" y="687388"/>
            <a:ext cx="5484813" cy="5484812"/>
          </a:xfrm>
          <a:prstGeom prst="ellipse">
            <a:avLst/>
          </a:prstGeom>
          <a:solidFill>
            <a:srgbClr val="00FF99"/>
          </a:solidFill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Oval 4"/>
          <p:cNvSpPr>
            <a:spLocks noChangeAspect="1" noChangeArrowheads="1"/>
          </p:cNvSpPr>
          <p:nvPr/>
        </p:nvSpPr>
        <p:spPr bwMode="auto">
          <a:xfrm>
            <a:off x="3014663" y="1876425"/>
            <a:ext cx="3108325" cy="3108325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000"/>
          </a:p>
        </p:txBody>
      </p:sp>
      <p:sp>
        <p:nvSpPr>
          <p:cNvPr id="98309" name="Oval 5"/>
          <p:cNvSpPr>
            <a:spLocks noChangeAspect="1" noChangeArrowheads="1"/>
          </p:cNvSpPr>
          <p:nvPr/>
        </p:nvSpPr>
        <p:spPr bwMode="auto">
          <a:xfrm>
            <a:off x="3997325" y="2859088"/>
            <a:ext cx="1143000" cy="1143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4860925" y="115888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Seismic Station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4632325" y="2108200"/>
            <a:ext cx="1100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Lower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Mantle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4098925" y="32004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Core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6013450" y="2106613"/>
            <a:ext cx="1100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Upper</a:t>
            </a:r>
          </a:p>
          <a:p>
            <a:pPr algn="ctr"/>
            <a:r>
              <a:rPr lang="en-US">
                <a:solidFill>
                  <a:schemeClr val="bg2"/>
                </a:solidFill>
              </a:rPr>
              <a:t>Mantle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6748463" y="1141413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Crust</a:t>
            </a:r>
          </a:p>
        </p:txBody>
      </p:sp>
      <p:sp>
        <p:nvSpPr>
          <p:cNvPr id="98315" name="Rectangle 11"/>
          <p:cNvSpPr>
            <a:spLocks noChangeArrowheads="1"/>
          </p:cNvSpPr>
          <p:nvPr/>
        </p:nvSpPr>
        <p:spPr bwMode="auto">
          <a:xfrm rot="-2044991">
            <a:off x="6032500" y="5805488"/>
            <a:ext cx="3048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419600" y="304800"/>
            <a:ext cx="3048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6318250" y="6105525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Seismic Station</a:t>
            </a:r>
          </a:p>
        </p:txBody>
      </p:sp>
      <p:grpSp>
        <p:nvGrpSpPr>
          <p:cNvPr id="111630" name="Group 14"/>
          <p:cNvGrpSpPr>
            <a:grpSpLocks/>
          </p:cNvGrpSpPr>
          <p:nvPr/>
        </p:nvGrpSpPr>
        <p:grpSpPr bwMode="auto">
          <a:xfrm>
            <a:off x="4572000" y="581025"/>
            <a:ext cx="3879850" cy="5715000"/>
            <a:chOff x="2880" y="366"/>
            <a:chExt cx="2444" cy="3600"/>
          </a:xfrm>
        </p:grpSpPr>
        <p:grpSp>
          <p:nvGrpSpPr>
            <p:cNvPr id="98340" name="Group 15"/>
            <p:cNvGrpSpPr>
              <a:grpSpLocks/>
            </p:cNvGrpSpPr>
            <p:nvPr/>
          </p:nvGrpSpPr>
          <p:grpSpPr bwMode="auto">
            <a:xfrm>
              <a:off x="2880" y="366"/>
              <a:ext cx="1800" cy="3600"/>
              <a:chOff x="2880" y="366"/>
              <a:chExt cx="1800" cy="3600"/>
            </a:xfrm>
          </p:grpSpPr>
          <p:sp>
            <p:nvSpPr>
              <p:cNvPr id="98342" name="Arc 16"/>
              <p:cNvSpPr>
                <a:spLocks noChangeAspect="1"/>
              </p:cNvSpPr>
              <p:nvPr/>
            </p:nvSpPr>
            <p:spPr bwMode="auto">
              <a:xfrm flipV="1">
                <a:off x="2883" y="2164"/>
                <a:ext cx="1797" cy="1266"/>
              </a:xfrm>
              <a:custGeom>
                <a:avLst/>
                <a:gdLst>
                  <a:gd name="T0" fmla="*/ 1276 w 21600"/>
                  <a:gd name="T1" fmla="*/ 0 h 15212"/>
                  <a:gd name="T2" fmla="*/ 1797 w 21600"/>
                  <a:gd name="T3" fmla="*/ 1266 h 15212"/>
                  <a:gd name="T4" fmla="*/ 0 w 21600"/>
                  <a:gd name="T5" fmla="*/ 1266 h 152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5212" fill="none" extrusionOk="0">
                    <a:moveTo>
                      <a:pt x="15334" y="-1"/>
                    </a:moveTo>
                    <a:cubicBezTo>
                      <a:pt x="19347" y="4045"/>
                      <a:pt x="21600" y="9513"/>
                      <a:pt x="21600" y="15212"/>
                    </a:cubicBezTo>
                  </a:path>
                  <a:path w="21600" h="15212" stroke="0" extrusionOk="0">
                    <a:moveTo>
                      <a:pt x="15334" y="-1"/>
                    </a:moveTo>
                    <a:cubicBezTo>
                      <a:pt x="19347" y="4045"/>
                      <a:pt x="21600" y="9513"/>
                      <a:pt x="21600" y="15212"/>
                    </a:cubicBezTo>
                    <a:lnTo>
                      <a:pt x="0" y="15212"/>
                    </a:lnTo>
                    <a:lnTo>
                      <a:pt x="15334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43" name="Arc 17"/>
              <p:cNvSpPr>
                <a:spLocks noChangeAspect="1"/>
              </p:cNvSpPr>
              <p:nvPr/>
            </p:nvSpPr>
            <p:spPr bwMode="auto">
              <a:xfrm flipV="1">
                <a:off x="2880" y="2169"/>
                <a:ext cx="1274" cy="1797"/>
              </a:xfrm>
              <a:custGeom>
                <a:avLst/>
                <a:gdLst>
                  <a:gd name="T0" fmla="*/ 6 w 15316"/>
                  <a:gd name="T1" fmla="*/ 0 h 21600"/>
                  <a:gd name="T2" fmla="*/ 1274 w 15316"/>
                  <a:gd name="T3" fmla="*/ 530 h 21600"/>
                  <a:gd name="T4" fmla="*/ 0 w 15316"/>
                  <a:gd name="T5" fmla="*/ 1797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316" h="21600" fill="none" extrusionOk="0">
                    <a:moveTo>
                      <a:pt x="71" y="0"/>
                    </a:moveTo>
                    <a:cubicBezTo>
                      <a:pt x="5796" y="19"/>
                      <a:pt x="11279" y="2309"/>
                      <a:pt x="15315" y="6369"/>
                    </a:cubicBezTo>
                  </a:path>
                  <a:path w="15316" h="21600" stroke="0" extrusionOk="0">
                    <a:moveTo>
                      <a:pt x="71" y="0"/>
                    </a:moveTo>
                    <a:cubicBezTo>
                      <a:pt x="5796" y="19"/>
                      <a:pt x="11279" y="2309"/>
                      <a:pt x="15315" y="6369"/>
                    </a:cubicBezTo>
                    <a:lnTo>
                      <a:pt x="0" y="21600"/>
                    </a:lnTo>
                    <a:lnTo>
                      <a:pt x="71" y="0"/>
                    </a:lnTo>
                    <a:close/>
                  </a:path>
                </a:pathLst>
              </a:cu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44" name="Arc 18"/>
              <p:cNvSpPr>
                <a:spLocks noChangeAspect="1"/>
              </p:cNvSpPr>
              <p:nvPr/>
            </p:nvSpPr>
            <p:spPr bwMode="auto">
              <a:xfrm flipV="1">
                <a:off x="2880" y="816"/>
                <a:ext cx="1797" cy="1343"/>
              </a:xfrm>
              <a:custGeom>
                <a:avLst/>
                <a:gdLst>
                  <a:gd name="T0" fmla="*/ 1797 w 21600"/>
                  <a:gd name="T1" fmla="*/ 2 h 16143"/>
                  <a:gd name="T2" fmla="*/ 1194 w 21600"/>
                  <a:gd name="T3" fmla="*/ 1343 h 16143"/>
                  <a:gd name="T4" fmla="*/ 0 w 21600"/>
                  <a:gd name="T5" fmla="*/ 0 h 161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16143" fill="none" extrusionOk="0">
                    <a:moveTo>
                      <a:pt x="21599" y="24"/>
                    </a:moveTo>
                    <a:cubicBezTo>
                      <a:pt x="21592" y="6185"/>
                      <a:pt x="18955" y="12050"/>
                      <a:pt x="14351" y="16143"/>
                    </a:cubicBezTo>
                  </a:path>
                  <a:path w="21600" h="16143" stroke="0" extrusionOk="0">
                    <a:moveTo>
                      <a:pt x="21599" y="24"/>
                    </a:moveTo>
                    <a:cubicBezTo>
                      <a:pt x="21592" y="6185"/>
                      <a:pt x="18955" y="12050"/>
                      <a:pt x="14351" y="16143"/>
                    </a:cubicBezTo>
                    <a:lnTo>
                      <a:pt x="0" y="0"/>
                    </a:lnTo>
                    <a:lnTo>
                      <a:pt x="21599" y="24"/>
                    </a:lnTo>
                    <a:close/>
                  </a:path>
                </a:pathLst>
              </a:cu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45" name="Arc 19"/>
              <p:cNvSpPr>
                <a:spLocks noChangeAspect="1"/>
              </p:cNvSpPr>
              <p:nvPr/>
            </p:nvSpPr>
            <p:spPr bwMode="auto">
              <a:xfrm flipV="1">
                <a:off x="2880" y="366"/>
                <a:ext cx="1186" cy="1794"/>
              </a:xfrm>
              <a:custGeom>
                <a:avLst/>
                <a:gdLst>
                  <a:gd name="T0" fmla="*/ 1186 w 14256"/>
                  <a:gd name="T1" fmla="*/ 1350 h 21561"/>
                  <a:gd name="T2" fmla="*/ 108 w 14256"/>
                  <a:gd name="T3" fmla="*/ 1794 h 21561"/>
                  <a:gd name="T4" fmla="*/ 0 w 14256"/>
                  <a:gd name="T5" fmla="*/ 0 h 215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256" h="21561" fill="none" extrusionOk="0">
                    <a:moveTo>
                      <a:pt x="14256" y="16227"/>
                    </a:moveTo>
                    <a:cubicBezTo>
                      <a:pt x="10648" y="19396"/>
                      <a:pt x="6087" y="21273"/>
                      <a:pt x="1294" y="21561"/>
                    </a:cubicBezTo>
                  </a:path>
                  <a:path w="14256" h="21561" stroke="0" extrusionOk="0">
                    <a:moveTo>
                      <a:pt x="14256" y="16227"/>
                    </a:moveTo>
                    <a:cubicBezTo>
                      <a:pt x="10648" y="19396"/>
                      <a:pt x="6087" y="21273"/>
                      <a:pt x="1294" y="21561"/>
                    </a:cubicBezTo>
                    <a:lnTo>
                      <a:pt x="0" y="0"/>
                    </a:lnTo>
                    <a:lnTo>
                      <a:pt x="14256" y="16227"/>
                    </a:lnTo>
                    <a:close/>
                  </a:path>
                </a:pathLst>
              </a:cu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8341" name="Text Box 20"/>
            <p:cNvSpPr txBox="1">
              <a:spLocks noChangeArrowheads="1"/>
            </p:cNvSpPr>
            <p:nvPr/>
          </p:nvSpPr>
          <p:spPr bwMode="auto">
            <a:xfrm>
              <a:off x="4546" y="2736"/>
              <a:ext cx="77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>
                  <a:solidFill>
                    <a:schemeClr val="bg2"/>
                  </a:solidFill>
                </a:rPr>
                <a:t>Surface</a:t>
              </a:r>
            </a:p>
            <a:p>
              <a:r>
                <a:rPr lang="en-US">
                  <a:solidFill>
                    <a:schemeClr val="bg2"/>
                  </a:solidFill>
                </a:rPr>
                <a:t>Waves</a:t>
              </a:r>
            </a:p>
          </p:txBody>
        </p:sp>
      </p:grpSp>
      <p:sp>
        <p:nvSpPr>
          <p:cNvPr id="98319" name="Line 23"/>
          <p:cNvSpPr>
            <a:spLocks noChangeShapeType="1"/>
          </p:cNvSpPr>
          <p:nvPr/>
        </p:nvSpPr>
        <p:spPr bwMode="auto">
          <a:xfrm flipV="1">
            <a:off x="4568825" y="611188"/>
            <a:ext cx="0" cy="56388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0" name="Line 24"/>
          <p:cNvSpPr>
            <a:spLocks noChangeShapeType="1"/>
          </p:cNvSpPr>
          <p:nvPr/>
        </p:nvSpPr>
        <p:spPr bwMode="auto">
          <a:xfrm flipV="1">
            <a:off x="4568825" y="4648200"/>
            <a:ext cx="0" cy="1371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Line 25"/>
          <p:cNvSpPr>
            <a:spLocks noChangeShapeType="1"/>
          </p:cNvSpPr>
          <p:nvPr/>
        </p:nvSpPr>
        <p:spPr bwMode="auto">
          <a:xfrm flipV="1">
            <a:off x="4568825" y="3200400"/>
            <a:ext cx="0" cy="1371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2" name="Line 26"/>
          <p:cNvSpPr>
            <a:spLocks noChangeShapeType="1"/>
          </p:cNvSpPr>
          <p:nvPr/>
        </p:nvSpPr>
        <p:spPr bwMode="auto">
          <a:xfrm flipV="1">
            <a:off x="4568825" y="1752600"/>
            <a:ext cx="0" cy="1371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Text Box 27"/>
          <p:cNvSpPr txBox="1">
            <a:spLocks noChangeArrowheads="1"/>
          </p:cNvSpPr>
          <p:nvPr/>
        </p:nvSpPr>
        <p:spPr bwMode="auto">
          <a:xfrm>
            <a:off x="3125788" y="1384300"/>
            <a:ext cx="1404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chemeClr val="bg2"/>
                </a:solidFill>
              </a:rPr>
              <a:t>P-waves</a:t>
            </a:r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111644" name="Group 28"/>
          <p:cNvGrpSpPr>
            <a:grpSpLocks/>
          </p:cNvGrpSpPr>
          <p:nvPr/>
        </p:nvGrpSpPr>
        <p:grpSpPr bwMode="auto">
          <a:xfrm>
            <a:off x="1719263" y="573088"/>
            <a:ext cx="2865437" cy="5726112"/>
            <a:chOff x="1083" y="361"/>
            <a:chExt cx="1805" cy="3607"/>
          </a:xfrm>
        </p:grpSpPr>
        <p:sp>
          <p:nvSpPr>
            <p:cNvPr id="98336" name="Arc 29"/>
            <p:cNvSpPr>
              <a:spLocks noChangeAspect="1"/>
            </p:cNvSpPr>
            <p:nvPr/>
          </p:nvSpPr>
          <p:spPr bwMode="auto">
            <a:xfrm flipH="1">
              <a:off x="1083" y="914"/>
              <a:ext cx="1797" cy="1259"/>
            </a:xfrm>
            <a:custGeom>
              <a:avLst/>
              <a:gdLst>
                <a:gd name="T0" fmla="*/ 1293 w 21600"/>
                <a:gd name="T1" fmla="*/ 0 h 15135"/>
                <a:gd name="T2" fmla="*/ 1797 w 21600"/>
                <a:gd name="T3" fmla="*/ 1259 h 15135"/>
                <a:gd name="T4" fmla="*/ 0 w 21600"/>
                <a:gd name="T5" fmla="*/ 1248 h 15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5135" fill="none" extrusionOk="0">
                  <a:moveTo>
                    <a:pt x="15539" y="-1"/>
                  </a:moveTo>
                  <a:cubicBezTo>
                    <a:pt x="19427" y="4026"/>
                    <a:pt x="21600" y="9405"/>
                    <a:pt x="21600" y="15003"/>
                  </a:cubicBezTo>
                  <a:cubicBezTo>
                    <a:pt x="21600" y="15046"/>
                    <a:pt x="21599" y="15090"/>
                    <a:pt x="21599" y="15134"/>
                  </a:cubicBezTo>
                </a:path>
                <a:path w="21600" h="15135" stroke="0" extrusionOk="0">
                  <a:moveTo>
                    <a:pt x="15539" y="-1"/>
                  </a:moveTo>
                  <a:cubicBezTo>
                    <a:pt x="19427" y="4026"/>
                    <a:pt x="21600" y="9405"/>
                    <a:pt x="21600" y="15003"/>
                  </a:cubicBezTo>
                  <a:cubicBezTo>
                    <a:pt x="21600" y="15046"/>
                    <a:pt x="21599" y="15090"/>
                    <a:pt x="21599" y="15134"/>
                  </a:cubicBezTo>
                  <a:lnTo>
                    <a:pt x="0" y="15003"/>
                  </a:lnTo>
                  <a:lnTo>
                    <a:pt x="15539" y="-1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7" name="Arc 30"/>
            <p:cNvSpPr>
              <a:spLocks noChangeAspect="1"/>
            </p:cNvSpPr>
            <p:nvPr/>
          </p:nvSpPr>
          <p:spPr bwMode="auto">
            <a:xfrm flipH="1">
              <a:off x="1083" y="2171"/>
              <a:ext cx="1797" cy="1343"/>
            </a:xfrm>
            <a:custGeom>
              <a:avLst/>
              <a:gdLst>
                <a:gd name="T0" fmla="*/ 1797 w 21599"/>
                <a:gd name="T1" fmla="*/ 18 h 16143"/>
                <a:gd name="T2" fmla="*/ 1194 w 21599"/>
                <a:gd name="T3" fmla="*/ 1343 h 16143"/>
                <a:gd name="T4" fmla="*/ 0 w 21599"/>
                <a:gd name="T5" fmla="*/ 0 h 16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9" h="16143" fill="none" extrusionOk="0">
                  <a:moveTo>
                    <a:pt x="21598" y="211"/>
                  </a:moveTo>
                  <a:cubicBezTo>
                    <a:pt x="21539" y="6307"/>
                    <a:pt x="18906" y="12093"/>
                    <a:pt x="14351" y="16143"/>
                  </a:cubicBezTo>
                </a:path>
                <a:path w="21599" h="16143" stroke="0" extrusionOk="0">
                  <a:moveTo>
                    <a:pt x="21598" y="211"/>
                  </a:moveTo>
                  <a:cubicBezTo>
                    <a:pt x="21539" y="6307"/>
                    <a:pt x="18906" y="12093"/>
                    <a:pt x="14351" y="16143"/>
                  </a:cubicBezTo>
                  <a:lnTo>
                    <a:pt x="0" y="0"/>
                  </a:lnTo>
                  <a:lnTo>
                    <a:pt x="21598" y="211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8" name="Arc 31"/>
            <p:cNvSpPr>
              <a:spLocks noChangeAspect="1"/>
            </p:cNvSpPr>
            <p:nvPr/>
          </p:nvSpPr>
          <p:spPr bwMode="auto">
            <a:xfrm flipH="1">
              <a:off x="1696" y="2179"/>
              <a:ext cx="1192" cy="1789"/>
            </a:xfrm>
            <a:custGeom>
              <a:avLst/>
              <a:gdLst>
                <a:gd name="T0" fmla="*/ 1192 w 14333"/>
                <a:gd name="T1" fmla="*/ 1338 h 21599"/>
                <a:gd name="T2" fmla="*/ 15 w 14333"/>
                <a:gd name="T3" fmla="*/ 1789 h 21599"/>
                <a:gd name="T4" fmla="*/ 0 w 14333"/>
                <a:gd name="T5" fmla="*/ 0 h 215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33" h="21599" fill="none" extrusionOk="0">
                  <a:moveTo>
                    <a:pt x="14333" y="16159"/>
                  </a:moveTo>
                  <a:cubicBezTo>
                    <a:pt x="10428" y="19623"/>
                    <a:pt x="5400" y="21555"/>
                    <a:pt x="181" y="21599"/>
                  </a:cubicBezTo>
                </a:path>
                <a:path w="14333" h="21599" stroke="0" extrusionOk="0">
                  <a:moveTo>
                    <a:pt x="14333" y="16159"/>
                  </a:moveTo>
                  <a:cubicBezTo>
                    <a:pt x="10428" y="19623"/>
                    <a:pt x="5400" y="21555"/>
                    <a:pt x="181" y="21599"/>
                  </a:cubicBezTo>
                  <a:lnTo>
                    <a:pt x="0" y="0"/>
                  </a:lnTo>
                  <a:lnTo>
                    <a:pt x="14333" y="16159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9" name="Arc 32"/>
            <p:cNvSpPr>
              <a:spLocks noChangeAspect="1"/>
            </p:cNvSpPr>
            <p:nvPr/>
          </p:nvSpPr>
          <p:spPr bwMode="auto">
            <a:xfrm flipH="1">
              <a:off x="1589" y="361"/>
              <a:ext cx="1293" cy="1797"/>
            </a:xfrm>
            <a:custGeom>
              <a:avLst/>
              <a:gdLst>
                <a:gd name="T0" fmla="*/ 0 w 15542"/>
                <a:gd name="T1" fmla="*/ 0 h 21600"/>
                <a:gd name="T2" fmla="*/ 1293 w 15542"/>
                <a:gd name="T3" fmla="*/ 549 h 21600"/>
                <a:gd name="T4" fmla="*/ 0 w 15542"/>
                <a:gd name="T5" fmla="*/ 1797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42" h="21600" fill="none" extrusionOk="0">
                  <a:moveTo>
                    <a:pt x="-1" y="0"/>
                  </a:moveTo>
                  <a:cubicBezTo>
                    <a:pt x="5861" y="0"/>
                    <a:pt x="11471" y="2382"/>
                    <a:pt x="15541" y="6599"/>
                  </a:cubicBezTo>
                </a:path>
                <a:path w="15542" h="21600" stroke="0" extrusionOk="0">
                  <a:moveTo>
                    <a:pt x="-1" y="0"/>
                  </a:moveTo>
                  <a:cubicBezTo>
                    <a:pt x="5861" y="0"/>
                    <a:pt x="11471" y="2382"/>
                    <a:pt x="15541" y="659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49" name="Group 33"/>
          <p:cNvGrpSpPr>
            <a:grpSpLocks/>
          </p:cNvGrpSpPr>
          <p:nvPr/>
        </p:nvGrpSpPr>
        <p:grpSpPr bwMode="auto">
          <a:xfrm>
            <a:off x="4538663" y="4581525"/>
            <a:ext cx="2220912" cy="1890713"/>
            <a:chOff x="2889" y="3027"/>
            <a:chExt cx="1321" cy="1005"/>
          </a:xfrm>
        </p:grpSpPr>
        <p:sp>
          <p:nvSpPr>
            <p:cNvPr id="98332" name="Arc 34"/>
            <p:cNvSpPr>
              <a:spLocks/>
            </p:cNvSpPr>
            <p:nvPr/>
          </p:nvSpPr>
          <p:spPr bwMode="auto">
            <a:xfrm flipH="1">
              <a:off x="2889" y="3209"/>
              <a:ext cx="400" cy="780"/>
            </a:xfrm>
            <a:custGeom>
              <a:avLst/>
              <a:gdLst>
                <a:gd name="T0" fmla="*/ 128 w 21592"/>
                <a:gd name="T1" fmla="*/ 0 h 20468"/>
                <a:gd name="T2" fmla="*/ 400 w 21592"/>
                <a:gd name="T3" fmla="*/ 758 h 20468"/>
                <a:gd name="T4" fmla="*/ 0 w 21592"/>
                <a:gd name="T5" fmla="*/ 780 h 2046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92" h="20468" fill="none" extrusionOk="0">
                  <a:moveTo>
                    <a:pt x="6900" y="-1"/>
                  </a:moveTo>
                  <a:cubicBezTo>
                    <a:pt x="15485" y="2893"/>
                    <a:pt x="21352" y="10838"/>
                    <a:pt x="21592" y="19894"/>
                  </a:cubicBezTo>
                </a:path>
                <a:path w="21592" h="20468" stroke="0" extrusionOk="0">
                  <a:moveTo>
                    <a:pt x="6900" y="-1"/>
                  </a:moveTo>
                  <a:cubicBezTo>
                    <a:pt x="15485" y="2893"/>
                    <a:pt x="21352" y="10838"/>
                    <a:pt x="21592" y="19894"/>
                  </a:cubicBezTo>
                  <a:lnTo>
                    <a:pt x="0" y="20468"/>
                  </a:lnTo>
                  <a:lnTo>
                    <a:pt x="6900" y="-1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333" name="Group 35"/>
            <p:cNvGrpSpPr>
              <a:grpSpLocks/>
            </p:cNvGrpSpPr>
            <p:nvPr/>
          </p:nvGrpSpPr>
          <p:grpSpPr bwMode="auto">
            <a:xfrm>
              <a:off x="3168" y="3027"/>
              <a:ext cx="1042" cy="1005"/>
              <a:chOff x="3168" y="3027"/>
              <a:chExt cx="1042" cy="1005"/>
            </a:xfrm>
          </p:grpSpPr>
          <p:sp>
            <p:nvSpPr>
              <p:cNvPr id="98334" name="Arc 36"/>
              <p:cNvSpPr>
                <a:spLocks/>
              </p:cNvSpPr>
              <p:nvPr/>
            </p:nvSpPr>
            <p:spPr bwMode="auto">
              <a:xfrm>
                <a:off x="3168" y="3209"/>
                <a:ext cx="668" cy="823"/>
              </a:xfrm>
              <a:custGeom>
                <a:avLst/>
                <a:gdLst>
                  <a:gd name="T0" fmla="*/ 0 w 19768"/>
                  <a:gd name="T1" fmla="*/ 0 h 21600"/>
                  <a:gd name="T2" fmla="*/ 668 w 19768"/>
                  <a:gd name="T3" fmla="*/ 461 h 21600"/>
                  <a:gd name="T4" fmla="*/ 13 w 19768"/>
                  <a:gd name="T5" fmla="*/ 82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768" h="21600" fill="none" extrusionOk="0">
                    <a:moveTo>
                      <a:pt x="0" y="3"/>
                    </a:moveTo>
                    <a:cubicBezTo>
                      <a:pt x="125" y="1"/>
                      <a:pt x="250" y="-1"/>
                      <a:pt x="376" y="0"/>
                    </a:cubicBezTo>
                    <a:cubicBezTo>
                      <a:pt x="8616" y="0"/>
                      <a:pt x="16138" y="4688"/>
                      <a:pt x="19768" y="12086"/>
                    </a:cubicBezTo>
                  </a:path>
                  <a:path w="19768" h="21600" stroke="0" extrusionOk="0">
                    <a:moveTo>
                      <a:pt x="0" y="3"/>
                    </a:moveTo>
                    <a:cubicBezTo>
                      <a:pt x="125" y="1"/>
                      <a:pt x="250" y="-1"/>
                      <a:pt x="376" y="0"/>
                    </a:cubicBezTo>
                    <a:cubicBezTo>
                      <a:pt x="8616" y="0"/>
                      <a:pt x="16138" y="4688"/>
                      <a:pt x="19768" y="12086"/>
                    </a:cubicBezTo>
                    <a:lnTo>
                      <a:pt x="376" y="2160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28575">
                <a:solidFill>
                  <a:schemeClr val="bg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35" name="Text Box 37"/>
              <p:cNvSpPr txBox="1">
                <a:spLocks noChangeArrowheads="1"/>
              </p:cNvSpPr>
              <p:nvPr/>
            </p:nvSpPr>
            <p:spPr bwMode="auto">
              <a:xfrm>
                <a:off x="3385" y="3027"/>
                <a:ext cx="825" cy="2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b="1">
                    <a:solidFill>
                      <a:schemeClr val="bg2"/>
                    </a:solidFill>
                  </a:rPr>
                  <a:t>S waves</a:t>
                </a:r>
                <a:endParaRPr lang="en-US" sz="2000" b="1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11654" name="Group 38"/>
          <p:cNvGrpSpPr>
            <a:grpSpLocks/>
          </p:cNvGrpSpPr>
          <p:nvPr/>
        </p:nvGrpSpPr>
        <p:grpSpPr bwMode="auto">
          <a:xfrm>
            <a:off x="2557463" y="4552950"/>
            <a:ext cx="2014537" cy="1890713"/>
            <a:chOff x="1611" y="2868"/>
            <a:chExt cx="1269" cy="1191"/>
          </a:xfrm>
        </p:grpSpPr>
        <p:sp>
          <p:nvSpPr>
            <p:cNvPr id="98330" name="Arc 39"/>
            <p:cNvSpPr>
              <a:spLocks/>
            </p:cNvSpPr>
            <p:nvPr/>
          </p:nvSpPr>
          <p:spPr bwMode="auto">
            <a:xfrm>
              <a:off x="1691" y="3366"/>
              <a:ext cx="1189" cy="693"/>
            </a:xfrm>
            <a:custGeom>
              <a:avLst/>
              <a:gdLst>
                <a:gd name="T0" fmla="*/ 0 w 34397"/>
                <a:gd name="T1" fmla="*/ 143 h 21600"/>
                <a:gd name="T2" fmla="*/ 1189 w 34397"/>
                <a:gd name="T3" fmla="*/ 571 h 21600"/>
                <a:gd name="T4" fmla="*/ 454 w 34397"/>
                <a:gd name="T5" fmla="*/ 693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397" h="21600" fill="none" extrusionOk="0">
                  <a:moveTo>
                    <a:pt x="-1" y="4452"/>
                  </a:moveTo>
                  <a:cubicBezTo>
                    <a:pt x="3769" y="1564"/>
                    <a:pt x="8386" y="-1"/>
                    <a:pt x="13135" y="0"/>
                  </a:cubicBezTo>
                  <a:cubicBezTo>
                    <a:pt x="23596" y="0"/>
                    <a:pt x="32554" y="7497"/>
                    <a:pt x="34397" y="17795"/>
                  </a:cubicBezTo>
                </a:path>
                <a:path w="34397" h="21600" stroke="0" extrusionOk="0">
                  <a:moveTo>
                    <a:pt x="-1" y="4452"/>
                  </a:moveTo>
                  <a:cubicBezTo>
                    <a:pt x="3769" y="1564"/>
                    <a:pt x="8386" y="-1"/>
                    <a:pt x="13135" y="0"/>
                  </a:cubicBezTo>
                  <a:cubicBezTo>
                    <a:pt x="23596" y="0"/>
                    <a:pt x="32554" y="7497"/>
                    <a:pt x="34397" y="17795"/>
                  </a:cubicBezTo>
                  <a:lnTo>
                    <a:pt x="13135" y="21600"/>
                  </a:lnTo>
                  <a:lnTo>
                    <a:pt x="-1" y="4452"/>
                  </a:lnTo>
                  <a:close/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31" name="Text Box 40"/>
            <p:cNvSpPr txBox="1">
              <a:spLocks noChangeArrowheads="1"/>
            </p:cNvSpPr>
            <p:nvPr/>
          </p:nvSpPr>
          <p:spPr bwMode="auto">
            <a:xfrm>
              <a:off x="1611" y="2868"/>
              <a:ext cx="69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b="1">
                  <a:solidFill>
                    <a:schemeClr val="bg2"/>
                  </a:solidFill>
                </a:rPr>
                <a:t>P &amp; S</a:t>
              </a:r>
            </a:p>
            <a:p>
              <a:r>
                <a:rPr lang="en-US" b="1">
                  <a:solidFill>
                    <a:schemeClr val="bg2"/>
                  </a:solidFill>
                </a:rPr>
                <a:t>waves</a:t>
              </a:r>
              <a:endParaRPr lang="en-US" sz="2000" b="1">
                <a:solidFill>
                  <a:schemeClr val="bg2"/>
                </a:solidFill>
              </a:endParaRPr>
            </a:p>
          </p:txBody>
        </p:sp>
      </p:grpSp>
      <p:grpSp>
        <p:nvGrpSpPr>
          <p:cNvPr id="111657" name="Group 41"/>
          <p:cNvGrpSpPr>
            <a:grpSpLocks/>
          </p:cNvGrpSpPr>
          <p:nvPr/>
        </p:nvGrpSpPr>
        <p:grpSpPr bwMode="auto">
          <a:xfrm>
            <a:off x="2536825" y="5867400"/>
            <a:ext cx="2374900" cy="898525"/>
            <a:chOff x="1598" y="3696"/>
            <a:chExt cx="1496" cy="566"/>
          </a:xfrm>
        </p:grpSpPr>
        <p:sp>
          <p:nvSpPr>
            <p:cNvPr id="111658" name="AutoShape 42"/>
            <p:cNvSpPr>
              <a:spLocks noChangeArrowheads="1"/>
            </p:cNvSpPr>
            <p:nvPr/>
          </p:nvSpPr>
          <p:spPr bwMode="auto">
            <a:xfrm>
              <a:off x="2662" y="3696"/>
              <a:ext cx="432" cy="480"/>
            </a:xfrm>
            <a:prstGeom prst="irregularSeal1">
              <a:avLst/>
            </a:prstGeom>
            <a:gradFill rotWithShape="0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329" name="Text Box 43"/>
            <p:cNvSpPr txBox="1">
              <a:spLocks noChangeArrowheads="1"/>
            </p:cNvSpPr>
            <p:nvPr/>
          </p:nvSpPr>
          <p:spPr bwMode="auto">
            <a:xfrm>
              <a:off x="1598" y="3974"/>
              <a:ext cx="1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b="1">
                  <a:solidFill>
                    <a:schemeClr val="bg2"/>
                  </a:solidFill>
                </a:rPr>
                <a:t>Earthquake!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gal_moon_color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5002" r="5298" b="8417"/>
          <a:stretch>
            <a:fillRect/>
          </a:stretch>
        </p:blipFill>
        <p:spPr bwMode="auto">
          <a:xfrm>
            <a:off x="4724400" y="1447800"/>
            <a:ext cx="40386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fullmoon_lick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87488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293813" y="5273675"/>
            <a:ext cx="19891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Near Side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5983288" y="5330825"/>
            <a:ext cx="1717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Far Side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Two Faces of the Moon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066800" y="2436813"/>
            <a:ext cx="1076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chemeClr val="tx2"/>
                </a:solidFill>
              </a:rPr>
              <a:t>Maria</a:t>
            </a:r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112648" name="Group 8"/>
          <p:cNvGrpSpPr>
            <a:grpSpLocks/>
          </p:cNvGrpSpPr>
          <p:nvPr/>
        </p:nvGrpSpPr>
        <p:grpSpPr bwMode="auto">
          <a:xfrm>
            <a:off x="5094288" y="2589213"/>
            <a:ext cx="2241550" cy="1271587"/>
            <a:chOff x="3221" y="1647"/>
            <a:chExt cx="1412" cy="801"/>
          </a:xfrm>
        </p:grpSpPr>
        <p:sp>
          <p:nvSpPr>
            <p:cNvPr id="99341" name="Text Box 9"/>
            <p:cNvSpPr txBox="1">
              <a:spLocks noChangeArrowheads="1"/>
            </p:cNvSpPr>
            <p:nvPr/>
          </p:nvSpPr>
          <p:spPr bwMode="auto">
            <a:xfrm>
              <a:off x="3221" y="1647"/>
              <a:ext cx="14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>
                  <a:solidFill>
                    <a:schemeClr val="bg2"/>
                  </a:solidFill>
                </a:rPr>
                <a:t>Impact Basin</a:t>
              </a:r>
            </a:p>
          </p:txBody>
        </p:sp>
        <p:sp>
          <p:nvSpPr>
            <p:cNvPr id="99342" name="Oval 10"/>
            <p:cNvSpPr>
              <a:spLocks noChangeArrowheads="1"/>
            </p:cNvSpPr>
            <p:nvPr/>
          </p:nvSpPr>
          <p:spPr bwMode="auto">
            <a:xfrm>
              <a:off x="3840" y="1968"/>
              <a:ext cx="480" cy="480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651" name="Group 11"/>
          <p:cNvGrpSpPr>
            <a:grpSpLocks/>
          </p:cNvGrpSpPr>
          <p:nvPr/>
        </p:nvGrpSpPr>
        <p:grpSpPr bwMode="auto">
          <a:xfrm>
            <a:off x="2819400" y="4038600"/>
            <a:ext cx="3429000" cy="1503363"/>
            <a:chOff x="1776" y="2544"/>
            <a:chExt cx="2160" cy="947"/>
          </a:xfrm>
        </p:grpSpPr>
        <p:sp>
          <p:nvSpPr>
            <p:cNvPr id="99338" name="Text Box 12"/>
            <p:cNvSpPr txBox="1">
              <a:spLocks noChangeArrowheads="1"/>
            </p:cNvSpPr>
            <p:nvPr/>
          </p:nvSpPr>
          <p:spPr bwMode="auto">
            <a:xfrm>
              <a:off x="2298" y="2895"/>
              <a:ext cx="1115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>
                  <a:solidFill>
                    <a:schemeClr val="tx2"/>
                  </a:solidFill>
                </a:rPr>
                <a:t>Cratered</a:t>
              </a:r>
            </a:p>
            <a:p>
              <a:pPr algn="ctr"/>
              <a:r>
                <a:rPr lang="en-US" sz="2800">
                  <a:solidFill>
                    <a:schemeClr val="tx2"/>
                  </a:solidFill>
                </a:rPr>
                <a:t>Highlands</a:t>
              </a:r>
              <a:endParaRPr lang="en-US" sz="2800"/>
            </a:p>
          </p:txBody>
        </p:sp>
        <p:sp>
          <p:nvSpPr>
            <p:cNvPr id="99339" name="Line 13"/>
            <p:cNvSpPr>
              <a:spLocks noChangeShapeType="1"/>
            </p:cNvSpPr>
            <p:nvPr/>
          </p:nvSpPr>
          <p:spPr bwMode="auto">
            <a:xfrm flipV="1">
              <a:off x="3312" y="2688"/>
              <a:ext cx="624" cy="38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0" name="Line 14"/>
            <p:cNvSpPr>
              <a:spLocks noChangeShapeType="1"/>
            </p:cNvSpPr>
            <p:nvPr/>
          </p:nvSpPr>
          <p:spPr bwMode="auto">
            <a:xfrm flipH="1" flipV="1">
              <a:off x="1776" y="2544"/>
              <a:ext cx="576" cy="52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7" grpId="0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ullmoon_lick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52400"/>
            <a:ext cx="6705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 noChangeArrowheads="1"/>
          </p:cNvSpPr>
          <p:nvPr/>
        </p:nvSpPr>
        <p:spPr bwMode="auto">
          <a:xfrm>
            <a:off x="3219450" y="3579813"/>
            <a:ext cx="152400" cy="152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Oval 4"/>
          <p:cNvSpPr>
            <a:spLocks noChangeArrowheads="1"/>
          </p:cNvSpPr>
          <p:nvPr/>
        </p:nvSpPr>
        <p:spPr bwMode="auto">
          <a:xfrm>
            <a:off x="4867275" y="2027238"/>
            <a:ext cx="152400" cy="152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Oval 5"/>
          <p:cNvSpPr>
            <a:spLocks noChangeArrowheads="1"/>
          </p:cNvSpPr>
          <p:nvPr/>
        </p:nvSpPr>
        <p:spPr bwMode="auto">
          <a:xfrm>
            <a:off x="4019550" y="3627438"/>
            <a:ext cx="152400" cy="152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8" name="Oval 6"/>
          <p:cNvSpPr>
            <a:spLocks noChangeArrowheads="1"/>
          </p:cNvSpPr>
          <p:nvPr/>
        </p:nvSpPr>
        <p:spPr bwMode="auto">
          <a:xfrm>
            <a:off x="5524500" y="3808413"/>
            <a:ext cx="152400" cy="152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9" name="Oval 7"/>
          <p:cNvSpPr>
            <a:spLocks noChangeArrowheads="1"/>
          </p:cNvSpPr>
          <p:nvPr/>
        </p:nvSpPr>
        <p:spPr bwMode="auto">
          <a:xfrm>
            <a:off x="5991225" y="3370263"/>
            <a:ext cx="152400" cy="152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Oval 8"/>
          <p:cNvSpPr>
            <a:spLocks noChangeArrowheads="1"/>
          </p:cNvSpPr>
          <p:nvPr/>
        </p:nvSpPr>
        <p:spPr bwMode="auto">
          <a:xfrm>
            <a:off x="6267450" y="2379663"/>
            <a:ext cx="152400" cy="1524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2914650" y="3686175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A12</a:t>
            </a:r>
            <a:endParaRPr lang="en-US" sz="2000"/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3733800" y="3733800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A14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4552950" y="1590675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A15</a:t>
            </a:r>
            <a:endParaRPr lang="en-US" sz="2000"/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5762625" y="1973263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A17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5715000" y="3448050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A11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5238750" y="3914775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A16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100367" name="Oval 15"/>
          <p:cNvSpPr>
            <a:spLocks noChangeArrowheads="1"/>
          </p:cNvSpPr>
          <p:nvPr/>
        </p:nvSpPr>
        <p:spPr bwMode="auto">
          <a:xfrm>
            <a:off x="7551738" y="2779713"/>
            <a:ext cx="152400" cy="1524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8" name="Oval 16"/>
          <p:cNvSpPr>
            <a:spLocks noChangeArrowheads="1"/>
          </p:cNvSpPr>
          <p:nvPr/>
        </p:nvSpPr>
        <p:spPr bwMode="auto">
          <a:xfrm>
            <a:off x="7513638" y="3160713"/>
            <a:ext cx="152400" cy="1524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7285038" y="3265488"/>
            <a:ext cx="152400" cy="1524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Text Box 18"/>
          <p:cNvSpPr txBox="1">
            <a:spLocks noChangeArrowheads="1"/>
          </p:cNvSpPr>
          <p:nvPr/>
        </p:nvSpPr>
        <p:spPr bwMode="auto">
          <a:xfrm>
            <a:off x="7740650" y="2611438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hlink"/>
                </a:solidFill>
              </a:rPr>
              <a:t>L24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0371" name="Text Box 19"/>
          <p:cNvSpPr txBox="1">
            <a:spLocks noChangeArrowheads="1"/>
          </p:cNvSpPr>
          <p:nvPr/>
        </p:nvSpPr>
        <p:spPr bwMode="auto">
          <a:xfrm>
            <a:off x="7635875" y="3049588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hlink"/>
                </a:solidFill>
              </a:rPr>
              <a:t>L20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0372" name="Text Box 20"/>
          <p:cNvSpPr txBox="1">
            <a:spLocks noChangeArrowheads="1"/>
          </p:cNvSpPr>
          <p:nvPr/>
        </p:nvSpPr>
        <p:spPr bwMode="auto">
          <a:xfrm>
            <a:off x="7016750" y="3430588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hlink"/>
                </a:solidFill>
              </a:rPr>
              <a:t>L16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0373" name="Rectangle 21"/>
          <p:cNvSpPr>
            <a:spLocks noGrp="1" noChangeArrowheads="1"/>
          </p:cNvSpPr>
          <p:nvPr>
            <p:ph type="title"/>
          </p:nvPr>
        </p:nvSpPr>
        <p:spPr>
          <a:xfrm>
            <a:off x="703263" y="0"/>
            <a:ext cx="7772400" cy="75565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/>
              <a:t>Apollo and Luna Landing Sites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82" name="Picture 26" descr="Planets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" r="13303"/>
          <a:stretch>
            <a:fillRect/>
          </a:stretch>
        </p:blipFill>
        <p:spPr bwMode="auto">
          <a:xfrm>
            <a:off x="0" y="469106"/>
            <a:ext cx="9144000" cy="5919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1751013" y="2580481"/>
            <a:ext cx="1771650" cy="522288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73" name="Text Box 17"/>
          <p:cNvSpPr txBox="1">
            <a:spLocks noChangeArrowheads="1"/>
          </p:cNvSpPr>
          <p:nvPr/>
        </p:nvSpPr>
        <p:spPr bwMode="auto">
          <a:xfrm>
            <a:off x="1908176" y="3151981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Terrestrials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570288" y="2206056"/>
            <a:ext cx="2933700" cy="1338039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74" name="Text Box 18"/>
          <p:cNvSpPr txBox="1">
            <a:spLocks noChangeArrowheads="1"/>
          </p:cNvSpPr>
          <p:nvPr/>
        </p:nvSpPr>
        <p:spPr bwMode="auto">
          <a:xfrm>
            <a:off x="4310856" y="3474243"/>
            <a:ext cx="145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Gas Giants</a:t>
            </a:r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6629400" y="2580481"/>
            <a:ext cx="1174750" cy="52228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6575424" y="3151981"/>
            <a:ext cx="13382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Ice Giants</a:t>
            </a:r>
          </a:p>
        </p:txBody>
      </p:sp>
      <p:sp>
        <p:nvSpPr>
          <p:cNvPr id="121861" name="Oval 5"/>
          <p:cNvSpPr>
            <a:spLocks noChangeArrowheads="1"/>
          </p:cNvSpPr>
          <p:nvPr/>
        </p:nvSpPr>
        <p:spPr bwMode="auto">
          <a:xfrm>
            <a:off x="8140700" y="4080669"/>
            <a:ext cx="187325" cy="1762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62" name="Oval 6"/>
          <p:cNvSpPr>
            <a:spLocks noChangeArrowheads="1"/>
          </p:cNvSpPr>
          <p:nvPr/>
        </p:nvSpPr>
        <p:spPr bwMode="auto">
          <a:xfrm>
            <a:off x="8812213" y="4080669"/>
            <a:ext cx="187325" cy="1762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66" name="Rectangle 10"/>
          <p:cNvSpPr>
            <a:spLocks noChangeArrowheads="1"/>
          </p:cNvSpPr>
          <p:nvPr/>
        </p:nvSpPr>
        <p:spPr bwMode="auto">
          <a:xfrm>
            <a:off x="2905125" y="3879055"/>
            <a:ext cx="6192838" cy="140198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5246688" y="4874873"/>
            <a:ext cx="1765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Dwarf Planets</a:t>
            </a:r>
          </a:p>
        </p:txBody>
      </p:sp>
      <p:sp>
        <p:nvSpPr>
          <p:cNvPr id="121883" name="Oval 27"/>
          <p:cNvSpPr>
            <a:spLocks noChangeArrowheads="1"/>
          </p:cNvSpPr>
          <p:nvPr/>
        </p:nvSpPr>
        <p:spPr bwMode="auto">
          <a:xfrm>
            <a:off x="3455988" y="4080669"/>
            <a:ext cx="187325" cy="1762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84" name="Oval 28"/>
          <p:cNvSpPr>
            <a:spLocks noChangeArrowheads="1"/>
          </p:cNvSpPr>
          <p:nvPr/>
        </p:nvSpPr>
        <p:spPr bwMode="auto">
          <a:xfrm>
            <a:off x="7804150" y="4080669"/>
            <a:ext cx="187325" cy="1762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21885" name="Oval 29"/>
          <p:cNvSpPr>
            <a:spLocks noChangeArrowheads="1"/>
          </p:cNvSpPr>
          <p:nvPr/>
        </p:nvSpPr>
        <p:spPr bwMode="auto">
          <a:xfrm>
            <a:off x="8478838" y="4080669"/>
            <a:ext cx="187325" cy="1762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991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3"/>
          <p:cNvSpPr>
            <a:spLocks noChangeShapeType="1"/>
          </p:cNvSpPr>
          <p:nvPr/>
        </p:nvSpPr>
        <p:spPr bwMode="auto">
          <a:xfrm>
            <a:off x="1492250" y="3417888"/>
            <a:ext cx="601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22"/>
          <p:cNvSpPr>
            <a:spLocks noChangeShapeType="1"/>
          </p:cNvSpPr>
          <p:nvPr/>
        </p:nvSpPr>
        <p:spPr bwMode="auto">
          <a:xfrm flipV="1">
            <a:off x="3692525" y="2644775"/>
            <a:ext cx="1573213" cy="1587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 rot="-4863310">
            <a:off x="2875757" y="1397794"/>
            <a:ext cx="1585912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>
                <a:solidFill>
                  <a:schemeClr val="tx2"/>
                </a:solidFill>
              </a:rPr>
              <a:t>Meridian</a:t>
            </a: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3317" name="Arc 7"/>
          <p:cNvSpPr>
            <a:spLocks/>
          </p:cNvSpPr>
          <p:nvPr/>
        </p:nvSpPr>
        <p:spPr bwMode="auto">
          <a:xfrm flipH="1">
            <a:off x="4483100" y="566738"/>
            <a:ext cx="698500" cy="2857500"/>
          </a:xfrm>
          <a:custGeom>
            <a:avLst/>
            <a:gdLst>
              <a:gd name="T0" fmla="*/ 0 w 21828"/>
              <a:gd name="T1" fmla="*/ 2197100 h 21600"/>
              <a:gd name="T2" fmla="*/ 698500 w 21828"/>
              <a:gd name="T3" fmla="*/ 1984 h 21600"/>
              <a:gd name="T4" fmla="*/ 672484 w 21828"/>
              <a:gd name="T5" fmla="*/ 28575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828" h="21600" fill="none" extrusionOk="0">
                <a:moveTo>
                  <a:pt x="-1" y="16607"/>
                </a:moveTo>
                <a:cubicBezTo>
                  <a:pt x="2312" y="6872"/>
                  <a:pt x="11008" y="-1"/>
                  <a:pt x="21015" y="0"/>
                </a:cubicBezTo>
                <a:cubicBezTo>
                  <a:pt x="21286" y="0"/>
                  <a:pt x="21557" y="5"/>
                  <a:pt x="21827" y="15"/>
                </a:cubicBezTo>
              </a:path>
              <a:path w="21828" h="21600" stroke="0" extrusionOk="0">
                <a:moveTo>
                  <a:pt x="-1" y="16607"/>
                </a:moveTo>
                <a:cubicBezTo>
                  <a:pt x="2312" y="6872"/>
                  <a:pt x="11008" y="-1"/>
                  <a:pt x="21015" y="0"/>
                </a:cubicBezTo>
                <a:cubicBezTo>
                  <a:pt x="21286" y="0"/>
                  <a:pt x="21557" y="5"/>
                  <a:pt x="21827" y="15"/>
                </a:cubicBezTo>
                <a:lnTo>
                  <a:pt x="21015" y="21600"/>
                </a:lnTo>
                <a:lnTo>
                  <a:pt x="-1" y="16607"/>
                </a:lnTo>
                <a:close/>
              </a:path>
            </a:pathLst>
          </a:custGeom>
          <a:noFill/>
          <a:ln w="381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3"/>
          <p:cNvSpPr>
            <a:spLocks noChangeAspect="1" noChangeArrowheads="1"/>
          </p:cNvSpPr>
          <p:nvPr/>
        </p:nvSpPr>
        <p:spPr bwMode="auto">
          <a:xfrm>
            <a:off x="1635125" y="555625"/>
            <a:ext cx="5715000" cy="5715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9" name="Group 12"/>
          <p:cNvGrpSpPr>
            <a:grpSpLocks/>
          </p:cNvGrpSpPr>
          <p:nvPr/>
        </p:nvGrpSpPr>
        <p:grpSpPr bwMode="auto">
          <a:xfrm>
            <a:off x="4471988" y="3430588"/>
            <a:ext cx="860425" cy="3249612"/>
            <a:chOff x="2078" y="2189"/>
            <a:chExt cx="542" cy="2047"/>
          </a:xfrm>
        </p:grpSpPr>
        <p:sp>
          <p:nvSpPr>
            <p:cNvPr id="13336" name="Line 13"/>
            <p:cNvSpPr>
              <a:spLocks noChangeShapeType="1"/>
            </p:cNvSpPr>
            <p:nvPr/>
          </p:nvSpPr>
          <p:spPr bwMode="auto">
            <a:xfrm>
              <a:off x="2078" y="2189"/>
              <a:ext cx="0" cy="19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Text Box 14"/>
            <p:cNvSpPr txBox="1">
              <a:spLocks noChangeArrowheads="1"/>
            </p:cNvSpPr>
            <p:nvPr/>
          </p:nvSpPr>
          <p:spPr bwMode="auto">
            <a:xfrm>
              <a:off x="2121" y="3986"/>
              <a:ext cx="4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Nadir</a:t>
              </a:r>
            </a:p>
          </p:txBody>
        </p:sp>
      </p:grpSp>
      <p:sp>
        <p:nvSpPr>
          <p:cNvPr id="13320" name="Oval 19"/>
          <p:cNvSpPr>
            <a:spLocks noChangeArrowheads="1"/>
          </p:cNvSpPr>
          <p:nvPr/>
        </p:nvSpPr>
        <p:spPr bwMode="auto">
          <a:xfrm>
            <a:off x="1643063" y="2716213"/>
            <a:ext cx="5691187" cy="1401762"/>
          </a:xfrm>
          <a:prstGeom prst="ellipse">
            <a:avLst/>
          </a:prstGeom>
          <a:gradFill rotWithShape="1">
            <a:gsLst>
              <a:gs pos="0">
                <a:srgbClr val="005E00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Arc 8"/>
          <p:cNvSpPr>
            <a:spLocks/>
          </p:cNvSpPr>
          <p:nvPr/>
        </p:nvSpPr>
        <p:spPr bwMode="auto">
          <a:xfrm flipH="1">
            <a:off x="3789363" y="566738"/>
            <a:ext cx="696912" cy="3549650"/>
          </a:xfrm>
          <a:custGeom>
            <a:avLst/>
            <a:gdLst>
              <a:gd name="T0" fmla="*/ 0 w 21799"/>
              <a:gd name="T1" fmla="*/ 132 h 26841"/>
              <a:gd name="T2" fmla="*/ 676291 w 21799"/>
              <a:gd name="T3" fmla="*/ 3549650 h 26841"/>
              <a:gd name="T4" fmla="*/ 6362 w 21799"/>
              <a:gd name="T5" fmla="*/ 2856542 h 2684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99" h="26841" fill="none" extrusionOk="0">
                <a:moveTo>
                  <a:pt x="-1" y="0"/>
                </a:moveTo>
                <a:cubicBezTo>
                  <a:pt x="66" y="0"/>
                  <a:pt x="132" y="-1"/>
                  <a:pt x="199" y="0"/>
                </a:cubicBezTo>
                <a:cubicBezTo>
                  <a:pt x="12128" y="0"/>
                  <a:pt x="21799" y="9670"/>
                  <a:pt x="21799" y="21600"/>
                </a:cubicBezTo>
                <a:cubicBezTo>
                  <a:pt x="21799" y="23366"/>
                  <a:pt x="21582" y="25126"/>
                  <a:pt x="21153" y="26840"/>
                </a:cubicBezTo>
              </a:path>
              <a:path w="21799" h="26841" stroke="0" extrusionOk="0">
                <a:moveTo>
                  <a:pt x="-1" y="0"/>
                </a:moveTo>
                <a:cubicBezTo>
                  <a:pt x="66" y="0"/>
                  <a:pt x="132" y="-1"/>
                  <a:pt x="199" y="0"/>
                </a:cubicBezTo>
                <a:cubicBezTo>
                  <a:pt x="12128" y="0"/>
                  <a:pt x="21799" y="9670"/>
                  <a:pt x="21799" y="21600"/>
                </a:cubicBezTo>
                <a:cubicBezTo>
                  <a:pt x="21799" y="23366"/>
                  <a:pt x="21582" y="25126"/>
                  <a:pt x="21153" y="26840"/>
                </a:cubicBezTo>
                <a:lnTo>
                  <a:pt x="199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22" name="Group 9"/>
          <p:cNvGrpSpPr>
            <a:grpSpLocks/>
          </p:cNvGrpSpPr>
          <p:nvPr/>
        </p:nvGrpSpPr>
        <p:grpSpPr bwMode="auto">
          <a:xfrm>
            <a:off x="4471988" y="184150"/>
            <a:ext cx="1022350" cy="3209925"/>
            <a:chOff x="2078" y="144"/>
            <a:chExt cx="644" cy="2022"/>
          </a:xfrm>
        </p:grpSpPr>
        <p:sp>
          <p:nvSpPr>
            <p:cNvPr id="13334" name="Line 10"/>
            <p:cNvSpPr>
              <a:spLocks noChangeShapeType="1"/>
            </p:cNvSpPr>
            <p:nvPr/>
          </p:nvSpPr>
          <p:spPr bwMode="auto">
            <a:xfrm flipV="1">
              <a:off x="2078" y="144"/>
              <a:ext cx="0" cy="202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5" name="Text Box 11"/>
            <p:cNvSpPr txBox="1">
              <a:spLocks noChangeArrowheads="1"/>
            </p:cNvSpPr>
            <p:nvPr/>
          </p:nvSpPr>
          <p:spPr bwMode="auto">
            <a:xfrm>
              <a:off x="2161" y="145"/>
              <a:ext cx="56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Zenith</a:t>
              </a:r>
            </a:p>
          </p:txBody>
        </p:sp>
      </p:grpSp>
      <p:sp>
        <p:nvSpPr>
          <p:cNvPr id="13323" name="Text Box 20"/>
          <p:cNvSpPr txBox="1">
            <a:spLocks noChangeArrowheads="1"/>
          </p:cNvSpPr>
          <p:nvPr/>
        </p:nvSpPr>
        <p:spPr bwMode="auto">
          <a:xfrm>
            <a:off x="3381375" y="41513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FF00"/>
                </a:solidFill>
              </a:rPr>
              <a:t>S</a:t>
            </a:r>
          </a:p>
        </p:txBody>
      </p:sp>
      <p:sp>
        <p:nvSpPr>
          <p:cNvPr id="13324" name="Text Box 21"/>
          <p:cNvSpPr txBox="1">
            <a:spLocks noChangeArrowheads="1"/>
          </p:cNvSpPr>
          <p:nvPr/>
        </p:nvSpPr>
        <p:spPr bwMode="auto">
          <a:xfrm>
            <a:off x="5181600" y="227012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FF00"/>
                </a:solidFill>
              </a:rPr>
              <a:t>N</a:t>
            </a:r>
          </a:p>
        </p:txBody>
      </p:sp>
      <p:sp>
        <p:nvSpPr>
          <p:cNvPr id="13325" name="Text Box 24"/>
          <p:cNvSpPr txBox="1">
            <a:spLocks noChangeArrowheads="1"/>
          </p:cNvSpPr>
          <p:nvPr/>
        </p:nvSpPr>
        <p:spPr bwMode="auto">
          <a:xfrm>
            <a:off x="7502525" y="3176588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FF00"/>
                </a:solidFill>
              </a:rPr>
              <a:t>E</a:t>
            </a:r>
          </a:p>
        </p:txBody>
      </p:sp>
      <p:sp>
        <p:nvSpPr>
          <p:cNvPr id="13326" name="Text Box 25"/>
          <p:cNvSpPr txBox="1">
            <a:spLocks noChangeArrowheads="1"/>
          </p:cNvSpPr>
          <p:nvPr/>
        </p:nvSpPr>
        <p:spPr bwMode="auto">
          <a:xfrm rot="-477388">
            <a:off x="5378450" y="3963988"/>
            <a:ext cx="1236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FF00"/>
                </a:solidFill>
              </a:rPr>
              <a:t>Horizon</a:t>
            </a:r>
          </a:p>
        </p:txBody>
      </p:sp>
      <p:sp>
        <p:nvSpPr>
          <p:cNvPr id="13327" name="Text Box 26"/>
          <p:cNvSpPr txBox="1">
            <a:spLocks noChangeArrowheads="1"/>
          </p:cNvSpPr>
          <p:nvPr/>
        </p:nvSpPr>
        <p:spPr bwMode="auto">
          <a:xfrm>
            <a:off x="1074738" y="3178175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FF00"/>
                </a:solidFill>
              </a:rPr>
              <a:t>W</a:t>
            </a:r>
          </a:p>
        </p:txBody>
      </p:sp>
      <p:sp>
        <p:nvSpPr>
          <p:cNvPr id="13328" name="Line 29"/>
          <p:cNvSpPr>
            <a:spLocks noChangeShapeType="1"/>
          </p:cNvSpPr>
          <p:nvPr/>
        </p:nvSpPr>
        <p:spPr bwMode="auto">
          <a:xfrm>
            <a:off x="4479925" y="2730500"/>
            <a:ext cx="0" cy="4762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30"/>
          <p:cNvSpPr>
            <a:spLocks noChangeShapeType="1"/>
          </p:cNvSpPr>
          <p:nvPr/>
        </p:nvSpPr>
        <p:spPr bwMode="auto">
          <a:xfrm flipH="1">
            <a:off x="4303713" y="3189288"/>
            <a:ext cx="176212" cy="317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31"/>
          <p:cNvSpPr>
            <a:spLocks noChangeShapeType="1"/>
          </p:cNvSpPr>
          <p:nvPr/>
        </p:nvSpPr>
        <p:spPr bwMode="auto">
          <a:xfrm>
            <a:off x="4479925" y="3187700"/>
            <a:ext cx="193675" cy="2841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Line 32"/>
          <p:cNvSpPr>
            <a:spLocks noChangeShapeType="1"/>
          </p:cNvSpPr>
          <p:nvPr/>
        </p:nvSpPr>
        <p:spPr bwMode="auto">
          <a:xfrm flipH="1">
            <a:off x="4219575" y="2860675"/>
            <a:ext cx="260350" cy="1174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Line 33"/>
          <p:cNvSpPr>
            <a:spLocks noChangeShapeType="1"/>
          </p:cNvSpPr>
          <p:nvPr/>
        </p:nvSpPr>
        <p:spPr bwMode="auto">
          <a:xfrm>
            <a:off x="4478338" y="2841625"/>
            <a:ext cx="300037" cy="1412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AutoShape 34"/>
          <p:cNvSpPr>
            <a:spLocks noChangeArrowheads="1"/>
          </p:cNvSpPr>
          <p:nvPr/>
        </p:nvSpPr>
        <p:spPr bwMode="auto">
          <a:xfrm>
            <a:off x="4337050" y="2482850"/>
            <a:ext cx="285750" cy="2857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D118CA-37D5-9B4B-A27B-857D1D8FEECB}"/>
              </a:ext>
            </a:extLst>
          </p:cNvPr>
          <p:cNvGrpSpPr/>
          <p:nvPr/>
        </p:nvGrpSpPr>
        <p:grpSpPr>
          <a:xfrm>
            <a:off x="305436" y="741589"/>
            <a:ext cx="8618728" cy="5374822"/>
            <a:chOff x="305436" y="1245812"/>
            <a:chExt cx="8618728" cy="5374822"/>
          </a:xfrm>
        </p:grpSpPr>
        <p:grpSp>
          <p:nvGrpSpPr>
            <p:cNvPr id="5" name="Group 4"/>
            <p:cNvGrpSpPr/>
            <p:nvPr/>
          </p:nvGrpSpPr>
          <p:grpSpPr>
            <a:xfrm>
              <a:off x="305436" y="1581588"/>
              <a:ext cx="5023288" cy="5039046"/>
              <a:chOff x="305436" y="1581588"/>
              <a:chExt cx="5023288" cy="5039046"/>
            </a:xfrm>
          </p:grpSpPr>
          <p:pic>
            <p:nvPicPr>
              <p:cNvPr id="3" name="Picture 2" descr="outerSS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8" t="1876" r="1807" b="1435"/>
              <a:stretch/>
            </p:blipFill>
            <p:spPr>
              <a:xfrm>
                <a:off x="305436" y="1591434"/>
                <a:ext cx="5023288" cy="5029200"/>
              </a:xfrm>
              <a:prstGeom prst="rect">
                <a:avLst/>
              </a:prstGeom>
            </p:spPr>
          </p:pic>
          <p:sp>
            <p:nvSpPr>
              <p:cNvPr id="125956" name="Text Box 4"/>
              <p:cNvSpPr txBox="1">
                <a:spLocks noChangeArrowheads="1"/>
              </p:cNvSpPr>
              <p:nvPr/>
            </p:nvSpPr>
            <p:spPr bwMode="auto">
              <a:xfrm>
                <a:off x="760893" y="1581588"/>
                <a:ext cx="116337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Neptune</a:t>
                </a:r>
              </a:p>
            </p:txBody>
          </p:sp>
          <p:sp>
            <p:nvSpPr>
              <p:cNvPr id="125957" name="Text Box 5"/>
              <p:cNvSpPr txBox="1">
                <a:spLocks noChangeArrowheads="1"/>
              </p:cNvSpPr>
              <p:nvPr/>
            </p:nvSpPr>
            <p:spPr bwMode="auto">
              <a:xfrm>
                <a:off x="1966812" y="2210312"/>
                <a:ext cx="10033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Uranus</a:t>
                </a:r>
              </a:p>
            </p:txBody>
          </p:sp>
          <p:sp>
            <p:nvSpPr>
              <p:cNvPr id="125958" name="Text Box 6"/>
              <p:cNvSpPr txBox="1">
                <a:spLocks noChangeArrowheads="1"/>
              </p:cNvSpPr>
              <p:nvPr/>
            </p:nvSpPr>
            <p:spPr bwMode="auto">
              <a:xfrm>
                <a:off x="2364172" y="2971813"/>
                <a:ext cx="944608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Saturn</a:t>
                </a:r>
              </a:p>
            </p:txBody>
          </p:sp>
          <p:sp>
            <p:nvSpPr>
              <p:cNvPr id="125959" name="Text Box 7"/>
              <p:cNvSpPr txBox="1">
                <a:spLocks noChangeArrowheads="1"/>
              </p:cNvSpPr>
              <p:nvPr/>
            </p:nvSpPr>
            <p:spPr bwMode="auto">
              <a:xfrm>
                <a:off x="3171123" y="3696913"/>
                <a:ext cx="979755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Jupiter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638608" y="1245812"/>
              <a:ext cx="6285556" cy="5047552"/>
              <a:chOff x="2638608" y="1245812"/>
              <a:chExt cx="6285556" cy="5047552"/>
            </a:xfrm>
          </p:grpSpPr>
          <p:pic>
            <p:nvPicPr>
              <p:cNvPr id="2" name="Picture 1" descr="terrestrials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4" t="2812" r="8489" b="5889"/>
              <a:stretch/>
            </p:blipFill>
            <p:spPr>
              <a:xfrm>
                <a:off x="3978710" y="1253850"/>
                <a:ext cx="4945454" cy="502920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</p:pic>
          <p:sp>
            <p:nvSpPr>
              <p:cNvPr id="125976" name="Rectangle 24"/>
              <p:cNvSpPr>
                <a:spLocks noChangeArrowheads="1"/>
              </p:cNvSpPr>
              <p:nvPr/>
            </p:nvSpPr>
            <p:spPr bwMode="auto">
              <a:xfrm>
                <a:off x="2638608" y="3914488"/>
                <a:ext cx="334963" cy="334963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125977" name="Line 25"/>
              <p:cNvSpPr>
                <a:spLocks noChangeShapeType="1"/>
              </p:cNvSpPr>
              <p:nvPr/>
            </p:nvSpPr>
            <p:spPr bwMode="auto">
              <a:xfrm flipV="1">
                <a:off x="2644002" y="1245812"/>
                <a:ext cx="1334707" cy="267198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125978" name="Line 26"/>
              <p:cNvSpPr>
                <a:spLocks noChangeShapeType="1"/>
              </p:cNvSpPr>
              <p:nvPr/>
            </p:nvSpPr>
            <p:spPr bwMode="auto">
              <a:xfrm>
                <a:off x="2640290" y="4248301"/>
                <a:ext cx="1338419" cy="2045063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125965" name="Text Box 13"/>
              <p:cNvSpPr txBox="1">
                <a:spLocks noChangeArrowheads="1"/>
              </p:cNvSpPr>
              <p:nvPr/>
            </p:nvSpPr>
            <p:spPr bwMode="auto">
              <a:xfrm>
                <a:off x="7803700" y="1565263"/>
                <a:ext cx="7617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Mars</a:t>
                </a:r>
              </a:p>
            </p:txBody>
          </p:sp>
          <p:sp>
            <p:nvSpPr>
              <p:cNvPr id="125966" name="Text Box 14"/>
              <p:cNvSpPr txBox="1">
                <a:spLocks noChangeArrowheads="1"/>
              </p:cNvSpPr>
              <p:nvPr/>
            </p:nvSpPr>
            <p:spPr bwMode="auto">
              <a:xfrm>
                <a:off x="7075221" y="2082774"/>
                <a:ext cx="79057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Earth</a:t>
                </a:r>
              </a:p>
            </p:txBody>
          </p:sp>
          <p:sp>
            <p:nvSpPr>
              <p:cNvPr id="125967" name="Text Box 15"/>
              <p:cNvSpPr txBox="1">
                <a:spLocks noChangeArrowheads="1"/>
              </p:cNvSpPr>
              <p:nvPr/>
            </p:nvSpPr>
            <p:spPr bwMode="auto">
              <a:xfrm>
                <a:off x="6201962" y="2416937"/>
                <a:ext cx="904875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Venus</a:t>
                </a:r>
              </a:p>
            </p:txBody>
          </p:sp>
          <p:sp>
            <p:nvSpPr>
              <p:cNvPr id="125968" name="Text Box 16"/>
              <p:cNvSpPr txBox="1">
                <a:spLocks noChangeArrowheads="1"/>
              </p:cNvSpPr>
              <p:nvPr/>
            </p:nvSpPr>
            <p:spPr bwMode="auto">
              <a:xfrm>
                <a:off x="6065487" y="3045784"/>
                <a:ext cx="112082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rPr>
                  <a:t>Mercury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98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olsysside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23848" b="29305"/>
          <a:stretch>
            <a:fillRect/>
          </a:stretch>
        </p:blipFill>
        <p:spPr bwMode="auto">
          <a:xfrm>
            <a:off x="-1588" y="1803400"/>
            <a:ext cx="9145588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7847013" y="2392363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Pluto</a:t>
            </a:r>
          </a:p>
        </p:txBody>
      </p:sp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0" y="3492500"/>
            <a:ext cx="8556625" cy="538163"/>
            <a:chOff x="0" y="2200"/>
            <a:chExt cx="5390" cy="339"/>
          </a:xfrm>
        </p:grpSpPr>
        <p:sp>
          <p:nvSpPr>
            <p:cNvPr id="102405" name="Line 5"/>
            <p:cNvSpPr>
              <a:spLocks noChangeShapeType="1"/>
            </p:cNvSpPr>
            <p:nvPr/>
          </p:nvSpPr>
          <p:spPr bwMode="auto">
            <a:xfrm flipV="1">
              <a:off x="0" y="2200"/>
              <a:ext cx="5390" cy="233"/>
            </a:xfrm>
            <a:prstGeom prst="line">
              <a:avLst/>
            </a:prstGeom>
            <a:noFill/>
            <a:ln w="12700" cap="rnd">
              <a:solidFill>
                <a:schemeClr val="tx2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06" name="Text Box 6"/>
            <p:cNvSpPr txBox="1">
              <a:spLocks noChangeArrowheads="1"/>
            </p:cNvSpPr>
            <p:nvPr/>
          </p:nvSpPr>
          <p:spPr bwMode="auto">
            <a:xfrm>
              <a:off x="4576" y="2251"/>
              <a:ext cx="7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Ecliptic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Sys_dp_y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4684" r="796" b="5011"/>
          <a:stretch/>
        </p:blipFill>
        <p:spPr>
          <a:xfrm>
            <a:off x="889000" y="664881"/>
            <a:ext cx="7366000" cy="61931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" y="182880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Dwarf Planets</a:t>
            </a:r>
          </a:p>
        </p:txBody>
      </p:sp>
    </p:spTree>
    <p:extLst>
      <p:ext uri="{BB962C8B-B14F-4D97-AF65-F5344CB8AC3E}">
        <p14:creationId xmlns:p14="http://schemas.microsoft.com/office/powerpoint/2010/main" val="42258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Sys_dp_x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762" r="857" b="980"/>
          <a:stretch/>
        </p:blipFill>
        <p:spPr>
          <a:xfrm>
            <a:off x="508001" y="52294"/>
            <a:ext cx="8075706" cy="6738471"/>
          </a:xfrm>
          <a:prstGeom prst="rect">
            <a:avLst/>
          </a:prstGeom>
        </p:spPr>
      </p:pic>
      <p:sp>
        <p:nvSpPr>
          <p:cNvPr id="123935" name="Text Box 31"/>
          <p:cNvSpPr txBox="1">
            <a:spLocks noChangeArrowheads="1"/>
          </p:cNvSpPr>
          <p:nvPr/>
        </p:nvSpPr>
        <p:spPr bwMode="auto">
          <a:xfrm>
            <a:off x="6537232" y="590176"/>
            <a:ext cx="5778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latino"/>
                <a:ea typeface="+mn-ea"/>
                <a:cs typeface="Palatino"/>
              </a:rPr>
              <a:t>Eris</a:t>
            </a:r>
          </a:p>
        </p:txBody>
      </p:sp>
      <p:sp>
        <p:nvSpPr>
          <p:cNvPr id="123936" name="Text Box 32"/>
          <p:cNvSpPr txBox="1">
            <a:spLocks noChangeArrowheads="1"/>
          </p:cNvSpPr>
          <p:nvPr/>
        </p:nvSpPr>
        <p:spPr bwMode="auto">
          <a:xfrm>
            <a:off x="5343992" y="2133880"/>
            <a:ext cx="7317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Palatino"/>
                <a:ea typeface="+mn-ea"/>
                <a:cs typeface="Palatino"/>
              </a:rPr>
              <a:t>Pluto</a:t>
            </a:r>
          </a:p>
        </p:txBody>
      </p:sp>
      <p:sp>
        <p:nvSpPr>
          <p:cNvPr id="123937" name="Text Box 33"/>
          <p:cNvSpPr txBox="1">
            <a:spLocks noChangeArrowheads="1"/>
          </p:cNvSpPr>
          <p:nvPr/>
        </p:nvSpPr>
        <p:spPr bwMode="auto">
          <a:xfrm>
            <a:off x="2914837" y="1669397"/>
            <a:ext cx="108522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"/>
                <a:ea typeface="+mn-ea"/>
                <a:cs typeface="Palatino"/>
              </a:rPr>
              <a:t>Neptune</a:t>
            </a:r>
          </a:p>
        </p:txBody>
      </p:sp>
      <p:sp>
        <p:nvSpPr>
          <p:cNvPr id="123939" name="Text Box 35"/>
          <p:cNvSpPr txBox="1">
            <a:spLocks noChangeArrowheads="1"/>
          </p:cNvSpPr>
          <p:nvPr/>
        </p:nvSpPr>
        <p:spPr bwMode="auto">
          <a:xfrm>
            <a:off x="2257145" y="4361983"/>
            <a:ext cx="754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E7E7"/>
                </a:solidFill>
                <a:effectLst/>
                <a:uLnTx/>
                <a:uFillTx/>
                <a:latin typeface="Palatino"/>
                <a:ea typeface="+mn-ea"/>
                <a:cs typeface="Palatino"/>
              </a:rPr>
              <a:t>Ceres</a:t>
            </a:r>
          </a:p>
        </p:txBody>
      </p:sp>
      <p:sp>
        <p:nvSpPr>
          <p:cNvPr id="123943" name="Text Box 39"/>
          <p:cNvSpPr txBox="1">
            <a:spLocks noChangeArrowheads="1"/>
          </p:cNvSpPr>
          <p:nvPr/>
        </p:nvSpPr>
        <p:spPr bwMode="auto">
          <a:xfrm>
            <a:off x="2492002" y="2322048"/>
            <a:ext cx="94219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"/>
                <a:ea typeface="+mn-ea"/>
                <a:cs typeface="Palatino"/>
              </a:rPr>
              <a:t>Uranus</a:t>
            </a:r>
          </a:p>
        </p:txBody>
      </p:sp>
      <p:sp>
        <p:nvSpPr>
          <p:cNvPr id="123942" name="Text Box 38"/>
          <p:cNvSpPr txBox="1">
            <a:spLocks noChangeArrowheads="1"/>
          </p:cNvSpPr>
          <p:nvPr/>
        </p:nvSpPr>
        <p:spPr bwMode="auto">
          <a:xfrm>
            <a:off x="2465106" y="2937904"/>
            <a:ext cx="86861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"/>
                <a:ea typeface="+mn-ea"/>
                <a:cs typeface="Palatino"/>
              </a:rPr>
              <a:t>Saturn</a:t>
            </a:r>
          </a:p>
        </p:txBody>
      </p:sp>
      <p:sp>
        <p:nvSpPr>
          <p:cNvPr id="123940" name="Line 36"/>
          <p:cNvSpPr>
            <a:spLocks noChangeShapeType="1"/>
          </p:cNvSpPr>
          <p:nvPr/>
        </p:nvSpPr>
        <p:spPr bwMode="auto">
          <a:xfrm flipV="1">
            <a:off x="2485932" y="3930184"/>
            <a:ext cx="309562" cy="4730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D27C4-2806-1D4F-BAC9-AB972CACB6A1}"/>
              </a:ext>
            </a:extLst>
          </p:cNvPr>
          <p:cNvSpPr txBox="1"/>
          <p:nvPr/>
        </p:nvSpPr>
        <p:spPr>
          <a:xfrm>
            <a:off x="182880" y="182880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Dwarf Planets</a:t>
            </a:r>
          </a:p>
        </p:txBody>
      </p:sp>
    </p:spTree>
    <p:extLst>
      <p:ext uri="{BB962C8B-B14F-4D97-AF65-F5344CB8AC3E}">
        <p14:creationId xmlns:p14="http://schemas.microsoft.com/office/powerpoint/2010/main" val="28311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Sys10A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654" r="654" b="872"/>
          <a:stretch/>
        </p:blipFill>
        <p:spPr>
          <a:xfrm>
            <a:off x="2039471" y="104588"/>
            <a:ext cx="6775824" cy="67534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" y="182880"/>
            <a:ext cx="2389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Main Belt and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Trojan Asteroids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906059" y="1561353"/>
            <a:ext cx="186765" cy="186765"/>
          </a:xfrm>
          <a:prstGeom prst="ellipse">
            <a:avLst/>
          </a:pr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6399" y="1367117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Jupiter</a:t>
            </a:r>
          </a:p>
        </p:txBody>
      </p:sp>
    </p:spTree>
    <p:extLst>
      <p:ext uri="{BB962C8B-B14F-4D97-AF65-F5344CB8AC3E}">
        <p14:creationId xmlns:p14="http://schemas.microsoft.com/office/powerpoint/2010/main" val="22729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Sys_TN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525DB9-23F8-1E4A-96FA-9B9E594585A9}"/>
              </a:ext>
            </a:extLst>
          </p:cNvPr>
          <p:cNvSpPr txBox="1"/>
          <p:nvPr/>
        </p:nvSpPr>
        <p:spPr>
          <a:xfrm>
            <a:off x="182880" y="182880"/>
            <a:ext cx="24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Trans-Neptunian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Objects</a:t>
            </a:r>
          </a:p>
        </p:txBody>
      </p:sp>
    </p:spTree>
    <p:extLst>
      <p:ext uri="{BB962C8B-B14F-4D97-AF65-F5344CB8AC3E}">
        <p14:creationId xmlns:p14="http://schemas.microsoft.com/office/powerpoint/2010/main" val="36382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" y="204209"/>
            <a:ext cx="8912370" cy="644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217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10" descr="terrest_int_venusear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0" t="1663" r="1194" b="4936"/>
          <a:stretch/>
        </p:blipFill>
        <p:spPr bwMode="auto">
          <a:xfrm>
            <a:off x="4343400" y="1270380"/>
            <a:ext cx="2673350" cy="26733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887636" y="1158493"/>
            <a:ext cx="19753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Solid inner core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7161463" y="1592009"/>
            <a:ext cx="15568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Liquid outer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core</a:t>
            </a:r>
          </a:p>
        </p:txBody>
      </p:sp>
      <p:pic>
        <p:nvPicPr>
          <p:cNvPr id="10" name="Picture 10" descr="terrest_int_venusear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t="4767" r="55202" b="6492"/>
          <a:stretch/>
        </p:blipFill>
        <p:spPr bwMode="auto">
          <a:xfrm>
            <a:off x="847725" y="1337055"/>
            <a:ext cx="2536825" cy="25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5762625" y="1394206"/>
            <a:ext cx="1187450" cy="11429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6083300" y="1781555"/>
            <a:ext cx="1031875" cy="6413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676096" y="3893350"/>
            <a:ext cx="878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Venus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4363" y="3942070"/>
            <a:ext cx="787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Earth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B5A3D-886E-C140-859C-0AEFA58AD669}"/>
              </a:ext>
            </a:extLst>
          </p:cNvPr>
          <p:cNvSpPr/>
          <p:nvPr/>
        </p:nvSpPr>
        <p:spPr>
          <a:xfrm>
            <a:off x="138488" y="314573"/>
            <a:ext cx="3472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Terrestrial Planets</a:t>
            </a:r>
          </a:p>
        </p:txBody>
      </p:sp>
      <p:pic>
        <p:nvPicPr>
          <p:cNvPr id="22" name="Picture 7" descr="Mercury_interior">
            <a:extLst>
              <a:ext uri="{FF2B5EF4-FFF2-40B4-BE49-F238E27FC236}">
                <a16:creationId xmlns:a16="http://schemas.microsoft.com/office/drawing/2014/main" id="{8C78FC11-A7B2-674B-A2D4-E6A3F1501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10761" r="11481" b="9697"/>
          <a:stretch/>
        </p:blipFill>
        <p:spPr bwMode="auto">
          <a:xfrm>
            <a:off x="803218" y="4363278"/>
            <a:ext cx="1022574" cy="10241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9AA64657-C3F7-9048-A7D6-0C3A03F78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17" y="5457224"/>
            <a:ext cx="1120775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Mercury</a:t>
            </a:r>
          </a:p>
        </p:txBody>
      </p:sp>
      <p:pic>
        <p:nvPicPr>
          <p:cNvPr id="24" name="Picture 9" descr="Mars_interior">
            <a:extLst>
              <a:ext uri="{FF2B5EF4-FFF2-40B4-BE49-F238E27FC236}">
                <a16:creationId xmlns:a16="http://schemas.microsoft.com/office/drawing/2014/main" id="{F36BE0DC-7E21-F141-8E6E-3E9C1267C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2799" r="4023" b="2767"/>
          <a:stretch/>
        </p:blipFill>
        <p:spPr bwMode="auto">
          <a:xfrm>
            <a:off x="6581259" y="4166682"/>
            <a:ext cx="1420414" cy="14173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2">
            <a:extLst>
              <a:ext uri="{FF2B5EF4-FFF2-40B4-BE49-F238E27FC236}">
                <a16:creationId xmlns:a16="http://schemas.microsoft.com/office/drawing/2014/main" id="{A10A0C51-5990-4E45-8639-2CAFEF3E3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466" y="5584002"/>
            <a:ext cx="7620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Mars</a:t>
            </a:r>
          </a:p>
        </p:txBody>
      </p:sp>
      <p:pic>
        <p:nvPicPr>
          <p:cNvPr id="26" name="Picture 8" descr="Moon_interior">
            <a:extLst>
              <a:ext uri="{FF2B5EF4-FFF2-40B4-BE49-F238E27FC236}">
                <a16:creationId xmlns:a16="http://schemas.microsoft.com/office/drawing/2014/main" id="{FCD17F87-CB65-9E40-83A8-E81AC27F3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9763" r="14483" b="12823"/>
          <a:stretch/>
        </p:blipFill>
        <p:spPr bwMode="auto">
          <a:xfrm>
            <a:off x="3712202" y="4508029"/>
            <a:ext cx="731520" cy="7346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3EEAC8F6-C272-134B-A18D-7DAFF3117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687" y="5191277"/>
            <a:ext cx="84455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Moon</a:t>
            </a:r>
          </a:p>
        </p:txBody>
      </p:sp>
    </p:spTree>
    <p:extLst>
      <p:ext uri="{BB962C8B-B14F-4D97-AF65-F5344CB8AC3E}">
        <p14:creationId xmlns:p14="http://schemas.microsoft.com/office/powerpoint/2010/main" val="24237825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00995"/>
            <a:ext cx="9144000" cy="55800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pic>
        <p:nvPicPr>
          <p:cNvPr id="164866" name="Picture 2" descr="Saturn_Cassini_PIA0538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10680" r="8640" b="41040"/>
          <a:stretch>
            <a:fillRect/>
          </a:stretch>
        </p:blipFill>
        <p:spPr bwMode="auto">
          <a:xfrm>
            <a:off x="2389188" y="3169557"/>
            <a:ext cx="6754812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867" name="Picture 3" descr="Earth_NA_512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57" y="2247219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6856374" y="1969228"/>
            <a:ext cx="17052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Saturn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95.2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9.44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687 kg 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−3</a:t>
            </a:r>
          </a:p>
        </p:txBody>
      </p:sp>
      <p:pic>
        <p:nvPicPr>
          <p:cNvPr id="164868" name="Picture 4" descr="JupCassiniRedSpot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8846" r="10320" b="7224"/>
          <a:stretch>
            <a:fillRect/>
          </a:stretch>
        </p:blipFill>
        <p:spPr bwMode="auto">
          <a:xfrm>
            <a:off x="0" y="700995"/>
            <a:ext cx="3498850" cy="34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335879" y="4287383"/>
            <a:ext cx="18764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Jupiter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318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11.2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1326 kg 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−3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5340" y="260440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Earth to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91101-62F3-2D48-95FD-4AF37D7C2AB7}"/>
              </a:ext>
            </a:extLst>
          </p:cNvPr>
          <p:cNvSpPr txBox="1"/>
          <p:nvPr/>
        </p:nvSpPr>
        <p:spPr>
          <a:xfrm>
            <a:off x="3332718" y="315333"/>
            <a:ext cx="247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Gas Giants</a:t>
            </a:r>
          </a:p>
        </p:txBody>
      </p:sp>
    </p:spTree>
    <p:extLst>
      <p:ext uri="{BB962C8B-B14F-4D97-AF65-F5344CB8AC3E}">
        <p14:creationId xmlns:p14="http://schemas.microsoft.com/office/powerpoint/2010/main" val="274999963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0550" y="767880"/>
            <a:ext cx="8639660" cy="5322240"/>
            <a:chOff x="250550" y="1399680"/>
            <a:chExt cx="8639660" cy="5322240"/>
          </a:xfrm>
        </p:grpSpPr>
        <p:sp>
          <p:nvSpPr>
            <p:cNvPr id="2" name="Rectangle 1"/>
            <p:cNvSpPr/>
            <p:nvPr/>
          </p:nvSpPr>
          <p:spPr bwMode="auto">
            <a:xfrm>
              <a:off x="250550" y="1399680"/>
              <a:ext cx="8639660" cy="532224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pic>
          <p:nvPicPr>
            <p:cNvPr id="177165" name="Picture 13" descr="gas_interio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0" t="2684" r="36000" b="48489"/>
            <a:stretch>
              <a:fillRect/>
            </a:stretch>
          </p:blipFill>
          <p:spPr bwMode="auto">
            <a:xfrm>
              <a:off x="5280025" y="2014538"/>
              <a:ext cx="3609975" cy="366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154" name="Picture 2" descr="gas_interior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" t="2348" r="65800" b="44127"/>
            <a:stretch>
              <a:fillRect/>
            </a:stretch>
          </p:blipFill>
          <p:spPr bwMode="auto">
            <a:xfrm>
              <a:off x="254000" y="2017713"/>
              <a:ext cx="3702050" cy="3654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163" name="Picture 11" descr="Earth_NA_512"/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213" y="5964238"/>
              <a:ext cx="663575" cy="66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174" name="Text Box 22"/>
            <p:cNvSpPr txBox="1">
              <a:spLocks noChangeArrowheads="1"/>
            </p:cNvSpPr>
            <p:nvPr/>
          </p:nvSpPr>
          <p:spPr bwMode="auto">
            <a:xfrm>
              <a:off x="1512754" y="5576888"/>
              <a:ext cx="97975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Jupiter</a:t>
              </a:r>
            </a:p>
          </p:txBody>
        </p:sp>
        <p:sp>
          <p:nvSpPr>
            <p:cNvPr id="177175" name="Text Box 23"/>
            <p:cNvSpPr txBox="1">
              <a:spLocks noChangeArrowheads="1"/>
            </p:cNvSpPr>
            <p:nvPr/>
          </p:nvSpPr>
          <p:spPr bwMode="auto">
            <a:xfrm>
              <a:off x="6601596" y="5575300"/>
              <a:ext cx="94460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Saturn</a:t>
              </a:r>
            </a:p>
          </p:txBody>
        </p:sp>
      </p:grp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3915410" y="1424013"/>
            <a:ext cx="13131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Molecular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Hydrogen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138382" y="4040213"/>
            <a:ext cx="8688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Rock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&amp; Ice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Cores</a:t>
            </a:r>
          </a:p>
        </p:txBody>
      </p:sp>
      <p:sp>
        <p:nvSpPr>
          <p:cNvPr id="177157" name="Line 5"/>
          <p:cNvSpPr>
            <a:spLocks noChangeShapeType="1"/>
          </p:cNvSpPr>
          <p:nvPr/>
        </p:nvSpPr>
        <p:spPr bwMode="auto">
          <a:xfrm flipH="1" flipV="1">
            <a:off x="2181225" y="3229000"/>
            <a:ext cx="1960563" cy="11318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3923626" y="2540025"/>
            <a:ext cx="12967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Metallic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Hydrogen</a:t>
            </a:r>
          </a:p>
        </p:txBody>
      </p:sp>
      <p:sp>
        <p:nvSpPr>
          <p:cNvPr id="177161" name="Line 9"/>
          <p:cNvSpPr>
            <a:spLocks noChangeShapeType="1"/>
          </p:cNvSpPr>
          <p:nvPr/>
        </p:nvSpPr>
        <p:spPr bwMode="auto">
          <a:xfrm flipH="1">
            <a:off x="2316163" y="1851050"/>
            <a:ext cx="1539875" cy="1063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7166" name="Line 14"/>
          <p:cNvSpPr>
            <a:spLocks noChangeShapeType="1"/>
          </p:cNvSpPr>
          <p:nvPr/>
        </p:nvSpPr>
        <p:spPr bwMode="auto">
          <a:xfrm flipV="1">
            <a:off x="5048250" y="3414738"/>
            <a:ext cx="2027238" cy="97631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7167" name="Line 15"/>
          <p:cNvSpPr>
            <a:spLocks noChangeShapeType="1"/>
          </p:cNvSpPr>
          <p:nvPr/>
        </p:nvSpPr>
        <p:spPr bwMode="auto">
          <a:xfrm flipH="1" flipV="1">
            <a:off x="2716213" y="2941663"/>
            <a:ext cx="1260475" cy="317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7168" name="Line 16"/>
          <p:cNvSpPr>
            <a:spLocks noChangeShapeType="1"/>
          </p:cNvSpPr>
          <p:nvPr/>
        </p:nvSpPr>
        <p:spPr bwMode="auto">
          <a:xfrm flipV="1">
            <a:off x="5213350" y="2979763"/>
            <a:ext cx="2001838" cy="317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7169" name="Line 17"/>
          <p:cNvSpPr>
            <a:spLocks noChangeShapeType="1"/>
          </p:cNvSpPr>
          <p:nvPr/>
        </p:nvSpPr>
        <p:spPr bwMode="auto">
          <a:xfrm>
            <a:off x="5260975" y="1835175"/>
            <a:ext cx="2162175" cy="5905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7170" name="Text Box 18"/>
          <p:cNvSpPr txBox="1">
            <a:spLocks noChangeArrowheads="1"/>
          </p:cNvSpPr>
          <p:nvPr/>
        </p:nvSpPr>
        <p:spPr bwMode="auto">
          <a:xfrm>
            <a:off x="3828065" y="906488"/>
            <a:ext cx="14862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Cloud Tops</a:t>
            </a:r>
          </a:p>
        </p:txBody>
      </p:sp>
      <p:sp>
        <p:nvSpPr>
          <p:cNvPr id="177171" name="Line 19"/>
          <p:cNvSpPr>
            <a:spLocks noChangeShapeType="1"/>
          </p:cNvSpPr>
          <p:nvPr/>
        </p:nvSpPr>
        <p:spPr bwMode="auto">
          <a:xfrm flipH="1">
            <a:off x="2433638" y="1157313"/>
            <a:ext cx="1325562" cy="3762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7172" name="Line 20"/>
          <p:cNvSpPr>
            <a:spLocks noChangeShapeType="1"/>
          </p:cNvSpPr>
          <p:nvPr/>
        </p:nvSpPr>
        <p:spPr bwMode="auto">
          <a:xfrm>
            <a:off x="5424488" y="1141438"/>
            <a:ext cx="1768475" cy="72548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4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rc 2"/>
          <p:cNvSpPr>
            <a:spLocks/>
          </p:cNvSpPr>
          <p:nvPr/>
        </p:nvSpPr>
        <p:spPr bwMode="auto">
          <a:xfrm rot="2400000" flipH="1">
            <a:off x="3952875" y="361950"/>
            <a:ext cx="690563" cy="5703888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8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Arc 3"/>
          <p:cNvSpPr>
            <a:spLocks/>
          </p:cNvSpPr>
          <p:nvPr/>
        </p:nvSpPr>
        <p:spPr bwMode="auto">
          <a:xfrm rot="5400000" flipH="1">
            <a:off x="4222751" y="244475"/>
            <a:ext cx="690562" cy="5703887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7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r="11017"/>
          <a:stretch>
            <a:fillRect/>
          </a:stretch>
        </p:blipFill>
        <p:spPr bwMode="auto">
          <a:xfrm>
            <a:off x="3287713" y="1831975"/>
            <a:ext cx="2528887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Oval 5"/>
          <p:cNvSpPr>
            <a:spLocks noChangeArrowheads="1"/>
          </p:cNvSpPr>
          <p:nvPr/>
        </p:nvSpPr>
        <p:spPr bwMode="auto">
          <a:xfrm rot="-8426578">
            <a:off x="3548063" y="1708150"/>
            <a:ext cx="333375" cy="1828800"/>
          </a:xfrm>
          <a:prstGeom prst="ellipse">
            <a:avLst/>
          </a:prstGeom>
          <a:solidFill>
            <a:srgbClr val="009900"/>
          </a:solidFill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4543425" y="4637088"/>
            <a:ext cx="0" cy="2087562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672013" y="63373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chemeClr val="tx2"/>
                </a:solidFill>
              </a:rPr>
              <a:t>SCP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641850" y="-1588"/>
            <a:ext cx="935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chemeClr val="accent2"/>
                </a:solidFill>
              </a:rPr>
              <a:t>NCP</a:t>
            </a:r>
            <a:endParaRPr lang="en-US" sz="280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483475" y="3171825"/>
            <a:ext cx="876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CEq</a:t>
            </a:r>
            <a:endParaRPr lang="en-US"/>
          </a:p>
        </p:txBody>
      </p:sp>
      <p:sp>
        <p:nvSpPr>
          <p:cNvPr id="14346" name="Arc 10"/>
          <p:cNvSpPr>
            <a:spLocks/>
          </p:cNvSpPr>
          <p:nvPr/>
        </p:nvSpPr>
        <p:spPr bwMode="auto">
          <a:xfrm rot="5400000" flipH="1">
            <a:off x="4187826" y="925512"/>
            <a:ext cx="760412" cy="5713413"/>
          </a:xfrm>
          <a:custGeom>
            <a:avLst/>
            <a:gdLst>
              <a:gd name="T0" fmla="*/ 760412 w 23781"/>
              <a:gd name="T1" fmla="*/ 5698865 h 43200"/>
              <a:gd name="T2" fmla="*/ 716669 w 23781"/>
              <a:gd name="T3" fmla="*/ 1984 h 43200"/>
              <a:gd name="T4" fmla="*/ 690673 w 23781"/>
              <a:gd name="T5" fmla="*/ 285670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4522788" y="203200"/>
            <a:ext cx="0" cy="17716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48" name="Group 12"/>
          <p:cNvGrpSpPr>
            <a:grpSpLocks/>
          </p:cNvGrpSpPr>
          <p:nvPr/>
        </p:nvGrpSpPr>
        <p:grpSpPr bwMode="auto">
          <a:xfrm>
            <a:off x="2713038" y="1217613"/>
            <a:ext cx="6338887" cy="5041900"/>
            <a:chOff x="1709" y="789"/>
            <a:chExt cx="3993" cy="3176"/>
          </a:xfrm>
        </p:grpSpPr>
        <p:sp>
          <p:nvSpPr>
            <p:cNvPr id="14365" name="Arc 13"/>
            <p:cNvSpPr>
              <a:spLocks noChangeAspect="1"/>
            </p:cNvSpPr>
            <p:nvPr/>
          </p:nvSpPr>
          <p:spPr bwMode="auto">
            <a:xfrm flipV="1">
              <a:off x="1709" y="789"/>
              <a:ext cx="2976" cy="3176"/>
            </a:xfrm>
            <a:custGeom>
              <a:avLst/>
              <a:gdLst>
                <a:gd name="T0" fmla="*/ 0 w 35462"/>
                <a:gd name="T1" fmla="*/ 419 h 38123"/>
                <a:gd name="T2" fmla="*/ 2331 w 35462"/>
                <a:gd name="T3" fmla="*/ 3176 h 38123"/>
                <a:gd name="T4" fmla="*/ 1163 w 35462"/>
                <a:gd name="T5" fmla="*/ 1799 h 38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462" h="38123" fill="none" extrusionOk="0">
                  <a:moveTo>
                    <a:pt x="-1" y="5034"/>
                  </a:moveTo>
                  <a:cubicBezTo>
                    <a:pt x="3886" y="1782"/>
                    <a:pt x="8793" y="-1"/>
                    <a:pt x="13862" y="0"/>
                  </a:cubicBezTo>
                  <a:cubicBezTo>
                    <a:pt x="25791" y="0"/>
                    <a:pt x="35462" y="9670"/>
                    <a:pt x="35462" y="21600"/>
                  </a:cubicBezTo>
                  <a:cubicBezTo>
                    <a:pt x="35462" y="27972"/>
                    <a:pt x="32648" y="34019"/>
                    <a:pt x="27774" y="38123"/>
                  </a:cubicBezTo>
                </a:path>
                <a:path w="35462" h="38123" stroke="0" extrusionOk="0">
                  <a:moveTo>
                    <a:pt x="-1" y="5034"/>
                  </a:moveTo>
                  <a:cubicBezTo>
                    <a:pt x="3886" y="1782"/>
                    <a:pt x="8793" y="-1"/>
                    <a:pt x="13862" y="0"/>
                  </a:cubicBezTo>
                  <a:cubicBezTo>
                    <a:pt x="25791" y="0"/>
                    <a:pt x="35462" y="9670"/>
                    <a:pt x="35462" y="21600"/>
                  </a:cubicBezTo>
                  <a:cubicBezTo>
                    <a:pt x="35462" y="27972"/>
                    <a:pt x="32648" y="34019"/>
                    <a:pt x="27774" y="38123"/>
                  </a:cubicBezTo>
                  <a:lnTo>
                    <a:pt x="13862" y="21600"/>
                  </a:lnTo>
                  <a:lnTo>
                    <a:pt x="-1" y="5034"/>
                  </a:lnTo>
                  <a:close/>
                </a:path>
              </a:pathLst>
            </a:cu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Text Box 14"/>
            <p:cNvSpPr txBox="1">
              <a:spLocks noChangeArrowheads="1"/>
            </p:cNvSpPr>
            <p:nvPr/>
          </p:nvSpPr>
          <p:spPr bwMode="auto">
            <a:xfrm>
              <a:off x="4601" y="2868"/>
              <a:ext cx="1101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>
                  <a:solidFill>
                    <a:schemeClr val="hlink"/>
                  </a:solidFill>
                </a:rPr>
                <a:t>Below the</a:t>
              </a:r>
            </a:p>
            <a:p>
              <a:pPr algn="ctr"/>
              <a:r>
                <a:rPr lang="en-US" sz="2800">
                  <a:solidFill>
                    <a:schemeClr val="hlink"/>
                  </a:solidFill>
                </a:rPr>
                <a:t>Horizon</a:t>
              </a:r>
              <a:endParaRPr lang="en-US" sz="2000"/>
            </a:p>
          </p:txBody>
        </p:sp>
      </p:grpSp>
      <p:sp>
        <p:nvSpPr>
          <p:cNvPr id="14349" name="Arc 15"/>
          <p:cNvSpPr>
            <a:spLocks noChangeAspect="1"/>
          </p:cNvSpPr>
          <p:nvPr/>
        </p:nvSpPr>
        <p:spPr bwMode="auto">
          <a:xfrm rot="-8426578">
            <a:off x="2894013" y="1414463"/>
            <a:ext cx="930275" cy="1828800"/>
          </a:xfrm>
          <a:custGeom>
            <a:avLst/>
            <a:gdLst>
              <a:gd name="T0" fmla="*/ 39586 w 22560"/>
              <a:gd name="T1" fmla="*/ 0 h 43200"/>
              <a:gd name="T2" fmla="*/ 0 w 22560"/>
              <a:gd name="T3" fmla="*/ 1827911 h 43200"/>
              <a:gd name="T4" fmla="*/ 39586 w 22560"/>
              <a:gd name="T5" fmla="*/ 9144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560" h="43200" fill="none" extrusionOk="0">
                <a:moveTo>
                  <a:pt x="959" y="0"/>
                </a:moveTo>
                <a:cubicBezTo>
                  <a:pt x="12889" y="0"/>
                  <a:pt x="22560" y="9670"/>
                  <a:pt x="22560" y="21600"/>
                </a:cubicBezTo>
                <a:cubicBezTo>
                  <a:pt x="22560" y="33529"/>
                  <a:pt x="12889" y="43200"/>
                  <a:pt x="960" y="43200"/>
                </a:cubicBezTo>
                <a:cubicBezTo>
                  <a:pt x="639" y="43200"/>
                  <a:pt x="319" y="43192"/>
                  <a:pt x="0" y="43178"/>
                </a:cubicBezTo>
              </a:path>
              <a:path w="22560" h="43200" stroke="0" extrusionOk="0">
                <a:moveTo>
                  <a:pt x="959" y="0"/>
                </a:moveTo>
                <a:cubicBezTo>
                  <a:pt x="12889" y="0"/>
                  <a:pt x="22560" y="9670"/>
                  <a:pt x="22560" y="21600"/>
                </a:cubicBezTo>
                <a:cubicBezTo>
                  <a:pt x="22560" y="33529"/>
                  <a:pt x="12889" y="43200"/>
                  <a:pt x="960" y="43200"/>
                </a:cubicBezTo>
                <a:cubicBezTo>
                  <a:pt x="639" y="43200"/>
                  <a:pt x="319" y="43192"/>
                  <a:pt x="0" y="43178"/>
                </a:cubicBezTo>
                <a:lnTo>
                  <a:pt x="960" y="21600"/>
                </a:lnTo>
                <a:lnTo>
                  <a:pt x="959" y="0"/>
                </a:lnTo>
                <a:close/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16"/>
          <p:cNvSpPr>
            <a:spLocks noChangeShapeType="1"/>
          </p:cNvSpPr>
          <p:nvPr/>
        </p:nvSpPr>
        <p:spPr bwMode="auto">
          <a:xfrm flipH="1" flipV="1">
            <a:off x="2755900" y="1758950"/>
            <a:ext cx="939800" cy="8953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51" name="Group 17"/>
          <p:cNvGrpSpPr>
            <a:grpSpLocks/>
          </p:cNvGrpSpPr>
          <p:nvPr/>
        </p:nvGrpSpPr>
        <p:grpSpPr bwMode="auto">
          <a:xfrm>
            <a:off x="2876550" y="1427163"/>
            <a:ext cx="1936750" cy="2225675"/>
            <a:chOff x="1812" y="899"/>
            <a:chExt cx="1220" cy="1402"/>
          </a:xfrm>
        </p:grpSpPr>
        <p:sp>
          <p:nvSpPr>
            <p:cNvPr id="14362" name="Text Box 18"/>
            <p:cNvSpPr txBox="1">
              <a:spLocks noChangeArrowheads="1"/>
            </p:cNvSpPr>
            <p:nvPr/>
          </p:nvSpPr>
          <p:spPr bwMode="auto">
            <a:xfrm>
              <a:off x="2800" y="899"/>
              <a:ext cx="2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i="1">
                  <a:solidFill>
                    <a:schemeClr val="tx2"/>
                  </a:solidFill>
                </a:rPr>
                <a:t>N</a:t>
              </a:r>
              <a:endParaRPr lang="en-US" sz="2000"/>
            </a:p>
          </p:txBody>
        </p:sp>
        <p:sp>
          <p:nvSpPr>
            <p:cNvPr id="14363" name="Text Box 19"/>
            <p:cNvSpPr txBox="1">
              <a:spLocks noChangeArrowheads="1"/>
            </p:cNvSpPr>
            <p:nvPr/>
          </p:nvSpPr>
          <p:spPr bwMode="auto">
            <a:xfrm>
              <a:off x="1812" y="2051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i="1">
                  <a:solidFill>
                    <a:schemeClr val="tx2"/>
                  </a:solidFill>
                </a:rPr>
                <a:t>S</a:t>
              </a:r>
              <a:endParaRPr lang="en-US" sz="2000"/>
            </a:p>
          </p:txBody>
        </p:sp>
        <p:sp>
          <p:nvSpPr>
            <p:cNvPr id="14364" name="Line 20"/>
            <p:cNvSpPr>
              <a:spLocks noChangeShapeType="1"/>
            </p:cNvSpPr>
            <p:nvPr/>
          </p:nvSpPr>
          <p:spPr bwMode="auto">
            <a:xfrm rot="-8426578">
              <a:off x="2385" y="936"/>
              <a:ext cx="0" cy="128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2" name="Group 21"/>
          <p:cNvGrpSpPr>
            <a:grpSpLocks/>
          </p:cNvGrpSpPr>
          <p:nvPr/>
        </p:nvGrpSpPr>
        <p:grpSpPr bwMode="auto">
          <a:xfrm>
            <a:off x="3109913" y="2436813"/>
            <a:ext cx="1087437" cy="441325"/>
            <a:chOff x="1959" y="1535"/>
            <a:chExt cx="685" cy="278"/>
          </a:xfrm>
        </p:grpSpPr>
        <p:sp>
          <p:nvSpPr>
            <p:cNvPr id="14359" name="Line 22"/>
            <p:cNvSpPr>
              <a:spLocks noChangeShapeType="1"/>
            </p:cNvSpPr>
            <p:nvPr/>
          </p:nvSpPr>
          <p:spPr bwMode="auto">
            <a:xfrm>
              <a:off x="2183" y="1675"/>
              <a:ext cx="26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Text Box 23"/>
            <p:cNvSpPr txBox="1">
              <a:spLocks noChangeArrowheads="1"/>
            </p:cNvSpPr>
            <p:nvPr/>
          </p:nvSpPr>
          <p:spPr bwMode="auto">
            <a:xfrm>
              <a:off x="2421" y="1563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i="1">
                  <a:solidFill>
                    <a:schemeClr val="tx2"/>
                  </a:solidFill>
                </a:rPr>
                <a:t>E</a:t>
              </a:r>
              <a:endParaRPr lang="en-US" sz="2000" i="1"/>
            </a:p>
          </p:txBody>
        </p:sp>
        <p:sp>
          <p:nvSpPr>
            <p:cNvPr id="14361" name="Text Box 24"/>
            <p:cNvSpPr txBox="1">
              <a:spLocks noChangeArrowheads="1"/>
            </p:cNvSpPr>
            <p:nvPr/>
          </p:nvSpPr>
          <p:spPr bwMode="auto">
            <a:xfrm>
              <a:off x="1959" y="1535"/>
              <a:ext cx="2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i="1">
                  <a:solidFill>
                    <a:schemeClr val="tx2"/>
                  </a:solidFill>
                </a:rPr>
                <a:t>W</a:t>
              </a:r>
              <a:endParaRPr lang="en-US" sz="2000" i="1"/>
            </a:p>
          </p:txBody>
        </p:sp>
      </p:grpSp>
      <p:sp>
        <p:nvSpPr>
          <p:cNvPr id="14353" name="Text Box 25"/>
          <p:cNvSpPr txBox="1">
            <a:spLocks noChangeArrowheads="1"/>
          </p:cNvSpPr>
          <p:nvPr/>
        </p:nvSpPr>
        <p:spPr bwMode="auto">
          <a:xfrm>
            <a:off x="2474913" y="15478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i="1"/>
              <a:t>Z</a:t>
            </a:r>
            <a:endParaRPr lang="en-US" sz="2000"/>
          </a:p>
        </p:txBody>
      </p:sp>
      <p:grpSp>
        <p:nvGrpSpPr>
          <p:cNvPr id="14354" name="Group 26"/>
          <p:cNvGrpSpPr>
            <a:grpSpLocks/>
          </p:cNvGrpSpPr>
          <p:nvPr/>
        </p:nvGrpSpPr>
        <p:grpSpPr bwMode="auto">
          <a:xfrm>
            <a:off x="358775" y="487363"/>
            <a:ext cx="6026150" cy="5988050"/>
            <a:chOff x="226" y="307"/>
            <a:chExt cx="3796" cy="3772"/>
          </a:xfrm>
        </p:grpSpPr>
        <p:grpSp>
          <p:nvGrpSpPr>
            <p:cNvPr id="14355" name="Group 27"/>
            <p:cNvGrpSpPr>
              <a:grpSpLocks/>
            </p:cNvGrpSpPr>
            <p:nvPr/>
          </p:nvGrpSpPr>
          <p:grpSpPr bwMode="auto">
            <a:xfrm>
              <a:off x="1077" y="361"/>
              <a:ext cx="2945" cy="3718"/>
              <a:chOff x="1077" y="361"/>
              <a:chExt cx="2945" cy="3718"/>
            </a:xfrm>
          </p:grpSpPr>
          <p:sp>
            <p:nvSpPr>
              <p:cNvPr id="14357" name="Arc 28"/>
              <p:cNvSpPr>
                <a:spLocks noChangeAspect="1"/>
              </p:cNvSpPr>
              <p:nvPr/>
            </p:nvSpPr>
            <p:spPr bwMode="auto">
              <a:xfrm flipV="1">
                <a:off x="1077" y="361"/>
                <a:ext cx="2945" cy="3177"/>
              </a:xfrm>
              <a:custGeom>
                <a:avLst/>
                <a:gdLst>
                  <a:gd name="T0" fmla="*/ 2945 w 35103"/>
                  <a:gd name="T1" fmla="*/ 2782 h 38137"/>
                  <a:gd name="T2" fmla="*/ 646 w 35103"/>
                  <a:gd name="T3" fmla="*/ 0 h 38137"/>
                  <a:gd name="T4" fmla="*/ 1812 w 35103"/>
                  <a:gd name="T5" fmla="*/ 1378 h 381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5103" h="38137" fill="none" extrusionOk="0">
                    <a:moveTo>
                      <a:pt x="35103" y="33396"/>
                    </a:moveTo>
                    <a:cubicBezTo>
                      <a:pt x="31271" y="36464"/>
                      <a:pt x="26508" y="38136"/>
                      <a:pt x="21600" y="38137"/>
                    </a:cubicBezTo>
                    <a:cubicBezTo>
                      <a:pt x="9670" y="38137"/>
                      <a:pt x="0" y="28466"/>
                      <a:pt x="0" y="16537"/>
                    </a:cubicBezTo>
                    <a:cubicBezTo>
                      <a:pt x="-1" y="10157"/>
                      <a:pt x="2820" y="4104"/>
                      <a:pt x="7704" y="0"/>
                    </a:cubicBezTo>
                  </a:path>
                  <a:path w="35103" h="38137" stroke="0" extrusionOk="0">
                    <a:moveTo>
                      <a:pt x="35103" y="33396"/>
                    </a:moveTo>
                    <a:cubicBezTo>
                      <a:pt x="31271" y="36464"/>
                      <a:pt x="26508" y="38136"/>
                      <a:pt x="21600" y="38137"/>
                    </a:cubicBezTo>
                    <a:cubicBezTo>
                      <a:pt x="9670" y="38137"/>
                      <a:pt x="0" y="28466"/>
                      <a:pt x="0" y="16537"/>
                    </a:cubicBezTo>
                    <a:cubicBezTo>
                      <a:pt x="-1" y="10157"/>
                      <a:pt x="2820" y="4104"/>
                      <a:pt x="7704" y="0"/>
                    </a:cubicBezTo>
                    <a:lnTo>
                      <a:pt x="21600" y="16537"/>
                    </a:lnTo>
                    <a:lnTo>
                      <a:pt x="35103" y="33396"/>
                    </a:lnTo>
                    <a:close/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58" name="Arc 29"/>
              <p:cNvSpPr>
                <a:spLocks/>
              </p:cNvSpPr>
              <p:nvPr/>
            </p:nvSpPr>
            <p:spPr bwMode="auto">
              <a:xfrm rot="2400000" flipH="1">
                <a:off x="2800" y="480"/>
                <a:ext cx="479" cy="3599"/>
              </a:xfrm>
              <a:custGeom>
                <a:avLst/>
                <a:gdLst>
                  <a:gd name="T0" fmla="*/ 479 w 23781"/>
                  <a:gd name="T1" fmla="*/ 3590 h 43200"/>
                  <a:gd name="T2" fmla="*/ 451 w 23781"/>
                  <a:gd name="T3" fmla="*/ 1 h 43200"/>
                  <a:gd name="T4" fmla="*/ 435 w 23781"/>
                  <a:gd name="T5" fmla="*/ 180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781" h="43200" fill="none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</a:path>
                  <a:path w="23781" h="43200" stroke="0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  <a:lnTo>
                      <a:pt x="21600" y="21600"/>
                    </a:lnTo>
                    <a:lnTo>
                      <a:pt x="23780" y="43089"/>
                    </a:lnTo>
                    <a:close/>
                  </a:path>
                </a:pathLst>
              </a:cu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56" name="Text Box 30"/>
            <p:cNvSpPr txBox="1">
              <a:spLocks noChangeArrowheads="1"/>
            </p:cNvSpPr>
            <p:nvPr/>
          </p:nvSpPr>
          <p:spPr bwMode="auto">
            <a:xfrm>
              <a:off x="226" y="307"/>
              <a:ext cx="1463" cy="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rgbClr val="00FF00"/>
                  </a:solidFill>
                </a:rPr>
                <a:t>Visible Half</a:t>
              </a:r>
            </a:p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rgbClr val="00FF00"/>
                  </a:solidFill>
                </a:rPr>
                <a:t>of the Sky</a:t>
              </a:r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961664"/>
            <a:ext cx="9144000" cy="521166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pic>
        <p:nvPicPr>
          <p:cNvPr id="166914" name="Picture 2" descr="jovian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0" t="37675" r="16426" b="39931"/>
          <a:stretch>
            <a:fillRect/>
          </a:stretch>
        </p:blipFill>
        <p:spPr bwMode="auto">
          <a:xfrm>
            <a:off x="752022" y="1531350"/>
            <a:ext cx="347345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3" descr="neptune_vgr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34" y="1586913"/>
            <a:ext cx="3408363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1570445" y="4973167"/>
            <a:ext cx="1876404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14.5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4.01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1420 kg 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−3</a:t>
            </a:r>
          </a:p>
        </p:txBody>
      </p:sp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5691539" y="4956725"/>
            <a:ext cx="1876404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17.1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3.88 R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1638 kg 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−3</a:t>
            </a:r>
          </a:p>
        </p:txBody>
      </p:sp>
      <p:pic>
        <p:nvPicPr>
          <p:cNvPr id="166918" name="Picture 6" descr="Earth_NA_512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172" y="4901613"/>
            <a:ext cx="917575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1901523" y="1065985"/>
            <a:ext cx="11785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Uranus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6009144" y="1067573"/>
            <a:ext cx="1350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Neptune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8633" y="580399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Earth to scale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6AA33-2915-7F43-A4F9-426D93DD2380}"/>
              </a:ext>
            </a:extLst>
          </p:cNvPr>
          <p:cNvSpPr txBox="1"/>
          <p:nvPr/>
        </p:nvSpPr>
        <p:spPr>
          <a:xfrm>
            <a:off x="3332718" y="315333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Ice Giants</a:t>
            </a:r>
          </a:p>
        </p:txBody>
      </p:sp>
    </p:spTree>
    <p:extLst>
      <p:ext uri="{BB962C8B-B14F-4D97-AF65-F5344CB8AC3E}">
        <p14:creationId xmlns:p14="http://schemas.microsoft.com/office/powerpoint/2010/main" val="7004967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4" name="Picture 6" descr="gas_interi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2" t="16692" r="5380" b="59875"/>
          <a:stretch>
            <a:fillRect/>
          </a:stretch>
        </p:blipFill>
        <p:spPr bwMode="auto">
          <a:xfrm>
            <a:off x="0" y="1251743"/>
            <a:ext cx="9144000" cy="435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4109150" y="2963068"/>
            <a:ext cx="9066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Rocky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Core</a:t>
            </a:r>
          </a:p>
        </p:txBody>
      </p:sp>
      <p:sp>
        <p:nvSpPr>
          <p:cNvPr id="191496" name="Line 8"/>
          <p:cNvSpPr>
            <a:spLocks noChangeShapeType="1"/>
          </p:cNvSpPr>
          <p:nvPr/>
        </p:nvSpPr>
        <p:spPr bwMode="auto">
          <a:xfrm>
            <a:off x="5046663" y="3377406"/>
            <a:ext cx="1984375" cy="7461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1497" name="Line 9"/>
          <p:cNvSpPr>
            <a:spLocks noChangeShapeType="1"/>
          </p:cNvSpPr>
          <p:nvPr/>
        </p:nvSpPr>
        <p:spPr bwMode="auto">
          <a:xfrm flipH="1">
            <a:off x="2136775" y="3377406"/>
            <a:ext cx="2071688" cy="285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3770369" y="4607718"/>
            <a:ext cx="16524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Slushy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Ice”Mantles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1499" name="Line 11"/>
          <p:cNvSpPr>
            <a:spLocks noChangeShapeType="1"/>
          </p:cNvSpPr>
          <p:nvPr/>
        </p:nvSpPr>
        <p:spPr bwMode="auto">
          <a:xfrm flipV="1">
            <a:off x="5229225" y="4102893"/>
            <a:ext cx="2057400" cy="8905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1500" name="Line 12"/>
          <p:cNvSpPr>
            <a:spLocks noChangeShapeType="1"/>
          </p:cNvSpPr>
          <p:nvPr/>
        </p:nvSpPr>
        <p:spPr bwMode="auto">
          <a:xfrm flipH="1" flipV="1">
            <a:off x="2409825" y="4174331"/>
            <a:ext cx="1504950" cy="7683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1501" name="Text Box 13"/>
          <p:cNvSpPr txBox="1">
            <a:spLocks noChangeArrowheads="1"/>
          </p:cNvSpPr>
          <p:nvPr/>
        </p:nvSpPr>
        <p:spPr bwMode="auto">
          <a:xfrm>
            <a:off x="3985260" y="1759743"/>
            <a:ext cx="13131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Molecular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Hydrogen</a:t>
            </a:r>
          </a:p>
        </p:txBody>
      </p:sp>
      <p:sp>
        <p:nvSpPr>
          <p:cNvPr id="191502" name="Line 14"/>
          <p:cNvSpPr>
            <a:spLocks noChangeShapeType="1"/>
          </p:cNvSpPr>
          <p:nvPr/>
        </p:nvSpPr>
        <p:spPr bwMode="auto">
          <a:xfrm flipH="1">
            <a:off x="2640013" y="2174081"/>
            <a:ext cx="1414462" cy="1111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1503" name="Line 15"/>
          <p:cNvSpPr>
            <a:spLocks noChangeShapeType="1"/>
          </p:cNvSpPr>
          <p:nvPr/>
        </p:nvSpPr>
        <p:spPr bwMode="auto">
          <a:xfrm flipV="1">
            <a:off x="5243513" y="2182018"/>
            <a:ext cx="2006600" cy="79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1504" name="Text Box 16"/>
          <p:cNvSpPr txBox="1">
            <a:spLocks noChangeArrowheads="1"/>
          </p:cNvSpPr>
          <p:nvPr/>
        </p:nvSpPr>
        <p:spPr bwMode="auto">
          <a:xfrm>
            <a:off x="1495453" y="5204618"/>
            <a:ext cx="10064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Uranus</a:t>
            </a:r>
          </a:p>
        </p:txBody>
      </p:sp>
      <p:sp>
        <p:nvSpPr>
          <p:cNvPr id="191505" name="Text Box 17"/>
          <p:cNvSpPr txBox="1">
            <a:spLocks noChangeArrowheads="1"/>
          </p:cNvSpPr>
          <p:nvPr/>
        </p:nvSpPr>
        <p:spPr bwMode="auto">
          <a:xfrm>
            <a:off x="6345367" y="5203031"/>
            <a:ext cx="11633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Neptune</a:t>
            </a:r>
          </a:p>
        </p:txBody>
      </p:sp>
      <p:pic>
        <p:nvPicPr>
          <p:cNvPr id="191493" name="Picture 5" descr="Earth_NA_512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3736531"/>
            <a:ext cx="917575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4454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7757" y="1408320"/>
            <a:ext cx="8985246" cy="3602880"/>
            <a:chOff x="77757" y="1408320"/>
            <a:chExt cx="8985246" cy="3602880"/>
          </a:xfrm>
        </p:grpSpPr>
        <p:sp>
          <p:nvSpPr>
            <p:cNvPr id="2" name="Rectangle 1"/>
            <p:cNvSpPr/>
            <p:nvPr/>
          </p:nvSpPr>
          <p:spPr bwMode="auto">
            <a:xfrm>
              <a:off x="77757" y="1408320"/>
              <a:ext cx="8985246" cy="360288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egular"/>
              </a:endParaRPr>
            </a:p>
          </p:txBody>
        </p:sp>
        <p:pic>
          <p:nvPicPr>
            <p:cNvPr id="198658" name="Picture 2" descr="gas_interior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" r="6197" b="44809"/>
            <a:stretch>
              <a:fillRect/>
            </a:stretch>
          </p:blipFill>
          <p:spPr bwMode="auto">
            <a:xfrm>
              <a:off x="114300" y="1482725"/>
              <a:ext cx="8913813" cy="31686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660" name="Text Box 4"/>
            <p:cNvSpPr txBox="1">
              <a:spLocks noChangeArrowheads="1"/>
            </p:cNvSpPr>
            <p:nvPr/>
          </p:nvSpPr>
          <p:spPr bwMode="auto">
            <a:xfrm>
              <a:off x="1196975" y="4564063"/>
              <a:ext cx="979488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Arial Regular"/>
                </a:rPr>
                <a:t>Jupiter</a:t>
              </a:r>
            </a:p>
          </p:txBody>
        </p:sp>
        <p:sp>
          <p:nvSpPr>
            <p:cNvPr id="198661" name="Text Box 5"/>
            <p:cNvSpPr txBox="1">
              <a:spLocks noChangeArrowheads="1"/>
            </p:cNvSpPr>
            <p:nvPr/>
          </p:nvSpPr>
          <p:spPr bwMode="auto">
            <a:xfrm>
              <a:off x="4246563" y="4254500"/>
              <a:ext cx="944563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Arial Regular"/>
                </a:rPr>
                <a:t>Saturn</a:t>
              </a:r>
            </a:p>
          </p:txBody>
        </p:sp>
        <p:sp>
          <p:nvSpPr>
            <p:cNvPr id="198662" name="Text Box 6"/>
            <p:cNvSpPr txBox="1">
              <a:spLocks noChangeArrowheads="1"/>
            </p:cNvSpPr>
            <p:nvPr/>
          </p:nvSpPr>
          <p:spPr bwMode="auto">
            <a:xfrm>
              <a:off x="6411913" y="3589338"/>
              <a:ext cx="100647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Arial Regular"/>
                </a:rPr>
                <a:t>Uranus</a:t>
              </a:r>
            </a:p>
          </p:txBody>
        </p:sp>
        <p:sp>
          <p:nvSpPr>
            <p:cNvPr id="198663" name="Text Box 7"/>
            <p:cNvSpPr txBox="1">
              <a:spLocks noChangeArrowheads="1"/>
            </p:cNvSpPr>
            <p:nvPr/>
          </p:nvSpPr>
          <p:spPr bwMode="auto">
            <a:xfrm>
              <a:off x="7932738" y="3635375"/>
              <a:ext cx="9794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Arial Regular"/>
                </a:rPr>
                <a:t>Neptune</a:t>
              </a:r>
            </a:p>
          </p:txBody>
        </p:sp>
        <p:pic>
          <p:nvPicPr>
            <p:cNvPr id="198664" name="Picture 8" descr="Earth_NA_512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75" y="1731963"/>
              <a:ext cx="300038" cy="30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8665" name="Text Box 9"/>
            <p:cNvSpPr txBox="1">
              <a:spLocks noChangeArrowheads="1"/>
            </p:cNvSpPr>
            <p:nvPr/>
          </p:nvSpPr>
          <p:spPr bwMode="auto">
            <a:xfrm>
              <a:off x="7867650" y="1687513"/>
              <a:ext cx="73025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FFFF"/>
                  </a:solidFill>
                  <a:latin typeface="Arial Regular"/>
                </a:rPr>
                <a:t>Earth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2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540119"/>
            <a:ext cx="8714041" cy="2665412"/>
            <a:chOff x="-53207" y="1000614"/>
            <a:chExt cx="8714041" cy="2665412"/>
          </a:xfrm>
        </p:grpSpPr>
        <p:pic>
          <p:nvPicPr>
            <p:cNvPr id="34" name="Picture 17" descr="abs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304" y="1594504"/>
              <a:ext cx="4546600" cy="6000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abs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727" y="2347402"/>
              <a:ext cx="4546600" cy="6000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1524701" y="1105770"/>
              <a:ext cx="337659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hlink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Star</a:t>
              </a:r>
              <a:r>
                <a:rPr lang="en-US" kern="0" dirty="0">
                  <a:solidFill>
                    <a:schemeClr val="bg1"/>
                  </a:solidFill>
                  <a:latin typeface="Helvetica Neue"/>
                  <a:ea typeface="ＭＳ Ｐゴシック" charset="0"/>
                </a:rPr>
                <a:t>’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s spectrum </a:t>
              </a: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srgbClr val="BB0000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red-shifted</a:t>
              </a:r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>
              <a:off x="7360308" y="1927664"/>
              <a:ext cx="811213" cy="0"/>
            </a:xfrm>
            <a:prstGeom prst="line">
              <a:avLst/>
            </a:prstGeom>
            <a:noFill/>
            <a:ln w="28575">
              <a:solidFill>
                <a:srgbClr val="BB0000"/>
              </a:solidFill>
              <a:round/>
              <a:headEnd type="none" w="sm" len="sm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18" name="Text Box 35"/>
            <p:cNvSpPr txBox="1">
              <a:spLocks noChangeArrowheads="1"/>
            </p:cNvSpPr>
            <p:nvPr/>
          </p:nvSpPr>
          <p:spPr bwMode="auto">
            <a:xfrm>
              <a:off x="7159888" y="1319701"/>
              <a:ext cx="38410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S</a:t>
              </a:r>
              <a:endPara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19" name="Text Box 38"/>
            <p:cNvSpPr txBox="1">
              <a:spLocks noChangeArrowheads="1"/>
            </p:cNvSpPr>
            <p:nvPr/>
          </p:nvSpPr>
          <p:spPr bwMode="auto">
            <a:xfrm>
              <a:off x="7168354" y="3106259"/>
              <a:ext cx="36717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p</a:t>
              </a:r>
              <a:endPara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 flipV="1">
              <a:off x="6043047" y="1000614"/>
              <a:ext cx="2617787" cy="2617788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 flipV="1">
              <a:off x="6970940" y="1927714"/>
              <a:ext cx="762000" cy="762000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27" name="AutoShape 15"/>
            <p:cNvSpPr>
              <a:spLocks noChangeArrowheads="1"/>
            </p:cNvSpPr>
            <p:nvPr/>
          </p:nvSpPr>
          <p:spPr bwMode="auto">
            <a:xfrm flipV="1">
              <a:off x="7290822" y="2254739"/>
              <a:ext cx="122237" cy="122238"/>
            </a:xfrm>
            <a:prstGeom prst="flowChartOr">
              <a:avLst/>
            </a:prstGeom>
            <a:noFill/>
            <a:ln w="12700" cmpd="sng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2322804" y="1468431"/>
              <a:ext cx="0" cy="1671384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650471" y="1468431"/>
              <a:ext cx="0" cy="1671384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1540561" y="1468431"/>
              <a:ext cx="0" cy="1671384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Oval 45"/>
            <p:cNvSpPr>
              <a:spLocks noChangeAspect="1" noChangeArrowheads="1"/>
            </p:cNvSpPr>
            <p:nvPr/>
          </p:nvSpPr>
          <p:spPr bwMode="auto">
            <a:xfrm>
              <a:off x="7164615" y="1746739"/>
              <a:ext cx="374650" cy="374650"/>
            </a:xfrm>
            <a:prstGeom prst="ellipse">
              <a:avLst/>
            </a:prstGeom>
            <a:gradFill rotWithShape="0">
              <a:gsLst>
                <a:gs pos="0">
                  <a:srgbClr val="FFDA34"/>
                </a:gs>
                <a:gs pos="100000">
                  <a:srgbClr val="FFDA34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H="1">
              <a:off x="5896531" y="3620038"/>
              <a:ext cx="1450975" cy="0"/>
            </a:xfrm>
            <a:prstGeom prst="line">
              <a:avLst/>
            </a:prstGeom>
            <a:noFill/>
            <a:ln w="28575" cmpd="sng">
              <a:solidFill>
                <a:schemeClr val="accent1"/>
              </a:solidFill>
              <a:round/>
              <a:headEnd type="none" w="sm" len="sm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37" name="Oval 44"/>
            <p:cNvSpPr>
              <a:spLocks noChangeAspect="1" noChangeArrowheads="1"/>
            </p:cNvSpPr>
            <p:nvPr/>
          </p:nvSpPr>
          <p:spPr bwMode="auto">
            <a:xfrm>
              <a:off x="7301934" y="3567601"/>
              <a:ext cx="100013" cy="98425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3300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53207" y="1647200"/>
              <a:ext cx="1144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chemeClr val="bg1"/>
                  </a:solidFill>
                  <a:latin typeface="Helvetica Neue"/>
                </a:rPr>
                <a:t>observed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1044" y="2496201"/>
              <a:ext cx="569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chemeClr val="bg1"/>
                  </a:solidFill>
                  <a:latin typeface="Helvetica Neue"/>
                </a:rPr>
                <a:t>rest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3683" y="3716025"/>
            <a:ext cx="8852340" cy="2617788"/>
            <a:chOff x="-53207" y="4124240"/>
            <a:chExt cx="8852340" cy="2617788"/>
          </a:xfrm>
        </p:grpSpPr>
        <p:pic>
          <p:nvPicPr>
            <p:cNvPr id="42" name="Picture 17" descr="abs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042" y="5606819"/>
              <a:ext cx="4546600" cy="6000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Line 6"/>
            <p:cNvSpPr>
              <a:spLocks noChangeShapeType="1"/>
            </p:cNvSpPr>
            <p:nvPr/>
          </p:nvSpPr>
          <p:spPr bwMode="auto">
            <a:xfrm flipH="1">
              <a:off x="6540298" y="5826089"/>
              <a:ext cx="81121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7159497" y="5954898"/>
              <a:ext cx="38410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S</a:t>
              </a:r>
              <a:endPara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 flipV="1">
              <a:off x="6043047" y="4124240"/>
              <a:ext cx="2617787" cy="2617788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 flipV="1">
              <a:off x="6970940" y="5051340"/>
              <a:ext cx="762000" cy="762000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51" name="Oval 14"/>
            <p:cNvSpPr>
              <a:spLocks noChangeAspect="1" noChangeArrowheads="1"/>
            </p:cNvSpPr>
            <p:nvPr/>
          </p:nvSpPr>
          <p:spPr bwMode="auto">
            <a:xfrm flipV="1">
              <a:off x="7164615" y="5616490"/>
              <a:ext cx="374650" cy="374650"/>
            </a:xfrm>
            <a:prstGeom prst="ellipse">
              <a:avLst/>
            </a:prstGeom>
            <a:gradFill rotWithShape="0">
              <a:gsLst>
                <a:gs pos="0">
                  <a:srgbClr val="FFDA34"/>
                </a:gs>
                <a:gs pos="100000">
                  <a:srgbClr val="FFDA34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52" name="AutoShape 15"/>
            <p:cNvSpPr>
              <a:spLocks noChangeArrowheads="1"/>
            </p:cNvSpPr>
            <p:nvPr/>
          </p:nvSpPr>
          <p:spPr bwMode="auto">
            <a:xfrm flipV="1">
              <a:off x="7290822" y="5378365"/>
              <a:ext cx="122237" cy="122238"/>
            </a:xfrm>
            <a:prstGeom prst="flowChartOr">
              <a:avLst/>
            </a:prstGeom>
            <a:noFill/>
            <a:ln w="12700" cmpd="sng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53" name="Line 23"/>
            <p:cNvSpPr>
              <a:spLocks noChangeShapeType="1"/>
            </p:cNvSpPr>
            <p:nvPr/>
          </p:nvSpPr>
          <p:spPr bwMode="auto">
            <a:xfrm>
              <a:off x="7348158" y="4127415"/>
              <a:ext cx="1450975" cy="0"/>
            </a:xfrm>
            <a:prstGeom prst="line">
              <a:avLst/>
            </a:prstGeom>
            <a:noFill/>
            <a:ln w="28575" cmpd="sng">
              <a:solidFill>
                <a:srgbClr val="BB0000"/>
              </a:solidFill>
              <a:round/>
              <a:headEnd type="none" w="sm" len="sm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sp>
          <p:nvSpPr>
            <p:cNvPr id="54" name="Text Box 22"/>
            <p:cNvSpPr txBox="1">
              <a:spLocks noChangeArrowheads="1"/>
            </p:cNvSpPr>
            <p:nvPr/>
          </p:nvSpPr>
          <p:spPr bwMode="auto">
            <a:xfrm>
              <a:off x="1592607" y="4326509"/>
              <a:ext cx="349073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hlink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Star</a:t>
              </a:r>
              <a:r>
                <a:rPr lang="en-US" kern="0" dirty="0">
                  <a:solidFill>
                    <a:schemeClr val="bg1"/>
                  </a:solidFill>
                  <a:latin typeface="Helvetica Neue"/>
                  <a:ea typeface="ＭＳ Ｐゴシック" charset="0"/>
                </a:rPr>
                <a:t>’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s </a:t>
              </a: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spectru</a:t>
              </a:r>
              <a:r>
                <a:rPr lang="en-US" kern="0" dirty="0">
                  <a:solidFill>
                    <a:schemeClr val="bg1"/>
                  </a:solidFill>
                  <a:latin typeface="Helvetica Neue"/>
                  <a:ea typeface="ＭＳ Ｐゴシック" charset="0"/>
                </a:rPr>
                <a:t>m </a:t>
              </a:r>
              <a:r>
                <a:rPr lang="en-US" i="1" kern="0" dirty="0">
                  <a:solidFill>
                    <a:srgbClr val="0000FF"/>
                  </a:solidFill>
                  <a:latin typeface="Helvetica Neue"/>
                  <a:ea typeface="ＭＳ Ｐゴシック" charset="0"/>
                </a:rPr>
                <a:t>blue-shifted</a:t>
              </a:r>
              <a:endPara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  <p:pic>
          <p:nvPicPr>
            <p:cNvPr id="58" name="Picture 17" descr="abs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658" y="4873248"/>
              <a:ext cx="4546600" cy="6000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-53207" y="4956256"/>
              <a:ext cx="1144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chemeClr val="bg1"/>
                  </a:solidFill>
                  <a:latin typeface="Helvetica Neue"/>
                </a:rPr>
                <a:t>observed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99541" y="5723669"/>
              <a:ext cx="569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>
                  <a:solidFill>
                    <a:schemeClr val="bg1"/>
                  </a:solidFill>
                  <a:latin typeface="Helvetica Neue"/>
                </a:rPr>
                <a:t>rest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2531119" y="4737658"/>
              <a:ext cx="0" cy="1671384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4858786" y="4737658"/>
              <a:ext cx="0" cy="1671384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1748876" y="4737658"/>
              <a:ext cx="0" cy="1671384"/>
            </a:xfrm>
            <a:prstGeom prst="line">
              <a:avLst/>
            </a:prstGeom>
            <a:solidFill>
              <a:schemeClr val="accent1"/>
            </a:solidFill>
            <a:ln w="34925" cap="rnd" cmpd="sng" algn="ctr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Text Box 38"/>
            <p:cNvSpPr txBox="1">
              <a:spLocks noChangeArrowheads="1"/>
            </p:cNvSpPr>
            <p:nvPr/>
          </p:nvSpPr>
          <p:spPr bwMode="auto">
            <a:xfrm>
              <a:off x="7168354" y="4153224"/>
              <a:ext cx="36717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"/>
                  <a:ea typeface="ＭＳ Ｐゴシック" charset="0"/>
                </a:rPr>
                <a:t>p</a:t>
              </a:r>
              <a:endPara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"/>
                <a:ea typeface="ＭＳ Ｐゴシック" charset="0"/>
              </a:endParaRPr>
            </a:p>
          </p:txBody>
        </p:sp>
      </p:grpSp>
      <p:sp>
        <p:nvSpPr>
          <p:cNvPr id="65" name="Oval 13"/>
          <p:cNvSpPr>
            <a:spLocks noChangeAspect="1" noChangeArrowheads="1"/>
          </p:cNvSpPr>
          <p:nvPr/>
        </p:nvSpPr>
        <p:spPr bwMode="auto">
          <a:xfrm flipV="1">
            <a:off x="7345998" y="3669081"/>
            <a:ext cx="100012" cy="98425"/>
          </a:xfrm>
          <a:prstGeom prst="ellipse">
            <a:avLst/>
          </a:prstGeom>
          <a:gradFill rotWithShape="0">
            <a:gsLst>
              <a:gs pos="0">
                <a:srgbClr val="FF3300"/>
              </a:gs>
              <a:gs pos="100000">
                <a:srgbClr val="FF3300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/>
              <a:ea typeface="ＭＳ Ｐゴシック" charset="0"/>
            </a:endParaRPr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E3A4E14C-333C-DA41-A041-6A80E4F94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12375" y="5229802"/>
            <a:ext cx="374650" cy="374650"/>
          </a:xfrm>
          <a:prstGeom prst="ellipse">
            <a:avLst/>
          </a:prstGeom>
          <a:gradFill rotWithShape="0">
            <a:gsLst>
              <a:gs pos="0">
                <a:srgbClr val="FFDA34"/>
              </a:gs>
              <a:gs pos="100000">
                <a:srgbClr val="FFDA34">
                  <a:gamma/>
                  <a:shade val="76078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1368425" y="4638675"/>
            <a:ext cx="6399213" cy="914400"/>
          </a:xfrm>
          <a:prstGeom prst="ellipse">
            <a:avLst/>
          </a:prstGeom>
          <a:solidFill>
            <a:srgbClr val="009900"/>
          </a:solidFill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421313" y="5619750"/>
            <a:ext cx="15827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Horizon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420688" y="508000"/>
            <a:ext cx="2921000" cy="1389063"/>
          </a:xfrm>
        </p:spPr>
        <p:txBody>
          <a:bodyPr/>
          <a:lstStyle/>
          <a:p>
            <a:pPr eaLnBrk="1" hangingPunct="1"/>
            <a:r>
              <a:rPr lang="en-US" sz="4000"/>
              <a:t>Measuring</a:t>
            </a:r>
            <a:br>
              <a:rPr lang="en-US" sz="4000"/>
            </a:br>
            <a:r>
              <a:rPr lang="en-US" sz="4000"/>
              <a:t>Latitude</a:t>
            </a:r>
            <a:endParaRPr lang="en-US"/>
          </a:p>
        </p:txBody>
      </p:sp>
      <p:sp>
        <p:nvSpPr>
          <p:cNvPr id="15365" name="Arc 5"/>
          <p:cNvSpPr>
            <a:spLocks/>
          </p:cNvSpPr>
          <p:nvPr/>
        </p:nvSpPr>
        <p:spPr bwMode="auto">
          <a:xfrm>
            <a:off x="1368425" y="1993900"/>
            <a:ext cx="6399213" cy="3105150"/>
          </a:xfrm>
          <a:custGeom>
            <a:avLst/>
            <a:gdLst>
              <a:gd name="T0" fmla="*/ 0 w 43196"/>
              <a:gd name="T1" fmla="*/ 3047647 h 21600"/>
              <a:gd name="T2" fmla="*/ 6399213 w 43196"/>
              <a:gd name="T3" fmla="*/ 3105150 h 21600"/>
              <a:gd name="T4" fmla="*/ 3199310 w 43196"/>
              <a:gd name="T5" fmla="*/ 310515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6" h="21600" fill="none" extrusionOk="0">
                <a:moveTo>
                  <a:pt x="-1" y="21199"/>
                </a:moveTo>
                <a:cubicBezTo>
                  <a:pt x="217" y="9428"/>
                  <a:pt x="9822" y="-1"/>
                  <a:pt x="21596" y="0"/>
                </a:cubicBezTo>
                <a:cubicBezTo>
                  <a:pt x="33525" y="0"/>
                  <a:pt x="43196" y="9670"/>
                  <a:pt x="43196" y="21600"/>
                </a:cubicBezTo>
              </a:path>
              <a:path w="43196" h="21600" stroke="0" extrusionOk="0">
                <a:moveTo>
                  <a:pt x="-1" y="21199"/>
                </a:moveTo>
                <a:cubicBezTo>
                  <a:pt x="217" y="9428"/>
                  <a:pt x="9822" y="-1"/>
                  <a:pt x="21596" y="0"/>
                </a:cubicBezTo>
                <a:cubicBezTo>
                  <a:pt x="33525" y="0"/>
                  <a:pt x="43196" y="9670"/>
                  <a:pt x="43196" y="21600"/>
                </a:cubicBezTo>
                <a:lnTo>
                  <a:pt x="21596" y="21600"/>
                </a:lnTo>
                <a:lnTo>
                  <a:pt x="-1" y="21199"/>
                </a:lnTo>
                <a:close/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303213" y="3741738"/>
            <a:ext cx="8588375" cy="2778125"/>
            <a:chOff x="191" y="2357"/>
            <a:chExt cx="5410" cy="1750"/>
          </a:xfrm>
        </p:grpSpPr>
        <p:sp>
          <p:nvSpPr>
            <p:cNvPr id="15377" name="Line 7"/>
            <p:cNvSpPr>
              <a:spLocks noChangeShapeType="1"/>
            </p:cNvSpPr>
            <p:nvPr/>
          </p:nvSpPr>
          <p:spPr bwMode="auto">
            <a:xfrm flipH="1">
              <a:off x="2678" y="2653"/>
              <a:ext cx="422" cy="11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8" name="Line 8"/>
            <p:cNvSpPr>
              <a:spLocks noChangeShapeType="1"/>
            </p:cNvSpPr>
            <p:nvPr/>
          </p:nvSpPr>
          <p:spPr bwMode="auto">
            <a:xfrm>
              <a:off x="534" y="3222"/>
              <a:ext cx="475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Text Box 9"/>
            <p:cNvSpPr txBox="1">
              <a:spLocks noChangeArrowheads="1"/>
            </p:cNvSpPr>
            <p:nvPr/>
          </p:nvSpPr>
          <p:spPr bwMode="auto">
            <a:xfrm>
              <a:off x="5292" y="3039"/>
              <a:ext cx="30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 i="1">
                  <a:solidFill>
                    <a:schemeClr val="tx2"/>
                  </a:solidFill>
                </a:rPr>
                <a:t>N</a:t>
              </a:r>
              <a:endParaRPr lang="en-US" sz="3200" i="1"/>
            </a:p>
          </p:txBody>
        </p:sp>
        <p:sp>
          <p:nvSpPr>
            <p:cNvPr id="15380" name="Text Box 10"/>
            <p:cNvSpPr txBox="1">
              <a:spLocks noChangeArrowheads="1"/>
            </p:cNvSpPr>
            <p:nvPr/>
          </p:nvSpPr>
          <p:spPr bwMode="auto">
            <a:xfrm>
              <a:off x="2988" y="2357"/>
              <a:ext cx="30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 i="1">
                  <a:solidFill>
                    <a:schemeClr val="tx2"/>
                  </a:solidFill>
                </a:rPr>
                <a:t>W</a:t>
              </a:r>
              <a:endParaRPr lang="en-US" sz="3200" i="1"/>
            </a:p>
          </p:txBody>
        </p:sp>
        <p:sp>
          <p:nvSpPr>
            <p:cNvPr id="15381" name="Text Box 11"/>
            <p:cNvSpPr txBox="1">
              <a:spLocks noChangeArrowheads="1"/>
            </p:cNvSpPr>
            <p:nvPr/>
          </p:nvSpPr>
          <p:spPr bwMode="auto">
            <a:xfrm>
              <a:off x="2435" y="3742"/>
              <a:ext cx="30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 i="1">
                  <a:solidFill>
                    <a:schemeClr val="tx2"/>
                  </a:solidFill>
                </a:rPr>
                <a:t>E</a:t>
              </a:r>
              <a:endParaRPr lang="en-US" sz="3200" i="1"/>
            </a:p>
          </p:txBody>
        </p:sp>
        <p:sp>
          <p:nvSpPr>
            <p:cNvPr id="15382" name="Text Box 12"/>
            <p:cNvSpPr txBox="1">
              <a:spLocks noChangeArrowheads="1"/>
            </p:cNvSpPr>
            <p:nvPr/>
          </p:nvSpPr>
          <p:spPr bwMode="auto">
            <a:xfrm>
              <a:off x="191" y="3031"/>
              <a:ext cx="30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 i="1">
                  <a:solidFill>
                    <a:schemeClr val="tx2"/>
                  </a:solidFill>
                </a:rPr>
                <a:t>S</a:t>
              </a:r>
              <a:endParaRPr lang="en-US" sz="3200" i="1"/>
            </a:p>
          </p:txBody>
        </p:sp>
      </p:grp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1255713" y="2039938"/>
            <a:ext cx="7400925" cy="3498850"/>
            <a:chOff x="791" y="1285"/>
            <a:chExt cx="4662" cy="2204"/>
          </a:xfrm>
        </p:grpSpPr>
        <p:sp>
          <p:nvSpPr>
            <p:cNvPr id="15373" name="Freeform 14"/>
            <p:cNvSpPr>
              <a:spLocks/>
            </p:cNvSpPr>
            <p:nvPr/>
          </p:nvSpPr>
          <p:spPr bwMode="auto">
            <a:xfrm>
              <a:off x="1346" y="1903"/>
              <a:ext cx="1654" cy="1586"/>
            </a:xfrm>
            <a:custGeom>
              <a:avLst/>
              <a:gdLst>
                <a:gd name="T0" fmla="*/ 1443 w 1654"/>
                <a:gd name="T1" fmla="*/ 1586 h 1586"/>
                <a:gd name="T2" fmla="*/ 1108 w 1654"/>
                <a:gd name="T3" fmla="*/ 1319 h 1586"/>
                <a:gd name="T4" fmla="*/ 640 w 1654"/>
                <a:gd name="T5" fmla="*/ 881 h 1586"/>
                <a:gd name="T6" fmla="*/ 288 w 1654"/>
                <a:gd name="T7" fmla="*/ 508 h 1586"/>
                <a:gd name="T8" fmla="*/ 121 w 1654"/>
                <a:gd name="T9" fmla="*/ 297 h 1586"/>
                <a:gd name="T10" fmla="*/ 34 w 1654"/>
                <a:gd name="T11" fmla="*/ 155 h 1586"/>
                <a:gd name="T12" fmla="*/ 4 w 1654"/>
                <a:gd name="T13" fmla="*/ 59 h 1586"/>
                <a:gd name="T14" fmla="*/ 58 w 1654"/>
                <a:gd name="T15" fmla="*/ 5 h 1586"/>
                <a:gd name="T16" fmla="*/ 160 w 1654"/>
                <a:gd name="T17" fmla="*/ 29 h 1586"/>
                <a:gd name="T18" fmla="*/ 276 w 1654"/>
                <a:gd name="T19" fmla="*/ 75 h 1586"/>
                <a:gd name="T20" fmla="*/ 502 w 1654"/>
                <a:gd name="T21" fmla="*/ 197 h 1586"/>
                <a:gd name="T22" fmla="*/ 899 w 1654"/>
                <a:gd name="T23" fmla="*/ 452 h 1586"/>
                <a:gd name="T24" fmla="*/ 1377 w 1654"/>
                <a:gd name="T25" fmla="*/ 797 h 1586"/>
                <a:gd name="T26" fmla="*/ 1654 w 1654"/>
                <a:gd name="T27" fmla="*/ 1019 h 15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54" h="1586">
                  <a:moveTo>
                    <a:pt x="1443" y="1586"/>
                  </a:moveTo>
                  <a:cubicBezTo>
                    <a:pt x="1387" y="1541"/>
                    <a:pt x="1242" y="1436"/>
                    <a:pt x="1108" y="1319"/>
                  </a:cubicBezTo>
                  <a:cubicBezTo>
                    <a:pt x="974" y="1202"/>
                    <a:pt x="777" y="1016"/>
                    <a:pt x="640" y="881"/>
                  </a:cubicBezTo>
                  <a:cubicBezTo>
                    <a:pt x="503" y="746"/>
                    <a:pt x="374" y="605"/>
                    <a:pt x="288" y="508"/>
                  </a:cubicBezTo>
                  <a:cubicBezTo>
                    <a:pt x="202" y="411"/>
                    <a:pt x="163" y="356"/>
                    <a:pt x="121" y="297"/>
                  </a:cubicBezTo>
                  <a:cubicBezTo>
                    <a:pt x="79" y="238"/>
                    <a:pt x="53" y="195"/>
                    <a:pt x="34" y="155"/>
                  </a:cubicBezTo>
                  <a:cubicBezTo>
                    <a:pt x="15" y="115"/>
                    <a:pt x="0" y="84"/>
                    <a:pt x="4" y="59"/>
                  </a:cubicBezTo>
                  <a:cubicBezTo>
                    <a:pt x="8" y="34"/>
                    <a:pt x="32" y="10"/>
                    <a:pt x="58" y="5"/>
                  </a:cubicBezTo>
                  <a:cubicBezTo>
                    <a:pt x="84" y="0"/>
                    <a:pt x="124" y="17"/>
                    <a:pt x="160" y="29"/>
                  </a:cubicBezTo>
                  <a:cubicBezTo>
                    <a:pt x="196" y="41"/>
                    <a:pt x="219" y="47"/>
                    <a:pt x="276" y="75"/>
                  </a:cubicBezTo>
                  <a:cubicBezTo>
                    <a:pt x="333" y="103"/>
                    <a:pt x="398" y="134"/>
                    <a:pt x="502" y="197"/>
                  </a:cubicBezTo>
                  <a:cubicBezTo>
                    <a:pt x="606" y="260"/>
                    <a:pt x="753" y="352"/>
                    <a:pt x="899" y="452"/>
                  </a:cubicBezTo>
                  <a:cubicBezTo>
                    <a:pt x="1045" y="552"/>
                    <a:pt x="1251" y="703"/>
                    <a:pt x="1377" y="797"/>
                  </a:cubicBezTo>
                  <a:cubicBezTo>
                    <a:pt x="1503" y="891"/>
                    <a:pt x="1556" y="938"/>
                    <a:pt x="1654" y="1019"/>
                  </a:cubicBezTo>
                </a:path>
              </a:pathLst>
            </a:custGeom>
            <a:noFill/>
            <a:ln w="1905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Text Box 15"/>
            <p:cNvSpPr txBox="1">
              <a:spLocks noChangeArrowheads="1"/>
            </p:cNvSpPr>
            <p:nvPr/>
          </p:nvSpPr>
          <p:spPr bwMode="auto">
            <a:xfrm>
              <a:off x="4796" y="1285"/>
              <a:ext cx="65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>
                  <a:solidFill>
                    <a:schemeClr val="hlink"/>
                  </a:solidFill>
                </a:rPr>
                <a:t>NCP</a:t>
              </a:r>
              <a:endParaRPr lang="en-US" sz="3200"/>
            </a:p>
          </p:txBody>
        </p:sp>
        <p:sp>
          <p:nvSpPr>
            <p:cNvPr id="15375" name="Text Box 16"/>
            <p:cNvSpPr txBox="1">
              <a:spLocks noChangeArrowheads="1"/>
            </p:cNvSpPr>
            <p:nvPr/>
          </p:nvSpPr>
          <p:spPr bwMode="auto">
            <a:xfrm>
              <a:off x="791" y="1592"/>
              <a:ext cx="61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>
                  <a:solidFill>
                    <a:schemeClr val="hlink"/>
                  </a:solidFill>
                </a:rPr>
                <a:t>CEq</a:t>
              </a:r>
              <a:endParaRPr lang="en-US" sz="3200"/>
            </a:p>
          </p:txBody>
        </p:sp>
        <p:sp>
          <p:nvSpPr>
            <p:cNvPr id="15376" name="Line 17"/>
            <p:cNvSpPr>
              <a:spLocks noChangeShapeType="1"/>
            </p:cNvSpPr>
            <p:nvPr/>
          </p:nvSpPr>
          <p:spPr bwMode="auto">
            <a:xfrm flipV="1">
              <a:off x="2878" y="1467"/>
              <a:ext cx="1934" cy="1777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68" name="Group 18"/>
          <p:cNvGrpSpPr>
            <a:grpSpLocks/>
          </p:cNvGrpSpPr>
          <p:nvPr/>
        </p:nvGrpSpPr>
        <p:grpSpPr bwMode="auto">
          <a:xfrm>
            <a:off x="3932238" y="592138"/>
            <a:ext cx="1311275" cy="4522787"/>
            <a:chOff x="2477" y="373"/>
            <a:chExt cx="826" cy="2849"/>
          </a:xfrm>
        </p:grpSpPr>
        <p:sp>
          <p:nvSpPr>
            <p:cNvPr id="15371" name="Text Box 19"/>
            <p:cNvSpPr txBox="1">
              <a:spLocks noChangeArrowheads="1"/>
            </p:cNvSpPr>
            <p:nvPr/>
          </p:nvSpPr>
          <p:spPr bwMode="auto">
            <a:xfrm>
              <a:off x="2477" y="373"/>
              <a:ext cx="82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200"/>
                <a:t>Zenith</a:t>
              </a:r>
            </a:p>
          </p:txBody>
        </p:sp>
        <p:sp>
          <p:nvSpPr>
            <p:cNvPr id="15372" name="Line 20"/>
            <p:cNvSpPr>
              <a:spLocks noChangeShapeType="1"/>
            </p:cNvSpPr>
            <p:nvPr/>
          </p:nvSpPr>
          <p:spPr bwMode="auto">
            <a:xfrm flipV="1">
              <a:off x="2878" y="755"/>
              <a:ext cx="0" cy="246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74" name="Arc 22"/>
          <p:cNvSpPr>
            <a:spLocks noChangeAspect="1"/>
          </p:cNvSpPr>
          <p:nvPr/>
        </p:nvSpPr>
        <p:spPr bwMode="auto">
          <a:xfrm>
            <a:off x="4527550" y="3654425"/>
            <a:ext cx="2286000" cy="1489075"/>
          </a:xfrm>
          <a:custGeom>
            <a:avLst/>
            <a:gdLst>
              <a:gd name="T0" fmla="*/ 1693757 w 21600"/>
              <a:gd name="T1" fmla="*/ 0 h 14507"/>
              <a:gd name="T2" fmla="*/ 2286000 w 21600"/>
              <a:gd name="T3" fmla="*/ 1489075 h 14507"/>
              <a:gd name="T4" fmla="*/ 0 w 21600"/>
              <a:gd name="T5" fmla="*/ 1489075 h 1450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4507" fill="none" extrusionOk="0">
                <a:moveTo>
                  <a:pt x="16003" y="0"/>
                </a:moveTo>
                <a:cubicBezTo>
                  <a:pt x="19605" y="3973"/>
                  <a:pt x="21600" y="9144"/>
                  <a:pt x="21600" y="14507"/>
                </a:cubicBezTo>
              </a:path>
              <a:path w="21600" h="14507" stroke="0" extrusionOk="0">
                <a:moveTo>
                  <a:pt x="16003" y="0"/>
                </a:moveTo>
                <a:cubicBezTo>
                  <a:pt x="19605" y="3973"/>
                  <a:pt x="21600" y="9144"/>
                  <a:pt x="21600" y="14507"/>
                </a:cubicBezTo>
                <a:lnTo>
                  <a:pt x="0" y="14507"/>
                </a:lnTo>
                <a:lnTo>
                  <a:pt x="16003" y="0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Text Box 23"/>
          <p:cNvSpPr txBox="1">
            <a:spLocks noChangeArrowheads="1"/>
          </p:cNvSpPr>
          <p:nvPr/>
        </p:nvSpPr>
        <p:spPr bwMode="auto">
          <a:xfrm>
            <a:off x="6742176" y="3962400"/>
            <a:ext cx="1452563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dirty="0">
                <a:solidFill>
                  <a:schemeClr val="hlink"/>
                </a:solidFill>
              </a:rPr>
              <a:t>Latitude</a:t>
            </a:r>
            <a:endParaRPr lang="en-US" sz="2000" dirty="0">
              <a:solidFill>
                <a:schemeClr val="hlin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3"/>
          <p:cNvGrpSpPr>
            <a:grpSpLocks/>
          </p:cNvGrpSpPr>
          <p:nvPr/>
        </p:nvGrpSpPr>
        <p:grpSpPr bwMode="auto">
          <a:xfrm>
            <a:off x="-20638" y="-3175"/>
            <a:ext cx="4192588" cy="3924300"/>
            <a:chOff x="-13" y="-2"/>
            <a:chExt cx="2641" cy="2472"/>
          </a:xfrm>
        </p:grpSpPr>
        <p:grpSp>
          <p:nvGrpSpPr>
            <p:cNvPr id="16425" name="Group 4"/>
            <p:cNvGrpSpPr>
              <a:grpSpLocks/>
            </p:cNvGrpSpPr>
            <p:nvPr/>
          </p:nvGrpSpPr>
          <p:grpSpPr bwMode="auto">
            <a:xfrm>
              <a:off x="-13" y="-2"/>
              <a:ext cx="2641" cy="2083"/>
              <a:chOff x="-13" y="-2"/>
              <a:chExt cx="2641" cy="2083"/>
            </a:xfrm>
          </p:grpSpPr>
          <p:sp>
            <p:nvSpPr>
              <p:cNvPr id="16427" name="Arc 5"/>
              <p:cNvSpPr>
                <a:spLocks noChangeAspect="1"/>
              </p:cNvSpPr>
              <p:nvPr/>
            </p:nvSpPr>
            <p:spPr bwMode="auto">
              <a:xfrm>
                <a:off x="1609" y="593"/>
                <a:ext cx="191" cy="1240"/>
              </a:xfrm>
              <a:custGeom>
                <a:avLst/>
                <a:gdLst>
                  <a:gd name="T0" fmla="*/ 4 w 22034"/>
                  <a:gd name="T1" fmla="*/ 0 h 43200"/>
                  <a:gd name="T2" fmla="*/ 0 w 22034"/>
                  <a:gd name="T3" fmla="*/ 1240 h 43200"/>
                  <a:gd name="T4" fmla="*/ 4 w 22034"/>
                  <a:gd name="T5" fmla="*/ 62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66FF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8" name="Arc 6"/>
              <p:cNvSpPr>
                <a:spLocks noChangeAspect="1"/>
              </p:cNvSpPr>
              <p:nvPr/>
            </p:nvSpPr>
            <p:spPr bwMode="auto">
              <a:xfrm>
                <a:off x="685" y="425"/>
                <a:ext cx="253" cy="1563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563 h 43200"/>
                  <a:gd name="T4" fmla="*/ 5 w 22034"/>
                  <a:gd name="T5" fmla="*/ 782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9" name="Arc 7"/>
              <p:cNvSpPr>
                <a:spLocks noChangeAspect="1"/>
              </p:cNvSpPr>
              <p:nvPr/>
            </p:nvSpPr>
            <p:spPr bwMode="auto">
              <a:xfrm>
                <a:off x="1357" y="413"/>
                <a:ext cx="253" cy="1581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581 h 43200"/>
                  <a:gd name="T4" fmla="*/ 5 w 22034"/>
                  <a:gd name="T5" fmla="*/ 791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0" name="Arc 8"/>
              <p:cNvSpPr>
                <a:spLocks/>
              </p:cNvSpPr>
              <p:nvPr/>
            </p:nvSpPr>
            <p:spPr bwMode="auto">
              <a:xfrm>
                <a:off x="1033" y="341"/>
                <a:ext cx="294" cy="1740"/>
              </a:xfrm>
              <a:custGeom>
                <a:avLst/>
                <a:gdLst>
                  <a:gd name="T0" fmla="*/ 6 w 22034"/>
                  <a:gd name="T1" fmla="*/ 0 h 43200"/>
                  <a:gd name="T2" fmla="*/ 0 w 22034"/>
                  <a:gd name="T3" fmla="*/ 1740 h 43200"/>
                  <a:gd name="T4" fmla="*/ 6 w 22034"/>
                  <a:gd name="T5" fmla="*/ 87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hlink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1" name="Oval 9"/>
              <p:cNvSpPr>
                <a:spLocks noChangeArrowheads="1"/>
              </p:cNvSpPr>
              <p:nvPr/>
            </p:nvSpPr>
            <p:spPr bwMode="auto">
              <a:xfrm>
                <a:off x="180" y="968"/>
                <a:ext cx="1727" cy="478"/>
              </a:xfrm>
              <a:prstGeom prst="ellipse">
                <a:avLst/>
              </a:prstGeom>
              <a:solidFill>
                <a:srgbClr val="009900"/>
              </a:solidFill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2" name="Line 10"/>
              <p:cNvSpPr>
                <a:spLocks noChangeShapeType="1"/>
              </p:cNvSpPr>
              <p:nvPr/>
            </p:nvSpPr>
            <p:spPr bwMode="auto">
              <a:xfrm flipV="1">
                <a:off x="1044" y="72"/>
                <a:ext cx="0" cy="1152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3" name="Line 11"/>
              <p:cNvSpPr>
                <a:spLocks noChangeShapeType="1"/>
              </p:cNvSpPr>
              <p:nvPr/>
            </p:nvSpPr>
            <p:spPr bwMode="auto">
              <a:xfrm>
                <a:off x="1043" y="1221"/>
                <a:ext cx="1344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4" name="Arc 12"/>
              <p:cNvSpPr>
                <a:spLocks/>
              </p:cNvSpPr>
              <p:nvPr/>
            </p:nvSpPr>
            <p:spPr bwMode="auto">
              <a:xfrm flipH="1">
                <a:off x="739" y="347"/>
                <a:ext cx="294" cy="1728"/>
              </a:xfrm>
              <a:custGeom>
                <a:avLst/>
                <a:gdLst>
                  <a:gd name="T0" fmla="*/ 6 w 22034"/>
                  <a:gd name="T1" fmla="*/ 0 h 43200"/>
                  <a:gd name="T2" fmla="*/ 0 w 22034"/>
                  <a:gd name="T3" fmla="*/ 1728 h 43200"/>
                  <a:gd name="T4" fmla="*/ 6 w 22034"/>
                  <a:gd name="T5" fmla="*/ 864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>
                <a:solidFill>
                  <a:schemeClr val="hlink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5" name="Oval 13"/>
              <p:cNvSpPr>
                <a:spLocks noChangeAspect="1" noChangeArrowheads="1"/>
              </p:cNvSpPr>
              <p:nvPr/>
            </p:nvSpPr>
            <p:spPr bwMode="auto">
              <a:xfrm>
                <a:off x="180" y="343"/>
                <a:ext cx="1727" cy="172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6" name="Text Box 14"/>
              <p:cNvSpPr txBox="1">
                <a:spLocks noChangeArrowheads="1"/>
              </p:cNvSpPr>
              <p:nvPr/>
            </p:nvSpPr>
            <p:spPr bwMode="auto">
              <a:xfrm>
                <a:off x="1887" y="1174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N</a:t>
                </a:r>
              </a:p>
            </p:txBody>
          </p:sp>
          <p:sp>
            <p:nvSpPr>
              <p:cNvPr id="16437" name="Arc 15"/>
              <p:cNvSpPr>
                <a:spLocks noChangeAspect="1"/>
              </p:cNvSpPr>
              <p:nvPr/>
            </p:nvSpPr>
            <p:spPr bwMode="auto">
              <a:xfrm flipH="1">
                <a:off x="433" y="431"/>
                <a:ext cx="253" cy="1557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557 h 43200"/>
                  <a:gd name="T4" fmla="*/ 5 w 22034"/>
                  <a:gd name="T5" fmla="*/ 7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1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8" name="Arc 16"/>
              <p:cNvSpPr>
                <a:spLocks noChangeAspect="1"/>
              </p:cNvSpPr>
              <p:nvPr/>
            </p:nvSpPr>
            <p:spPr bwMode="auto">
              <a:xfrm flipH="1">
                <a:off x="1093" y="401"/>
                <a:ext cx="253" cy="1611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611 h 43200"/>
                  <a:gd name="T4" fmla="*/ 5 w 22034"/>
                  <a:gd name="T5" fmla="*/ 806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9" name="Arc 17"/>
              <p:cNvSpPr>
                <a:spLocks noChangeAspect="1"/>
              </p:cNvSpPr>
              <p:nvPr/>
            </p:nvSpPr>
            <p:spPr bwMode="auto">
              <a:xfrm flipH="1">
                <a:off x="1435" y="593"/>
                <a:ext cx="191" cy="1231"/>
              </a:xfrm>
              <a:custGeom>
                <a:avLst/>
                <a:gdLst>
                  <a:gd name="T0" fmla="*/ 4 w 22034"/>
                  <a:gd name="T1" fmla="*/ 0 h 43200"/>
                  <a:gd name="T2" fmla="*/ 0 w 22034"/>
                  <a:gd name="T3" fmla="*/ 1231 h 43200"/>
                  <a:gd name="T4" fmla="*/ 4 w 22034"/>
                  <a:gd name="T5" fmla="*/ 616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>
                <a:solidFill>
                  <a:srgbClr val="FF66FF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0" name="Text Box 18"/>
              <p:cNvSpPr txBox="1">
                <a:spLocks noChangeArrowheads="1"/>
              </p:cNvSpPr>
              <p:nvPr/>
            </p:nvSpPr>
            <p:spPr bwMode="auto">
              <a:xfrm>
                <a:off x="-13" y="1090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S</a:t>
                </a:r>
              </a:p>
            </p:txBody>
          </p:sp>
          <p:sp>
            <p:nvSpPr>
              <p:cNvPr id="16441" name="Text Box 19"/>
              <p:cNvSpPr txBox="1">
                <a:spLocks noChangeArrowheads="1"/>
              </p:cNvSpPr>
              <p:nvPr/>
            </p:nvSpPr>
            <p:spPr bwMode="auto">
              <a:xfrm>
                <a:off x="1243" y="784"/>
                <a:ext cx="26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W</a:t>
                </a:r>
              </a:p>
            </p:txBody>
          </p:sp>
          <p:sp>
            <p:nvSpPr>
              <p:cNvPr id="16442" name="Text Box 20"/>
              <p:cNvSpPr txBox="1">
                <a:spLocks noChangeArrowheads="1"/>
              </p:cNvSpPr>
              <p:nvPr/>
            </p:nvSpPr>
            <p:spPr bwMode="auto">
              <a:xfrm>
                <a:off x="575" y="1408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E</a:t>
                </a:r>
              </a:p>
            </p:txBody>
          </p:sp>
          <p:sp>
            <p:nvSpPr>
              <p:cNvPr id="16443" name="Text Box 21"/>
              <p:cNvSpPr txBox="1">
                <a:spLocks noChangeArrowheads="1"/>
              </p:cNvSpPr>
              <p:nvPr/>
            </p:nvSpPr>
            <p:spPr bwMode="auto">
              <a:xfrm>
                <a:off x="1062" y="-2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>
                    <a:solidFill>
                      <a:srgbClr val="00FF00"/>
                    </a:solidFill>
                  </a:rPr>
                  <a:t>Z</a:t>
                </a:r>
                <a:endParaRPr lang="en-US" sz="2000">
                  <a:solidFill>
                    <a:srgbClr val="00FF00"/>
                  </a:solidFill>
                </a:endParaRPr>
              </a:p>
            </p:txBody>
          </p:sp>
          <p:sp>
            <p:nvSpPr>
              <p:cNvPr id="16444" name="Text Box 22"/>
              <p:cNvSpPr txBox="1">
                <a:spLocks noChangeArrowheads="1"/>
              </p:cNvSpPr>
              <p:nvPr/>
            </p:nvSpPr>
            <p:spPr bwMode="auto">
              <a:xfrm>
                <a:off x="2173" y="988"/>
                <a:ext cx="4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>
                    <a:solidFill>
                      <a:schemeClr val="tx2"/>
                    </a:solidFill>
                  </a:rPr>
                  <a:t>NCP</a:t>
                </a:r>
                <a:endParaRPr lang="en-US" sz="2000" i="1"/>
              </a:p>
            </p:txBody>
          </p:sp>
        </p:grpSp>
        <p:sp>
          <p:nvSpPr>
            <p:cNvPr id="16426" name="Text Box 23"/>
            <p:cNvSpPr txBox="1">
              <a:spLocks noChangeArrowheads="1"/>
            </p:cNvSpPr>
            <p:nvPr/>
          </p:nvSpPr>
          <p:spPr bwMode="auto">
            <a:xfrm>
              <a:off x="561" y="2143"/>
              <a:ext cx="90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 i="1"/>
                <a:t>Equator</a:t>
              </a:r>
            </a:p>
          </p:txBody>
        </p:sp>
      </p:grpSp>
      <p:grpSp>
        <p:nvGrpSpPr>
          <p:cNvPr id="16387" name="Group 26"/>
          <p:cNvGrpSpPr>
            <a:grpSpLocks/>
          </p:cNvGrpSpPr>
          <p:nvPr/>
        </p:nvGrpSpPr>
        <p:grpSpPr bwMode="auto">
          <a:xfrm>
            <a:off x="2773363" y="2763838"/>
            <a:ext cx="3427412" cy="3819525"/>
            <a:chOff x="3615" y="-2"/>
            <a:chExt cx="2159" cy="2406"/>
          </a:xfrm>
        </p:grpSpPr>
        <p:grpSp>
          <p:nvGrpSpPr>
            <p:cNvPr id="16403" name="Group 27"/>
            <p:cNvGrpSpPr>
              <a:grpSpLocks/>
            </p:cNvGrpSpPr>
            <p:nvPr/>
          </p:nvGrpSpPr>
          <p:grpSpPr bwMode="auto">
            <a:xfrm>
              <a:off x="3615" y="-2"/>
              <a:ext cx="2159" cy="2071"/>
              <a:chOff x="3615" y="-2"/>
              <a:chExt cx="2159" cy="2071"/>
            </a:xfrm>
          </p:grpSpPr>
          <p:sp>
            <p:nvSpPr>
              <p:cNvPr id="16405" name="Text Box 28"/>
              <p:cNvSpPr txBox="1">
                <a:spLocks noChangeArrowheads="1"/>
              </p:cNvSpPr>
              <p:nvPr/>
            </p:nvSpPr>
            <p:spPr bwMode="auto">
              <a:xfrm>
                <a:off x="4693" y="-2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>
                    <a:solidFill>
                      <a:srgbClr val="00FF00"/>
                    </a:solidFill>
                  </a:rPr>
                  <a:t>Z</a:t>
                </a:r>
                <a:endParaRPr lang="en-US" sz="2000"/>
              </a:p>
            </p:txBody>
          </p:sp>
          <p:sp>
            <p:nvSpPr>
              <p:cNvPr id="16406" name="Text Box 29"/>
              <p:cNvSpPr txBox="1">
                <a:spLocks noChangeArrowheads="1"/>
              </p:cNvSpPr>
              <p:nvPr/>
            </p:nvSpPr>
            <p:spPr bwMode="auto">
              <a:xfrm>
                <a:off x="5319" y="46"/>
                <a:ext cx="4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>
                    <a:solidFill>
                      <a:schemeClr val="tx2"/>
                    </a:solidFill>
                  </a:rPr>
                  <a:t>NCP</a:t>
                </a:r>
                <a:endParaRPr lang="en-US" sz="2000" i="1"/>
              </a:p>
            </p:txBody>
          </p:sp>
          <p:grpSp>
            <p:nvGrpSpPr>
              <p:cNvPr id="16407" name="Group 30"/>
              <p:cNvGrpSpPr>
                <a:grpSpLocks/>
              </p:cNvGrpSpPr>
              <p:nvPr/>
            </p:nvGrpSpPr>
            <p:grpSpPr bwMode="auto">
              <a:xfrm>
                <a:off x="3615" y="71"/>
                <a:ext cx="2145" cy="1998"/>
                <a:chOff x="3615" y="71"/>
                <a:chExt cx="2145" cy="1998"/>
              </a:xfrm>
            </p:grpSpPr>
            <p:sp>
              <p:nvSpPr>
                <p:cNvPr id="16412" name="Arc 31"/>
                <p:cNvSpPr>
                  <a:spLocks noChangeAspect="1"/>
                </p:cNvSpPr>
                <p:nvPr/>
              </p:nvSpPr>
              <p:spPr bwMode="auto">
                <a:xfrm rot="7800000" flipH="1">
                  <a:off x="4892" y="76"/>
                  <a:ext cx="188" cy="1549"/>
                </a:xfrm>
                <a:custGeom>
                  <a:avLst/>
                  <a:gdLst>
                    <a:gd name="T0" fmla="*/ 11 w 21600"/>
                    <a:gd name="T1" fmla="*/ 0 h 43132"/>
                    <a:gd name="T2" fmla="*/ 11 w 21600"/>
                    <a:gd name="T3" fmla="*/ 1549 h 43132"/>
                    <a:gd name="T4" fmla="*/ 0 w 21600"/>
                    <a:gd name="T5" fmla="*/ 775 h 431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43132" fill="none" extrusionOk="0">
                      <a:moveTo>
                        <a:pt x="1217" y="0"/>
                      </a:moveTo>
                      <a:cubicBezTo>
                        <a:pt x="12655" y="646"/>
                        <a:pt x="21600" y="10109"/>
                        <a:pt x="21600" y="21566"/>
                      </a:cubicBezTo>
                      <a:cubicBezTo>
                        <a:pt x="21600" y="33025"/>
                        <a:pt x="12651" y="42490"/>
                        <a:pt x="1210" y="43132"/>
                      </a:cubicBezTo>
                    </a:path>
                    <a:path w="21600" h="43132" stroke="0" extrusionOk="0">
                      <a:moveTo>
                        <a:pt x="1217" y="0"/>
                      </a:moveTo>
                      <a:cubicBezTo>
                        <a:pt x="12655" y="646"/>
                        <a:pt x="21600" y="10109"/>
                        <a:pt x="21600" y="21566"/>
                      </a:cubicBezTo>
                      <a:cubicBezTo>
                        <a:pt x="21600" y="33025"/>
                        <a:pt x="12651" y="42490"/>
                        <a:pt x="1210" y="43132"/>
                      </a:cubicBezTo>
                      <a:lnTo>
                        <a:pt x="0" y="21566"/>
                      </a:lnTo>
                      <a:lnTo>
                        <a:pt x="1217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3" name="Arc 32"/>
                <p:cNvSpPr>
                  <a:spLocks noChangeAspect="1"/>
                </p:cNvSpPr>
                <p:nvPr/>
              </p:nvSpPr>
              <p:spPr bwMode="auto">
                <a:xfrm rot="7800000" flipH="1">
                  <a:off x="4661" y="242"/>
                  <a:ext cx="209" cy="1725"/>
                </a:xfrm>
                <a:custGeom>
                  <a:avLst/>
                  <a:gdLst>
                    <a:gd name="T0" fmla="*/ 12 w 21600"/>
                    <a:gd name="T1" fmla="*/ 0 h 43132"/>
                    <a:gd name="T2" fmla="*/ 12 w 21600"/>
                    <a:gd name="T3" fmla="*/ 1725 h 43132"/>
                    <a:gd name="T4" fmla="*/ 0 w 21600"/>
                    <a:gd name="T5" fmla="*/ 863 h 431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43132" fill="none" extrusionOk="0">
                      <a:moveTo>
                        <a:pt x="1217" y="0"/>
                      </a:moveTo>
                      <a:cubicBezTo>
                        <a:pt x="12655" y="646"/>
                        <a:pt x="21600" y="10109"/>
                        <a:pt x="21600" y="21566"/>
                      </a:cubicBezTo>
                      <a:cubicBezTo>
                        <a:pt x="21600" y="33025"/>
                        <a:pt x="12651" y="42490"/>
                        <a:pt x="1210" y="43132"/>
                      </a:cubicBezTo>
                    </a:path>
                    <a:path w="21600" h="43132" stroke="0" extrusionOk="0">
                      <a:moveTo>
                        <a:pt x="1217" y="0"/>
                      </a:moveTo>
                      <a:cubicBezTo>
                        <a:pt x="12655" y="646"/>
                        <a:pt x="21600" y="10109"/>
                        <a:pt x="21600" y="21566"/>
                      </a:cubicBezTo>
                      <a:cubicBezTo>
                        <a:pt x="21600" y="33025"/>
                        <a:pt x="12651" y="42490"/>
                        <a:pt x="1210" y="43132"/>
                      </a:cubicBezTo>
                      <a:lnTo>
                        <a:pt x="0" y="21566"/>
                      </a:lnTo>
                      <a:lnTo>
                        <a:pt x="1217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hlink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4" name="Arc 33"/>
                <p:cNvSpPr>
                  <a:spLocks noChangeAspect="1"/>
                </p:cNvSpPr>
                <p:nvPr/>
              </p:nvSpPr>
              <p:spPr bwMode="auto">
                <a:xfrm rot="7800000" flipH="1">
                  <a:off x="4419" y="614"/>
                  <a:ext cx="190" cy="1565"/>
                </a:xfrm>
                <a:custGeom>
                  <a:avLst/>
                  <a:gdLst>
                    <a:gd name="T0" fmla="*/ 11 w 21600"/>
                    <a:gd name="T1" fmla="*/ 0 h 43132"/>
                    <a:gd name="T2" fmla="*/ 11 w 21600"/>
                    <a:gd name="T3" fmla="*/ 1565 h 43132"/>
                    <a:gd name="T4" fmla="*/ 0 w 21600"/>
                    <a:gd name="T5" fmla="*/ 783 h 4313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43132" fill="none" extrusionOk="0">
                      <a:moveTo>
                        <a:pt x="1217" y="0"/>
                      </a:moveTo>
                      <a:cubicBezTo>
                        <a:pt x="12655" y="646"/>
                        <a:pt x="21600" y="10109"/>
                        <a:pt x="21600" y="21566"/>
                      </a:cubicBezTo>
                      <a:cubicBezTo>
                        <a:pt x="21600" y="33025"/>
                        <a:pt x="12651" y="42490"/>
                        <a:pt x="1210" y="43132"/>
                      </a:cubicBezTo>
                    </a:path>
                    <a:path w="21600" h="43132" stroke="0" extrusionOk="0">
                      <a:moveTo>
                        <a:pt x="1217" y="0"/>
                      </a:moveTo>
                      <a:cubicBezTo>
                        <a:pt x="12655" y="646"/>
                        <a:pt x="21600" y="10109"/>
                        <a:pt x="21600" y="21566"/>
                      </a:cubicBezTo>
                      <a:cubicBezTo>
                        <a:pt x="21600" y="33025"/>
                        <a:pt x="12651" y="42490"/>
                        <a:pt x="1210" y="43132"/>
                      </a:cubicBezTo>
                      <a:lnTo>
                        <a:pt x="0" y="21566"/>
                      </a:lnTo>
                      <a:lnTo>
                        <a:pt x="1217" y="0"/>
                      </a:lnTo>
                      <a:close/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5" name="Oval 34"/>
                <p:cNvSpPr>
                  <a:spLocks noChangeArrowheads="1"/>
                </p:cNvSpPr>
                <p:nvPr/>
              </p:nvSpPr>
              <p:spPr bwMode="auto">
                <a:xfrm>
                  <a:off x="3817" y="967"/>
                  <a:ext cx="1727" cy="478"/>
                </a:xfrm>
                <a:prstGeom prst="ellipse">
                  <a:avLst/>
                </a:prstGeom>
                <a:solidFill>
                  <a:srgbClr val="009900"/>
                </a:solidFill>
                <a:ln w="12700">
                  <a:solidFill>
                    <a:srgbClr val="00FF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6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4681" y="71"/>
                  <a:ext cx="0" cy="1152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7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7" y="342"/>
                  <a:ext cx="1727" cy="1727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8" name="Arc 37"/>
                <p:cNvSpPr>
                  <a:spLocks noChangeAspect="1"/>
                </p:cNvSpPr>
                <p:nvPr/>
              </p:nvSpPr>
              <p:spPr bwMode="auto">
                <a:xfrm rot="7800000" flipH="1">
                  <a:off x="4498" y="427"/>
                  <a:ext cx="230" cy="1728"/>
                </a:xfrm>
                <a:custGeom>
                  <a:avLst/>
                  <a:gdLst>
                    <a:gd name="T0" fmla="*/ 230 w 23781"/>
                    <a:gd name="T1" fmla="*/ 1724 h 43200"/>
                    <a:gd name="T2" fmla="*/ 217 w 23781"/>
                    <a:gd name="T3" fmla="*/ 1 h 43200"/>
                    <a:gd name="T4" fmla="*/ 209 w 23781"/>
                    <a:gd name="T5" fmla="*/ 864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781" h="43200" fill="none" extrusionOk="0">
                      <a:moveTo>
                        <a:pt x="23780" y="43089"/>
                      </a:moveTo>
                      <a:cubicBezTo>
                        <a:pt x="23056" y="43163"/>
                        <a:pt x="22328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871" y="-1"/>
                        <a:pt x="22142" y="5"/>
                        <a:pt x="22412" y="15"/>
                      </a:cubicBezTo>
                    </a:path>
                    <a:path w="23781" h="43200" stroke="0" extrusionOk="0">
                      <a:moveTo>
                        <a:pt x="23780" y="43089"/>
                      </a:moveTo>
                      <a:cubicBezTo>
                        <a:pt x="23056" y="43163"/>
                        <a:pt x="22328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871" y="-1"/>
                        <a:pt x="22142" y="5"/>
                        <a:pt x="22412" y="15"/>
                      </a:cubicBezTo>
                      <a:lnTo>
                        <a:pt x="21600" y="21600"/>
                      </a:lnTo>
                      <a:lnTo>
                        <a:pt x="23780" y="4308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hlink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9" name="Line 38"/>
                <p:cNvSpPr>
                  <a:spLocks noChangeAspect="1" noChangeShapeType="1"/>
                </p:cNvSpPr>
                <p:nvPr/>
              </p:nvSpPr>
              <p:spPr bwMode="auto">
                <a:xfrm rot="2400000" flipV="1">
                  <a:off x="5097" y="100"/>
                  <a:ext cx="1" cy="1276"/>
                </a:xfrm>
                <a:prstGeom prst="line">
                  <a:avLst/>
                </a:prstGeom>
                <a:noFill/>
                <a:ln w="19050">
                  <a:solidFill>
                    <a:schemeClr val="tx2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20" name="Arc 39"/>
                <p:cNvSpPr>
                  <a:spLocks noChangeAspect="1"/>
                </p:cNvSpPr>
                <p:nvPr/>
              </p:nvSpPr>
              <p:spPr bwMode="auto">
                <a:xfrm rot="7800000" flipH="1">
                  <a:off x="4772" y="206"/>
                  <a:ext cx="206" cy="1552"/>
                </a:xfrm>
                <a:custGeom>
                  <a:avLst/>
                  <a:gdLst>
                    <a:gd name="T0" fmla="*/ 206 w 23781"/>
                    <a:gd name="T1" fmla="*/ 1548 h 43200"/>
                    <a:gd name="T2" fmla="*/ 194 w 23781"/>
                    <a:gd name="T3" fmla="*/ 1 h 43200"/>
                    <a:gd name="T4" fmla="*/ 187 w 23781"/>
                    <a:gd name="T5" fmla="*/ 776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781" h="43200" fill="none" extrusionOk="0">
                      <a:moveTo>
                        <a:pt x="23780" y="43089"/>
                      </a:moveTo>
                      <a:cubicBezTo>
                        <a:pt x="23056" y="43163"/>
                        <a:pt x="22328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871" y="-1"/>
                        <a:pt x="22142" y="5"/>
                        <a:pt x="22412" y="15"/>
                      </a:cubicBezTo>
                    </a:path>
                    <a:path w="23781" h="43200" stroke="0" extrusionOk="0">
                      <a:moveTo>
                        <a:pt x="23780" y="43089"/>
                      </a:moveTo>
                      <a:cubicBezTo>
                        <a:pt x="23056" y="43163"/>
                        <a:pt x="22328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871" y="-1"/>
                        <a:pt x="22142" y="5"/>
                        <a:pt x="22412" y="15"/>
                      </a:cubicBezTo>
                      <a:lnTo>
                        <a:pt x="21600" y="21600"/>
                      </a:lnTo>
                      <a:lnTo>
                        <a:pt x="23780" y="4308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421" name="Group 40"/>
                <p:cNvGrpSpPr>
                  <a:grpSpLocks/>
                </p:cNvGrpSpPr>
                <p:nvPr/>
              </p:nvGrpSpPr>
              <p:grpSpPr bwMode="auto">
                <a:xfrm>
                  <a:off x="4540" y="587"/>
                  <a:ext cx="1128" cy="232"/>
                  <a:chOff x="4540" y="587"/>
                  <a:chExt cx="1128" cy="232"/>
                </a:xfrm>
              </p:grpSpPr>
              <p:sp>
                <p:nvSpPr>
                  <p:cNvPr id="16423" name="Arc 41"/>
                  <p:cNvSpPr>
                    <a:spLocks noChangeAspect="1"/>
                  </p:cNvSpPr>
                  <p:nvPr/>
                </p:nvSpPr>
                <p:spPr bwMode="auto">
                  <a:xfrm rot="7800000" flipH="1">
                    <a:off x="5080" y="126"/>
                    <a:ext cx="127" cy="1049"/>
                  </a:xfrm>
                  <a:custGeom>
                    <a:avLst/>
                    <a:gdLst>
                      <a:gd name="T0" fmla="*/ 7 w 21600"/>
                      <a:gd name="T1" fmla="*/ 0 h 43132"/>
                      <a:gd name="T2" fmla="*/ 7 w 21600"/>
                      <a:gd name="T3" fmla="*/ 1049 h 43132"/>
                      <a:gd name="T4" fmla="*/ 0 w 21600"/>
                      <a:gd name="T5" fmla="*/ 525 h 4313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43132" fill="none" extrusionOk="0">
                        <a:moveTo>
                          <a:pt x="1217" y="0"/>
                        </a:moveTo>
                        <a:cubicBezTo>
                          <a:pt x="12655" y="646"/>
                          <a:pt x="21600" y="10109"/>
                          <a:pt x="21600" y="21566"/>
                        </a:cubicBezTo>
                        <a:cubicBezTo>
                          <a:pt x="21600" y="33025"/>
                          <a:pt x="12651" y="42490"/>
                          <a:pt x="1210" y="43132"/>
                        </a:cubicBezTo>
                      </a:path>
                      <a:path w="21600" h="43132" stroke="0" extrusionOk="0">
                        <a:moveTo>
                          <a:pt x="1217" y="0"/>
                        </a:moveTo>
                        <a:cubicBezTo>
                          <a:pt x="12655" y="646"/>
                          <a:pt x="21600" y="10109"/>
                          <a:pt x="21600" y="21566"/>
                        </a:cubicBezTo>
                        <a:cubicBezTo>
                          <a:pt x="21600" y="33025"/>
                          <a:pt x="12651" y="42490"/>
                          <a:pt x="1210" y="43132"/>
                        </a:cubicBezTo>
                        <a:lnTo>
                          <a:pt x="0" y="21566"/>
                        </a:lnTo>
                        <a:lnTo>
                          <a:pt x="1217" y="0"/>
                        </a:lnTo>
                        <a:close/>
                      </a:path>
                    </a:pathLst>
                  </a:custGeom>
                  <a:noFill/>
                  <a:ln w="19050" cap="rnd">
                    <a:solidFill>
                      <a:srgbClr val="FF66FF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tx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4" name="Arc 42"/>
                  <p:cNvSpPr>
                    <a:spLocks noChangeAspect="1"/>
                  </p:cNvSpPr>
                  <p:nvPr/>
                </p:nvSpPr>
                <p:spPr bwMode="auto">
                  <a:xfrm rot="7800000" flipH="1">
                    <a:off x="4995" y="224"/>
                    <a:ext cx="140" cy="1050"/>
                  </a:xfrm>
                  <a:custGeom>
                    <a:avLst/>
                    <a:gdLst>
                      <a:gd name="T0" fmla="*/ 140 w 23781"/>
                      <a:gd name="T1" fmla="*/ 1047 h 43200"/>
                      <a:gd name="T2" fmla="*/ 132 w 23781"/>
                      <a:gd name="T3" fmla="*/ 0 h 43200"/>
                      <a:gd name="T4" fmla="*/ 127 w 23781"/>
                      <a:gd name="T5" fmla="*/ 525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781" h="43200" fill="none" extrusionOk="0">
                        <a:moveTo>
                          <a:pt x="23780" y="43089"/>
                        </a:moveTo>
                        <a:cubicBezTo>
                          <a:pt x="23056" y="43163"/>
                          <a:pt x="22328" y="43199"/>
                          <a:pt x="21600" y="43200"/>
                        </a:cubicBez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21871" y="-1"/>
                          <a:pt x="22142" y="5"/>
                          <a:pt x="22412" y="15"/>
                        </a:cubicBezTo>
                      </a:path>
                      <a:path w="23781" h="43200" stroke="0" extrusionOk="0">
                        <a:moveTo>
                          <a:pt x="23780" y="43089"/>
                        </a:moveTo>
                        <a:cubicBezTo>
                          <a:pt x="23056" y="43163"/>
                          <a:pt x="22328" y="43199"/>
                          <a:pt x="21600" y="43200"/>
                        </a:cubicBezTo>
                        <a:cubicBezTo>
                          <a:pt x="9670" y="43200"/>
                          <a:pt x="0" y="335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21871" y="-1"/>
                          <a:pt x="22142" y="5"/>
                          <a:pt x="22412" y="15"/>
                        </a:cubicBezTo>
                        <a:lnTo>
                          <a:pt x="21600" y="21600"/>
                        </a:lnTo>
                        <a:lnTo>
                          <a:pt x="23780" y="4308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66FF"/>
                    </a:solidFill>
                    <a:round/>
                    <a:headEnd type="arrow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tx2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22" name="Arc 43"/>
                <p:cNvSpPr>
                  <a:spLocks noChangeAspect="1"/>
                </p:cNvSpPr>
                <p:nvPr/>
              </p:nvSpPr>
              <p:spPr bwMode="auto">
                <a:xfrm rot="7800000" flipH="1">
                  <a:off x="4290" y="765"/>
                  <a:ext cx="207" cy="1557"/>
                </a:xfrm>
                <a:custGeom>
                  <a:avLst/>
                  <a:gdLst>
                    <a:gd name="T0" fmla="*/ 207 w 23781"/>
                    <a:gd name="T1" fmla="*/ 1553 h 43200"/>
                    <a:gd name="T2" fmla="*/ 195 w 23781"/>
                    <a:gd name="T3" fmla="*/ 1 h 43200"/>
                    <a:gd name="T4" fmla="*/ 188 w 23781"/>
                    <a:gd name="T5" fmla="*/ 779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781" h="43200" fill="none" extrusionOk="0">
                      <a:moveTo>
                        <a:pt x="23780" y="43089"/>
                      </a:moveTo>
                      <a:cubicBezTo>
                        <a:pt x="23056" y="43163"/>
                        <a:pt x="22328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871" y="-1"/>
                        <a:pt x="22142" y="5"/>
                        <a:pt x="22412" y="15"/>
                      </a:cubicBezTo>
                    </a:path>
                    <a:path w="23781" h="43200" stroke="0" extrusionOk="0">
                      <a:moveTo>
                        <a:pt x="23780" y="43089"/>
                      </a:moveTo>
                      <a:cubicBezTo>
                        <a:pt x="23056" y="43163"/>
                        <a:pt x="22328" y="43199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871" y="-1"/>
                        <a:pt x="22142" y="5"/>
                        <a:pt x="22412" y="15"/>
                      </a:cubicBezTo>
                      <a:lnTo>
                        <a:pt x="21600" y="21600"/>
                      </a:lnTo>
                      <a:lnTo>
                        <a:pt x="23780" y="43089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accent1"/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408" name="Text Box 44"/>
              <p:cNvSpPr txBox="1">
                <a:spLocks noChangeArrowheads="1"/>
              </p:cNvSpPr>
              <p:nvPr/>
            </p:nvSpPr>
            <p:spPr bwMode="auto">
              <a:xfrm>
                <a:off x="5533" y="1078"/>
                <a:ext cx="23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N</a:t>
                </a:r>
              </a:p>
            </p:txBody>
          </p:sp>
          <p:sp>
            <p:nvSpPr>
              <p:cNvPr id="16409" name="Text Box 45"/>
              <p:cNvSpPr txBox="1">
                <a:spLocks noChangeArrowheads="1"/>
              </p:cNvSpPr>
              <p:nvPr/>
            </p:nvSpPr>
            <p:spPr bwMode="auto">
              <a:xfrm>
                <a:off x="3633" y="1090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S</a:t>
                </a:r>
              </a:p>
            </p:txBody>
          </p:sp>
          <p:sp>
            <p:nvSpPr>
              <p:cNvPr id="16410" name="Text Box 46"/>
              <p:cNvSpPr txBox="1">
                <a:spLocks noChangeArrowheads="1"/>
              </p:cNvSpPr>
              <p:nvPr/>
            </p:nvSpPr>
            <p:spPr bwMode="auto">
              <a:xfrm>
                <a:off x="4673" y="742"/>
                <a:ext cx="26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W</a:t>
                </a:r>
              </a:p>
            </p:txBody>
          </p:sp>
          <p:sp>
            <p:nvSpPr>
              <p:cNvPr id="16411" name="Text Box 47"/>
              <p:cNvSpPr txBox="1">
                <a:spLocks noChangeArrowheads="1"/>
              </p:cNvSpPr>
              <p:nvPr/>
            </p:nvSpPr>
            <p:spPr bwMode="auto">
              <a:xfrm>
                <a:off x="4359" y="1408"/>
                <a:ext cx="22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/>
                  <a:t>E</a:t>
                </a:r>
              </a:p>
            </p:txBody>
          </p:sp>
        </p:grpSp>
        <p:sp>
          <p:nvSpPr>
            <p:cNvPr id="16404" name="Text Box 48"/>
            <p:cNvSpPr txBox="1">
              <a:spLocks noChangeArrowheads="1"/>
            </p:cNvSpPr>
            <p:nvPr/>
          </p:nvSpPr>
          <p:spPr bwMode="auto">
            <a:xfrm>
              <a:off x="3881" y="2077"/>
              <a:ext cx="153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 i="1"/>
                <a:t>40º N Latitude</a:t>
              </a:r>
            </a:p>
          </p:txBody>
        </p:sp>
      </p:grpSp>
      <p:grpSp>
        <p:nvGrpSpPr>
          <p:cNvPr id="16388" name="Group 51"/>
          <p:cNvGrpSpPr>
            <a:grpSpLocks/>
          </p:cNvGrpSpPr>
          <p:nvPr/>
        </p:nvGrpSpPr>
        <p:grpSpPr bwMode="auto">
          <a:xfrm>
            <a:off x="6402388" y="-3175"/>
            <a:ext cx="2741612" cy="4152900"/>
            <a:chOff x="4033" y="-2"/>
            <a:chExt cx="1727" cy="2616"/>
          </a:xfrm>
        </p:grpSpPr>
        <p:grpSp>
          <p:nvGrpSpPr>
            <p:cNvPr id="16389" name="Group 52"/>
            <p:cNvGrpSpPr>
              <a:grpSpLocks/>
            </p:cNvGrpSpPr>
            <p:nvPr/>
          </p:nvGrpSpPr>
          <p:grpSpPr bwMode="auto">
            <a:xfrm>
              <a:off x="4033" y="-2"/>
              <a:ext cx="1727" cy="2297"/>
              <a:chOff x="4033" y="-2"/>
              <a:chExt cx="1727" cy="2297"/>
            </a:xfrm>
          </p:grpSpPr>
          <p:sp>
            <p:nvSpPr>
              <p:cNvPr id="16391" name="Arc 53"/>
              <p:cNvSpPr>
                <a:spLocks noChangeAspect="1"/>
              </p:cNvSpPr>
              <p:nvPr/>
            </p:nvSpPr>
            <p:spPr bwMode="auto">
              <a:xfrm rot="-5400000">
                <a:off x="4803" y="152"/>
                <a:ext cx="191" cy="1240"/>
              </a:xfrm>
              <a:custGeom>
                <a:avLst/>
                <a:gdLst>
                  <a:gd name="T0" fmla="*/ 4 w 22034"/>
                  <a:gd name="T1" fmla="*/ 0 h 43200"/>
                  <a:gd name="T2" fmla="*/ 0 w 22034"/>
                  <a:gd name="T3" fmla="*/ 1240 h 43200"/>
                  <a:gd name="T4" fmla="*/ 4 w 22034"/>
                  <a:gd name="T5" fmla="*/ 62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66FF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2" name="Arc 54"/>
              <p:cNvSpPr>
                <a:spLocks noChangeAspect="1"/>
              </p:cNvSpPr>
              <p:nvPr/>
            </p:nvSpPr>
            <p:spPr bwMode="auto">
              <a:xfrm rot="-5400000">
                <a:off x="4779" y="884"/>
                <a:ext cx="253" cy="1563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563 h 43200"/>
                  <a:gd name="T4" fmla="*/ 5 w 22034"/>
                  <a:gd name="T5" fmla="*/ 782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3" name="Arc 55"/>
              <p:cNvSpPr>
                <a:spLocks noChangeAspect="1"/>
              </p:cNvSpPr>
              <p:nvPr/>
            </p:nvSpPr>
            <p:spPr bwMode="auto">
              <a:xfrm rot="-5400000">
                <a:off x="4773" y="200"/>
                <a:ext cx="253" cy="1581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581 h 43200"/>
                  <a:gd name="T4" fmla="*/ 5 w 22034"/>
                  <a:gd name="T5" fmla="*/ 791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4" name="Oval 56"/>
              <p:cNvSpPr>
                <a:spLocks noChangeAspect="1" noChangeArrowheads="1"/>
              </p:cNvSpPr>
              <p:nvPr/>
            </p:nvSpPr>
            <p:spPr bwMode="auto">
              <a:xfrm>
                <a:off x="4033" y="568"/>
                <a:ext cx="1727" cy="172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5" name="Line 57"/>
              <p:cNvSpPr>
                <a:spLocks noChangeShapeType="1"/>
              </p:cNvSpPr>
              <p:nvPr/>
            </p:nvSpPr>
            <p:spPr bwMode="auto">
              <a:xfrm rot="-5400000">
                <a:off x="4222" y="768"/>
                <a:ext cx="1344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6" name="Arc 58"/>
              <p:cNvSpPr>
                <a:spLocks noChangeAspect="1"/>
              </p:cNvSpPr>
              <p:nvPr/>
            </p:nvSpPr>
            <p:spPr bwMode="auto">
              <a:xfrm rot="16200000" flipH="1">
                <a:off x="4773" y="1130"/>
                <a:ext cx="253" cy="1557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557 h 43200"/>
                  <a:gd name="T4" fmla="*/ 5 w 22034"/>
                  <a:gd name="T5" fmla="*/ 77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1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7" name="Oval 59"/>
              <p:cNvSpPr>
                <a:spLocks noChangeArrowheads="1"/>
              </p:cNvSpPr>
              <p:nvPr/>
            </p:nvSpPr>
            <p:spPr bwMode="auto">
              <a:xfrm>
                <a:off x="4033" y="1192"/>
                <a:ext cx="1727" cy="478"/>
              </a:xfrm>
              <a:prstGeom prst="ellipse">
                <a:avLst/>
              </a:prstGeom>
              <a:solidFill>
                <a:srgbClr val="009900"/>
              </a:solidFill>
              <a:ln w="1905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8" name="Text Box 60"/>
              <p:cNvSpPr txBox="1">
                <a:spLocks noChangeArrowheads="1"/>
              </p:cNvSpPr>
              <p:nvPr/>
            </p:nvSpPr>
            <p:spPr bwMode="auto">
              <a:xfrm>
                <a:off x="4899" y="226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>
                    <a:solidFill>
                      <a:srgbClr val="00FF00"/>
                    </a:solidFill>
                  </a:rPr>
                  <a:t>Z</a:t>
                </a:r>
                <a:endParaRPr lang="en-US" sz="2000"/>
              </a:p>
            </p:txBody>
          </p:sp>
          <p:sp>
            <p:nvSpPr>
              <p:cNvPr id="16399" name="Text Box 61"/>
              <p:cNvSpPr txBox="1">
                <a:spLocks noChangeArrowheads="1"/>
              </p:cNvSpPr>
              <p:nvPr/>
            </p:nvSpPr>
            <p:spPr bwMode="auto">
              <a:xfrm>
                <a:off x="4900" y="-2"/>
                <a:ext cx="4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 i="1">
                    <a:solidFill>
                      <a:schemeClr val="tx2"/>
                    </a:solidFill>
                  </a:rPr>
                  <a:t>NCP</a:t>
                </a:r>
                <a:endParaRPr lang="en-US" sz="2000" i="1"/>
              </a:p>
            </p:txBody>
          </p:sp>
          <p:sp>
            <p:nvSpPr>
              <p:cNvPr id="16400" name="Line 62"/>
              <p:cNvSpPr>
                <a:spLocks noChangeShapeType="1"/>
              </p:cNvSpPr>
              <p:nvPr/>
            </p:nvSpPr>
            <p:spPr bwMode="auto">
              <a:xfrm rot="-5400000">
                <a:off x="4321" y="861"/>
                <a:ext cx="1146" cy="0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1" name="Arc 63"/>
              <p:cNvSpPr>
                <a:spLocks noChangeAspect="1"/>
              </p:cNvSpPr>
              <p:nvPr/>
            </p:nvSpPr>
            <p:spPr bwMode="auto">
              <a:xfrm rot="16200000" flipH="1">
                <a:off x="4803" y="320"/>
                <a:ext cx="191" cy="1231"/>
              </a:xfrm>
              <a:custGeom>
                <a:avLst/>
                <a:gdLst>
                  <a:gd name="T0" fmla="*/ 4 w 22034"/>
                  <a:gd name="T1" fmla="*/ 0 h 43200"/>
                  <a:gd name="T2" fmla="*/ 0 w 22034"/>
                  <a:gd name="T3" fmla="*/ 1231 h 43200"/>
                  <a:gd name="T4" fmla="*/ 4 w 22034"/>
                  <a:gd name="T5" fmla="*/ 616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>
                <a:solidFill>
                  <a:srgbClr val="FF66FF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2" name="Arc 64"/>
              <p:cNvSpPr>
                <a:spLocks noChangeAspect="1"/>
              </p:cNvSpPr>
              <p:nvPr/>
            </p:nvSpPr>
            <p:spPr bwMode="auto">
              <a:xfrm rot="16200000" flipH="1">
                <a:off x="4779" y="452"/>
                <a:ext cx="253" cy="1611"/>
              </a:xfrm>
              <a:custGeom>
                <a:avLst/>
                <a:gdLst>
                  <a:gd name="T0" fmla="*/ 5 w 22034"/>
                  <a:gd name="T1" fmla="*/ 0 h 43200"/>
                  <a:gd name="T2" fmla="*/ 0 w 22034"/>
                  <a:gd name="T3" fmla="*/ 1611 h 43200"/>
                  <a:gd name="T4" fmla="*/ 5 w 22034"/>
                  <a:gd name="T5" fmla="*/ 806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34" h="43200" fill="none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</a:path>
                  <a:path w="22034" h="43200" stroke="0" extrusionOk="0">
                    <a:moveTo>
                      <a:pt x="433" y="0"/>
                    </a:moveTo>
                    <a:cubicBezTo>
                      <a:pt x="12363" y="0"/>
                      <a:pt x="22034" y="9670"/>
                      <a:pt x="22034" y="21600"/>
                    </a:cubicBezTo>
                    <a:cubicBezTo>
                      <a:pt x="22034" y="33529"/>
                      <a:pt x="12363" y="43200"/>
                      <a:pt x="434" y="43200"/>
                    </a:cubicBezTo>
                    <a:cubicBezTo>
                      <a:pt x="289" y="43200"/>
                      <a:pt x="144" y="43198"/>
                      <a:pt x="0" y="43195"/>
                    </a:cubicBezTo>
                    <a:lnTo>
                      <a:pt x="434" y="21600"/>
                    </a:lnTo>
                    <a:lnTo>
                      <a:pt x="433" y="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2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390" name="Text Box 65"/>
            <p:cNvSpPr txBox="1">
              <a:spLocks noChangeArrowheads="1"/>
            </p:cNvSpPr>
            <p:nvPr/>
          </p:nvSpPr>
          <p:spPr bwMode="auto">
            <a:xfrm>
              <a:off x="4298" y="2287"/>
              <a:ext cx="11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 i="1"/>
                <a:t>North Pole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rc 2"/>
          <p:cNvSpPr>
            <a:spLocks noChangeAspect="1"/>
          </p:cNvSpPr>
          <p:nvPr/>
        </p:nvSpPr>
        <p:spPr bwMode="auto">
          <a:xfrm rot="7800000" flipH="1">
            <a:off x="3669507" y="1537494"/>
            <a:ext cx="620712" cy="5124450"/>
          </a:xfrm>
          <a:custGeom>
            <a:avLst/>
            <a:gdLst>
              <a:gd name="T0" fmla="*/ 35001 w 21600"/>
              <a:gd name="T1" fmla="*/ 0 h 43132"/>
              <a:gd name="T2" fmla="*/ 34771 w 21600"/>
              <a:gd name="T3" fmla="*/ 5124450 h 43132"/>
              <a:gd name="T4" fmla="*/ 0 w 21600"/>
              <a:gd name="T5" fmla="*/ 2562225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accent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Arc 3"/>
          <p:cNvSpPr>
            <a:spLocks noChangeAspect="1"/>
          </p:cNvSpPr>
          <p:nvPr/>
        </p:nvSpPr>
        <p:spPr bwMode="auto">
          <a:xfrm rot="7800000" flipH="1">
            <a:off x="5245894" y="-291306"/>
            <a:ext cx="620712" cy="5124450"/>
          </a:xfrm>
          <a:custGeom>
            <a:avLst/>
            <a:gdLst>
              <a:gd name="T0" fmla="*/ 35001 w 21600"/>
              <a:gd name="T1" fmla="*/ 0 h 43132"/>
              <a:gd name="T2" fmla="*/ 34771 w 21600"/>
              <a:gd name="T3" fmla="*/ 5124450 h 43132"/>
              <a:gd name="T4" fmla="*/ 0 w 21600"/>
              <a:gd name="T5" fmla="*/ 2562225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Arc 4"/>
          <p:cNvSpPr>
            <a:spLocks/>
          </p:cNvSpPr>
          <p:nvPr/>
        </p:nvSpPr>
        <p:spPr bwMode="auto">
          <a:xfrm rot="7800000" flipH="1">
            <a:off x="4438651" y="288925"/>
            <a:ext cx="690562" cy="5703887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7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Arc 5"/>
          <p:cNvSpPr>
            <a:spLocks/>
          </p:cNvSpPr>
          <p:nvPr/>
        </p:nvSpPr>
        <p:spPr bwMode="auto">
          <a:xfrm rot="7800000" flipH="1">
            <a:off x="4446588" y="295275"/>
            <a:ext cx="690562" cy="5703888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8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605338" y="-1588"/>
            <a:ext cx="103187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Zenith</a:t>
            </a:r>
            <a:endParaRPr lang="en-US"/>
          </a:p>
        </p:txBody>
      </p:sp>
      <p:sp>
        <p:nvSpPr>
          <p:cNvPr id="17415" name="Oval 7"/>
          <p:cNvSpPr>
            <a:spLocks noChangeAspect="1" noChangeArrowheads="1"/>
          </p:cNvSpPr>
          <p:nvPr/>
        </p:nvSpPr>
        <p:spPr bwMode="auto">
          <a:xfrm>
            <a:off x="1711325" y="2765425"/>
            <a:ext cx="5713413" cy="1330325"/>
          </a:xfrm>
          <a:prstGeom prst="ellipse">
            <a:avLst/>
          </a:prstGeom>
          <a:solidFill>
            <a:srgbClr val="009900"/>
          </a:solidFill>
          <a:ln w="127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4552950" y="219075"/>
            <a:ext cx="0" cy="32543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700588" y="2278063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i="1"/>
              <a:t>W</a:t>
            </a:r>
            <a:endParaRPr lang="en-US" sz="2000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846513" y="4135438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i="1"/>
              <a:t>E</a:t>
            </a:r>
            <a:endParaRPr lang="en-US" sz="2000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255713" y="3201988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i="1"/>
              <a:t>S</a:t>
            </a:r>
            <a:endParaRPr lang="en-US" sz="2000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7497763" y="3143250"/>
            <a:ext cx="496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>
                <a:solidFill>
                  <a:schemeClr val="tx2"/>
                </a:solidFill>
              </a:rPr>
              <a:t>N</a:t>
            </a:r>
            <a:endParaRPr lang="en-US" sz="2000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6627813" y="593725"/>
            <a:ext cx="935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>
                <a:solidFill>
                  <a:schemeClr val="tx2"/>
                </a:solidFill>
              </a:rPr>
              <a:t>NCP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6873875" y="5008563"/>
            <a:ext cx="974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i="1">
                <a:solidFill>
                  <a:schemeClr val="hlink"/>
                </a:solidFill>
              </a:rPr>
              <a:t>CEq</a:t>
            </a:r>
            <a:endParaRPr lang="en-US" sz="2000">
              <a:solidFill>
                <a:schemeClr val="hlink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rot="2400000" flipV="1">
            <a:off x="5588000" y="619125"/>
            <a:ext cx="0" cy="32099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24" name="Group 17"/>
          <p:cNvGrpSpPr>
            <a:grpSpLocks/>
          </p:cNvGrpSpPr>
          <p:nvPr/>
        </p:nvGrpSpPr>
        <p:grpSpPr bwMode="auto">
          <a:xfrm>
            <a:off x="4140200" y="1320800"/>
            <a:ext cx="3729038" cy="766763"/>
            <a:chOff x="2608" y="866"/>
            <a:chExt cx="2349" cy="483"/>
          </a:xfrm>
        </p:grpSpPr>
        <p:sp>
          <p:nvSpPr>
            <p:cNvPr id="17441" name="Arc 18"/>
            <p:cNvSpPr>
              <a:spLocks noChangeAspect="1"/>
            </p:cNvSpPr>
            <p:nvPr/>
          </p:nvSpPr>
          <p:spPr bwMode="auto">
            <a:xfrm rot="7800000" flipH="1">
              <a:off x="3733" y="-94"/>
              <a:ext cx="264" cy="2184"/>
            </a:xfrm>
            <a:custGeom>
              <a:avLst/>
              <a:gdLst>
                <a:gd name="T0" fmla="*/ 15 w 21600"/>
                <a:gd name="T1" fmla="*/ 0 h 43132"/>
                <a:gd name="T2" fmla="*/ 15 w 21600"/>
                <a:gd name="T3" fmla="*/ 2184 h 43132"/>
                <a:gd name="T4" fmla="*/ 0 w 21600"/>
                <a:gd name="T5" fmla="*/ 1092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28575" cap="rnd">
              <a:solidFill>
                <a:srgbClr val="FF66FF"/>
              </a:solidFill>
              <a:prstDash val="sysDot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2" name="Arc 19"/>
            <p:cNvSpPr>
              <a:spLocks noChangeAspect="1"/>
            </p:cNvSpPr>
            <p:nvPr/>
          </p:nvSpPr>
          <p:spPr bwMode="auto">
            <a:xfrm rot="7800000" flipH="1">
              <a:off x="3556" y="110"/>
              <a:ext cx="291" cy="2187"/>
            </a:xfrm>
            <a:custGeom>
              <a:avLst/>
              <a:gdLst>
                <a:gd name="T0" fmla="*/ 291 w 23781"/>
                <a:gd name="T1" fmla="*/ 2181 h 43200"/>
                <a:gd name="T2" fmla="*/ 274 w 23781"/>
                <a:gd name="T3" fmla="*/ 1 h 43200"/>
                <a:gd name="T4" fmla="*/ 264 w 23781"/>
                <a:gd name="T5" fmla="*/ 109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28575">
              <a:solidFill>
                <a:srgbClr val="FF66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25" name="Text Box 20"/>
          <p:cNvSpPr txBox="1">
            <a:spLocks noChangeArrowheads="1"/>
          </p:cNvSpPr>
          <p:nvPr/>
        </p:nvSpPr>
        <p:spPr bwMode="auto">
          <a:xfrm>
            <a:off x="7265988" y="2224088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i="1">
                <a:solidFill>
                  <a:srgbClr val="FF66FF"/>
                </a:solidFill>
              </a:rPr>
              <a:t>Never Sets</a:t>
            </a:r>
            <a:endParaRPr lang="en-US" sz="2000"/>
          </a:p>
        </p:txBody>
      </p:sp>
      <p:sp>
        <p:nvSpPr>
          <p:cNvPr id="17426" name="Oval 21"/>
          <p:cNvSpPr>
            <a:spLocks noChangeAspect="1" noChangeArrowheads="1"/>
          </p:cNvSpPr>
          <p:nvPr/>
        </p:nvSpPr>
        <p:spPr bwMode="auto">
          <a:xfrm>
            <a:off x="1711325" y="573088"/>
            <a:ext cx="5715000" cy="5715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49250" y="993775"/>
            <a:ext cx="2270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i="1">
                <a:solidFill>
                  <a:schemeClr val="hlink"/>
                </a:solidFill>
              </a:rPr>
              <a:t>Above Horizon </a:t>
            </a:r>
          </a:p>
          <a:p>
            <a:pPr algn="ctr"/>
            <a:r>
              <a:rPr lang="en-US" i="1">
                <a:solidFill>
                  <a:schemeClr val="hlink"/>
                </a:solidFill>
              </a:rPr>
              <a:t>for 12</a:t>
            </a:r>
            <a:r>
              <a:rPr lang="en-US" i="1" baseline="30000">
                <a:solidFill>
                  <a:schemeClr val="hlink"/>
                </a:solidFill>
              </a:rPr>
              <a:t>h</a:t>
            </a:r>
            <a:endParaRPr lang="en-US" i="1">
              <a:solidFill>
                <a:schemeClr val="hlink"/>
              </a:solidFill>
            </a:endParaRPr>
          </a:p>
        </p:txBody>
      </p:sp>
      <p:grpSp>
        <p:nvGrpSpPr>
          <p:cNvPr id="25623" name="Group 23"/>
          <p:cNvGrpSpPr>
            <a:grpSpLocks/>
          </p:cNvGrpSpPr>
          <p:nvPr/>
        </p:nvGrpSpPr>
        <p:grpSpPr bwMode="auto">
          <a:xfrm>
            <a:off x="619125" y="377825"/>
            <a:ext cx="7119938" cy="2716213"/>
            <a:chOff x="390" y="238"/>
            <a:chExt cx="4485" cy="1711"/>
          </a:xfrm>
        </p:grpSpPr>
        <p:sp>
          <p:nvSpPr>
            <p:cNvPr id="17439" name="Text Box 24"/>
            <p:cNvSpPr txBox="1">
              <a:spLocks noChangeArrowheads="1"/>
            </p:cNvSpPr>
            <p:nvPr/>
          </p:nvSpPr>
          <p:spPr bwMode="auto">
            <a:xfrm>
              <a:off x="390" y="238"/>
              <a:ext cx="181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sz="2000" i="1">
                  <a:solidFill>
                    <a:schemeClr val="accent2"/>
                  </a:solidFill>
                </a:rPr>
                <a:t>Above Horizon for &gt; 12</a:t>
              </a:r>
              <a:r>
                <a:rPr lang="en-US" sz="2000" i="1" baseline="30000">
                  <a:solidFill>
                    <a:schemeClr val="accent2"/>
                  </a:solidFill>
                </a:rPr>
                <a:t>h</a:t>
              </a:r>
              <a:endParaRPr lang="en-US" sz="2000" i="1">
                <a:solidFill>
                  <a:schemeClr val="accent2"/>
                </a:solidFill>
              </a:endParaRPr>
            </a:p>
          </p:txBody>
        </p:sp>
        <p:sp>
          <p:nvSpPr>
            <p:cNvPr id="17440" name="Arc 25"/>
            <p:cNvSpPr>
              <a:spLocks noChangeAspect="1"/>
            </p:cNvSpPr>
            <p:nvPr/>
          </p:nvSpPr>
          <p:spPr bwMode="auto">
            <a:xfrm rot="7800000" flipH="1">
              <a:off x="3044" y="117"/>
              <a:ext cx="430" cy="3233"/>
            </a:xfrm>
            <a:custGeom>
              <a:avLst/>
              <a:gdLst>
                <a:gd name="T0" fmla="*/ 430 w 23781"/>
                <a:gd name="T1" fmla="*/ 3225 h 43200"/>
                <a:gd name="T2" fmla="*/ 405 w 23781"/>
                <a:gd name="T3" fmla="*/ 1 h 43200"/>
                <a:gd name="T4" fmla="*/ 391 w 23781"/>
                <a:gd name="T5" fmla="*/ 161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6" name="Group 26"/>
          <p:cNvGrpSpPr>
            <a:grpSpLocks/>
          </p:cNvGrpSpPr>
          <p:nvPr/>
        </p:nvGrpSpPr>
        <p:grpSpPr bwMode="auto">
          <a:xfrm>
            <a:off x="0" y="2181225"/>
            <a:ext cx="6162675" cy="2741613"/>
            <a:chOff x="0" y="1374"/>
            <a:chExt cx="3882" cy="1727"/>
          </a:xfrm>
        </p:grpSpPr>
        <p:sp>
          <p:nvSpPr>
            <p:cNvPr id="17437" name="Text Box 27"/>
            <p:cNvSpPr txBox="1">
              <a:spLocks noChangeArrowheads="1"/>
            </p:cNvSpPr>
            <p:nvPr/>
          </p:nvSpPr>
          <p:spPr bwMode="auto">
            <a:xfrm>
              <a:off x="0" y="1374"/>
              <a:ext cx="116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 i="1">
                  <a:solidFill>
                    <a:schemeClr val="accent1"/>
                  </a:solidFill>
                </a:rPr>
                <a:t>Above Horizon</a:t>
              </a:r>
            </a:p>
            <a:p>
              <a:r>
                <a:rPr lang="en-US" sz="2000" i="1">
                  <a:solidFill>
                    <a:schemeClr val="accent1"/>
                  </a:solidFill>
                </a:rPr>
                <a:t>for &lt; 12</a:t>
              </a:r>
              <a:r>
                <a:rPr lang="en-US" sz="2000" i="1" baseline="30000">
                  <a:solidFill>
                    <a:schemeClr val="accent1"/>
                  </a:solidFill>
                </a:rPr>
                <a:t>h</a:t>
              </a:r>
              <a:endParaRPr lang="en-US" i="1">
                <a:solidFill>
                  <a:schemeClr val="accent1"/>
                </a:solidFill>
              </a:endParaRPr>
            </a:p>
          </p:txBody>
        </p:sp>
        <p:sp>
          <p:nvSpPr>
            <p:cNvPr id="17438" name="Arc 28"/>
            <p:cNvSpPr>
              <a:spLocks noChangeAspect="1"/>
            </p:cNvSpPr>
            <p:nvPr/>
          </p:nvSpPr>
          <p:spPr bwMode="auto">
            <a:xfrm rot="7800000" flipH="1">
              <a:off x="2051" y="1269"/>
              <a:ext cx="430" cy="3233"/>
            </a:xfrm>
            <a:custGeom>
              <a:avLst/>
              <a:gdLst>
                <a:gd name="T0" fmla="*/ 430 w 23781"/>
                <a:gd name="T1" fmla="*/ 3225 h 43200"/>
                <a:gd name="T2" fmla="*/ 405 w 23781"/>
                <a:gd name="T3" fmla="*/ 1 h 43200"/>
                <a:gd name="T4" fmla="*/ 391 w 23781"/>
                <a:gd name="T5" fmla="*/ 161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30" name="Arc 29"/>
          <p:cNvSpPr>
            <a:spLocks/>
          </p:cNvSpPr>
          <p:nvPr/>
        </p:nvSpPr>
        <p:spPr bwMode="auto">
          <a:xfrm rot="7800000" flipH="1">
            <a:off x="3984626" y="827087"/>
            <a:ext cx="760412" cy="5713413"/>
          </a:xfrm>
          <a:custGeom>
            <a:avLst/>
            <a:gdLst>
              <a:gd name="T0" fmla="*/ 760412 w 23781"/>
              <a:gd name="T1" fmla="*/ 5698865 h 43200"/>
              <a:gd name="T2" fmla="*/ 716669 w 23781"/>
              <a:gd name="T3" fmla="*/ 1984 h 43200"/>
              <a:gd name="T4" fmla="*/ 690673 w 23781"/>
              <a:gd name="T5" fmla="*/ 285670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Arc 30"/>
          <p:cNvSpPr>
            <a:spLocks/>
          </p:cNvSpPr>
          <p:nvPr/>
        </p:nvSpPr>
        <p:spPr bwMode="auto">
          <a:xfrm rot="7800000" flipH="1">
            <a:off x="3976688" y="820738"/>
            <a:ext cx="760412" cy="5713412"/>
          </a:xfrm>
          <a:custGeom>
            <a:avLst/>
            <a:gdLst>
              <a:gd name="T0" fmla="*/ 760412 w 23781"/>
              <a:gd name="T1" fmla="*/ 5698864 h 43200"/>
              <a:gd name="T2" fmla="*/ 716669 w 23781"/>
              <a:gd name="T3" fmla="*/ 1984 h 43200"/>
              <a:gd name="T4" fmla="*/ 690673 w 23781"/>
              <a:gd name="T5" fmla="*/ 285670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31" name="Group 31"/>
          <p:cNvGrpSpPr>
            <a:grpSpLocks/>
          </p:cNvGrpSpPr>
          <p:nvPr/>
        </p:nvGrpSpPr>
        <p:grpSpPr bwMode="auto">
          <a:xfrm>
            <a:off x="-107950" y="4106863"/>
            <a:ext cx="5103813" cy="1431925"/>
            <a:chOff x="-68" y="2587"/>
            <a:chExt cx="3215" cy="902"/>
          </a:xfrm>
        </p:grpSpPr>
        <p:sp>
          <p:nvSpPr>
            <p:cNvPr id="17433" name="Text Box 32"/>
            <p:cNvSpPr txBox="1">
              <a:spLocks noChangeArrowheads="1"/>
            </p:cNvSpPr>
            <p:nvPr/>
          </p:nvSpPr>
          <p:spPr bwMode="auto">
            <a:xfrm>
              <a:off x="-68" y="2587"/>
              <a:ext cx="11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i="1">
                  <a:solidFill>
                    <a:schemeClr val="tx2"/>
                  </a:solidFill>
                </a:rPr>
                <a:t>Never Rises</a:t>
              </a:r>
            </a:p>
          </p:txBody>
        </p:sp>
        <p:grpSp>
          <p:nvGrpSpPr>
            <p:cNvPr id="17434" name="Group 33"/>
            <p:cNvGrpSpPr>
              <a:grpSpLocks/>
            </p:cNvGrpSpPr>
            <p:nvPr/>
          </p:nvGrpSpPr>
          <p:grpSpPr bwMode="auto">
            <a:xfrm>
              <a:off x="798" y="3006"/>
              <a:ext cx="2349" cy="483"/>
              <a:chOff x="2704" y="962"/>
              <a:chExt cx="2349" cy="483"/>
            </a:xfrm>
          </p:grpSpPr>
          <p:sp>
            <p:nvSpPr>
              <p:cNvPr id="17435" name="Arc 34"/>
              <p:cNvSpPr>
                <a:spLocks noChangeAspect="1"/>
              </p:cNvSpPr>
              <p:nvPr/>
            </p:nvSpPr>
            <p:spPr bwMode="auto">
              <a:xfrm rot="7800000" flipH="1">
                <a:off x="3829" y="2"/>
                <a:ext cx="264" cy="2184"/>
              </a:xfrm>
              <a:custGeom>
                <a:avLst/>
                <a:gdLst>
                  <a:gd name="T0" fmla="*/ 15 w 21600"/>
                  <a:gd name="T1" fmla="*/ 0 h 43132"/>
                  <a:gd name="T2" fmla="*/ 15 w 21600"/>
                  <a:gd name="T3" fmla="*/ 2184 h 43132"/>
                  <a:gd name="T4" fmla="*/ 0 w 21600"/>
                  <a:gd name="T5" fmla="*/ 1092 h 431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132" fill="none" extrusionOk="0">
                    <a:moveTo>
                      <a:pt x="1217" y="0"/>
                    </a:moveTo>
                    <a:cubicBezTo>
                      <a:pt x="12655" y="646"/>
                      <a:pt x="21600" y="10109"/>
                      <a:pt x="21600" y="21566"/>
                    </a:cubicBezTo>
                    <a:cubicBezTo>
                      <a:pt x="21600" y="33025"/>
                      <a:pt x="12651" y="42490"/>
                      <a:pt x="1210" y="43132"/>
                    </a:cubicBezTo>
                  </a:path>
                  <a:path w="21600" h="43132" stroke="0" extrusionOk="0">
                    <a:moveTo>
                      <a:pt x="1217" y="0"/>
                    </a:moveTo>
                    <a:cubicBezTo>
                      <a:pt x="12655" y="646"/>
                      <a:pt x="21600" y="10109"/>
                      <a:pt x="21600" y="21566"/>
                    </a:cubicBezTo>
                    <a:cubicBezTo>
                      <a:pt x="21600" y="33025"/>
                      <a:pt x="12651" y="42490"/>
                      <a:pt x="1210" y="43132"/>
                    </a:cubicBezTo>
                    <a:lnTo>
                      <a:pt x="0" y="21566"/>
                    </a:lnTo>
                    <a:lnTo>
                      <a:pt x="1217" y="0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2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6" name="Arc 35"/>
              <p:cNvSpPr>
                <a:spLocks noChangeAspect="1"/>
              </p:cNvSpPr>
              <p:nvPr/>
            </p:nvSpPr>
            <p:spPr bwMode="auto">
              <a:xfrm rot="7800000" flipH="1">
                <a:off x="3652" y="206"/>
                <a:ext cx="291" cy="2187"/>
              </a:xfrm>
              <a:custGeom>
                <a:avLst/>
                <a:gdLst>
                  <a:gd name="T0" fmla="*/ 291 w 23781"/>
                  <a:gd name="T1" fmla="*/ 2181 h 43200"/>
                  <a:gd name="T2" fmla="*/ 274 w 23781"/>
                  <a:gd name="T3" fmla="*/ 1 h 43200"/>
                  <a:gd name="T4" fmla="*/ 264 w 23781"/>
                  <a:gd name="T5" fmla="*/ 1094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781" h="43200" fill="none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</a:path>
                  <a:path w="23781" h="43200" stroke="0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  <a:lnTo>
                      <a:pt x="21600" y="21600"/>
                    </a:lnTo>
                    <a:lnTo>
                      <a:pt x="23780" y="43089"/>
                    </a:lnTo>
                    <a:close/>
                  </a:path>
                </a:pathLst>
              </a:custGeom>
              <a:noFill/>
              <a:ln w="28575">
                <a:solidFill>
                  <a:schemeClr val="tx2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2562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601913"/>
            <a:ext cx="16573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4562475" y="4152900"/>
            <a:ext cx="0" cy="24288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687763" y="6399213"/>
            <a:ext cx="811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SCP</a:t>
            </a: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 flipV="1">
            <a:off x="4552950" y="219075"/>
            <a:ext cx="0" cy="26193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605338" y="-1588"/>
            <a:ext cx="82867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NCP</a:t>
            </a:r>
            <a:endParaRPr lang="en-US"/>
          </a:p>
        </p:txBody>
      </p:sp>
      <p:grpSp>
        <p:nvGrpSpPr>
          <p:cNvPr id="18439" name="Group 7"/>
          <p:cNvGrpSpPr>
            <a:grpSpLocks/>
          </p:cNvGrpSpPr>
          <p:nvPr/>
        </p:nvGrpSpPr>
        <p:grpSpPr bwMode="auto">
          <a:xfrm>
            <a:off x="1697038" y="2716213"/>
            <a:ext cx="6632575" cy="1411287"/>
            <a:chOff x="1036" y="1711"/>
            <a:chExt cx="4178" cy="889"/>
          </a:xfrm>
        </p:grpSpPr>
        <p:sp>
          <p:nvSpPr>
            <p:cNvPr id="18450" name="Text Box 8"/>
            <p:cNvSpPr txBox="1">
              <a:spLocks noChangeArrowheads="1"/>
            </p:cNvSpPr>
            <p:nvPr/>
          </p:nvSpPr>
          <p:spPr bwMode="auto">
            <a:xfrm>
              <a:off x="4724" y="1996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>
                  <a:solidFill>
                    <a:schemeClr val="hlink"/>
                  </a:solidFill>
                </a:rPr>
                <a:t>CEq</a:t>
              </a:r>
              <a:endParaRPr lang="en-US" sz="2000"/>
            </a:p>
          </p:txBody>
        </p:sp>
        <p:sp>
          <p:nvSpPr>
            <p:cNvPr id="18451" name="Arc 9"/>
            <p:cNvSpPr>
              <a:spLocks/>
            </p:cNvSpPr>
            <p:nvPr/>
          </p:nvSpPr>
          <p:spPr bwMode="auto">
            <a:xfrm rot="5400000" flipH="1">
              <a:off x="2604" y="561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Arc 10"/>
            <p:cNvSpPr>
              <a:spLocks/>
            </p:cNvSpPr>
            <p:nvPr/>
          </p:nvSpPr>
          <p:spPr bwMode="auto">
            <a:xfrm rot="5400000" flipH="1">
              <a:off x="2615" y="132"/>
              <a:ext cx="435" cy="3593"/>
            </a:xfrm>
            <a:custGeom>
              <a:avLst/>
              <a:gdLst>
                <a:gd name="T0" fmla="*/ 25 w 21600"/>
                <a:gd name="T1" fmla="*/ 0 h 43132"/>
                <a:gd name="T2" fmla="*/ 24 w 21600"/>
                <a:gd name="T3" fmla="*/ 3593 h 43132"/>
                <a:gd name="T4" fmla="*/ 0 w 21600"/>
                <a:gd name="T5" fmla="*/ 1797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190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0" name="Oval 11"/>
          <p:cNvSpPr>
            <a:spLocks noChangeAspect="1" noChangeArrowheads="1"/>
          </p:cNvSpPr>
          <p:nvPr/>
        </p:nvSpPr>
        <p:spPr bwMode="auto">
          <a:xfrm>
            <a:off x="1711325" y="573088"/>
            <a:ext cx="5715000" cy="57150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36" name="Group 12"/>
          <p:cNvGrpSpPr>
            <a:grpSpLocks/>
          </p:cNvGrpSpPr>
          <p:nvPr/>
        </p:nvGrpSpPr>
        <p:grpSpPr bwMode="auto">
          <a:xfrm>
            <a:off x="1706563" y="1751013"/>
            <a:ext cx="7151687" cy="2386012"/>
            <a:chOff x="1075" y="1103"/>
            <a:chExt cx="4505" cy="1503"/>
          </a:xfrm>
        </p:grpSpPr>
        <p:grpSp>
          <p:nvGrpSpPr>
            <p:cNvPr id="18446" name="Group 13"/>
            <p:cNvGrpSpPr>
              <a:grpSpLocks/>
            </p:cNvGrpSpPr>
            <p:nvPr/>
          </p:nvGrpSpPr>
          <p:grpSpPr bwMode="auto">
            <a:xfrm rot="-1380000">
              <a:off x="1075" y="1717"/>
              <a:ext cx="3607" cy="889"/>
              <a:chOff x="1165" y="1807"/>
              <a:chExt cx="3607" cy="889"/>
            </a:xfrm>
          </p:grpSpPr>
          <p:sp>
            <p:nvSpPr>
              <p:cNvPr id="18448" name="Arc 14"/>
              <p:cNvSpPr>
                <a:spLocks/>
              </p:cNvSpPr>
              <p:nvPr/>
            </p:nvSpPr>
            <p:spPr bwMode="auto">
              <a:xfrm rot="5400000" flipH="1">
                <a:off x="2733" y="657"/>
                <a:ext cx="479" cy="3599"/>
              </a:xfrm>
              <a:custGeom>
                <a:avLst/>
                <a:gdLst>
                  <a:gd name="T0" fmla="*/ 479 w 23781"/>
                  <a:gd name="T1" fmla="*/ 3590 h 43200"/>
                  <a:gd name="T2" fmla="*/ 451 w 23781"/>
                  <a:gd name="T3" fmla="*/ 1 h 43200"/>
                  <a:gd name="T4" fmla="*/ 435 w 23781"/>
                  <a:gd name="T5" fmla="*/ 180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781" h="43200" fill="none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</a:path>
                  <a:path w="23781" h="43200" stroke="0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  <a:lnTo>
                      <a:pt x="21600" y="21600"/>
                    </a:lnTo>
                    <a:lnTo>
                      <a:pt x="23780" y="43089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9" name="Arc 15"/>
              <p:cNvSpPr>
                <a:spLocks/>
              </p:cNvSpPr>
              <p:nvPr/>
            </p:nvSpPr>
            <p:spPr bwMode="auto">
              <a:xfrm rot="5400000" flipH="1">
                <a:off x="2744" y="228"/>
                <a:ext cx="435" cy="3593"/>
              </a:xfrm>
              <a:custGeom>
                <a:avLst/>
                <a:gdLst>
                  <a:gd name="T0" fmla="*/ 25 w 21600"/>
                  <a:gd name="T1" fmla="*/ 0 h 43132"/>
                  <a:gd name="T2" fmla="*/ 24 w 21600"/>
                  <a:gd name="T3" fmla="*/ 3593 h 43132"/>
                  <a:gd name="T4" fmla="*/ 0 w 21600"/>
                  <a:gd name="T5" fmla="*/ 1797 h 431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132" fill="none" extrusionOk="0">
                    <a:moveTo>
                      <a:pt x="1217" y="0"/>
                    </a:moveTo>
                    <a:cubicBezTo>
                      <a:pt x="12655" y="646"/>
                      <a:pt x="21600" y="10109"/>
                      <a:pt x="21600" y="21566"/>
                    </a:cubicBezTo>
                    <a:cubicBezTo>
                      <a:pt x="21600" y="33025"/>
                      <a:pt x="12651" y="42490"/>
                      <a:pt x="1210" y="43132"/>
                    </a:cubicBezTo>
                  </a:path>
                  <a:path w="21600" h="43132" stroke="0" extrusionOk="0">
                    <a:moveTo>
                      <a:pt x="1217" y="0"/>
                    </a:moveTo>
                    <a:cubicBezTo>
                      <a:pt x="12655" y="646"/>
                      <a:pt x="21600" y="10109"/>
                      <a:pt x="21600" y="21566"/>
                    </a:cubicBezTo>
                    <a:cubicBezTo>
                      <a:pt x="21600" y="33025"/>
                      <a:pt x="12651" y="42490"/>
                      <a:pt x="1210" y="43132"/>
                    </a:cubicBezTo>
                    <a:lnTo>
                      <a:pt x="0" y="21566"/>
                    </a:lnTo>
                    <a:lnTo>
                      <a:pt x="1217" y="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47" name="Text Box 16"/>
            <p:cNvSpPr txBox="1">
              <a:spLocks noChangeArrowheads="1"/>
            </p:cNvSpPr>
            <p:nvPr/>
          </p:nvSpPr>
          <p:spPr bwMode="auto">
            <a:xfrm>
              <a:off x="4552" y="1103"/>
              <a:ext cx="10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600">
                  <a:solidFill>
                    <a:srgbClr val="00FF00"/>
                  </a:solidFill>
                </a:rPr>
                <a:t>Ecliptic</a:t>
              </a:r>
              <a:endParaRPr lang="en-US" sz="2800"/>
            </a:p>
          </p:txBody>
        </p:sp>
      </p:grpSp>
      <p:grpSp>
        <p:nvGrpSpPr>
          <p:cNvPr id="26641" name="Group 17"/>
          <p:cNvGrpSpPr>
            <a:grpSpLocks/>
          </p:cNvGrpSpPr>
          <p:nvPr/>
        </p:nvGrpSpPr>
        <p:grpSpPr bwMode="auto">
          <a:xfrm>
            <a:off x="4800600" y="3519488"/>
            <a:ext cx="2154238" cy="1235075"/>
            <a:chOff x="3024" y="2217"/>
            <a:chExt cx="1357" cy="778"/>
          </a:xfrm>
        </p:grpSpPr>
        <p:sp>
          <p:nvSpPr>
            <p:cNvPr id="18444" name="Arc 18"/>
            <p:cNvSpPr>
              <a:spLocks/>
            </p:cNvSpPr>
            <p:nvPr/>
          </p:nvSpPr>
          <p:spPr bwMode="auto">
            <a:xfrm>
              <a:off x="3024" y="2217"/>
              <a:ext cx="816" cy="330"/>
            </a:xfrm>
            <a:custGeom>
              <a:avLst/>
              <a:gdLst>
                <a:gd name="T0" fmla="*/ 747 w 21589"/>
                <a:gd name="T1" fmla="*/ 0 h 8742"/>
                <a:gd name="T2" fmla="*/ 816 w 21589"/>
                <a:gd name="T3" fmla="*/ 304 h 8742"/>
                <a:gd name="T4" fmla="*/ 0 w 21589"/>
                <a:gd name="T5" fmla="*/ 330 h 87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89" h="8742" fill="none" extrusionOk="0">
                  <a:moveTo>
                    <a:pt x="19751" y="0"/>
                  </a:moveTo>
                  <a:cubicBezTo>
                    <a:pt x="20876" y="2541"/>
                    <a:pt x="21500" y="5275"/>
                    <a:pt x="21589" y="8052"/>
                  </a:cubicBezTo>
                </a:path>
                <a:path w="21589" h="8742" stroke="0" extrusionOk="0">
                  <a:moveTo>
                    <a:pt x="19751" y="0"/>
                  </a:moveTo>
                  <a:cubicBezTo>
                    <a:pt x="20876" y="2541"/>
                    <a:pt x="21500" y="5275"/>
                    <a:pt x="21589" y="8052"/>
                  </a:cubicBezTo>
                  <a:lnTo>
                    <a:pt x="0" y="8742"/>
                  </a:lnTo>
                  <a:lnTo>
                    <a:pt x="19751" y="0"/>
                  </a:lnTo>
                  <a:close/>
                </a:path>
              </a:pathLst>
            </a:custGeom>
            <a:noFill/>
            <a:ln w="19050">
              <a:solidFill>
                <a:srgbClr val="FF66FF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Text Box 19"/>
            <p:cNvSpPr txBox="1">
              <a:spLocks noChangeArrowheads="1"/>
            </p:cNvSpPr>
            <p:nvPr/>
          </p:nvSpPr>
          <p:spPr bwMode="auto">
            <a:xfrm>
              <a:off x="3432" y="2591"/>
              <a:ext cx="94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600">
                  <a:solidFill>
                    <a:srgbClr val="FF00FF"/>
                  </a:solidFill>
                </a:rPr>
                <a:t>~23.5º</a:t>
              </a:r>
            </a:p>
          </p:txBody>
        </p:sp>
      </p:grp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4978400" y="4799013"/>
            <a:ext cx="2597150" cy="1190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i="1">
                <a:solidFill>
                  <a:srgbClr val="FF00FF"/>
                </a:solidFill>
              </a:rPr>
              <a:t>Obliquity of </a:t>
            </a:r>
          </a:p>
          <a:p>
            <a:pPr algn="ctr"/>
            <a:r>
              <a:rPr lang="en-US" sz="3600" i="1">
                <a:solidFill>
                  <a:srgbClr val="FF00FF"/>
                </a:solidFill>
              </a:rPr>
              <a:t>the Ecliptic</a:t>
            </a:r>
            <a:endParaRPr lang="en-US" sz="360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1485900" y="2544763"/>
            <a:ext cx="957263" cy="901700"/>
            <a:chOff x="674" y="840"/>
            <a:chExt cx="603" cy="568"/>
          </a:xfrm>
        </p:grpSpPr>
        <p:sp>
          <p:nvSpPr>
            <p:cNvPr id="19598" name="Freeform 3"/>
            <p:cNvSpPr>
              <a:spLocks/>
            </p:cNvSpPr>
            <p:nvPr/>
          </p:nvSpPr>
          <p:spPr bwMode="auto">
            <a:xfrm>
              <a:off x="696" y="870"/>
              <a:ext cx="546" cy="510"/>
            </a:xfrm>
            <a:custGeom>
              <a:avLst/>
              <a:gdLst>
                <a:gd name="T0" fmla="*/ 324 w 546"/>
                <a:gd name="T1" fmla="*/ 510 h 510"/>
                <a:gd name="T2" fmla="*/ 114 w 546"/>
                <a:gd name="T3" fmla="*/ 318 h 510"/>
                <a:gd name="T4" fmla="*/ 0 w 546"/>
                <a:gd name="T5" fmla="*/ 84 h 510"/>
                <a:gd name="T6" fmla="*/ 186 w 546"/>
                <a:gd name="T7" fmla="*/ 0 h 510"/>
                <a:gd name="T8" fmla="*/ 462 w 546"/>
                <a:gd name="T9" fmla="*/ 294 h 510"/>
                <a:gd name="T10" fmla="*/ 546 w 546"/>
                <a:gd name="T11" fmla="*/ 390 h 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510">
                  <a:moveTo>
                    <a:pt x="324" y="510"/>
                  </a:moveTo>
                  <a:lnTo>
                    <a:pt x="114" y="318"/>
                  </a:lnTo>
                  <a:lnTo>
                    <a:pt x="0" y="84"/>
                  </a:lnTo>
                  <a:lnTo>
                    <a:pt x="186" y="0"/>
                  </a:lnTo>
                  <a:lnTo>
                    <a:pt x="462" y="294"/>
                  </a:lnTo>
                  <a:lnTo>
                    <a:pt x="546" y="39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9" name="Oval 4"/>
            <p:cNvSpPr>
              <a:spLocks noChangeArrowheads="1"/>
            </p:cNvSpPr>
            <p:nvPr/>
          </p:nvSpPr>
          <p:spPr bwMode="auto">
            <a:xfrm>
              <a:off x="674" y="91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0" name="Oval 5"/>
            <p:cNvSpPr>
              <a:spLocks noChangeArrowheads="1"/>
            </p:cNvSpPr>
            <p:nvPr/>
          </p:nvSpPr>
          <p:spPr bwMode="auto">
            <a:xfrm>
              <a:off x="846" y="84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1" name="Oval 6"/>
            <p:cNvSpPr>
              <a:spLocks noChangeAspect="1" noChangeArrowheads="1"/>
            </p:cNvSpPr>
            <p:nvPr/>
          </p:nvSpPr>
          <p:spPr bwMode="auto">
            <a:xfrm>
              <a:off x="788" y="116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2" name="Oval 7"/>
            <p:cNvSpPr>
              <a:spLocks noChangeAspect="1" noChangeArrowheads="1"/>
            </p:cNvSpPr>
            <p:nvPr/>
          </p:nvSpPr>
          <p:spPr bwMode="auto">
            <a:xfrm>
              <a:off x="1123" y="112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3" name="Oval 8"/>
            <p:cNvSpPr>
              <a:spLocks noChangeAspect="1" noChangeArrowheads="1"/>
            </p:cNvSpPr>
            <p:nvPr/>
          </p:nvSpPr>
          <p:spPr bwMode="auto">
            <a:xfrm>
              <a:off x="1003" y="13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4" name="Oval 9"/>
            <p:cNvSpPr>
              <a:spLocks noChangeAspect="1" noChangeArrowheads="1"/>
            </p:cNvSpPr>
            <p:nvPr/>
          </p:nvSpPr>
          <p:spPr bwMode="auto">
            <a:xfrm>
              <a:off x="1219" y="12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1117600" y="3524250"/>
            <a:ext cx="693738" cy="941388"/>
            <a:chOff x="370" y="1455"/>
            <a:chExt cx="437" cy="593"/>
          </a:xfrm>
        </p:grpSpPr>
        <p:sp>
          <p:nvSpPr>
            <p:cNvPr id="19592" name="Oval 11"/>
            <p:cNvSpPr>
              <a:spLocks noChangeArrowheads="1"/>
            </p:cNvSpPr>
            <p:nvPr/>
          </p:nvSpPr>
          <p:spPr bwMode="auto">
            <a:xfrm>
              <a:off x="507" y="1707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3" name="Oval 12"/>
            <p:cNvSpPr>
              <a:spLocks noChangeArrowheads="1"/>
            </p:cNvSpPr>
            <p:nvPr/>
          </p:nvSpPr>
          <p:spPr bwMode="auto">
            <a:xfrm>
              <a:off x="370" y="197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4" name="Oval 13"/>
            <p:cNvSpPr>
              <a:spLocks noChangeArrowheads="1"/>
            </p:cNvSpPr>
            <p:nvPr/>
          </p:nvSpPr>
          <p:spPr bwMode="auto">
            <a:xfrm>
              <a:off x="487" y="1455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5" name="Oval 14"/>
            <p:cNvSpPr>
              <a:spLocks noChangeArrowheads="1"/>
            </p:cNvSpPr>
            <p:nvPr/>
          </p:nvSpPr>
          <p:spPr bwMode="auto">
            <a:xfrm>
              <a:off x="729" y="1928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6" name="Freeform 15"/>
            <p:cNvSpPr>
              <a:spLocks/>
            </p:cNvSpPr>
            <p:nvPr/>
          </p:nvSpPr>
          <p:spPr bwMode="auto">
            <a:xfrm>
              <a:off x="402" y="1476"/>
              <a:ext cx="156" cy="534"/>
            </a:xfrm>
            <a:custGeom>
              <a:avLst/>
              <a:gdLst>
                <a:gd name="T0" fmla="*/ 0 w 156"/>
                <a:gd name="T1" fmla="*/ 534 h 534"/>
                <a:gd name="T2" fmla="*/ 156 w 156"/>
                <a:gd name="T3" fmla="*/ 270 h 534"/>
                <a:gd name="T4" fmla="*/ 120 w 156"/>
                <a:gd name="T5" fmla="*/ 0 h 5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534">
                  <a:moveTo>
                    <a:pt x="0" y="534"/>
                  </a:moveTo>
                  <a:lnTo>
                    <a:pt x="156" y="270"/>
                  </a:lnTo>
                  <a:lnTo>
                    <a:pt x="120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7" name="Line 16"/>
            <p:cNvSpPr>
              <a:spLocks noChangeShapeType="1"/>
            </p:cNvSpPr>
            <p:nvPr/>
          </p:nvSpPr>
          <p:spPr bwMode="auto">
            <a:xfrm>
              <a:off x="558" y="1752"/>
              <a:ext cx="204" cy="2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0" name="Group 17"/>
          <p:cNvGrpSpPr>
            <a:grpSpLocks/>
          </p:cNvGrpSpPr>
          <p:nvPr/>
        </p:nvGrpSpPr>
        <p:grpSpPr bwMode="auto">
          <a:xfrm>
            <a:off x="2273300" y="1897063"/>
            <a:ext cx="1063625" cy="958850"/>
            <a:chOff x="1116" y="420"/>
            <a:chExt cx="670" cy="604"/>
          </a:xfrm>
        </p:grpSpPr>
        <p:sp>
          <p:nvSpPr>
            <p:cNvPr id="19585" name="Oval 18"/>
            <p:cNvSpPr>
              <a:spLocks noChangeAspect="1" noChangeArrowheads="1"/>
            </p:cNvSpPr>
            <p:nvPr/>
          </p:nvSpPr>
          <p:spPr bwMode="auto">
            <a:xfrm>
              <a:off x="1116" y="5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6" name="Oval 19"/>
            <p:cNvSpPr>
              <a:spLocks noChangeAspect="1" noChangeArrowheads="1"/>
            </p:cNvSpPr>
            <p:nvPr/>
          </p:nvSpPr>
          <p:spPr bwMode="auto">
            <a:xfrm>
              <a:off x="1350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7" name="Oval 20"/>
            <p:cNvSpPr>
              <a:spLocks noChangeAspect="1" noChangeArrowheads="1"/>
            </p:cNvSpPr>
            <p:nvPr/>
          </p:nvSpPr>
          <p:spPr bwMode="auto">
            <a:xfrm>
              <a:off x="1728" y="84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8" name="Oval 21"/>
            <p:cNvSpPr>
              <a:spLocks noChangeAspect="1" noChangeArrowheads="1"/>
            </p:cNvSpPr>
            <p:nvPr/>
          </p:nvSpPr>
          <p:spPr bwMode="auto">
            <a:xfrm>
              <a:off x="1698" y="9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9" name="Oval 22"/>
            <p:cNvSpPr>
              <a:spLocks noChangeAspect="1" noChangeArrowheads="1"/>
            </p:cNvSpPr>
            <p:nvPr/>
          </p:nvSpPr>
          <p:spPr bwMode="auto">
            <a:xfrm>
              <a:off x="1644" y="7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0" name="Oval 23"/>
            <p:cNvSpPr>
              <a:spLocks noChangeArrowheads="1"/>
            </p:cNvSpPr>
            <p:nvPr/>
          </p:nvSpPr>
          <p:spPr bwMode="auto">
            <a:xfrm>
              <a:off x="1579" y="88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1" name="Freeform 24"/>
            <p:cNvSpPr>
              <a:spLocks/>
            </p:cNvSpPr>
            <p:nvPr/>
          </p:nvSpPr>
          <p:spPr bwMode="auto">
            <a:xfrm>
              <a:off x="1157" y="456"/>
              <a:ext cx="606" cy="552"/>
            </a:xfrm>
            <a:custGeom>
              <a:avLst/>
              <a:gdLst>
                <a:gd name="T0" fmla="*/ 0 w 606"/>
                <a:gd name="T1" fmla="*/ 132 h 552"/>
                <a:gd name="T2" fmla="*/ 456 w 606"/>
                <a:gd name="T3" fmla="*/ 462 h 552"/>
                <a:gd name="T4" fmla="*/ 570 w 606"/>
                <a:gd name="T5" fmla="*/ 552 h 552"/>
                <a:gd name="T6" fmla="*/ 606 w 606"/>
                <a:gd name="T7" fmla="*/ 420 h 552"/>
                <a:gd name="T8" fmla="*/ 516 w 606"/>
                <a:gd name="T9" fmla="*/ 312 h 552"/>
                <a:gd name="T10" fmla="*/ 210 w 606"/>
                <a:gd name="T11" fmla="*/ 0 h 5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6" h="552">
                  <a:moveTo>
                    <a:pt x="0" y="132"/>
                  </a:moveTo>
                  <a:lnTo>
                    <a:pt x="456" y="462"/>
                  </a:lnTo>
                  <a:lnTo>
                    <a:pt x="570" y="552"/>
                  </a:lnTo>
                  <a:lnTo>
                    <a:pt x="606" y="420"/>
                  </a:lnTo>
                  <a:lnTo>
                    <a:pt x="516" y="312"/>
                  </a:lnTo>
                  <a:lnTo>
                    <a:pt x="21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1" name="Group 25"/>
          <p:cNvGrpSpPr>
            <a:grpSpLocks/>
          </p:cNvGrpSpPr>
          <p:nvPr/>
        </p:nvGrpSpPr>
        <p:grpSpPr bwMode="auto">
          <a:xfrm>
            <a:off x="3408363" y="2062163"/>
            <a:ext cx="549275" cy="425450"/>
            <a:chOff x="1807" y="536"/>
            <a:chExt cx="346" cy="268"/>
          </a:xfrm>
        </p:grpSpPr>
        <p:sp>
          <p:nvSpPr>
            <p:cNvPr id="19580" name="Oval 26"/>
            <p:cNvSpPr>
              <a:spLocks noChangeAspect="1" noChangeArrowheads="1"/>
            </p:cNvSpPr>
            <p:nvPr/>
          </p:nvSpPr>
          <p:spPr bwMode="auto">
            <a:xfrm>
              <a:off x="1807" y="53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581" name="Group 27"/>
            <p:cNvGrpSpPr>
              <a:grpSpLocks/>
            </p:cNvGrpSpPr>
            <p:nvPr/>
          </p:nvGrpSpPr>
          <p:grpSpPr bwMode="auto">
            <a:xfrm>
              <a:off x="1830" y="560"/>
              <a:ext cx="323" cy="244"/>
              <a:chOff x="1830" y="560"/>
              <a:chExt cx="323" cy="244"/>
            </a:xfrm>
          </p:grpSpPr>
          <p:sp>
            <p:nvSpPr>
              <p:cNvPr id="19582" name="Oval 28"/>
              <p:cNvSpPr>
                <a:spLocks noChangeAspect="1" noChangeArrowheads="1"/>
              </p:cNvSpPr>
              <p:nvPr/>
            </p:nvSpPr>
            <p:spPr bwMode="auto">
              <a:xfrm>
                <a:off x="2023" y="63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3" name="Oval 29"/>
              <p:cNvSpPr>
                <a:spLocks noChangeAspect="1" noChangeArrowheads="1"/>
              </p:cNvSpPr>
              <p:nvPr/>
            </p:nvSpPr>
            <p:spPr bwMode="auto">
              <a:xfrm>
                <a:off x="2095" y="746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84" name="Freeform 30"/>
              <p:cNvSpPr>
                <a:spLocks/>
              </p:cNvSpPr>
              <p:nvPr/>
            </p:nvSpPr>
            <p:spPr bwMode="auto">
              <a:xfrm>
                <a:off x="1830" y="560"/>
                <a:ext cx="294" cy="210"/>
              </a:xfrm>
              <a:custGeom>
                <a:avLst/>
                <a:gdLst>
                  <a:gd name="T0" fmla="*/ 0 w 294"/>
                  <a:gd name="T1" fmla="*/ 0 h 210"/>
                  <a:gd name="T2" fmla="*/ 222 w 294"/>
                  <a:gd name="T3" fmla="*/ 102 h 210"/>
                  <a:gd name="T4" fmla="*/ 294 w 294"/>
                  <a:gd name="T5" fmla="*/ 210 h 2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4" h="210">
                    <a:moveTo>
                      <a:pt x="0" y="0"/>
                    </a:moveTo>
                    <a:lnTo>
                      <a:pt x="222" y="102"/>
                    </a:lnTo>
                    <a:lnTo>
                      <a:pt x="294" y="21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9462" name="Group 31"/>
          <p:cNvGrpSpPr>
            <a:grpSpLocks/>
          </p:cNvGrpSpPr>
          <p:nvPr/>
        </p:nvGrpSpPr>
        <p:grpSpPr bwMode="auto">
          <a:xfrm>
            <a:off x="4311650" y="1627188"/>
            <a:ext cx="1263650" cy="1327150"/>
            <a:chOff x="2262" y="184"/>
            <a:chExt cx="796" cy="836"/>
          </a:xfrm>
        </p:grpSpPr>
        <p:sp>
          <p:nvSpPr>
            <p:cNvPr id="19567" name="Freeform 32"/>
            <p:cNvSpPr>
              <a:spLocks/>
            </p:cNvSpPr>
            <p:nvPr/>
          </p:nvSpPr>
          <p:spPr bwMode="auto">
            <a:xfrm>
              <a:off x="2285" y="218"/>
              <a:ext cx="744" cy="768"/>
            </a:xfrm>
            <a:custGeom>
              <a:avLst/>
              <a:gdLst>
                <a:gd name="T0" fmla="*/ 0 w 744"/>
                <a:gd name="T1" fmla="*/ 138 h 768"/>
                <a:gd name="T2" fmla="*/ 84 w 744"/>
                <a:gd name="T3" fmla="*/ 402 h 768"/>
                <a:gd name="T4" fmla="*/ 108 w 744"/>
                <a:gd name="T5" fmla="*/ 606 h 768"/>
                <a:gd name="T6" fmla="*/ 228 w 744"/>
                <a:gd name="T7" fmla="*/ 768 h 768"/>
                <a:gd name="T8" fmla="*/ 228 w 744"/>
                <a:gd name="T9" fmla="*/ 642 h 768"/>
                <a:gd name="T10" fmla="*/ 348 w 744"/>
                <a:gd name="T11" fmla="*/ 474 h 768"/>
                <a:gd name="T12" fmla="*/ 414 w 744"/>
                <a:gd name="T13" fmla="*/ 378 h 768"/>
                <a:gd name="T14" fmla="*/ 636 w 744"/>
                <a:gd name="T15" fmla="*/ 162 h 768"/>
                <a:gd name="T16" fmla="*/ 744 w 744"/>
                <a:gd name="T17" fmla="*/ 126 h 768"/>
                <a:gd name="T18" fmla="*/ 732 w 744"/>
                <a:gd name="T19" fmla="*/ 6 h 768"/>
                <a:gd name="T20" fmla="*/ 642 w 744"/>
                <a:gd name="T21" fmla="*/ 0 h 768"/>
                <a:gd name="T22" fmla="*/ 570 w 744"/>
                <a:gd name="T23" fmla="*/ 54 h 768"/>
                <a:gd name="T24" fmla="*/ 636 w 744"/>
                <a:gd name="T25" fmla="*/ 162 h 7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4" h="768">
                  <a:moveTo>
                    <a:pt x="0" y="138"/>
                  </a:moveTo>
                  <a:lnTo>
                    <a:pt x="84" y="402"/>
                  </a:lnTo>
                  <a:lnTo>
                    <a:pt x="108" y="606"/>
                  </a:lnTo>
                  <a:lnTo>
                    <a:pt x="228" y="768"/>
                  </a:lnTo>
                  <a:lnTo>
                    <a:pt x="228" y="642"/>
                  </a:lnTo>
                  <a:lnTo>
                    <a:pt x="348" y="474"/>
                  </a:lnTo>
                  <a:lnTo>
                    <a:pt x="414" y="378"/>
                  </a:lnTo>
                  <a:lnTo>
                    <a:pt x="636" y="162"/>
                  </a:lnTo>
                  <a:lnTo>
                    <a:pt x="744" y="126"/>
                  </a:lnTo>
                  <a:lnTo>
                    <a:pt x="732" y="6"/>
                  </a:lnTo>
                  <a:lnTo>
                    <a:pt x="642" y="0"/>
                  </a:lnTo>
                  <a:lnTo>
                    <a:pt x="570" y="54"/>
                  </a:lnTo>
                  <a:lnTo>
                    <a:pt x="636" y="16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8" name="Oval 33"/>
            <p:cNvSpPr>
              <a:spLocks noChangeAspect="1" noChangeArrowheads="1"/>
            </p:cNvSpPr>
            <p:nvPr/>
          </p:nvSpPr>
          <p:spPr bwMode="auto">
            <a:xfrm>
              <a:off x="2262" y="3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9" name="Oval 34"/>
            <p:cNvSpPr>
              <a:spLocks noChangeAspect="1" noChangeArrowheads="1"/>
            </p:cNvSpPr>
            <p:nvPr/>
          </p:nvSpPr>
          <p:spPr bwMode="auto">
            <a:xfrm>
              <a:off x="2340" y="5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0" name="Oval 35"/>
            <p:cNvSpPr>
              <a:spLocks noChangeAspect="1" noChangeArrowheads="1"/>
            </p:cNvSpPr>
            <p:nvPr/>
          </p:nvSpPr>
          <p:spPr bwMode="auto">
            <a:xfrm>
              <a:off x="2370" y="80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1" name="Oval 36"/>
            <p:cNvSpPr>
              <a:spLocks noChangeAspect="1" noChangeArrowheads="1"/>
            </p:cNvSpPr>
            <p:nvPr/>
          </p:nvSpPr>
          <p:spPr bwMode="auto">
            <a:xfrm>
              <a:off x="2484" y="9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2" name="Oval 37"/>
            <p:cNvSpPr>
              <a:spLocks noChangeAspect="1" noChangeArrowheads="1"/>
            </p:cNvSpPr>
            <p:nvPr/>
          </p:nvSpPr>
          <p:spPr bwMode="auto">
            <a:xfrm>
              <a:off x="2482" y="84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3" name="Oval 38"/>
            <p:cNvSpPr>
              <a:spLocks noChangeAspect="1" noChangeArrowheads="1"/>
            </p:cNvSpPr>
            <p:nvPr/>
          </p:nvSpPr>
          <p:spPr bwMode="auto">
            <a:xfrm>
              <a:off x="2596" y="6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4" name="Oval 39"/>
            <p:cNvSpPr>
              <a:spLocks noChangeAspect="1" noChangeArrowheads="1"/>
            </p:cNvSpPr>
            <p:nvPr/>
          </p:nvSpPr>
          <p:spPr bwMode="auto">
            <a:xfrm>
              <a:off x="2664" y="57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5" name="Oval 40"/>
            <p:cNvSpPr>
              <a:spLocks noChangeAspect="1" noChangeArrowheads="1"/>
            </p:cNvSpPr>
            <p:nvPr/>
          </p:nvSpPr>
          <p:spPr bwMode="auto">
            <a:xfrm>
              <a:off x="2832" y="2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6" name="Oval 41"/>
            <p:cNvSpPr>
              <a:spLocks noChangeAspect="1" noChangeArrowheads="1"/>
            </p:cNvSpPr>
            <p:nvPr/>
          </p:nvSpPr>
          <p:spPr bwMode="auto">
            <a:xfrm>
              <a:off x="2892" y="3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7" name="Oval 42"/>
            <p:cNvSpPr>
              <a:spLocks noChangeAspect="1" noChangeArrowheads="1"/>
            </p:cNvSpPr>
            <p:nvPr/>
          </p:nvSpPr>
          <p:spPr bwMode="auto">
            <a:xfrm>
              <a:off x="3000" y="31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8" name="Oval 43"/>
            <p:cNvSpPr>
              <a:spLocks noChangeAspect="1" noChangeArrowheads="1"/>
            </p:cNvSpPr>
            <p:nvPr/>
          </p:nvSpPr>
          <p:spPr bwMode="auto">
            <a:xfrm>
              <a:off x="2982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9" name="Oval 44"/>
            <p:cNvSpPr>
              <a:spLocks noChangeAspect="1" noChangeArrowheads="1"/>
            </p:cNvSpPr>
            <p:nvPr/>
          </p:nvSpPr>
          <p:spPr bwMode="auto">
            <a:xfrm>
              <a:off x="2904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3" name="Group 45"/>
          <p:cNvGrpSpPr>
            <a:grpSpLocks/>
          </p:cNvGrpSpPr>
          <p:nvPr/>
        </p:nvGrpSpPr>
        <p:grpSpPr bwMode="auto">
          <a:xfrm>
            <a:off x="5370513" y="1820863"/>
            <a:ext cx="1311275" cy="1187450"/>
            <a:chOff x="2959" y="366"/>
            <a:chExt cx="826" cy="748"/>
          </a:xfrm>
        </p:grpSpPr>
        <p:sp>
          <p:nvSpPr>
            <p:cNvPr id="19554" name="Oval 46"/>
            <p:cNvSpPr>
              <a:spLocks noChangeAspect="1" noChangeArrowheads="1"/>
            </p:cNvSpPr>
            <p:nvPr/>
          </p:nvSpPr>
          <p:spPr bwMode="auto">
            <a:xfrm>
              <a:off x="3085" y="5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5" name="Oval 47"/>
            <p:cNvSpPr>
              <a:spLocks noChangeAspect="1" noChangeArrowheads="1"/>
            </p:cNvSpPr>
            <p:nvPr/>
          </p:nvSpPr>
          <p:spPr bwMode="auto">
            <a:xfrm>
              <a:off x="3145" y="6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6" name="Oval 48"/>
            <p:cNvSpPr>
              <a:spLocks noChangeAspect="1" noChangeArrowheads="1"/>
            </p:cNvSpPr>
            <p:nvPr/>
          </p:nvSpPr>
          <p:spPr bwMode="auto">
            <a:xfrm>
              <a:off x="3217" y="10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7" name="Oval 49"/>
            <p:cNvSpPr>
              <a:spLocks noChangeAspect="1" noChangeArrowheads="1"/>
            </p:cNvSpPr>
            <p:nvPr/>
          </p:nvSpPr>
          <p:spPr bwMode="auto">
            <a:xfrm>
              <a:off x="3337" y="105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8" name="Oval 50"/>
            <p:cNvSpPr>
              <a:spLocks noChangeAspect="1" noChangeArrowheads="1"/>
            </p:cNvSpPr>
            <p:nvPr/>
          </p:nvSpPr>
          <p:spPr bwMode="auto">
            <a:xfrm>
              <a:off x="3433" y="8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9" name="Oval 51"/>
            <p:cNvSpPr>
              <a:spLocks noChangeAspect="1" noChangeArrowheads="1"/>
            </p:cNvSpPr>
            <p:nvPr/>
          </p:nvSpPr>
          <p:spPr bwMode="auto">
            <a:xfrm>
              <a:off x="3487" y="77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0" name="Oval 52"/>
            <p:cNvSpPr>
              <a:spLocks noChangeAspect="1" noChangeArrowheads="1"/>
            </p:cNvSpPr>
            <p:nvPr/>
          </p:nvSpPr>
          <p:spPr bwMode="auto">
            <a:xfrm>
              <a:off x="3529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1" name="Oval 53"/>
            <p:cNvSpPr>
              <a:spLocks noChangeAspect="1" noChangeArrowheads="1"/>
            </p:cNvSpPr>
            <p:nvPr/>
          </p:nvSpPr>
          <p:spPr bwMode="auto">
            <a:xfrm>
              <a:off x="3445" y="59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2" name="Oval 54"/>
            <p:cNvSpPr>
              <a:spLocks noChangeAspect="1" noChangeArrowheads="1"/>
            </p:cNvSpPr>
            <p:nvPr/>
          </p:nvSpPr>
          <p:spPr bwMode="auto">
            <a:xfrm>
              <a:off x="3613" y="48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3" name="Oval 55"/>
            <p:cNvSpPr>
              <a:spLocks noChangeAspect="1" noChangeArrowheads="1"/>
            </p:cNvSpPr>
            <p:nvPr/>
          </p:nvSpPr>
          <p:spPr bwMode="auto">
            <a:xfrm>
              <a:off x="3727" y="3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4" name="Oval 56"/>
            <p:cNvSpPr>
              <a:spLocks noChangeAspect="1" noChangeArrowheads="1"/>
            </p:cNvSpPr>
            <p:nvPr/>
          </p:nvSpPr>
          <p:spPr bwMode="auto">
            <a:xfrm>
              <a:off x="2959" y="8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5" name="Oval 57"/>
            <p:cNvSpPr>
              <a:spLocks noChangeAspect="1" noChangeArrowheads="1"/>
            </p:cNvSpPr>
            <p:nvPr/>
          </p:nvSpPr>
          <p:spPr bwMode="auto">
            <a:xfrm>
              <a:off x="3025" y="95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6" name="Freeform 58"/>
            <p:cNvSpPr>
              <a:spLocks/>
            </p:cNvSpPr>
            <p:nvPr/>
          </p:nvSpPr>
          <p:spPr bwMode="auto">
            <a:xfrm>
              <a:off x="2988" y="396"/>
              <a:ext cx="768" cy="690"/>
            </a:xfrm>
            <a:custGeom>
              <a:avLst/>
              <a:gdLst>
                <a:gd name="T0" fmla="*/ 126 w 768"/>
                <a:gd name="T1" fmla="*/ 210 h 690"/>
                <a:gd name="T2" fmla="*/ 192 w 768"/>
                <a:gd name="T3" fmla="*/ 330 h 690"/>
                <a:gd name="T4" fmla="*/ 0 w 768"/>
                <a:gd name="T5" fmla="*/ 486 h 690"/>
                <a:gd name="T6" fmla="*/ 54 w 768"/>
                <a:gd name="T7" fmla="*/ 594 h 690"/>
                <a:gd name="T8" fmla="*/ 258 w 768"/>
                <a:gd name="T9" fmla="*/ 690 h 690"/>
                <a:gd name="T10" fmla="*/ 378 w 768"/>
                <a:gd name="T11" fmla="*/ 690 h 690"/>
                <a:gd name="T12" fmla="*/ 480 w 768"/>
                <a:gd name="T13" fmla="*/ 498 h 690"/>
                <a:gd name="T14" fmla="*/ 522 w 768"/>
                <a:gd name="T15" fmla="*/ 402 h 690"/>
                <a:gd name="T16" fmla="*/ 480 w 768"/>
                <a:gd name="T17" fmla="*/ 228 h 690"/>
                <a:gd name="T18" fmla="*/ 570 w 768"/>
                <a:gd name="T19" fmla="*/ 48 h 690"/>
                <a:gd name="T20" fmla="*/ 654 w 768"/>
                <a:gd name="T21" fmla="*/ 114 h 690"/>
                <a:gd name="T22" fmla="*/ 768 w 768"/>
                <a:gd name="T23" fmla="*/ 0 h 6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8" h="690">
                  <a:moveTo>
                    <a:pt x="126" y="210"/>
                  </a:moveTo>
                  <a:lnTo>
                    <a:pt x="192" y="330"/>
                  </a:lnTo>
                  <a:lnTo>
                    <a:pt x="0" y="486"/>
                  </a:lnTo>
                  <a:lnTo>
                    <a:pt x="54" y="594"/>
                  </a:lnTo>
                  <a:lnTo>
                    <a:pt x="258" y="690"/>
                  </a:lnTo>
                  <a:lnTo>
                    <a:pt x="378" y="690"/>
                  </a:lnTo>
                  <a:lnTo>
                    <a:pt x="480" y="498"/>
                  </a:lnTo>
                  <a:lnTo>
                    <a:pt x="522" y="402"/>
                  </a:lnTo>
                  <a:lnTo>
                    <a:pt x="480" y="228"/>
                  </a:lnTo>
                  <a:lnTo>
                    <a:pt x="570" y="48"/>
                  </a:lnTo>
                  <a:lnTo>
                    <a:pt x="654" y="11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4" name="Group 59"/>
          <p:cNvGrpSpPr>
            <a:grpSpLocks/>
          </p:cNvGrpSpPr>
          <p:nvPr/>
        </p:nvGrpSpPr>
        <p:grpSpPr bwMode="auto">
          <a:xfrm>
            <a:off x="6545263" y="2409825"/>
            <a:ext cx="1206500" cy="911225"/>
            <a:chOff x="3873" y="599"/>
            <a:chExt cx="760" cy="574"/>
          </a:xfrm>
        </p:grpSpPr>
        <p:sp>
          <p:nvSpPr>
            <p:cNvPr id="19545" name="Oval 60"/>
            <p:cNvSpPr>
              <a:spLocks noChangeAspect="1" noChangeArrowheads="1"/>
            </p:cNvSpPr>
            <p:nvPr/>
          </p:nvSpPr>
          <p:spPr bwMode="auto">
            <a:xfrm>
              <a:off x="3873" y="8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6" name="Oval 61"/>
            <p:cNvSpPr>
              <a:spLocks noChangeAspect="1" noChangeArrowheads="1"/>
            </p:cNvSpPr>
            <p:nvPr/>
          </p:nvSpPr>
          <p:spPr bwMode="auto">
            <a:xfrm>
              <a:off x="4047" y="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7" name="Oval 62"/>
            <p:cNvSpPr>
              <a:spLocks noChangeAspect="1" noChangeArrowheads="1"/>
            </p:cNvSpPr>
            <p:nvPr/>
          </p:nvSpPr>
          <p:spPr bwMode="auto">
            <a:xfrm>
              <a:off x="4227" y="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8" name="Oval 63"/>
            <p:cNvSpPr>
              <a:spLocks noChangeAspect="1" noChangeArrowheads="1"/>
            </p:cNvSpPr>
            <p:nvPr/>
          </p:nvSpPr>
          <p:spPr bwMode="auto">
            <a:xfrm>
              <a:off x="4575" y="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9" name="Oval 64"/>
            <p:cNvSpPr>
              <a:spLocks noChangeAspect="1" noChangeArrowheads="1"/>
            </p:cNvSpPr>
            <p:nvPr/>
          </p:nvSpPr>
          <p:spPr bwMode="auto">
            <a:xfrm>
              <a:off x="4545" y="75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0" name="Oval 65"/>
            <p:cNvSpPr>
              <a:spLocks noChangeAspect="1" noChangeArrowheads="1"/>
            </p:cNvSpPr>
            <p:nvPr/>
          </p:nvSpPr>
          <p:spPr bwMode="auto">
            <a:xfrm>
              <a:off x="3981" y="9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1" name="Oval 66"/>
            <p:cNvSpPr>
              <a:spLocks noChangeAspect="1" noChangeArrowheads="1"/>
            </p:cNvSpPr>
            <p:nvPr/>
          </p:nvSpPr>
          <p:spPr bwMode="auto">
            <a:xfrm>
              <a:off x="4293" y="111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2" name="Oval 67"/>
            <p:cNvSpPr>
              <a:spLocks noChangeAspect="1" noChangeArrowheads="1"/>
            </p:cNvSpPr>
            <p:nvPr/>
          </p:nvSpPr>
          <p:spPr bwMode="auto">
            <a:xfrm>
              <a:off x="4359" y="103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3" name="Freeform 68"/>
            <p:cNvSpPr>
              <a:spLocks/>
            </p:cNvSpPr>
            <p:nvPr/>
          </p:nvSpPr>
          <p:spPr bwMode="auto">
            <a:xfrm>
              <a:off x="3902" y="623"/>
              <a:ext cx="702" cy="528"/>
            </a:xfrm>
            <a:custGeom>
              <a:avLst/>
              <a:gdLst>
                <a:gd name="T0" fmla="*/ 0 w 702"/>
                <a:gd name="T1" fmla="*/ 216 h 528"/>
                <a:gd name="T2" fmla="*/ 180 w 702"/>
                <a:gd name="T3" fmla="*/ 192 h 528"/>
                <a:gd name="T4" fmla="*/ 348 w 702"/>
                <a:gd name="T5" fmla="*/ 204 h 528"/>
                <a:gd name="T6" fmla="*/ 702 w 702"/>
                <a:gd name="T7" fmla="*/ 0 h 528"/>
                <a:gd name="T8" fmla="*/ 666 w 702"/>
                <a:gd name="T9" fmla="*/ 156 h 528"/>
                <a:gd name="T10" fmla="*/ 486 w 702"/>
                <a:gd name="T11" fmla="*/ 444 h 528"/>
                <a:gd name="T12" fmla="*/ 414 w 702"/>
                <a:gd name="T13" fmla="*/ 528 h 528"/>
                <a:gd name="T14" fmla="*/ 96 w 702"/>
                <a:gd name="T15" fmla="*/ 348 h 528"/>
                <a:gd name="T16" fmla="*/ 0 w 702"/>
                <a:gd name="T17" fmla="*/ 216 h 5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2" h="528">
                  <a:moveTo>
                    <a:pt x="0" y="216"/>
                  </a:moveTo>
                  <a:lnTo>
                    <a:pt x="180" y="192"/>
                  </a:lnTo>
                  <a:lnTo>
                    <a:pt x="348" y="204"/>
                  </a:lnTo>
                  <a:lnTo>
                    <a:pt x="702" y="0"/>
                  </a:lnTo>
                  <a:lnTo>
                    <a:pt x="666" y="156"/>
                  </a:lnTo>
                  <a:lnTo>
                    <a:pt x="486" y="444"/>
                  </a:lnTo>
                  <a:lnTo>
                    <a:pt x="414" y="528"/>
                  </a:lnTo>
                  <a:lnTo>
                    <a:pt x="96" y="348"/>
                  </a:lnTo>
                  <a:lnTo>
                    <a:pt x="0" y="21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5" name="Group 69"/>
          <p:cNvGrpSpPr>
            <a:grpSpLocks/>
          </p:cNvGrpSpPr>
          <p:nvPr/>
        </p:nvGrpSpPr>
        <p:grpSpPr bwMode="auto">
          <a:xfrm>
            <a:off x="7310438" y="3338513"/>
            <a:ext cx="958850" cy="657225"/>
            <a:chOff x="4169" y="1292"/>
            <a:chExt cx="604" cy="414"/>
          </a:xfrm>
        </p:grpSpPr>
        <p:sp>
          <p:nvSpPr>
            <p:cNvPr id="19534" name="Oval 70"/>
            <p:cNvSpPr>
              <a:spLocks noChangeAspect="1" noChangeArrowheads="1"/>
            </p:cNvSpPr>
            <p:nvPr/>
          </p:nvSpPr>
          <p:spPr bwMode="auto">
            <a:xfrm>
              <a:off x="4535" y="131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5" name="Oval 71"/>
            <p:cNvSpPr>
              <a:spLocks noChangeAspect="1" noChangeArrowheads="1"/>
            </p:cNvSpPr>
            <p:nvPr/>
          </p:nvSpPr>
          <p:spPr bwMode="auto">
            <a:xfrm>
              <a:off x="4595" y="151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6" name="Oval 72"/>
            <p:cNvSpPr>
              <a:spLocks noChangeAspect="1" noChangeArrowheads="1"/>
            </p:cNvSpPr>
            <p:nvPr/>
          </p:nvSpPr>
          <p:spPr bwMode="auto">
            <a:xfrm>
              <a:off x="4715" y="160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7" name="Oval 73"/>
            <p:cNvSpPr>
              <a:spLocks noChangeAspect="1" noChangeArrowheads="1"/>
            </p:cNvSpPr>
            <p:nvPr/>
          </p:nvSpPr>
          <p:spPr bwMode="auto">
            <a:xfrm>
              <a:off x="4529" y="164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8" name="Oval 74"/>
            <p:cNvSpPr>
              <a:spLocks noChangeAspect="1" noChangeArrowheads="1"/>
            </p:cNvSpPr>
            <p:nvPr/>
          </p:nvSpPr>
          <p:spPr bwMode="auto">
            <a:xfrm>
              <a:off x="4253" y="12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9" name="Oval 75"/>
            <p:cNvSpPr>
              <a:spLocks noChangeAspect="1" noChangeArrowheads="1"/>
            </p:cNvSpPr>
            <p:nvPr/>
          </p:nvSpPr>
          <p:spPr bwMode="auto">
            <a:xfrm>
              <a:off x="4361" y="13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0" name="Oval 76"/>
            <p:cNvSpPr>
              <a:spLocks noChangeAspect="1" noChangeArrowheads="1"/>
            </p:cNvSpPr>
            <p:nvPr/>
          </p:nvSpPr>
          <p:spPr bwMode="auto">
            <a:xfrm>
              <a:off x="4169" y="137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1" name="Oval 77"/>
            <p:cNvSpPr>
              <a:spLocks noChangeAspect="1" noChangeArrowheads="1"/>
            </p:cNvSpPr>
            <p:nvPr/>
          </p:nvSpPr>
          <p:spPr bwMode="auto">
            <a:xfrm>
              <a:off x="4253" y="14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2" name="Freeform 78"/>
            <p:cNvSpPr>
              <a:spLocks/>
            </p:cNvSpPr>
            <p:nvPr/>
          </p:nvSpPr>
          <p:spPr bwMode="auto">
            <a:xfrm>
              <a:off x="4190" y="1318"/>
              <a:ext cx="540" cy="372"/>
            </a:xfrm>
            <a:custGeom>
              <a:avLst/>
              <a:gdLst>
                <a:gd name="T0" fmla="*/ 198 w 540"/>
                <a:gd name="T1" fmla="*/ 96 h 372"/>
                <a:gd name="T2" fmla="*/ 84 w 540"/>
                <a:gd name="T3" fmla="*/ 0 h 372"/>
                <a:gd name="T4" fmla="*/ 0 w 540"/>
                <a:gd name="T5" fmla="*/ 90 h 372"/>
                <a:gd name="T6" fmla="*/ 72 w 540"/>
                <a:gd name="T7" fmla="*/ 192 h 372"/>
                <a:gd name="T8" fmla="*/ 354 w 540"/>
                <a:gd name="T9" fmla="*/ 372 h 372"/>
                <a:gd name="T10" fmla="*/ 540 w 540"/>
                <a:gd name="T11" fmla="*/ 312 h 372"/>
                <a:gd name="T12" fmla="*/ 414 w 540"/>
                <a:gd name="T13" fmla="*/ 216 h 372"/>
                <a:gd name="T14" fmla="*/ 366 w 540"/>
                <a:gd name="T15" fmla="*/ 36 h 372"/>
                <a:gd name="T16" fmla="*/ 198 w 540"/>
                <a:gd name="T17" fmla="*/ 96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0" h="372">
                  <a:moveTo>
                    <a:pt x="198" y="96"/>
                  </a:moveTo>
                  <a:lnTo>
                    <a:pt x="84" y="0"/>
                  </a:lnTo>
                  <a:lnTo>
                    <a:pt x="0" y="90"/>
                  </a:lnTo>
                  <a:lnTo>
                    <a:pt x="72" y="192"/>
                  </a:lnTo>
                  <a:lnTo>
                    <a:pt x="354" y="372"/>
                  </a:lnTo>
                  <a:lnTo>
                    <a:pt x="540" y="312"/>
                  </a:lnTo>
                  <a:lnTo>
                    <a:pt x="414" y="216"/>
                  </a:lnTo>
                  <a:lnTo>
                    <a:pt x="366" y="36"/>
                  </a:lnTo>
                  <a:lnTo>
                    <a:pt x="198" y="9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3" name="Line 79"/>
            <p:cNvSpPr>
              <a:spLocks noChangeShapeType="1"/>
            </p:cNvSpPr>
            <p:nvPr/>
          </p:nvSpPr>
          <p:spPr bwMode="auto">
            <a:xfrm flipH="1">
              <a:off x="4276" y="1420"/>
              <a:ext cx="111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4" name="Line 80"/>
            <p:cNvSpPr>
              <a:spLocks noChangeShapeType="1"/>
            </p:cNvSpPr>
            <p:nvPr/>
          </p:nvSpPr>
          <p:spPr bwMode="auto">
            <a:xfrm flipH="1">
              <a:off x="4555" y="1543"/>
              <a:ext cx="63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6" name="Group 81"/>
          <p:cNvGrpSpPr>
            <a:grpSpLocks/>
          </p:cNvGrpSpPr>
          <p:nvPr/>
        </p:nvGrpSpPr>
        <p:grpSpPr bwMode="auto">
          <a:xfrm>
            <a:off x="6396038" y="4152900"/>
            <a:ext cx="1577975" cy="1130300"/>
            <a:chOff x="3767" y="1853"/>
            <a:chExt cx="994" cy="712"/>
          </a:xfrm>
        </p:grpSpPr>
        <p:sp>
          <p:nvSpPr>
            <p:cNvPr id="19518" name="Oval 82"/>
            <p:cNvSpPr>
              <a:spLocks noChangeAspect="1" noChangeArrowheads="1"/>
            </p:cNvSpPr>
            <p:nvPr/>
          </p:nvSpPr>
          <p:spPr bwMode="auto">
            <a:xfrm>
              <a:off x="3983" y="210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9" name="Oval 83"/>
            <p:cNvSpPr>
              <a:spLocks noChangeAspect="1" noChangeArrowheads="1"/>
            </p:cNvSpPr>
            <p:nvPr/>
          </p:nvSpPr>
          <p:spPr bwMode="auto">
            <a:xfrm>
              <a:off x="3875" y="212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Oval 84"/>
            <p:cNvSpPr>
              <a:spLocks noChangeAspect="1" noChangeArrowheads="1"/>
            </p:cNvSpPr>
            <p:nvPr/>
          </p:nvSpPr>
          <p:spPr bwMode="auto">
            <a:xfrm>
              <a:off x="3767" y="215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1" name="Oval 85"/>
            <p:cNvSpPr>
              <a:spLocks noChangeAspect="1" noChangeArrowheads="1"/>
            </p:cNvSpPr>
            <p:nvPr/>
          </p:nvSpPr>
          <p:spPr bwMode="auto">
            <a:xfrm>
              <a:off x="3827" y="23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2" name="Oval 86"/>
            <p:cNvSpPr>
              <a:spLocks noChangeAspect="1" noChangeArrowheads="1"/>
            </p:cNvSpPr>
            <p:nvPr/>
          </p:nvSpPr>
          <p:spPr bwMode="auto">
            <a:xfrm>
              <a:off x="3941" y="241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3" name="Oval 87"/>
            <p:cNvSpPr>
              <a:spLocks noChangeAspect="1" noChangeArrowheads="1"/>
            </p:cNvSpPr>
            <p:nvPr/>
          </p:nvSpPr>
          <p:spPr bwMode="auto">
            <a:xfrm>
              <a:off x="4133" y="250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4" name="Oval 88"/>
            <p:cNvSpPr>
              <a:spLocks noChangeAspect="1" noChangeArrowheads="1"/>
            </p:cNvSpPr>
            <p:nvPr/>
          </p:nvSpPr>
          <p:spPr bwMode="auto">
            <a:xfrm>
              <a:off x="4283" y="20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5" name="Oval 89"/>
            <p:cNvSpPr>
              <a:spLocks noChangeAspect="1" noChangeArrowheads="1"/>
            </p:cNvSpPr>
            <p:nvPr/>
          </p:nvSpPr>
          <p:spPr bwMode="auto">
            <a:xfrm>
              <a:off x="4193" y="22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6" name="Oval 90"/>
            <p:cNvSpPr>
              <a:spLocks noChangeAspect="1" noChangeArrowheads="1"/>
            </p:cNvSpPr>
            <p:nvPr/>
          </p:nvSpPr>
          <p:spPr bwMode="auto">
            <a:xfrm>
              <a:off x="4157" y="23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7" name="Oval 91"/>
            <p:cNvSpPr>
              <a:spLocks noChangeArrowheads="1"/>
            </p:cNvSpPr>
            <p:nvPr/>
          </p:nvSpPr>
          <p:spPr bwMode="auto">
            <a:xfrm>
              <a:off x="4374" y="2022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8" name="Oval 92"/>
            <p:cNvSpPr>
              <a:spLocks noChangeAspect="1" noChangeArrowheads="1"/>
            </p:cNvSpPr>
            <p:nvPr/>
          </p:nvSpPr>
          <p:spPr bwMode="auto">
            <a:xfrm>
              <a:off x="4487" y="20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9" name="Oval 93"/>
            <p:cNvSpPr>
              <a:spLocks noChangeAspect="1" noChangeArrowheads="1"/>
            </p:cNvSpPr>
            <p:nvPr/>
          </p:nvSpPr>
          <p:spPr bwMode="auto">
            <a:xfrm>
              <a:off x="4673" y="18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0" name="Oval 94"/>
            <p:cNvSpPr>
              <a:spLocks noChangeAspect="1" noChangeArrowheads="1"/>
            </p:cNvSpPr>
            <p:nvPr/>
          </p:nvSpPr>
          <p:spPr bwMode="auto">
            <a:xfrm>
              <a:off x="4673" y="19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1" name="Oval 95"/>
            <p:cNvSpPr>
              <a:spLocks noChangeAspect="1" noChangeArrowheads="1"/>
            </p:cNvSpPr>
            <p:nvPr/>
          </p:nvSpPr>
          <p:spPr bwMode="auto">
            <a:xfrm>
              <a:off x="4703" y="214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2" name="Freeform 96"/>
            <p:cNvSpPr>
              <a:spLocks/>
            </p:cNvSpPr>
            <p:nvPr/>
          </p:nvSpPr>
          <p:spPr bwMode="auto">
            <a:xfrm>
              <a:off x="3786" y="2023"/>
              <a:ext cx="940" cy="516"/>
            </a:xfrm>
            <a:custGeom>
              <a:avLst/>
              <a:gdLst>
                <a:gd name="T0" fmla="*/ 228 w 940"/>
                <a:gd name="T1" fmla="*/ 108 h 516"/>
                <a:gd name="T2" fmla="*/ 108 w 940"/>
                <a:gd name="T3" fmla="*/ 132 h 516"/>
                <a:gd name="T4" fmla="*/ 0 w 940"/>
                <a:gd name="T5" fmla="*/ 168 h 516"/>
                <a:gd name="T6" fmla="*/ 72 w 940"/>
                <a:gd name="T7" fmla="*/ 316 h 516"/>
                <a:gd name="T8" fmla="*/ 180 w 940"/>
                <a:gd name="T9" fmla="*/ 416 h 516"/>
                <a:gd name="T10" fmla="*/ 372 w 940"/>
                <a:gd name="T11" fmla="*/ 516 h 516"/>
                <a:gd name="T12" fmla="*/ 400 w 940"/>
                <a:gd name="T13" fmla="*/ 368 h 516"/>
                <a:gd name="T14" fmla="*/ 432 w 940"/>
                <a:gd name="T15" fmla="*/ 236 h 516"/>
                <a:gd name="T16" fmla="*/ 528 w 940"/>
                <a:gd name="T17" fmla="*/ 68 h 516"/>
                <a:gd name="T18" fmla="*/ 628 w 940"/>
                <a:gd name="T19" fmla="*/ 36 h 516"/>
                <a:gd name="T20" fmla="*/ 728 w 940"/>
                <a:gd name="T21" fmla="*/ 16 h 516"/>
                <a:gd name="T22" fmla="*/ 912 w 940"/>
                <a:gd name="T23" fmla="*/ 0 h 516"/>
                <a:gd name="T24" fmla="*/ 940 w 940"/>
                <a:gd name="T25" fmla="*/ 156 h 5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40" h="516">
                  <a:moveTo>
                    <a:pt x="228" y="108"/>
                  </a:moveTo>
                  <a:lnTo>
                    <a:pt x="108" y="132"/>
                  </a:lnTo>
                  <a:lnTo>
                    <a:pt x="0" y="168"/>
                  </a:lnTo>
                  <a:lnTo>
                    <a:pt x="72" y="316"/>
                  </a:lnTo>
                  <a:lnTo>
                    <a:pt x="180" y="416"/>
                  </a:lnTo>
                  <a:lnTo>
                    <a:pt x="372" y="516"/>
                  </a:lnTo>
                  <a:lnTo>
                    <a:pt x="400" y="368"/>
                  </a:lnTo>
                  <a:lnTo>
                    <a:pt x="432" y="236"/>
                  </a:lnTo>
                  <a:lnTo>
                    <a:pt x="528" y="68"/>
                  </a:lnTo>
                  <a:lnTo>
                    <a:pt x="628" y="36"/>
                  </a:lnTo>
                  <a:lnTo>
                    <a:pt x="728" y="16"/>
                  </a:lnTo>
                  <a:lnTo>
                    <a:pt x="912" y="0"/>
                  </a:lnTo>
                  <a:lnTo>
                    <a:pt x="940" y="15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3" name="Line 97"/>
            <p:cNvSpPr>
              <a:spLocks noChangeShapeType="1"/>
            </p:cNvSpPr>
            <p:nvPr/>
          </p:nvSpPr>
          <p:spPr bwMode="auto">
            <a:xfrm>
              <a:off x="4698" y="1879"/>
              <a:ext cx="4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7" name="Group 98"/>
          <p:cNvGrpSpPr>
            <a:grpSpLocks/>
          </p:cNvGrpSpPr>
          <p:nvPr/>
        </p:nvGrpSpPr>
        <p:grpSpPr bwMode="auto">
          <a:xfrm>
            <a:off x="5656263" y="4802188"/>
            <a:ext cx="663575" cy="720725"/>
            <a:chOff x="3301" y="2262"/>
            <a:chExt cx="418" cy="454"/>
          </a:xfrm>
        </p:grpSpPr>
        <p:sp>
          <p:nvSpPr>
            <p:cNvPr id="19513" name="Oval 99"/>
            <p:cNvSpPr>
              <a:spLocks noChangeAspect="1" noChangeArrowheads="1"/>
            </p:cNvSpPr>
            <p:nvPr/>
          </p:nvSpPr>
          <p:spPr bwMode="auto">
            <a:xfrm>
              <a:off x="3535" y="22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4" name="Oval 100"/>
            <p:cNvSpPr>
              <a:spLocks noChangeAspect="1" noChangeArrowheads="1"/>
            </p:cNvSpPr>
            <p:nvPr/>
          </p:nvSpPr>
          <p:spPr bwMode="auto">
            <a:xfrm>
              <a:off x="3301" y="24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Oval 101"/>
            <p:cNvSpPr>
              <a:spLocks noChangeAspect="1" noChangeArrowheads="1"/>
            </p:cNvSpPr>
            <p:nvPr/>
          </p:nvSpPr>
          <p:spPr bwMode="auto">
            <a:xfrm>
              <a:off x="3661" y="24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Oval 102"/>
            <p:cNvSpPr>
              <a:spLocks noChangeAspect="1" noChangeArrowheads="1"/>
            </p:cNvSpPr>
            <p:nvPr/>
          </p:nvSpPr>
          <p:spPr bwMode="auto">
            <a:xfrm>
              <a:off x="3427" y="26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7" name="Freeform 103"/>
            <p:cNvSpPr>
              <a:spLocks/>
            </p:cNvSpPr>
            <p:nvPr/>
          </p:nvSpPr>
          <p:spPr bwMode="auto">
            <a:xfrm>
              <a:off x="3324" y="2284"/>
              <a:ext cx="364" cy="404"/>
            </a:xfrm>
            <a:custGeom>
              <a:avLst/>
              <a:gdLst>
                <a:gd name="T0" fmla="*/ 240 w 364"/>
                <a:gd name="T1" fmla="*/ 0 h 404"/>
                <a:gd name="T2" fmla="*/ 0 w 364"/>
                <a:gd name="T3" fmla="*/ 172 h 404"/>
                <a:gd name="T4" fmla="*/ 132 w 364"/>
                <a:gd name="T5" fmla="*/ 404 h 404"/>
                <a:gd name="T6" fmla="*/ 364 w 364"/>
                <a:gd name="T7" fmla="*/ 208 h 404"/>
                <a:gd name="T8" fmla="*/ 240 w 364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4" h="404">
                  <a:moveTo>
                    <a:pt x="240" y="0"/>
                  </a:moveTo>
                  <a:lnTo>
                    <a:pt x="0" y="172"/>
                  </a:lnTo>
                  <a:lnTo>
                    <a:pt x="132" y="404"/>
                  </a:lnTo>
                  <a:lnTo>
                    <a:pt x="364" y="20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8" name="Group 104"/>
          <p:cNvGrpSpPr>
            <a:grpSpLocks/>
          </p:cNvGrpSpPr>
          <p:nvPr/>
        </p:nvGrpSpPr>
        <p:grpSpPr bwMode="auto">
          <a:xfrm>
            <a:off x="3368675" y="4851400"/>
            <a:ext cx="2025650" cy="968375"/>
            <a:chOff x="1860" y="2293"/>
            <a:chExt cx="1276" cy="610"/>
          </a:xfrm>
        </p:grpSpPr>
        <p:sp>
          <p:nvSpPr>
            <p:cNvPr id="19498" name="Oval 105"/>
            <p:cNvSpPr>
              <a:spLocks noChangeAspect="1" noChangeArrowheads="1"/>
            </p:cNvSpPr>
            <p:nvPr/>
          </p:nvSpPr>
          <p:spPr bwMode="auto">
            <a:xfrm>
              <a:off x="2676" y="240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9" name="Oval 106"/>
            <p:cNvSpPr>
              <a:spLocks noChangeAspect="1" noChangeArrowheads="1"/>
            </p:cNvSpPr>
            <p:nvPr/>
          </p:nvSpPr>
          <p:spPr bwMode="auto">
            <a:xfrm>
              <a:off x="2622" y="2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Oval 107"/>
            <p:cNvSpPr>
              <a:spLocks noChangeAspect="1" noChangeArrowheads="1"/>
            </p:cNvSpPr>
            <p:nvPr/>
          </p:nvSpPr>
          <p:spPr bwMode="auto">
            <a:xfrm>
              <a:off x="2658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Oval 108"/>
            <p:cNvSpPr>
              <a:spLocks noChangeAspect="1" noChangeArrowheads="1"/>
            </p:cNvSpPr>
            <p:nvPr/>
          </p:nvSpPr>
          <p:spPr bwMode="auto">
            <a:xfrm>
              <a:off x="2772" y="2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Oval 109"/>
            <p:cNvSpPr>
              <a:spLocks noChangeAspect="1" noChangeArrowheads="1"/>
            </p:cNvSpPr>
            <p:nvPr/>
          </p:nvSpPr>
          <p:spPr bwMode="auto">
            <a:xfrm>
              <a:off x="3078" y="27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Oval 110"/>
            <p:cNvSpPr>
              <a:spLocks noChangeAspect="1" noChangeArrowheads="1"/>
            </p:cNvSpPr>
            <p:nvPr/>
          </p:nvSpPr>
          <p:spPr bwMode="auto">
            <a:xfrm>
              <a:off x="3006" y="28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4" name="Oval 111"/>
            <p:cNvSpPr>
              <a:spLocks noChangeAspect="1" noChangeArrowheads="1"/>
            </p:cNvSpPr>
            <p:nvPr/>
          </p:nvSpPr>
          <p:spPr bwMode="auto">
            <a:xfrm>
              <a:off x="1932" y="229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Oval 112"/>
            <p:cNvSpPr>
              <a:spLocks noChangeAspect="1" noChangeArrowheads="1"/>
            </p:cNvSpPr>
            <p:nvPr/>
          </p:nvSpPr>
          <p:spPr bwMode="auto">
            <a:xfrm>
              <a:off x="2184" y="241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Oval 113"/>
            <p:cNvSpPr>
              <a:spLocks noChangeAspect="1" noChangeArrowheads="1"/>
            </p:cNvSpPr>
            <p:nvPr/>
          </p:nvSpPr>
          <p:spPr bwMode="auto">
            <a:xfrm>
              <a:off x="2310" y="252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Oval 114"/>
            <p:cNvSpPr>
              <a:spLocks noChangeAspect="1" noChangeArrowheads="1"/>
            </p:cNvSpPr>
            <p:nvPr/>
          </p:nvSpPr>
          <p:spPr bwMode="auto">
            <a:xfrm>
              <a:off x="1860" y="24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Oval 115"/>
            <p:cNvSpPr>
              <a:spLocks noChangeAspect="1" noChangeArrowheads="1"/>
            </p:cNvSpPr>
            <p:nvPr/>
          </p:nvSpPr>
          <p:spPr bwMode="auto">
            <a:xfrm>
              <a:off x="2022" y="25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Oval 116"/>
            <p:cNvSpPr>
              <a:spLocks noChangeAspect="1" noChangeArrowheads="1"/>
            </p:cNvSpPr>
            <p:nvPr/>
          </p:nvSpPr>
          <p:spPr bwMode="auto">
            <a:xfrm>
              <a:off x="2370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0" name="Oval 117"/>
            <p:cNvSpPr>
              <a:spLocks noChangeArrowheads="1"/>
            </p:cNvSpPr>
            <p:nvPr/>
          </p:nvSpPr>
          <p:spPr bwMode="auto">
            <a:xfrm>
              <a:off x="2107" y="278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Freeform 118"/>
            <p:cNvSpPr>
              <a:spLocks/>
            </p:cNvSpPr>
            <p:nvPr/>
          </p:nvSpPr>
          <p:spPr bwMode="auto">
            <a:xfrm>
              <a:off x="1875" y="2321"/>
              <a:ext cx="1232" cy="556"/>
            </a:xfrm>
            <a:custGeom>
              <a:avLst/>
              <a:gdLst>
                <a:gd name="T0" fmla="*/ 456 w 1232"/>
                <a:gd name="T1" fmla="*/ 232 h 556"/>
                <a:gd name="T2" fmla="*/ 332 w 1232"/>
                <a:gd name="T3" fmla="*/ 116 h 556"/>
                <a:gd name="T4" fmla="*/ 80 w 1232"/>
                <a:gd name="T5" fmla="*/ 0 h 556"/>
                <a:gd name="T6" fmla="*/ 0 w 1232"/>
                <a:gd name="T7" fmla="*/ 212 h 556"/>
                <a:gd name="T8" fmla="*/ 180 w 1232"/>
                <a:gd name="T9" fmla="*/ 268 h 556"/>
                <a:gd name="T10" fmla="*/ 264 w 1232"/>
                <a:gd name="T11" fmla="*/ 500 h 556"/>
                <a:gd name="T12" fmla="*/ 524 w 1232"/>
                <a:gd name="T13" fmla="*/ 492 h 556"/>
                <a:gd name="T14" fmla="*/ 808 w 1232"/>
                <a:gd name="T15" fmla="*/ 488 h 556"/>
                <a:gd name="T16" fmla="*/ 932 w 1232"/>
                <a:gd name="T17" fmla="*/ 520 h 556"/>
                <a:gd name="T18" fmla="*/ 1160 w 1232"/>
                <a:gd name="T19" fmla="*/ 556 h 556"/>
                <a:gd name="T20" fmla="*/ 1232 w 1232"/>
                <a:gd name="T21" fmla="*/ 436 h 5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2" h="556">
                  <a:moveTo>
                    <a:pt x="456" y="232"/>
                  </a:moveTo>
                  <a:lnTo>
                    <a:pt x="332" y="116"/>
                  </a:lnTo>
                  <a:lnTo>
                    <a:pt x="80" y="0"/>
                  </a:lnTo>
                  <a:lnTo>
                    <a:pt x="0" y="212"/>
                  </a:lnTo>
                  <a:lnTo>
                    <a:pt x="180" y="268"/>
                  </a:lnTo>
                  <a:lnTo>
                    <a:pt x="264" y="500"/>
                  </a:lnTo>
                  <a:lnTo>
                    <a:pt x="524" y="492"/>
                  </a:lnTo>
                  <a:lnTo>
                    <a:pt x="808" y="488"/>
                  </a:lnTo>
                  <a:lnTo>
                    <a:pt x="932" y="520"/>
                  </a:lnTo>
                  <a:lnTo>
                    <a:pt x="1160" y="556"/>
                  </a:lnTo>
                  <a:lnTo>
                    <a:pt x="1232" y="4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Freeform 119"/>
            <p:cNvSpPr>
              <a:spLocks/>
            </p:cNvSpPr>
            <p:nvPr/>
          </p:nvSpPr>
          <p:spPr bwMode="auto">
            <a:xfrm>
              <a:off x="2643" y="2429"/>
              <a:ext cx="60" cy="388"/>
            </a:xfrm>
            <a:custGeom>
              <a:avLst/>
              <a:gdLst>
                <a:gd name="T0" fmla="*/ 60 w 60"/>
                <a:gd name="T1" fmla="*/ 0 h 388"/>
                <a:gd name="T2" fmla="*/ 0 w 60"/>
                <a:gd name="T3" fmla="*/ 204 h 388"/>
                <a:gd name="T4" fmla="*/ 40 w 60"/>
                <a:gd name="T5" fmla="*/ 388 h 3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0" h="388">
                  <a:moveTo>
                    <a:pt x="60" y="0"/>
                  </a:moveTo>
                  <a:lnTo>
                    <a:pt x="0" y="204"/>
                  </a:lnTo>
                  <a:lnTo>
                    <a:pt x="40" y="388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469" name="Group 120"/>
          <p:cNvGrpSpPr>
            <a:grpSpLocks/>
          </p:cNvGrpSpPr>
          <p:nvPr/>
        </p:nvGrpSpPr>
        <p:grpSpPr bwMode="auto">
          <a:xfrm>
            <a:off x="1352550" y="4373563"/>
            <a:ext cx="1747838" cy="1087437"/>
            <a:chOff x="961" y="2753"/>
            <a:chExt cx="1101" cy="685"/>
          </a:xfrm>
        </p:grpSpPr>
        <p:sp>
          <p:nvSpPr>
            <p:cNvPr id="19487" name="Oval 121"/>
            <p:cNvSpPr>
              <a:spLocks noChangeArrowheads="1"/>
            </p:cNvSpPr>
            <p:nvPr/>
          </p:nvSpPr>
          <p:spPr bwMode="auto">
            <a:xfrm>
              <a:off x="971" y="3283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8" name="Oval 122"/>
            <p:cNvSpPr>
              <a:spLocks noChangeArrowheads="1"/>
            </p:cNvSpPr>
            <p:nvPr/>
          </p:nvSpPr>
          <p:spPr bwMode="auto">
            <a:xfrm>
              <a:off x="961" y="3288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9" name="Oval 123"/>
            <p:cNvSpPr>
              <a:spLocks noChangeAspect="1" noChangeArrowheads="1"/>
            </p:cNvSpPr>
            <p:nvPr/>
          </p:nvSpPr>
          <p:spPr bwMode="auto">
            <a:xfrm>
              <a:off x="1908" y="27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Oval 124"/>
            <p:cNvSpPr>
              <a:spLocks noChangeAspect="1" noChangeArrowheads="1"/>
            </p:cNvSpPr>
            <p:nvPr/>
          </p:nvSpPr>
          <p:spPr bwMode="auto">
            <a:xfrm>
              <a:off x="2004" y="284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1" name="Oval 125"/>
            <p:cNvSpPr>
              <a:spLocks noChangeAspect="1" noChangeArrowheads="1"/>
            </p:cNvSpPr>
            <p:nvPr/>
          </p:nvSpPr>
          <p:spPr bwMode="auto">
            <a:xfrm>
              <a:off x="1620" y="28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2" name="Oval 126"/>
            <p:cNvSpPr>
              <a:spLocks noChangeAspect="1" noChangeArrowheads="1"/>
            </p:cNvSpPr>
            <p:nvPr/>
          </p:nvSpPr>
          <p:spPr bwMode="auto">
            <a:xfrm>
              <a:off x="1626" y="29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3" name="Oval 127"/>
            <p:cNvSpPr>
              <a:spLocks noChangeAspect="1" noChangeArrowheads="1"/>
            </p:cNvSpPr>
            <p:nvPr/>
          </p:nvSpPr>
          <p:spPr bwMode="auto">
            <a:xfrm>
              <a:off x="1734" y="316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Oval 128"/>
            <p:cNvSpPr>
              <a:spLocks noChangeAspect="1" noChangeArrowheads="1"/>
            </p:cNvSpPr>
            <p:nvPr/>
          </p:nvSpPr>
          <p:spPr bwMode="auto">
            <a:xfrm>
              <a:off x="1224" y="311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5" name="Oval 129"/>
            <p:cNvSpPr>
              <a:spLocks noChangeAspect="1" noChangeArrowheads="1"/>
            </p:cNvSpPr>
            <p:nvPr/>
          </p:nvSpPr>
          <p:spPr bwMode="auto">
            <a:xfrm>
              <a:off x="1218" y="32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Oval 130"/>
            <p:cNvSpPr>
              <a:spLocks noChangeArrowheads="1"/>
            </p:cNvSpPr>
            <p:nvPr/>
          </p:nvSpPr>
          <p:spPr bwMode="auto">
            <a:xfrm>
              <a:off x="1717" y="3366"/>
              <a:ext cx="72" cy="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7" name="Freeform 131"/>
            <p:cNvSpPr>
              <a:spLocks/>
            </p:cNvSpPr>
            <p:nvPr/>
          </p:nvSpPr>
          <p:spPr bwMode="auto">
            <a:xfrm>
              <a:off x="1015" y="2781"/>
              <a:ext cx="1020" cy="612"/>
            </a:xfrm>
            <a:custGeom>
              <a:avLst/>
              <a:gdLst>
                <a:gd name="T0" fmla="*/ 1020 w 1020"/>
                <a:gd name="T1" fmla="*/ 100 h 612"/>
                <a:gd name="T2" fmla="*/ 916 w 1020"/>
                <a:gd name="T3" fmla="*/ 0 h 612"/>
                <a:gd name="T4" fmla="*/ 628 w 1020"/>
                <a:gd name="T5" fmla="*/ 80 h 612"/>
                <a:gd name="T6" fmla="*/ 632 w 1020"/>
                <a:gd name="T7" fmla="*/ 252 h 612"/>
                <a:gd name="T8" fmla="*/ 740 w 1020"/>
                <a:gd name="T9" fmla="*/ 412 h 612"/>
                <a:gd name="T10" fmla="*/ 740 w 1020"/>
                <a:gd name="T11" fmla="*/ 612 h 612"/>
                <a:gd name="T12" fmla="*/ 228 w 1020"/>
                <a:gd name="T13" fmla="*/ 548 h 612"/>
                <a:gd name="T14" fmla="*/ 0 w 1020"/>
                <a:gd name="T15" fmla="*/ 548 h 612"/>
                <a:gd name="T16" fmla="*/ 236 w 1020"/>
                <a:gd name="T17" fmla="*/ 352 h 612"/>
                <a:gd name="T18" fmla="*/ 224 w 1020"/>
                <a:gd name="T19" fmla="*/ 548 h 6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0" h="612">
                  <a:moveTo>
                    <a:pt x="1020" y="100"/>
                  </a:moveTo>
                  <a:lnTo>
                    <a:pt x="916" y="0"/>
                  </a:lnTo>
                  <a:lnTo>
                    <a:pt x="628" y="80"/>
                  </a:lnTo>
                  <a:lnTo>
                    <a:pt x="632" y="252"/>
                  </a:lnTo>
                  <a:lnTo>
                    <a:pt x="740" y="412"/>
                  </a:lnTo>
                  <a:lnTo>
                    <a:pt x="740" y="612"/>
                  </a:lnTo>
                  <a:lnTo>
                    <a:pt x="228" y="548"/>
                  </a:lnTo>
                  <a:lnTo>
                    <a:pt x="0" y="548"/>
                  </a:lnTo>
                  <a:lnTo>
                    <a:pt x="236" y="352"/>
                  </a:lnTo>
                  <a:lnTo>
                    <a:pt x="224" y="548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70" name="Oval 132"/>
          <p:cNvSpPr>
            <a:spLocks noChangeArrowheads="1"/>
          </p:cNvSpPr>
          <p:nvPr/>
        </p:nvSpPr>
        <p:spPr bwMode="auto">
          <a:xfrm>
            <a:off x="2311400" y="3011488"/>
            <a:ext cx="4568825" cy="144621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133" name="Line 133"/>
          <p:cNvSpPr>
            <a:spLocks noChangeShapeType="1"/>
          </p:cNvSpPr>
          <p:nvPr/>
        </p:nvSpPr>
        <p:spPr bwMode="auto">
          <a:xfrm flipV="1">
            <a:off x="4376738" y="2282825"/>
            <a:ext cx="782637" cy="20558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AutoShape 134"/>
          <p:cNvSpPr>
            <a:spLocks noChangeArrowheads="1"/>
          </p:cNvSpPr>
          <p:nvPr/>
        </p:nvSpPr>
        <p:spPr bwMode="auto">
          <a:xfrm>
            <a:off x="4297363" y="3416300"/>
            <a:ext cx="598487" cy="598488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Text Box 135"/>
          <p:cNvSpPr txBox="1">
            <a:spLocks noChangeArrowheads="1"/>
          </p:cNvSpPr>
          <p:nvPr/>
        </p:nvSpPr>
        <p:spPr bwMode="auto">
          <a:xfrm>
            <a:off x="50800" y="3608388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Cancer</a:t>
            </a:r>
          </a:p>
        </p:txBody>
      </p:sp>
      <p:sp>
        <p:nvSpPr>
          <p:cNvPr id="19474" name="Text Box 136"/>
          <p:cNvSpPr txBox="1">
            <a:spLocks noChangeArrowheads="1"/>
          </p:cNvSpPr>
          <p:nvPr/>
        </p:nvSpPr>
        <p:spPr bwMode="auto">
          <a:xfrm>
            <a:off x="407988" y="2147888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Gemini</a:t>
            </a:r>
          </a:p>
        </p:txBody>
      </p:sp>
      <p:sp>
        <p:nvSpPr>
          <p:cNvPr id="19475" name="Text Box 137"/>
          <p:cNvSpPr txBox="1">
            <a:spLocks noChangeArrowheads="1"/>
          </p:cNvSpPr>
          <p:nvPr/>
        </p:nvSpPr>
        <p:spPr bwMode="auto">
          <a:xfrm>
            <a:off x="1571625" y="1290638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Taurus</a:t>
            </a:r>
          </a:p>
        </p:txBody>
      </p:sp>
      <p:sp>
        <p:nvSpPr>
          <p:cNvPr id="19476" name="Text Box 138"/>
          <p:cNvSpPr txBox="1">
            <a:spLocks noChangeArrowheads="1"/>
          </p:cNvSpPr>
          <p:nvPr/>
        </p:nvSpPr>
        <p:spPr bwMode="auto">
          <a:xfrm>
            <a:off x="3125788" y="1243013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Aries</a:t>
            </a:r>
          </a:p>
        </p:txBody>
      </p:sp>
      <p:sp>
        <p:nvSpPr>
          <p:cNvPr id="19477" name="Text Box 139"/>
          <p:cNvSpPr txBox="1">
            <a:spLocks noChangeArrowheads="1"/>
          </p:cNvSpPr>
          <p:nvPr/>
        </p:nvSpPr>
        <p:spPr bwMode="auto">
          <a:xfrm>
            <a:off x="4430713" y="960438"/>
            <a:ext cx="1231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chemeClr val="hlink"/>
                </a:solidFill>
              </a:rPr>
              <a:t>Pisces</a:t>
            </a:r>
            <a:endParaRPr lang="en-US"/>
          </a:p>
        </p:txBody>
      </p:sp>
      <p:sp>
        <p:nvSpPr>
          <p:cNvPr id="19478" name="Text Box 140"/>
          <p:cNvSpPr txBox="1">
            <a:spLocks noChangeArrowheads="1"/>
          </p:cNvSpPr>
          <p:nvPr/>
        </p:nvSpPr>
        <p:spPr bwMode="auto">
          <a:xfrm>
            <a:off x="5711825" y="1195388"/>
            <a:ext cx="1389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Aquarius</a:t>
            </a:r>
          </a:p>
        </p:txBody>
      </p:sp>
      <p:sp>
        <p:nvSpPr>
          <p:cNvPr id="19479" name="Text Box 141"/>
          <p:cNvSpPr txBox="1">
            <a:spLocks noChangeArrowheads="1"/>
          </p:cNvSpPr>
          <p:nvPr/>
        </p:nvSpPr>
        <p:spPr bwMode="auto">
          <a:xfrm>
            <a:off x="6786563" y="1900238"/>
            <a:ext cx="150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Capricorn</a:t>
            </a:r>
          </a:p>
        </p:txBody>
      </p:sp>
      <p:sp>
        <p:nvSpPr>
          <p:cNvPr id="19480" name="Text Box 142"/>
          <p:cNvSpPr txBox="1">
            <a:spLocks noChangeArrowheads="1"/>
          </p:cNvSpPr>
          <p:nvPr/>
        </p:nvSpPr>
        <p:spPr bwMode="auto">
          <a:xfrm>
            <a:off x="7524750" y="2878138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Sagittarius</a:t>
            </a:r>
          </a:p>
        </p:txBody>
      </p:sp>
      <p:sp>
        <p:nvSpPr>
          <p:cNvPr id="19481" name="Text Box 143"/>
          <p:cNvSpPr txBox="1">
            <a:spLocks noChangeArrowheads="1"/>
          </p:cNvSpPr>
          <p:nvPr/>
        </p:nvSpPr>
        <p:spPr bwMode="auto">
          <a:xfrm>
            <a:off x="7186613" y="4710113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Scorpius</a:t>
            </a:r>
          </a:p>
        </p:txBody>
      </p:sp>
      <p:sp>
        <p:nvSpPr>
          <p:cNvPr id="19482" name="Text Box 144"/>
          <p:cNvSpPr txBox="1">
            <a:spLocks noChangeArrowheads="1"/>
          </p:cNvSpPr>
          <p:nvPr/>
        </p:nvSpPr>
        <p:spPr bwMode="auto">
          <a:xfrm>
            <a:off x="5745163" y="5510213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Libra</a:t>
            </a:r>
          </a:p>
        </p:txBody>
      </p:sp>
      <p:sp>
        <p:nvSpPr>
          <p:cNvPr id="19483" name="Text Box 145"/>
          <p:cNvSpPr txBox="1">
            <a:spLocks noChangeArrowheads="1"/>
          </p:cNvSpPr>
          <p:nvPr/>
        </p:nvSpPr>
        <p:spPr bwMode="auto">
          <a:xfrm>
            <a:off x="3803650" y="575945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Virgo</a:t>
            </a:r>
          </a:p>
        </p:txBody>
      </p:sp>
      <p:sp>
        <p:nvSpPr>
          <p:cNvPr id="19484" name="Text Box 146"/>
          <p:cNvSpPr txBox="1">
            <a:spLocks noChangeArrowheads="1"/>
          </p:cNvSpPr>
          <p:nvPr/>
        </p:nvSpPr>
        <p:spPr bwMode="auto">
          <a:xfrm>
            <a:off x="1733550" y="5434013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Leo</a:t>
            </a:r>
          </a:p>
        </p:txBody>
      </p:sp>
      <p:sp>
        <p:nvSpPr>
          <p:cNvPr id="19485" name="Text Box 147"/>
          <p:cNvSpPr txBox="1">
            <a:spLocks noChangeArrowheads="1"/>
          </p:cNvSpPr>
          <p:nvPr/>
        </p:nvSpPr>
        <p:spPr bwMode="auto">
          <a:xfrm>
            <a:off x="315913" y="304800"/>
            <a:ext cx="47756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March:  Sun in Pisces</a:t>
            </a:r>
            <a:endParaRPr lang="en-US" sz="3600" dirty="0"/>
          </a:p>
        </p:txBody>
      </p:sp>
      <p:sp>
        <p:nvSpPr>
          <p:cNvPr id="19486" name="Oval 148"/>
          <p:cNvSpPr>
            <a:spLocks noChangeArrowheads="1"/>
          </p:cNvSpPr>
          <p:nvPr/>
        </p:nvSpPr>
        <p:spPr bwMode="auto">
          <a:xfrm>
            <a:off x="4160838" y="4279900"/>
            <a:ext cx="352425" cy="3524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92BF16-96EF-B548-8F89-8B40827FACC3}"/>
              </a:ext>
            </a:extLst>
          </p:cNvPr>
          <p:cNvGrpSpPr/>
          <p:nvPr/>
        </p:nvGrpSpPr>
        <p:grpSpPr>
          <a:xfrm>
            <a:off x="290513" y="934669"/>
            <a:ext cx="8582025" cy="4988662"/>
            <a:chOff x="290513" y="1753483"/>
            <a:chExt cx="8582025" cy="4988662"/>
          </a:xfrm>
        </p:grpSpPr>
        <p:sp>
          <p:nvSpPr>
            <p:cNvPr id="57349" name="Text Box 5"/>
            <p:cNvSpPr txBox="1">
              <a:spLocks noChangeArrowheads="1"/>
            </p:cNvSpPr>
            <p:nvPr/>
          </p:nvSpPr>
          <p:spPr bwMode="auto">
            <a:xfrm>
              <a:off x="5362793" y="1753483"/>
              <a:ext cx="283802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View from 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Syene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 Egypt</a:t>
              </a:r>
            </a:p>
          </p:txBody>
        </p:sp>
        <p:sp>
          <p:nvSpPr>
            <p:cNvPr id="57350" name="Text Box 6"/>
            <p:cNvSpPr txBox="1">
              <a:spLocks noChangeArrowheads="1"/>
            </p:cNvSpPr>
            <p:nvPr/>
          </p:nvSpPr>
          <p:spPr bwMode="auto">
            <a:xfrm>
              <a:off x="5661049" y="6280480"/>
              <a:ext cx="224150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Latitude: 24º N</a:t>
              </a:r>
            </a:p>
          </p:txBody>
        </p:sp>
        <p:pic>
          <p:nvPicPr>
            <p:cNvPr id="57356" name="Picture 12" descr="syene"/>
            <p:cNvPicPr>
              <a:picLocks noChangeAspect="1" noChangeArrowheads="1"/>
            </p:cNvPicPr>
            <p:nvPr/>
          </p:nvPicPr>
          <p:blipFill>
            <a:blip r:embed="rId3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6" r="14746"/>
            <a:stretch>
              <a:fillRect/>
            </a:stretch>
          </p:blipFill>
          <p:spPr bwMode="auto">
            <a:xfrm>
              <a:off x="4713288" y="2164093"/>
              <a:ext cx="4135437" cy="4110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7135306" y="2814968"/>
              <a:ext cx="14043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Scorpius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57348" name="Text Box 4"/>
            <p:cNvSpPr txBox="1">
              <a:spLocks noChangeArrowheads="1"/>
            </p:cNvSpPr>
            <p:nvPr/>
          </p:nvSpPr>
          <p:spPr bwMode="auto">
            <a:xfrm>
              <a:off x="812527" y="1753483"/>
              <a:ext cx="308347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View from Athens Greece</a:t>
              </a:r>
            </a:p>
          </p:txBody>
        </p:sp>
        <p:sp>
          <p:nvSpPr>
            <p:cNvPr id="57351" name="Text Box 7"/>
            <p:cNvSpPr txBox="1">
              <a:spLocks noChangeArrowheads="1"/>
            </p:cNvSpPr>
            <p:nvPr/>
          </p:nvSpPr>
          <p:spPr bwMode="auto">
            <a:xfrm>
              <a:off x="1233511" y="6280480"/>
              <a:ext cx="224150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Latitude: 38º N</a:t>
              </a:r>
            </a:p>
          </p:txBody>
        </p:sp>
        <p:pic>
          <p:nvPicPr>
            <p:cNvPr id="57355" name="Picture 11" descr="athens"/>
            <p:cNvPicPr>
              <a:picLocks noChangeAspect="1" noChangeArrowheads="1"/>
            </p:cNvPicPr>
            <p:nvPr/>
          </p:nvPicPr>
          <p:blipFill>
            <a:blip r:embed="rId4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4" r="15364"/>
            <a:stretch>
              <a:fillRect/>
            </a:stretch>
          </p:blipFill>
          <p:spPr bwMode="auto">
            <a:xfrm>
              <a:off x="293688" y="2164093"/>
              <a:ext cx="4122737" cy="4110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353" name="Text Box 9"/>
            <p:cNvSpPr txBox="1">
              <a:spLocks noChangeArrowheads="1"/>
            </p:cNvSpPr>
            <p:nvPr/>
          </p:nvSpPr>
          <p:spPr bwMode="auto">
            <a:xfrm>
              <a:off x="2229931" y="3600753"/>
              <a:ext cx="14043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Scorpius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57373" name="Line 29"/>
            <p:cNvSpPr>
              <a:spLocks noChangeShapeType="1"/>
            </p:cNvSpPr>
            <p:nvPr/>
          </p:nvSpPr>
          <p:spPr bwMode="auto">
            <a:xfrm>
              <a:off x="290513" y="5623255"/>
              <a:ext cx="411480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57374" name="Line 30"/>
            <p:cNvSpPr>
              <a:spLocks noChangeShapeType="1"/>
            </p:cNvSpPr>
            <p:nvPr/>
          </p:nvSpPr>
          <p:spPr bwMode="auto">
            <a:xfrm>
              <a:off x="4695825" y="5626430"/>
              <a:ext cx="4176713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43770" y="3040946"/>
              <a:ext cx="1243229" cy="1739108"/>
              <a:chOff x="1602040" y="384498"/>
              <a:chExt cx="1243229" cy="1739108"/>
            </a:xfrm>
          </p:grpSpPr>
          <p:grpSp>
            <p:nvGrpSpPr>
              <p:cNvPr id="38" name="Group 22"/>
              <p:cNvGrpSpPr>
                <a:grpSpLocks/>
              </p:cNvGrpSpPr>
              <p:nvPr/>
            </p:nvGrpSpPr>
            <p:grpSpPr bwMode="auto">
              <a:xfrm>
                <a:off x="1654488" y="430218"/>
                <a:ext cx="1157288" cy="1662113"/>
                <a:chOff x="1002" y="1437"/>
                <a:chExt cx="729" cy="1047"/>
              </a:xfrm>
            </p:grpSpPr>
            <p:sp>
              <p:nvSpPr>
                <p:cNvPr id="53" name="Freeform 20"/>
                <p:cNvSpPr>
                  <a:spLocks/>
                </p:cNvSpPr>
                <p:nvPr/>
              </p:nvSpPr>
              <p:spPr bwMode="auto">
                <a:xfrm>
                  <a:off x="1002" y="1437"/>
                  <a:ext cx="675" cy="1047"/>
                </a:xfrm>
                <a:custGeom>
                  <a:avLst/>
                  <a:gdLst>
                    <a:gd name="T0" fmla="*/ 51 w 675"/>
                    <a:gd name="T1" fmla="*/ 834 h 1047"/>
                    <a:gd name="T2" fmla="*/ 18 w 675"/>
                    <a:gd name="T3" fmla="*/ 927 h 1047"/>
                    <a:gd name="T4" fmla="*/ 0 w 675"/>
                    <a:gd name="T5" fmla="*/ 978 h 1047"/>
                    <a:gd name="T6" fmla="*/ 111 w 675"/>
                    <a:gd name="T7" fmla="*/ 1047 h 1047"/>
                    <a:gd name="T8" fmla="*/ 285 w 675"/>
                    <a:gd name="T9" fmla="*/ 984 h 1047"/>
                    <a:gd name="T10" fmla="*/ 381 w 675"/>
                    <a:gd name="T11" fmla="*/ 921 h 1047"/>
                    <a:gd name="T12" fmla="*/ 360 w 675"/>
                    <a:gd name="T13" fmla="*/ 765 h 1047"/>
                    <a:gd name="T14" fmla="*/ 321 w 675"/>
                    <a:gd name="T15" fmla="*/ 621 h 1047"/>
                    <a:gd name="T16" fmla="*/ 396 w 675"/>
                    <a:gd name="T17" fmla="*/ 369 h 1047"/>
                    <a:gd name="T18" fmla="*/ 438 w 675"/>
                    <a:gd name="T19" fmla="*/ 291 h 1047"/>
                    <a:gd name="T20" fmla="*/ 507 w 675"/>
                    <a:gd name="T21" fmla="*/ 246 h 1047"/>
                    <a:gd name="T22" fmla="*/ 675 w 675"/>
                    <a:gd name="T23" fmla="*/ 102 h 1047"/>
                    <a:gd name="T24" fmla="*/ 612 w 675"/>
                    <a:gd name="T25" fmla="*/ 6 h 1047"/>
                    <a:gd name="T26" fmla="*/ 543 w 675"/>
                    <a:gd name="T27" fmla="*/ 0 h 1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75" h="1047">
                      <a:moveTo>
                        <a:pt x="51" y="834"/>
                      </a:moveTo>
                      <a:lnTo>
                        <a:pt x="18" y="927"/>
                      </a:lnTo>
                      <a:lnTo>
                        <a:pt x="0" y="978"/>
                      </a:lnTo>
                      <a:lnTo>
                        <a:pt x="111" y="1047"/>
                      </a:lnTo>
                      <a:lnTo>
                        <a:pt x="285" y="984"/>
                      </a:lnTo>
                      <a:lnTo>
                        <a:pt x="381" y="921"/>
                      </a:lnTo>
                      <a:lnTo>
                        <a:pt x="360" y="765"/>
                      </a:lnTo>
                      <a:lnTo>
                        <a:pt x="321" y="621"/>
                      </a:lnTo>
                      <a:lnTo>
                        <a:pt x="396" y="369"/>
                      </a:lnTo>
                      <a:lnTo>
                        <a:pt x="438" y="291"/>
                      </a:lnTo>
                      <a:lnTo>
                        <a:pt x="507" y="246"/>
                      </a:lnTo>
                      <a:lnTo>
                        <a:pt x="675" y="102"/>
                      </a:lnTo>
                      <a:lnTo>
                        <a:pt x="612" y="6"/>
                      </a:lnTo>
                      <a:lnTo>
                        <a:pt x="543" y="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endParaRPr>
                </a:p>
              </p:txBody>
            </p:sp>
            <p:sp>
              <p:nvSpPr>
                <p:cNvPr id="54" name="Freeform 21"/>
                <p:cNvSpPr>
                  <a:spLocks/>
                </p:cNvSpPr>
                <p:nvPr/>
              </p:nvSpPr>
              <p:spPr bwMode="auto">
                <a:xfrm>
                  <a:off x="1677" y="1542"/>
                  <a:ext cx="54" cy="255"/>
                </a:xfrm>
                <a:custGeom>
                  <a:avLst/>
                  <a:gdLst>
                    <a:gd name="T0" fmla="*/ 0 w 54"/>
                    <a:gd name="T1" fmla="*/ 0 h 255"/>
                    <a:gd name="T2" fmla="*/ 24 w 54"/>
                    <a:gd name="T3" fmla="*/ 141 h 255"/>
                    <a:gd name="T4" fmla="*/ 54 w 54"/>
                    <a:gd name="T5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4" h="255">
                      <a:moveTo>
                        <a:pt x="0" y="0"/>
                      </a:moveTo>
                      <a:lnTo>
                        <a:pt x="24" y="141"/>
                      </a:lnTo>
                      <a:lnTo>
                        <a:pt x="54" y="255"/>
                      </a:lnTo>
                    </a:path>
                  </a:pathLst>
                </a:custGeom>
                <a:noFill/>
                <a:ln w="28575" cap="rnd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Helvetica Neue"/>
                    <a:ea typeface="+mn-ea"/>
                    <a:cs typeface="Helvetica Neue"/>
                  </a:endParaRPr>
                </a:p>
              </p:txBody>
            </p:sp>
          </p:grpSp>
          <p:sp>
            <p:nvSpPr>
              <p:cNvPr id="39" name="5-Point Star 38"/>
              <p:cNvSpPr/>
              <p:nvPr/>
            </p:nvSpPr>
            <p:spPr bwMode="auto">
              <a:xfrm>
                <a:off x="2256367" y="824823"/>
                <a:ext cx="153144" cy="153144"/>
              </a:xfrm>
              <a:prstGeom prst="star5">
                <a:avLst/>
              </a:prstGeom>
              <a:solidFill>
                <a:srgbClr val="FF0000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0" name="5-Point Star 39"/>
              <p:cNvSpPr>
                <a:spLocks noChangeAspect="1"/>
              </p:cNvSpPr>
              <p:nvPr/>
            </p:nvSpPr>
            <p:spPr bwMode="auto">
              <a:xfrm>
                <a:off x="2466841" y="384498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1" name="5-Point Star 40"/>
              <p:cNvSpPr>
                <a:spLocks noChangeAspect="1"/>
              </p:cNvSpPr>
              <p:nvPr/>
            </p:nvSpPr>
            <p:spPr bwMode="auto">
              <a:xfrm>
                <a:off x="2672683" y="542836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2" name="5-Point Star 41"/>
              <p:cNvSpPr>
                <a:spLocks noChangeAspect="1"/>
              </p:cNvSpPr>
              <p:nvPr/>
            </p:nvSpPr>
            <p:spPr bwMode="auto">
              <a:xfrm>
                <a:off x="2575700" y="404291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3" name="5-Point Star 42"/>
              <p:cNvSpPr>
                <a:spLocks noChangeAspect="1"/>
              </p:cNvSpPr>
              <p:nvPr/>
            </p:nvSpPr>
            <p:spPr bwMode="auto">
              <a:xfrm>
                <a:off x="2753829" y="938682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4" name="5-Point Star 43"/>
              <p:cNvSpPr>
                <a:spLocks noChangeAspect="1"/>
              </p:cNvSpPr>
              <p:nvPr/>
            </p:nvSpPr>
            <p:spPr bwMode="auto">
              <a:xfrm>
                <a:off x="2430621" y="753592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5" name="5-Point Star 44"/>
              <p:cNvSpPr>
                <a:spLocks noChangeAspect="1"/>
              </p:cNvSpPr>
              <p:nvPr/>
            </p:nvSpPr>
            <p:spPr bwMode="auto">
              <a:xfrm>
                <a:off x="2116643" y="1369129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6" name="5-Point Star 45"/>
              <p:cNvSpPr>
                <a:spLocks noChangeAspect="1"/>
              </p:cNvSpPr>
              <p:nvPr/>
            </p:nvSpPr>
            <p:spPr bwMode="auto">
              <a:xfrm>
                <a:off x="2179977" y="1586847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7" name="5-Point Star 46"/>
              <p:cNvSpPr>
                <a:spLocks noChangeAspect="1"/>
              </p:cNvSpPr>
              <p:nvPr/>
            </p:nvSpPr>
            <p:spPr bwMode="auto">
              <a:xfrm>
                <a:off x="2213618" y="1834249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8" name="5-Point Star 47"/>
              <p:cNvSpPr>
                <a:spLocks noChangeAspect="1"/>
              </p:cNvSpPr>
              <p:nvPr/>
            </p:nvSpPr>
            <p:spPr bwMode="auto">
              <a:xfrm>
                <a:off x="2051322" y="1939146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49" name="5-Point Star 48"/>
              <p:cNvSpPr>
                <a:spLocks noChangeAspect="1"/>
              </p:cNvSpPr>
              <p:nvPr/>
            </p:nvSpPr>
            <p:spPr bwMode="auto">
              <a:xfrm>
                <a:off x="1788087" y="2032166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50" name="5-Point Star 49"/>
              <p:cNvSpPr>
                <a:spLocks noChangeAspect="1"/>
              </p:cNvSpPr>
              <p:nvPr/>
            </p:nvSpPr>
            <p:spPr bwMode="auto">
              <a:xfrm>
                <a:off x="1602040" y="1929245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51" name="5-Point Star 50"/>
              <p:cNvSpPr>
                <a:spLocks noChangeAspect="1"/>
              </p:cNvSpPr>
              <p:nvPr/>
            </p:nvSpPr>
            <p:spPr bwMode="auto">
              <a:xfrm>
                <a:off x="1695060" y="1701628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52" name="5-Point Star 51"/>
              <p:cNvSpPr>
                <a:spLocks noChangeAspect="1"/>
              </p:cNvSpPr>
              <p:nvPr/>
            </p:nvSpPr>
            <p:spPr bwMode="auto">
              <a:xfrm>
                <a:off x="2716224" y="770447"/>
                <a:ext cx="91440" cy="91440"/>
              </a:xfrm>
              <a:prstGeom prst="star5">
                <a:avLst/>
              </a:prstGeom>
              <a:solidFill>
                <a:srgbClr val="FFFFFF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</p:grpSp>
        <p:grpSp>
          <p:nvGrpSpPr>
            <p:cNvPr id="56" name="Group 22"/>
            <p:cNvGrpSpPr>
              <a:grpSpLocks/>
            </p:cNvGrpSpPr>
            <p:nvPr/>
          </p:nvGrpSpPr>
          <p:grpSpPr bwMode="auto">
            <a:xfrm>
              <a:off x="6420801" y="2246071"/>
              <a:ext cx="1307291" cy="1612900"/>
              <a:chOff x="956" y="1446"/>
              <a:chExt cx="757" cy="1016"/>
            </a:xfrm>
          </p:grpSpPr>
          <p:sp>
            <p:nvSpPr>
              <p:cNvPr id="71" name="Freeform 20"/>
              <p:cNvSpPr>
                <a:spLocks/>
              </p:cNvSpPr>
              <p:nvPr/>
            </p:nvSpPr>
            <p:spPr bwMode="auto">
              <a:xfrm>
                <a:off x="956" y="1446"/>
                <a:ext cx="727" cy="1016"/>
              </a:xfrm>
              <a:custGeom>
                <a:avLst/>
                <a:gdLst>
                  <a:gd name="T0" fmla="*/ 51 w 675"/>
                  <a:gd name="T1" fmla="*/ 834 h 1047"/>
                  <a:gd name="T2" fmla="*/ 18 w 675"/>
                  <a:gd name="T3" fmla="*/ 927 h 1047"/>
                  <a:gd name="T4" fmla="*/ 0 w 675"/>
                  <a:gd name="T5" fmla="*/ 978 h 1047"/>
                  <a:gd name="T6" fmla="*/ 111 w 675"/>
                  <a:gd name="T7" fmla="*/ 1047 h 1047"/>
                  <a:gd name="T8" fmla="*/ 285 w 675"/>
                  <a:gd name="T9" fmla="*/ 984 h 1047"/>
                  <a:gd name="T10" fmla="*/ 381 w 675"/>
                  <a:gd name="T11" fmla="*/ 921 h 1047"/>
                  <a:gd name="T12" fmla="*/ 360 w 675"/>
                  <a:gd name="T13" fmla="*/ 765 h 1047"/>
                  <a:gd name="T14" fmla="*/ 321 w 675"/>
                  <a:gd name="T15" fmla="*/ 621 h 1047"/>
                  <a:gd name="T16" fmla="*/ 396 w 675"/>
                  <a:gd name="T17" fmla="*/ 369 h 1047"/>
                  <a:gd name="T18" fmla="*/ 438 w 675"/>
                  <a:gd name="T19" fmla="*/ 291 h 1047"/>
                  <a:gd name="T20" fmla="*/ 507 w 675"/>
                  <a:gd name="T21" fmla="*/ 246 h 1047"/>
                  <a:gd name="T22" fmla="*/ 675 w 675"/>
                  <a:gd name="T23" fmla="*/ 102 h 1047"/>
                  <a:gd name="T24" fmla="*/ 612 w 675"/>
                  <a:gd name="T25" fmla="*/ 6 h 1047"/>
                  <a:gd name="T26" fmla="*/ 543 w 675"/>
                  <a:gd name="T27" fmla="*/ 0 h 1047"/>
                  <a:gd name="connsiteX0" fmla="*/ 308 w 10000"/>
                  <a:gd name="connsiteY0" fmla="*/ 7610 h 10000"/>
                  <a:gd name="connsiteX1" fmla="*/ 267 w 10000"/>
                  <a:gd name="connsiteY1" fmla="*/ 8854 h 10000"/>
                  <a:gd name="connsiteX2" fmla="*/ 0 w 10000"/>
                  <a:gd name="connsiteY2" fmla="*/ 9341 h 10000"/>
                  <a:gd name="connsiteX3" fmla="*/ 1644 w 10000"/>
                  <a:gd name="connsiteY3" fmla="*/ 10000 h 10000"/>
                  <a:gd name="connsiteX4" fmla="*/ 4222 w 10000"/>
                  <a:gd name="connsiteY4" fmla="*/ 9398 h 10000"/>
                  <a:gd name="connsiteX5" fmla="*/ 5644 w 10000"/>
                  <a:gd name="connsiteY5" fmla="*/ 8797 h 10000"/>
                  <a:gd name="connsiteX6" fmla="*/ 5333 w 10000"/>
                  <a:gd name="connsiteY6" fmla="*/ 7307 h 10000"/>
                  <a:gd name="connsiteX7" fmla="*/ 4756 w 10000"/>
                  <a:gd name="connsiteY7" fmla="*/ 5931 h 10000"/>
                  <a:gd name="connsiteX8" fmla="*/ 5867 w 10000"/>
                  <a:gd name="connsiteY8" fmla="*/ 3524 h 10000"/>
                  <a:gd name="connsiteX9" fmla="*/ 6489 w 10000"/>
                  <a:gd name="connsiteY9" fmla="*/ 2779 h 10000"/>
                  <a:gd name="connsiteX10" fmla="*/ 7511 w 10000"/>
                  <a:gd name="connsiteY10" fmla="*/ 2350 h 10000"/>
                  <a:gd name="connsiteX11" fmla="*/ 10000 w 10000"/>
                  <a:gd name="connsiteY11" fmla="*/ 974 h 10000"/>
                  <a:gd name="connsiteX12" fmla="*/ 9067 w 10000"/>
                  <a:gd name="connsiteY12" fmla="*/ 57 h 10000"/>
                  <a:gd name="connsiteX13" fmla="*/ 8044 w 10000"/>
                  <a:gd name="connsiteY13" fmla="*/ 0 h 10000"/>
                  <a:gd name="connsiteX0" fmla="*/ 638 w 10330"/>
                  <a:gd name="connsiteY0" fmla="*/ 7610 h 10000"/>
                  <a:gd name="connsiteX1" fmla="*/ 0 w 10330"/>
                  <a:gd name="connsiteY1" fmla="*/ 8561 h 10000"/>
                  <a:gd name="connsiteX2" fmla="*/ 330 w 10330"/>
                  <a:gd name="connsiteY2" fmla="*/ 9341 h 10000"/>
                  <a:gd name="connsiteX3" fmla="*/ 1974 w 10330"/>
                  <a:gd name="connsiteY3" fmla="*/ 10000 h 10000"/>
                  <a:gd name="connsiteX4" fmla="*/ 4552 w 10330"/>
                  <a:gd name="connsiteY4" fmla="*/ 9398 h 10000"/>
                  <a:gd name="connsiteX5" fmla="*/ 5974 w 10330"/>
                  <a:gd name="connsiteY5" fmla="*/ 8797 h 10000"/>
                  <a:gd name="connsiteX6" fmla="*/ 5663 w 10330"/>
                  <a:gd name="connsiteY6" fmla="*/ 7307 h 10000"/>
                  <a:gd name="connsiteX7" fmla="*/ 5086 w 10330"/>
                  <a:gd name="connsiteY7" fmla="*/ 5931 h 10000"/>
                  <a:gd name="connsiteX8" fmla="*/ 6197 w 10330"/>
                  <a:gd name="connsiteY8" fmla="*/ 3524 h 10000"/>
                  <a:gd name="connsiteX9" fmla="*/ 6819 w 10330"/>
                  <a:gd name="connsiteY9" fmla="*/ 2779 h 10000"/>
                  <a:gd name="connsiteX10" fmla="*/ 7841 w 10330"/>
                  <a:gd name="connsiteY10" fmla="*/ 2350 h 10000"/>
                  <a:gd name="connsiteX11" fmla="*/ 10330 w 10330"/>
                  <a:gd name="connsiteY11" fmla="*/ 974 h 10000"/>
                  <a:gd name="connsiteX12" fmla="*/ 9397 w 10330"/>
                  <a:gd name="connsiteY12" fmla="*/ 57 h 10000"/>
                  <a:gd name="connsiteX13" fmla="*/ 8374 w 10330"/>
                  <a:gd name="connsiteY13" fmla="*/ 0 h 10000"/>
                  <a:gd name="connsiteX0" fmla="*/ 995 w 10687"/>
                  <a:gd name="connsiteY0" fmla="*/ 7610 h 10000"/>
                  <a:gd name="connsiteX1" fmla="*/ 357 w 10687"/>
                  <a:gd name="connsiteY1" fmla="*/ 8561 h 10000"/>
                  <a:gd name="connsiteX2" fmla="*/ 0 w 10687"/>
                  <a:gd name="connsiteY2" fmla="*/ 9069 h 10000"/>
                  <a:gd name="connsiteX3" fmla="*/ 2331 w 10687"/>
                  <a:gd name="connsiteY3" fmla="*/ 10000 h 10000"/>
                  <a:gd name="connsiteX4" fmla="*/ 4909 w 10687"/>
                  <a:gd name="connsiteY4" fmla="*/ 9398 h 10000"/>
                  <a:gd name="connsiteX5" fmla="*/ 6331 w 10687"/>
                  <a:gd name="connsiteY5" fmla="*/ 8797 h 10000"/>
                  <a:gd name="connsiteX6" fmla="*/ 6020 w 10687"/>
                  <a:gd name="connsiteY6" fmla="*/ 7307 h 10000"/>
                  <a:gd name="connsiteX7" fmla="*/ 5443 w 10687"/>
                  <a:gd name="connsiteY7" fmla="*/ 5931 h 10000"/>
                  <a:gd name="connsiteX8" fmla="*/ 6554 w 10687"/>
                  <a:gd name="connsiteY8" fmla="*/ 3524 h 10000"/>
                  <a:gd name="connsiteX9" fmla="*/ 7176 w 10687"/>
                  <a:gd name="connsiteY9" fmla="*/ 2779 h 10000"/>
                  <a:gd name="connsiteX10" fmla="*/ 8198 w 10687"/>
                  <a:gd name="connsiteY10" fmla="*/ 2350 h 10000"/>
                  <a:gd name="connsiteX11" fmla="*/ 10687 w 10687"/>
                  <a:gd name="connsiteY11" fmla="*/ 974 h 10000"/>
                  <a:gd name="connsiteX12" fmla="*/ 9754 w 10687"/>
                  <a:gd name="connsiteY12" fmla="*/ 57 h 10000"/>
                  <a:gd name="connsiteX13" fmla="*/ 8731 w 10687"/>
                  <a:gd name="connsiteY13" fmla="*/ 0 h 10000"/>
                  <a:gd name="connsiteX0" fmla="*/ 995 w 10687"/>
                  <a:gd name="connsiteY0" fmla="*/ 7610 h 9791"/>
                  <a:gd name="connsiteX1" fmla="*/ 357 w 10687"/>
                  <a:gd name="connsiteY1" fmla="*/ 8561 h 9791"/>
                  <a:gd name="connsiteX2" fmla="*/ 0 w 10687"/>
                  <a:gd name="connsiteY2" fmla="*/ 9069 h 9791"/>
                  <a:gd name="connsiteX3" fmla="*/ 1465 w 10687"/>
                  <a:gd name="connsiteY3" fmla="*/ 9791 h 9791"/>
                  <a:gd name="connsiteX4" fmla="*/ 4909 w 10687"/>
                  <a:gd name="connsiteY4" fmla="*/ 9398 h 9791"/>
                  <a:gd name="connsiteX5" fmla="*/ 6331 w 10687"/>
                  <a:gd name="connsiteY5" fmla="*/ 8797 h 9791"/>
                  <a:gd name="connsiteX6" fmla="*/ 6020 w 10687"/>
                  <a:gd name="connsiteY6" fmla="*/ 7307 h 9791"/>
                  <a:gd name="connsiteX7" fmla="*/ 5443 w 10687"/>
                  <a:gd name="connsiteY7" fmla="*/ 5931 h 9791"/>
                  <a:gd name="connsiteX8" fmla="*/ 6554 w 10687"/>
                  <a:gd name="connsiteY8" fmla="*/ 3524 h 9791"/>
                  <a:gd name="connsiteX9" fmla="*/ 7176 w 10687"/>
                  <a:gd name="connsiteY9" fmla="*/ 2779 h 9791"/>
                  <a:gd name="connsiteX10" fmla="*/ 8198 w 10687"/>
                  <a:gd name="connsiteY10" fmla="*/ 2350 h 9791"/>
                  <a:gd name="connsiteX11" fmla="*/ 10687 w 10687"/>
                  <a:gd name="connsiteY11" fmla="*/ 974 h 9791"/>
                  <a:gd name="connsiteX12" fmla="*/ 9754 w 10687"/>
                  <a:gd name="connsiteY12" fmla="*/ 57 h 9791"/>
                  <a:gd name="connsiteX13" fmla="*/ 8731 w 10687"/>
                  <a:gd name="connsiteY13" fmla="*/ 0 h 9791"/>
                  <a:gd name="connsiteX0" fmla="*/ 931 w 10000"/>
                  <a:gd name="connsiteY0" fmla="*/ 7772 h 10000"/>
                  <a:gd name="connsiteX1" fmla="*/ 334 w 10000"/>
                  <a:gd name="connsiteY1" fmla="*/ 8744 h 10000"/>
                  <a:gd name="connsiteX2" fmla="*/ 0 w 10000"/>
                  <a:gd name="connsiteY2" fmla="*/ 9263 h 10000"/>
                  <a:gd name="connsiteX3" fmla="*/ 1371 w 10000"/>
                  <a:gd name="connsiteY3" fmla="*/ 10000 h 10000"/>
                  <a:gd name="connsiteX4" fmla="*/ 3671 w 10000"/>
                  <a:gd name="connsiteY4" fmla="*/ 9599 h 10000"/>
                  <a:gd name="connsiteX5" fmla="*/ 5924 w 10000"/>
                  <a:gd name="connsiteY5" fmla="*/ 8985 h 10000"/>
                  <a:gd name="connsiteX6" fmla="*/ 5633 w 10000"/>
                  <a:gd name="connsiteY6" fmla="*/ 7463 h 10000"/>
                  <a:gd name="connsiteX7" fmla="*/ 5093 w 10000"/>
                  <a:gd name="connsiteY7" fmla="*/ 6058 h 10000"/>
                  <a:gd name="connsiteX8" fmla="*/ 6133 w 10000"/>
                  <a:gd name="connsiteY8" fmla="*/ 3599 h 10000"/>
                  <a:gd name="connsiteX9" fmla="*/ 6715 w 10000"/>
                  <a:gd name="connsiteY9" fmla="*/ 2838 h 10000"/>
                  <a:gd name="connsiteX10" fmla="*/ 7671 w 10000"/>
                  <a:gd name="connsiteY10" fmla="*/ 2400 h 10000"/>
                  <a:gd name="connsiteX11" fmla="*/ 10000 w 10000"/>
                  <a:gd name="connsiteY11" fmla="*/ 995 h 10000"/>
                  <a:gd name="connsiteX12" fmla="*/ 9127 w 10000"/>
                  <a:gd name="connsiteY12" fmla="*/ 58 h 10000"/>
                  <a:gd name="connsiteX13" fmla="*/ 8170 w 10000"/>
                  <a:gd name="connsiteY13" fmla="*/ 0 h 10000"/>
                  <a:gd name="connsiteX0" fmla="*/ 931 w 10000"/>
                  <a:gd name="connsiteY0" fmla="*/ 7772 h 10000"/>
                  <a:gd name="connsiteX1" fmla="*/ 334 w 10000"/>
                  <a:gd name="connsiteY1" fmla="*/ 8744 h 10000"/>
                  <a:gd name="connsiteX2" fmla="*/ 0 w 10000"/>
                  <a:gd name="connsiteY2" fmla="*/ 9263 h 10000"/>
                  <a:gd name="connsiteX3" fmla="*/ 1371 w 10000"/>
                  <a:gd name="connsiteY3" fmla="*/ 10000 h 10000"/>
                  <a:gd name="connsiteX4" fmla="*/ 3671 w 10000"/>
                  <a:gd name="connsiteY4" fmla="*/ 9599 h 10000"/>
                  <a:gd name="connsiteX5" fmla="*/ 5058 w 10000"/>
                  <a:gd name="connsiteY5" fmla="*/ 9049 h 10000"/>
                  <a:gd name="connsiteX6" fmla="*/ 5633 w 10000"/>
                  <a:gd name="connsiteY6" fmla="*/ 7463 h 10000"/>
                  <a:gd name="connsiteX7" fmla="*/ 5093 w 10000"/>
                  <a:gd name="connsiteY7" fmla="*/ 6058 h 10000"/>
                  <a:gd name="connsiteX8" fmla="*/ 6133 w 10000"/>
                  <a:gd name="connsiteY8" fmla="*/ 3599 h 10000"/>
                  <a:gd name="connsiteX9" fmla="*/ 6715 w 10000"/>
                  <a:gd name="connsiteY9" fmla="*/ 2838 h 10000"/>
                  <a:gd name="connsiteX10" fmla="*/ 7671 w 10000"/>
                  <a:gd name="connsiteY10" fmla="*/ 2400 h 10000"/>
                  <a:gd name="connsiteX11" fmla="*/ 10000 w 10000"/>
                  <a:gd name="connsiteY11" fmla="*/ 995 h 10000"/>
                  <a:gd name="connsiteX12" fmla="*/ 9127 w 10000"/>
                  <a:gd name="connsiteY12" fmla="*/ 58 h 10000"/>
                  <a:gd name="connsiteX13" fmla="*/ 8170 w 10000"/>
                  <a:gd name="connsiteY13" fmla="*/ 0 h 10000"/>
                  <a:gd name="connsiteX0" fmla="*/ 931 w 10000"/>
                  <a:gd name="connsiteY0" fmla="*/ 7772 h 10000"/>
                  <a:gd name="connsiteX1" fmla="*/ 334 w 10000"/>
                  <a:gd name="connsiteY1" fmla="*/ 8744 h 10000"/>
                  <a:gd name="connsiteX2" fmla="*/ 0 w 10000"/>
                  <a:gd name="connsiteY2" fmla="*/ 9263 h 10000"/>
                  <a:gd name="connsiteX3" fmla="*/ 1371 w 10000"/>
                  <a:gd name="connsiteY3" fmla="*/ 10000 h 10000"/>
                  <a:gd name="connsiteX4" fmla="*/ 3671 w 10000"/>
                  <a:gd name="connsiteY4" fmla="*/ 9599 h 10000"/>
                  <a:gd name="connsiteX5" fmla="*/ 5058 w 10000"/>
                  <a:gd name="connsiteY5" fmla="*/ 9049 h 10000"/>
                  <a:gd name="connsiteX6" fmla="*/ 4962 w 10000"/>
                  <a:gd name="connsiteY6" fmla="*/ 7527 h 10000"/>
                  <a:gd name="connsiteX7" fmla="*/ 5093 w 10000"/>
                  <a:gd name="connsiteY7" fmla="*/ 6058 h 10000"/>
                  <a:gd name="connsiteX8" fmla="*/ 6133 w 10000"/>
                  <a:gd name="connsiteY8" fmla="*/ 3599 h 10000"/>
                  <a:gd name="connsiteX9" fmla="*/ 6715 w 10000"/>
                  <a:gd name="connsiteY9" fmla="*/ 2838 h 10000"/>
                  <a:gd name="connsiteX10" fmla="*/ 7671 w 10000"/>
                  <a:gd name="connsiteY10" fmla="*/ 2400 h 10000"/>
                  <a:gd name="connsiteX11" fmla="*/ 10000 w 10000"/>
                  <a:gd name="connsiteY11" fmla="*/ 995 h 10000"/>
                  <a:gd name="connsiteX12" fmla="*/ 9127 w 10000"/>
                  <a:gd name="connsiteY12" fmla="*/ 58 h 10000"/>
                  <a:gd name="connsiteX13" fmla="*/ 8170 w 10000"/>
                  <a:gd name="connsiteY13" fmla="*/ 0 h 10000"/>
                  <a:gd name="connsiteX0" fmla="*/ 931 w 10000"/>
                  <a:gd name="connsiteY0" fmla="*/ 7772 h 10000"/>
                  <a:gd name="connsiteX1" fmla="*/ 334 w 10000"/>
                  <a:gd name="connsiteY1" fmla="*/ 8744 h 10000"/>
                  <a:gd name="connsiteX2" fmla="*/ 0 w 10000"/>
                  <a:gd name="connsiteY2" fmla="*/ 9263 h 10000"/>
                  <a:gd name="connsiteX3" fmla="*/ 1371 w 10000"/>
                  <a:gd name="connsiteY3" fmla="*/ 10000 h 10000"/>
                  <a:gd name="connsiteX4" fmla="*/ 3671 w 10000"/>
                  <a:gd name="connsiteY4" fmla="*/ 9599 h 10000"/>
                  <a:gd name="connsiteX5" fmla="*/ 5058 w 10000"/>
                  <a:gd name="connsiteY5" fmla="*/ 9049 h 10000"/>
                  <a:gd name="connsiteX6" fmla="*/ 4962 w 10000"/>
                  <a:gd name="connsiteY6" fmla="*/ 7527 h 10000"/>
                  <a:gd name="connsiteX7" fmla="*/ 4702 w 10000"/>
                  <a:gd name="connsiteY7" fmla="*/ 6058 h 10000"/>
                  <a:gd name="connsiteX8" fmla="*/ 6133 w 10000"/>
                  <a:gd name="connsiteY8" fmla="*/ 3599 h 10000"/>
                  <a:gd name="connsiteX9" fmla="*/ 6715 w 10000"/>
                  <a:gd name="connsiteY9" fmla="*/ 2838 h 10000"/>
                  <a:gd name="connsiteX10" fmla="*/ 7671 w 10000"/>
                  <a:gd name="connsiteY10" fmla="*/ 2400 h 10000"/>
                  <a:gd name="connsiteX11" fmla="*/ 10000 w 10000"/>
                  <a:gd name="connsiteY11" fmla="*/ 995 h 10000"/>
                  <a:gd name="connsiteX12" fmla="*/ 9127 w 10000"/>
                  <a:gd name="connsiteY12" fmla="*/ 58 h 10000"/>
                  <a:gd name="connsiteX13" fmla="*/ 8170 w 10000"/>
                  <a:gd name="connsiteY13" fmla="*/ 0 h 10000"/>
                  <a:gd name="connsiteX0" fmla="*/ 931 w 10000"/>
                  <a:gd name="connsiteY0" fmla="*/ 7772 h 10000"/>
                  <a:gd name="connsiteX1" fmla="*/ 334 w 10000"/>
                  <a:gd name="connsiteY1" fmla="*/ 8744 h 10000"/>
                  <a:gd name="connsiteX2" fmla="*/ 0 w 10000"/>
                  <a:gd name="connsiteY2" fmla="*/ 9263 h 10000"/>
                  <a:gd name="connsiteX3" fmla="*/ 1371 w 10000"/>
                  <a:gd name="connsiteY3" fmla="*/ 10000 h 10000"/>
                  <a:gd name="connsiteX4" fmla="*/ 3671 w 10000"/>
                  <a:gd name="connsiteY4" fmla="*/ 9599 h 10000"/>
                  <a:gd name="connsiteX5" fmla="*/ 5058 w 10000"/>
                  <a:gd name="connsiteY5" fmla="*/ 9049 h 10000"/>
                  <a:gd name="connsiteX6" fmla="*/ 4962 w 10000"/>
                  <a:gd name="connsiteY6" fmla="*/ 7527 h 10000"/>
                  <a:gd name="connsiteX7" fmla="*/ 4702 w 10000"/>
                  <a:gd name="connsiteY7" fmla="*/ 6058 h 10000"/>
                  <a:gd name="connsiteX8" fmla="*/ 6021 w 10000"/>
                  <a:gd name="connsiteY8" fmla="*/ 3578 h 10000"/>
                  <a:gd name="connsiteX9" fmla="*/ 6715 w 10000"/>
                  <a:gd name="connsiteY9" fmla="*/ 2838 h 10000"/>
                  <a:gd name="connsiteX10" fmla="*/ 7671 w 10000"/>
                  <a:gd name="connsiteY10" fmla="*/ 2400 h 10000"/>
                  <a:gd name="connsiteX11" fmla="*/ 10000 w 10000"/>
                  <a:gd name="connsiteY11" fmla="*/ 995 h 10000"/>
                  <a:gd name="connsiteX12" fmla="*/ 9127 w 10000"/>
                  <a:gd name="connsiteY12" fmla="*/ 58 h 10000"/>
                  <a:gd name="connsiteX13" fmla="*/ 8170 w 10000"/>
                  <a:gd name="connsiteY13" fmla="*/ 0 h 10000"/>
                  <a:gd name="connsiteX0" fmla="*/ 931 w 10084"/>
                  <a:gd name="connsiteY0" fmla="*/ 7772 h 10000"/>
                  <a:gd name="connsiteX1" fmla="*/ 334 w 10084"/>
                  <a:gd name="connsiteY1" fmla="*/ 8744 h 10000"/>
                  <a:gd name="connsiteX2" fmla="*/ 0 w 10084"/>
                  <a:gd name="connsiteY2" fmla="*/ 9263 h 10000"/>
                  <a:gd name="connsiteX3" fmla="*/ 1371 w 10084"/>
                  <a:gd name="connsiteY3" fmla="*/ 10000 h 10000"/>
                  <a:gd name="connsiteX4" fmla="*/ 3671 w 10084"/>
                  <a:gd name="connsiteY4" fmla="*/ 9599 h 10000"/>
                  <a:gd name="connsiteX5" fmla="*/ 5058 w 10084"/>
                  <a:gd name="connsiteY5" fmla="*/ 9049 h 10000"/>
                  <a:gd name="connsiteX6" fmla="*/ 4962 w 10084"/>
                  <a:gd name="connsiteY6" fmla="*/ 7527 h 10000"/>
                  <a:gd name="connsiteX7" fmla="*/ 4702 w 10084"/>
                  <a:gd name="connsiteY7" fmla="*/ 6058 h 10000"/>
                  <a:gd name="connsiteX8" fmla="*/ 6021 w 10084"/>
                  <a:gd name="connsiteY8" fmla="*/ 3578 h 10000"/>
                  <a:gd name="connsiteX9" fmla="*/ 6715 w 10084"/>
                  <a:gd name="connsiteY9" fmla="*/ 2838 h 10000"/>
                  <a:gd name="connsiteX10" fmla="*/ 7671 w 10084"/>
                  <a:gd name="connsiteY10" fmla="*/ 2400 h 10000"/>
                  <a:gd name="connsiteX11" fmla="*/ 10084 w 10084"/>
                  <a:gd name="connsiteY11" fmla="*/ 1294 h 10000"/>
                  <a:gd name="connsiteX12" fmla="*/ 9127 w 10084"/>
                  <a:gd name="connsiteY12" fmla="*/ 58 h 10000"/>
                  <a:gd name="connsiteX13" fmla="*/ 8170 w 10084"/>
                  <a:gd name="connsiteY13" fmla="*/ 0 h 10000"/>
                  <a:gd name="connsiteX0" fmla="*/ 931 w 10084"/>
                  <a:gd name="connsiteY0" fmla="*/ 7772 h 10000"/>
                  <a:gd name="connsiteX1" fmla="*/ 334 w 10084"/>
                  <a:gd name="connsiteY1" fmla="*/ 8744 h 10000"/>
                  <a:gd name="connsiteX2" fmla="*/ 0 w 10084"/>
                  <a:gd name="connsiteY2" fmla="*/ 9263 h 10000"/>
                  <a:gd name="connsiteX3" fmla="*/ 1371 w 10084"/>
                  <a:gd name="connsiteY3" fmla="*/ 10000 h 10000"/>
                  <a:gd name="connsiteX4" fmla="*/ 3671 w 10084"/>
                  <a:gd name="connsiteY4" fmla="*/ 9599 h 10000"/>
                  <a:gd name="connsiteX5" fmla="*/ 5058 w 10084"/>
                  <a:gd name="connsiteY5" fmla="*/ 9049 h 10000"/>
                  <a:gd name="connsiteX6" fmla="*/ 4962 w 10084"/>
                  <a:gd name="connsiteY6" fmla="*/ 7527 h 10000"/>
                  <a:gd name="connsiteX7" fmla="*/ 4702 w 10084"/>
                  <a:gd name="connsiteY7" fmla="*/ 6058 h 10000"/>
                  <a:gd name="connsiteX8" fmla="*/ 6021 w 10084"/>
                  <a:gd name="connsiteY8" fmla="*/ 3578 h 10000"/>
                  <a:gd name="connsiteX9" fmla="*/ 6715 w 10084"/>
                  <a:gd name="connsiteY9" fmla="*/ 2838 h 10000"/>
                  <a:gd name="connsiteX10" fmla="*/ 7671 w 10084"/>
                  <a:gd name="connsiteY10" fmla="*/ 2400 h 10000"/>
                  <a:gd name="connsiteX11" fmla="*/ 10084 w 10084"/>
                  <a:gd name="connsiteY11" fmla="*/ 1294 h 10000"/>
                  <a:gd name="connsiteX12" fmla="*/ 9379 w 10084"/>
                  <a:gd name="connsiteY12" fmla="*/ 144 h 10000"/>
                  <a:gd name="connsiteX13" fmla="*/ 8170 w 10084"/>
                  <a:gd name="connsiteY13" fmla="*/ 0 h 10000"/>
                  <a:gd name="connsiteX0" fmla="*/ 931 w 10084"/>
                  <a:gd name="connsiteY0" fmla="*/ 7686 h 9914"/>
                  <a:gd name="connsiteX1" fmla="*/ 334 w 10084"/>
                  <a:gd name="connsiteY1" fmla="*/ 8658 h 9914"/>
                  <a:gd name="connsiteX2" fmla="*/ 0 w 10084"/>
                  <a:gd name="connsiteY2" fmla="*/ 9177 h 9914"/>
                  <a:gd name="connsiteX3" fmla="*/ 1371 w 10084"/>
                  <a:gd name="connsiteY3" fmla="*/ 9914 h 9914"/>
                  <a:gd name="connsiteX4" fmla="*/ 3671 w 10084"/>
                  <a:gd name="connsiteY4" fmla="*/ 9513 h 9914"/>
                  <a:gd name="connsiteX5" fmla="*/ 5058 w 10084"/>
                  <a:gd name="connsiteY5" fmla="*/ 8963 h 9914"/>
                  <a:gd name="connsiteX6" fmla="*/ 4962 w 10084"/>
                  <a:gd name="connsiteY6" fmla="*/ 7441 h 9914"/>
                  <a:gd name="connsiteX7" fmla="*/ 4702 w 10084"/>
                  <a:gd name="connsiteY7" fmla="*/ 5972 h 9914"/>
                  <a:gd name="connsiteX8" fmla="*/ 6021 w 10084"/>
                  <a:gd name="connsiteY8" fmla="*/ 3492 h 9914"/>
                  <a:gd name="connsiteX9" fmla="*/ 6715 w 10084"/>
                  <a:gd name="connsiteY9" fmla="*/ 2752 h 9914"/>
                  <a:gd name="connsiteX10" fmla="*/ 7671 w 10084"/>
                  <a:gd name="connsiteY10" fmla="*/ 2314 h 9914"/>
                  <a:gd name="connsiteX11" fmla="*/ 10084 w 10084"/>
                  <a:gd name="connsiteY11" fmla="*/ 1208 h 9914"/>
                  <a:gd name="connsiteX12" fmla="*/ 9379 w 10084"/>
                  <a:gd name="connsiteY12" fmla="*/ 58 h 9914"/>
                  <a:gd name="connsiteX13" fmla="*/ 8422 w 10084"/>
                  <a:gd name="connsiteY13" fmla="*/ 0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084" h="9914">
                    <a:moveTo>
                      <a:pt x="931" y="7686"/>
                    </a:moveTo>
                    <a:cubicBezTo>
                      <a:pt x="918" y="8110"/>
                      <a:pt x="347" y="8234"/>
                      <a:pt x="334" y="8658"/>
                    </a:cubicBezTo>
                    <a:lnTo>
                      <a:pt x="0" y="9177"/>
                    </a:lnTo>
                    <a:lnTo>
                      <a:pt x="1371" y="9914"/>
                    </a:lnTo>
                    <a:lnTo>
                      <a:pt x="3671" y="9513"/>
                    </a:lnTo>
                    <a:lnTo>
                      <a:pt x="5058" y="8963"/>
                    </a:lnTo>
                    <a:cubicBezTo>
                      <a:pt x="5026" y="8456"/>
                      <a:pt x="4994" y="7948"/>
                      <a:pt x="4962" y="7441"/>
                    </a:cubicBezTo>
                    <a:cubicBezTo>
                      <a:pt x="5006" y="6951"/>
                      <a:pt x="4658" y="6462"/>
                      <a:pt x="4702" y="5972"/>
                    </a:cubicBezTo>
                    <a:lnTo>
                      <a:pt x="6021" y="3492"/>
                    </a:lnTo>
                    <a:lnTo>
                      <a:pt x="6715" y="2752"/>
                    </a:lnTo>
                    <a:lnTo>
                      <a:pt x="7671" y="2314"/>
                    </a:lnTo>
                    <a:lnTo>
                      <a:pt x="10084" y="1208"/>
                    </a:lnTo>
                    <a:lnTo>
                      <a:pt x="9379" y="58"/>
                    </a:lnTo>
                    <a:lnTo>
                      <a:pt x="8422" y="0"/>
                    </a:lnTo>
                  </a:path>
                </a:pathLst>
              </a:custGeom>
              <a:noFill/>
              <a:ln w="12700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72" name="Freeform 21"/>
              <p:cNvSpPr>
                <a:spLocks/>
              </p:cNvSpPr>
              <p:nvPr/>
            </p:nvSpPr>
            <p:spPr bwMode="auto">
              <a:xfrm>
                <a:off x="1683" y="1573"/>
                <a:ext cx="30" cy="259"/>
              </a:xfrm>
              <a:custGeom>
                <a:avLst/>
                <a:gdLst>
                  <a:gd name="T0" fmla="*/ 0 w 54"/>
                  <a:gd name="T1" fmla="*/ 0 h 255"/>
                  <a:gd name="T2" fmla="*/ 24 w 54"/>
                  <a:gd name="T3" fmla="*/ 141 h 255"/>
                  <a:gd name="T4" fmla="*/ 54 w 54"/>
                  <a:gd name="T5" fmla="*/ 255 h 255"/>
                  <a:gd name="connsiteX0" fmla="*/ 0 w 5896"/>
                  <a:gd name="connsiteY0" fmla="*/ 0 h 11117"/>
                  <a:gd name="connsiteX1" fmla="*/ 4444 w 5896"/>
                  <a:gd name="connsiteY1" fmla="*/ 5529 h 11117"/>
                  <a:gd name="connsiteX2" fmla="*/ 5896 w 5896"/>
                  <a:gd name="connsiteY2" fmla="*/ 11117 h 11117"/>
                  <a:gd name="connsiteX0" fmla="*/ 0 w 10000"/>
                  <a:gd name="connsiteY0" fmla="*/ 0 h 10000"/>
                  <a:gd name="connsiteX1" fmla="*/ 6907 w 10000"/>
                  <a:gd name="connsiteY1" fmla="*/ 5902 h 10000"/>
                  <a:gd name="connsiteX2" fmla="*/ 10000 w 10000"/>
                  <a:gd name="connsiteY2" fmla="*/ 10000 h 10000"/>
                  <a:gd name="connsiteX0" fmla="*/ 0 w 11259"/>
                  <a:gd name="connsiteY0" fmla="*/ 0 h 10232"/>
                  <a:gd name="connsiteX1" fmla="*/ 6907 w 11259"/>
                  <a:gd name="connsiteY1" fmla="*/ 5902 h 10232"/>
                  <a:gd name="connsiteX2" fmla="*/ 11259 w 11259"/>
                  <a:gd name="connsiteY2" fmla="*/ 10232 h 10232"/>
                  <a:gd name="connsiteX0" fmla="*/ 0 w 9368"/>
                  <a:gd name="connsiteY0" fmla="*/ 0 h 9149"/>
                  <a:gd name="connsiteX1" fmla="*/ 5016 w 9368"/>
                  <a:gd name="connsiteY1" fmla="*/ 4819 h 9149"/>
                  <a:gd name="connsiteX2" fmla="*/ 9368 w 9368"/>
                  <a:gd name="connsiteY2" fmla="*/ 9149 h 9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68" h="9149">
                    <a:moveTo>
                      <a:pt x="0" y="0"/>
                    </a:moveTo>
                    <a:lnTo>
                      <a:pt x="5016" y="4819"/>
                    </a:lnTo>
                    <a:cubicBezTo>
                      <a:pt x="8157" y="6160"/>
                      <a:pt x="6227" y="7809"/>
                      <a:pt x="9368" y="9149"/>
                    </a:cubicBezTo>
                  </a:path>
                </a:pathLst>
              </a:custGeom>
              <a:noFill/>
              <a:ln w="28575" cap="rnd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</p:grpSp>
        <p:sp>
          <p:nvSpPr>
            <p:cNvPr id="57" name="5-Point Star 56"/>
            <p:cNvSpPr/>
            <p:nvPr/>
          </p:nvSpPr>
          <p:spPr bwMode="auto">
            <a:xfrm>
              <a:off x="7178668" y="2615950"/>
              <a:ext cx="153144" cy="153144"/>
            </a:xfrm>
            <a:prstGeom prst="star5">
              <a:avLst/>
            </a:prstGeom>
            <a:solidFill>
              <a:srgbClr val="FF00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58" name="5-Point Star 57"/>
            <p:cNvSpPr>
              <a:spLocks noChangeAspect="1"/>
            </p:cNvSpPr>
            <p:nvPr/>
          </p:nvSpPr>
          <p:spPr bwMode="auto">
            <a:xfrm>
              <a:off x="7427416" y="2193023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59" name="5-Point Star 58"/>
            <p:cNvSpPr>
              <a:spLocks noChangeAspect="1"/>
            </p:cNvSpPr>
            <p:nvPr/>
          </p:nvSpPr>
          <p:spPr bwMode="auto">
            <a:xfrm>
              <a:off x="7626299" y="2389634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0" name="5-Point Star 59"/>
            <p:cNvSpPr>
              <a:spLocks noChangeAspect="1"/>
            </p:cNvSpPr>
            <p:nvPr/>
          </p:nvSpPr>
          <p:spPr bwMode="auto">
            <a:xfrm>
              <a:off x="7536275" y="2205857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1" name="5-Point Star 60"/>
            <p:cNvSpPr>
              <a:spLocks noChangeAspect="1"/>
            </p:cNvSpPr>
            <p:nvPr/>
          </p:nvSpPr>
          <p:spPr bwMode="auto">
            <a:xfrm>
              <a:off x="7676130" y="2802879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2" name="5-Point Star 61"/>
            <p:cNvSpPr>
              <a:spLocks noChangeAspect="1"/>
            </p:cNvSpPr>
            <p:nvPr/>
          </p:nvSpPr>
          <p:spPr bwMode="auto">
            <a:xfrm>
              <a:off x="7321606" y="2593432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3" name="5-Point Star 62"/>
            <p:cNvSpPr>
              <a:spLocks noChangeAspect="1"/>
            </p:cNvSpPr>
            <p:nvPr/>
          </p:nvSpPr>
          <p:spPr bwMode="auto">
            <a:xfrm>
              <a:off x="6962396" y="3170695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4" name="5-Point Star 63"/>
            <p:cNvSpPr>
              <a:spLocks noChangeAspect="1"/>
            </p:cNvSpPr>
            <p:nvPr/>
          </p:nvSpPr>
          <p:spPr bwMode="auto">
            <a:xfrm>
              <a:off x="6994415" y="3398851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5" name="5-Point Star 64"/>
            <p:cNvSpPr>
              <a:spLocks noChangeAspect="1"/>
            </p:cNvSpPr>
            <p:nvPr/>
          </p:nvSpPr>
          <p:spPr bwMode="auto">
            <a:xfrm>
              <a:off x="7003700" y="3656691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6" name="5-Point Star 65"/>
            <p:cNvSpPr>
              <a:spLocks noChangeAspect="1"/>
            </p:cNvSpPr>
            <p:nvPr/>
          </p:nvSpPr>
          <p:spPr bwMode="auto">
            <a:xfrm>
              <a:off x="6830966" y="3740712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7" name="5-Point Star 66"/>
            <p:cNvSpPr>
              <a:spLocks noChangeAspect="1"/>
            </p:cNvSpPr>
            <p:nvPr/>
          </p:nvSpPr>
          <p:spPr bwMode="auto">
            <a:xfrm>
              <a:off x="6543375" y="3812855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8" name="5-Point Star 67"/>
            <p:cNvSpPr>
              <a:spLocks noChangeAspect="1"/>
            </p:cNvSpPr>
            <p:nvPr/>
          </p:nvSpPr>
          <p:spPr bwMode="auto">
            <a:xfrm>
              <a:off x="6381683" y="3685579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69" name="5-Point Star 68"/>
            <p:cNvSpPr>
              <a:spLocks noChangeAspect="1"/>
            </p:cNvSpPr>
            <p:nvPr/>
          </p:nvSpPr>
          <p:spPr bwMode="auto">
            <a:xfrm>
              <a:off x="6485142" y="3451003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70" name="5-Point Star 69"/>
            <p:cNvSpPr>
              <a:spLocks noChangeAspect="1"/>
            </p:cNvSpPr>
            <p:nvPr/>
          </p:nvSpPr>
          <p:spPr bwMode="auto">
            <a:xfrm>
              <a:off x="7659402" y="2610287"/>
              <a:ext cx="91440" cy="91440"/>
            </a:xfrm>
            <a:prstGeom prst="star5">
              <a:avLst/>
            </a:prstGeom>
            <a:solidFill>
              <a:schemeClr val="bg2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9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362075" y="2593975"/>
            <a:ext cx="957263" cy="901700"/>
            <a:chOff x="674" y="840"/>
            <a:chExt cx="603" cy="568"/>
          </a:xfrm>
        </p:grpSpPr>
        <p:sp>
          <p:nvSpPr>
            <p:cNvPr id="20622" name="Freeform 3"/>
            <p:cNvSpPr>
              <a:spLocks/>
            </p:cNvSpPr>
            <p:nvPr/>
          </p:nvSpPr>
          <p:spPr bwMode="auto">
            <a:xfrm>
              <a:off x="696" y="870"/>
              <a:ext cx="546" cy="510"/>
            </a:xfrm>
            <a:custGeom>
              <a:avLst/>
              <a:gdLst>
                <a:gd name="T0" fmla="*/ 324 w 546"/>
                <a:gd name="T1" fmla="*/ 510 h 510"/>
                <a:gd name="T2" fmla="*/ 114 w 546"/>
                <a:gd name="T3" fmla="*/ 318 h 510"/>
                <a:gd name="T4" fmla="*/ 0 w 546"/>
                <a:gd name="T5" fmla="*/ 84 h 510"/>
                <a:gd name="T6" fmla="*/ 186 w 546"/>
                <a:gd name="T7" fmla="*/ 0 h 510"/>
                <a:gd name="T8" fmla="*/ 462 w 546"/>
                <a:gd name="T9" fmla="*/ 294 h 510"/>
                <a:gd name="T10" fmla="*/ 546 w 546"/>
                <a:gd name="T11" fmla="*/ 390 h 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510">
                  <a:moveTo>
                    <a:pt x="324" y="510"/>
                  </a:moveTo>
                  <a:lnTo>
                    <a:pt x="114" y="318"/>
                  </a:lnTo>
                  <a:lnTo>
                    <a:pt x="0" y="84"/>
                  </a:lnTo>
                  <a:lnTo>
                    <a:pt x="186" y="0"/>
                  </a:lnTo>
                  <a:lnTo>
                    <a:pt x="462" y="294"/>
                  </a:lnTo>
                  <a:lnTo>
                    <a:pt x="546" y="39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3" name="Oval 4"/>
            <p:cNvSpPr>
              <a:spLocks noChangeArrowheads="1"/>
            </p:cNvSpPr>
            <p:nvPr/>
          </p:nvSpPr>
          <p:spPr bwMode="auto">
            <a:xfrm>
              <a:off x="674" y="91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4" name="Oval 5"/>
            <p:cNvSpPr>
              <a:spLocks noChangeArrowheads="1"/>
            </p:cNvSpPr>
            <p:nvPr/>
          </p:nvSpPr>
          <p:spPr bwMode="auto">
            <a:xfrm>
              <a:off x="846" y="84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5" name="Oval 6"/>
            <p:cNvSpPr>
              <a:spLocks noChangeAspect="1" noChangeArrowheads="1"/>
            </p:cNvSpPr>
            <p:nvPr/>
          </p:nvSpPr>
          <p:spPr bwMode="auto">
            <a:xfrm>
              <a:off x="788" y="116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6" name="Oval 7"/>
            <p:cNvSpPr>
              <a:spLocks noChangeAspect="1" noChangeArrowheads="1"/>
            </p:cNvSpPr>
            <p:nvPr/>
          </p:nvSpPr>
          <p:spPr bwMode="auto">
            <a:xfrm>
              <a:off x="1123" y="112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7" name="Oval 8"/>
            <p:cNvSpPr>
              <a:spLocks noChangeAspect="1" noChangeArrowheads="1"/>
            </p:cNvSpPr>
            <p:nvPr/>
          </p:nvSpPr>
          <p:spPr bwMode="auto">
            <a:xfrm>
              <a:off x="1003" y="13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8" name="Oval 9"/>
            <p:cNvSpPr>
              <a:spLocks noChangeAspect="1" noChangeArrowheads="1"/>
            </p:cNvSpPr>
            <p:nvPr/>
          </p:nvSpPr>
          <p:spPr bwMode="auto">
            <a:xfrm>
              <a:off x="1219" y="12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3" name="Group 10"/>
          <p:cNvGrpSpPr>
            <a:grpSpLocks/>
          </p:cNvGrpSpPr>
          <p:nvPr/>
        </p:nvGrpSpPr>
        <p:grpSpPr bwMode="auto">
          <a:xfrm>
            <a:off x="1135063" y="3590925"/>
            <a:ext cx="693737" cy="941388"/>
            <a:chOff x="370" y="1455"/>
            <a:chExt cx="437" cy="593"/>
          </a:xfrm>
        </p:grpSpPr>
        <p:sp>
          <p:nvSpPr>
            <p:cNvPr id="20616" name="Oval 11"/>
            <p:cNvSpPr>
              <a:spLocks noChangeArrowheads="1"/>
            </p:cNvSpPr>
            <p:nvPr/>
          </p:nvSpPr>
          <p:spPr bwMode="auto">
            <a:xfrm>
              <a:off x="507" y="1707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7" name="Oval 12"/>
            <p:cNvSpPr>
              <a:spLocks noChangeArrowheads="1"/>
            </p:cNvSpPr>
            <p:nvPr/>
          </p:nvSpPr>
          <p:spPr bwMode="auto">
            <a:xfrm>
              <a:off x="370" y="197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8" name="Oval 13"/>
            <p:cNvSpPr>
              <a:spLocks noChangeArrowheads="1"/>
            </p:cNvSpPr>
            <p:nvPr/>
          </p:nvSpPr>
          <p:spPr bwMode="auto">
            <a:xfrm>
              <a:off x="487" y="1455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9" name="Oval 14"/>
            <p:cNvSpPr>
              <a:spLocks noChangeArrowheads="1"/>
            </p:cNvSpPr>
            <p:nvPr/>
          </p:nvSpPr>
          <p:spPr bwMode="auto">
            <a:xfrm>
              <a:off x="729" y="1928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0" name="Freeform 15"/>
            <p:cNvSpPr>
              <a:spLocks/>
            </p:cNvSpPr>
            <p:nvPr/>
          </p:nvSpPr>
          <p:spPr bwMode="auto">
            <a:xfrm>
              <a:off x="402" y="1476"/>
              <a:ext cx="156" cy="534"/>
            </a:xfrm>
            <a:custGeom>
              <a:avLst/>
              <a:gdLst>
                <a:gd name="T0" fmla="*/ 0 w 156"/>
                <a:gd name="T1" fmla="*/ 534 h 534"/>
                <a:gd name="T2" fmla="*/ 156 w 156"/>
                <a:gd name="T3" fmla="*/ 270 h 534"/>
                <a:gd name="T4" fmla="*/ 120 w 156"/>
                <a:gd name="T5" fmla="*/ 0 h 5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534">
                  <a:moveTo>
                    <a:pt x="0" y="534"/>
                  </a:moveTo>
                  <a:lnTo>
                    <a:pt x="156" y="270"/>
                  </a:lnTo>
                  <a:lnTo>
                    <a:pt x="120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1" name="Line 16"/>
            <p:cNvSpPr>
              <a:spLocks noChangeShapeType="1"/>
            </p:cNvSpPr>
            <p:nvPr/>
          </p:nvSpPr>
          <p:spPr bwMode="auto">
            <a:xfrm>
              <a:off x="558" y="1752"/>
              <a:ext cx="204" cy="2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4" name="Group 17"/>
          <p:cNvGrpSpPr>
            <a:grpSpLocks/>
          </p:cNvGrpSpPr>
          <p:nvPr/>
        </p:nvGrpSpPr>
        <p:grpSpPr bwMode="auto">
          <a:xfrm>
            <a:off x="2095500" y="1876425"/>
            <a:ext cx="1063625" cy="958850"/>
            <a:chOff x="1116" y="420"/>
            <a:chExt cx="670" cy="604"/>
          </a:xfrm>
        </p:grpSpPr>
        <p:sp>
          <p:nvSpPr>
            <p:cNvPr id="20609" name="Oval 18"/>
            <p:cNvSpPr>
              <a:spLocks noChangeAspect="1" noChangeArrowheads="1"/>
            </p:cNvSpPr>
            <p:nvPr/>
          </p:nvSpPr>
          <p:spPr bwMode="auto">
            <a:xfrm>
              <a:off x="1116" y="5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0" name="Oval 19"/>
            <p:cNvSpPr>
              <a:spLocks noChangeAspect="1" noChangeArrowheads="1"/>
            </p:cNvSpPr>
            <p:nvPr/>
          </p:nvSpPr>
          <p:spPr bwMode="auto">
            <a:xfrm>
              <a:off x="1350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1" name="Oval 20"/>
            <p:cNvSpPr>
              <a:spLocks noChangeAspect="1" noChangeArrowheads="1"/>
            </p:cNvSpPr>
            <p:nvPr/>
          </p:nvSpPr>
          <p:spPr bwMode="auto">
            <a:xfrm>
              <a:off x="1728" y="84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2" name="Oval 21"/>
            <p:cNvSpPr>
              <a:spLocks noChangeAspect="1" noChangeArrowheads="1"/>
            </p:cNvSpPr>
            <p:nvPr/>
          </p:nvSpPr>
          <p:spPr bwMode="auto">
            <a:xfrm>
              <a:off x="1698" y="9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3" name="Oval 22"/>
            <p:cNvSpPr>
              <a:spLocks noChangeAspect="1" noChangeArrowheads="1"/>
            </p:cNvSpPr>
            <p:nvPr/>
          </p:nvSpPr>
          <p:spPr bwMode="auto">
            <a:xfrm>
              <a:off x="1644" y="7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4" name="Oval 23"/>
            <p:cNvSpPr>
              <a:spLocks noChangeArrowheads="1"/>
            </p:cNvSpPr>
            <p:nvPr/>
          </p:nvSpPr>
          <p:spPr bwMode="auto">
            <a:xfrm>
              <a:off x="1579" y="88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5" name="Freeform 24"/>
            <p:cNvSpPr>
              <a:spLocks/>
            </p:cNvSpPr>
            <p:nvPr/>
          </p:nvSpPr>
          <p:spPr bwMode="auto">
            <a:xfrm>
              <a:off x="1157" y="456"/>
              <a:ext cx="606" cy="552"/>
            </a:xfrm>
            <a:custGeom>
              <a:avLst/>
              <a:gdLst>
                <a:gd name="T0" fmla="*/ 0 w 606"/>
                <a:gd name="T1" fmla="*/ 132 h 552"/>
                <a:gd name="T2" fmla="*/ 456 w 606"/>
                <a:gd name="T3" fmla="*/ 462 h 552"/>
                <a:gd name="T4" fmla="*/ 570 w 606"/>
                <a:gd name="T5" fmla="*/ 552 h 552"/>
                <a:gd name="T6" fmla="*/ 606 w 606"/>
                <a:gd name="T7" fmla="*/ 420 h 552"/>
                <a:gd name="T8" fmla="*/ 516 w 606"/>
                <a:gd name="T9" fmla="*/ 312 h 552"/>
                <a:gd name="T10" fmla="*/ 210 w 606"/>
                <a:gd name="T11" fmla="*/ 0 h 5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6" h="552">
                  <a:moveTo>
                    <a:pt x="0" y="132"/>
                  </a:moveTo>
                  <a:lnTo>
                    <a:pt x="456" y="462"/>
                  </a:lnTo>
                  <a:lnTo>
                    <a:pt x="570" y="552"/>
                  </a:lnTo>
                  <a:lnTo>
                    <a:pt x="606" y="420"/>
                  </a:lnTo>
                  <a:lnTo>
                    <a:pt x="516" y="312"/>
                  </a:lnTo>
                  <a:lnTo>
                    <a:pt x="21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5" name="Group 25"/>
          <p:cNvGrpSpPr>
            <a:grpSpLocks/>
          </p:cNvGrpSpPr>
          <p:nvPr/>
        </p:nvGrpSpPr>
        <p:grpSpPr bwMode="auto">
          <a:xfrm>
            <a:off x="3408363" y="2058988"/>
            <a:ext cx="549275" cy="425450"/>
            <a:chOff x="1807" y="536"/>
            <a:chExt cx="346" cy="268"/>
          </a:xfrm>
        </p:grpSpPr>
        <p:sp>
          <p:nvSpPr>
            <p:cNvPr id="20604" name="Oval 26"/>
            <p:cNvSpPr>
              <a:spLocks noChangeAspect="1" noChangeArrowheads="1"/>
            </p:cNvSpPr>
            <p:nvPr/>
          </p:nvSpPr>
          <p:spPr bwMode="auto">
            <a:xfrm>
              <a:off x="1807" y="53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605" name="Group 27"/>
            <p:cNvGrpSpPr>
              <a:grpSpLocks/>
            </p:cNvGrpSpPr>
            <p:nvPr/>
          </p:nvGrpSpPr>
          <p:grpSpPr bwMode="auto">
            <a:xfrm>
              <a:off x="1830" y="560"/>
              <a:ext cx="323" cy="244"/>
              <a:chOff x="1830" y="560"/>
              <a:chExt cx="323" cy="244"/>
            </a:xfrm>
          </p:grpSpPr>
          <p:sp>
            <p:nvSpPr>
              <p:cNvPr id="20606" name="Oval 28"/>
              <p:cNvSpPr>
                <a:spLocks noChangeAspect="1" noChangeArrowheads="1"/>
              </p:cNvSpPr>
              <p:nvPr/>
            </p:nvSpPr>
            <p:spPr bwMode="auto">
              <a:xfrm>
                <a:off x="2023" y="63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7" name="Oval 29"/>
              <p:cNvSpPr>
                <a:spLocks noChangeAspect="1" noChangeArrowheads="1"/>
              </p:cNvSpPr>
              <p:nvPr/>
            </p:nvSpPr>
            <p:spPr bwMode="auto">
              <a:xfrm>
                <a:off x="2095" y="746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8" name="Freeform 30"/>
              <p:cNvSpPr>
                <a:spLocks/>
              </p:cNvSpPr>
              <p:nvPr/>
            </p:nvSpPr>
            <p:spPr bwMode="auto">
              <a:xfrm>
                <a:off x="1830" y="560"/>
                <a:ext cx="294" cy="210"/>
              </a:xfrm>
              <a:custGeom>
                <a:avLst/>
                <a:gdLst>
                  <a:gd name="T0" fmla="*/ 0 w 294"/>
                  <a:gd name="T1" fmla="*/ 0 h 210"/>
                  <a:gd name="T2" fmla="*/ 222 w 294"/>
                  <a:gd name="T3" fmla="*/ 102 h 210"/>
                  <a:gd name="T4" fmla="*/ 294 w 294"/>
                  <a:gd name="T5" fmla="*/ 210 h 2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4" h="210">
                    <a:moveTo>
                      <a:pt x="0" y="0"/>
                    </a:moveTo>
                    <a:lnTo>
                      <a:pt x="222" y="102"/>
                    </a:lnTo>
                    <a:lnTo>
                      <a:pt x="294" y="21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486" name="Group 31"/>
          <p:cNvGrpSpPr>
            <a:grpSpLocks/>
          </p:cNvGrpSpPr>
          <p:nvPr/>
        </p:nvGrpSpPr>
        <p:grpSpPr bwMode="auto">
          <a:xfrm>
            <a:off x="4311650" y="1624013"/>
            <a:ext cx="1263650" cy="1327150"/>
            <a:chOff x="2262" y="184"/>
            <a:chExt cx="796" cy="836"/>
          </a:xfrm>
        </p:grpSpPr>
        <p:sp>
          <p:nvSpPr>
            <p:cNvPr id="20591" name="Freeform 32"/>
            <p:cNvSpPr>
              <a:spLocks/>
            </p:cNvSpPr>
            <p:nvPr/>
          </p:nvSpPr>
          <p:spPr bwMode="auto">
            <a:xfrm>
              <a:off x="2285" y="218"/>
              <a:ext cx="744" cy="768"/>
            </a:xfrm>
            <a:custGeom>
              <a:avLst/>
              <a:gdLst>
                <a:gd name="T0" fmla="*/ 0 w 744"/>
                <a:gd name="T1" fmla="*/ 138 h 768"/>
                <a:gd name="T2" fmla="*/ 84 w 744"/>
                <a:gd name="T3" fmla="*/ 402 h 768"/>
                <a:gd name="T4" fmla="*/ 108 w 744"/>
                <a:gd name="T5" fmla="*/ 606 h 768"/>
                <a:gd name="T6" fmla="*/ 228 w 744"/>
                <a:gd name="T7" fmla="*/ 768 h 768"/>
                <a:gd name="T8" fmla="*/ 228 w 744"/>
                <a:gd name="T9" fmla="*/ 642 h 768"/>
                <a:gd name="T10" fmla="*/ 348 w 744"/>
                <a:gd name="T11" fmla="*/ 474 h 768"/>
                <a:gd name="T12" fmla="*/ 414 w 744"/>
                <a:gd name="T13" fmla="*/ 378 h 768"/>
                <a:gd name="T14" fmla="*/ 636 w 744"/>
                <a:gd name="T15" fmla="*/ 162 h 768"/>
                <a:gd name="T16" fmla="*/ 744 w 744"/>
                <a:gd name="T17" fmla="*/ 126 h 768"/>
                <a:gd name="T18" fmla="*/ 732 w 744"/>
                <a:gd name="T19" fmla="*/ 6 h 768"/>
                <a:gd name="T20" fmla="*/ 642 w 744"/>
                <a:gd name="T21" fmla="*/ 0 h 768"/>
                <a:gd name="T22" fmla="*/ 570 w 744"/>
                <a:gd name="T23" fmla="*/ 54 h 768"/>
                <a:gd name="T24" fmla="*/ 636 w 744"/>
                <a:gd name="T25" fmla="*/ 162 h 7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4" h="768">
                  <a:moveTo>
                    <a:pt x="0" y="138"/>
                  </a:moveTo>
                  <a:lnTo>
                    <a:pt x="84" y="402"/>
                  </a:lnTo>
                  <a:lnTo>
                    <a:pt x="108" y="606"/>
                  </a:lnTo>
                  <a:lnTo>
                    <a:pt x="228" y="768"/>
                  </a:lnTo>
                  <a:lnTo>
                    <a:pt x="228" y="642"/>
                  </a:lnTo>
                  <a:lnTo>
                    <a:pt x="348" y="474"/>
                  </a:lnTo>
                  <a:lnTo>
                    <a:pt x="414" y="378"/>
                  </a:lnTo>
                  <a:lnTo>
                    <a:pt x="636" y="162"/>
                  </a:lnTo>
                  <a:lnTo>
                    <a:pt x="744" y="126"/>
                  </a:lnTo>
                  <a:lnTo>
                    <a:pt x="732" y="6"/>
                  </a:lnTo>
                  <a:lnTo>
                    <a:pt x="642" y="0"/>
                  </a:lnTo>
                  <a:lnTo>
                    <a:pt x="570" y="54"/>
                  </a:lnTo>
                  <a:lnTo>
                    <a:pt x="636" y="16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2" name="Oval 33"/>
            <p:cNvSpPr>
              <a:spLocks noChangeAspect="1" noChangeArrowheads="1"/>
            </p:cNvSpPr>
            <p:nvPr/>
          </p:nvSpPr>
          <p:spPr bwMode="auto">
            <a:xfrm>
              <a:off x="2262" y="3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3" name="Oval 34"/>
            <p:cNvSpPr>
              <a:spLocks noChangeAspect="1" noChangeArrowheads="1"/>
            </p:cNvSpPr>
            <p:nvPr/>
          </p:nvSpPr>
          <p:spPr bwMode="auto">
            <a:xfrm>
              <a:off x="2340" y="5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4" name="Oval 35"/>
            <p:cNvSpPr>
              <a:spLocks noChangeAspect="1" noChangeArrowheads="1"/>
            </p:cNvSpPr>
            <p:nvPr/>
          </p:nvSpPr>
          <p:spPr bwMode="auto">
            <a:xfrm>
              <a:off x="2370" y="80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5" name="Oval 36"/>
            <p:cNvSpPr>
              <a:spLocks noChangeAspect="1" noChangeArrowheads="1"/>
            </p:cNvSpPr>
            <p:nvPr/>
          </p:nvSpPr>
          <p:spPr bwMode="auto">
            <a:xfrm>
              <a:off x="2484" y="9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6" name="Oval 37"/>
            <p:cNvSpPr>
              <a:spLocks noChangeAspect="1" noChangeArrowheads="1"/>
            </p:cNvSpPr>
            <p:nvPr/>
          </p:nvSpPr>
          <p:spPr bwMode="auto">
            <a:xfrm>
              <a:off x="2482" y="84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7" name="Oval 38"/>
            <p:cNvSpPr>
              <a:spLocks noChangeAspect="1" noChangeArrowheads="1"/>
            </p:cNvSpPr>
            <p:nvPr/>
          </p:nvSpPr>
          <p:spPr bwMode="auto">
            <a:xfrm>
              <a:off x="2596" y="6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8" name="Oval 39"/>
            <p:cNvSpPr>
              <a:spLocks noChangeAspect="1" noChangeArrowheads="1"/>
            </p:cNvSpPr>
            <p:nvPr/>
          </p:nvSpPr>
          <p:spPr bwMode="auto">
            <a:xfrm>
              <a:off x="2664" y="57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9" name="Oval 40"/>
            <p:cNvSpPr>
              <a:spLocks noChangeAspect="1" noChangeArrowheads="1"/>
            </p:cNvSpPr>
            <p:nvPr/>
          </p:nvSpPr>
          <p:spPr bwMode="auto">
            <a:xfrm>
              <a:off x="2832" y="2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0" name="Oval 41"/>
            <p:cNvSpPr>
              <a:spLocks noChangeAspect="1" noChangeArrowheads="1"/>
            </p:cNvSpPr>
            <p:nvPr/>
          </p:nvSpPr>
          <p:spPr bwMode="auto">
            <a:xfrm>
              <a:off x="2892" y="3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1" name="Oval 42"/>
            <p:cNvSpPr>
              <a:spLocks noChangeAspect="1" noChangeArrowheads="1"/>
            </p:cNvSpPr>
            <p:nvPr/>
          </p:nvSpPr>
          <p:spPr bwMode="auto">
            <a:xfrm>
              <a:off x="3000" y="31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2" name="Oval 43"/>
            <p:cNvSpPr>
              <a:spLocks noChangeAspect="1" noChangeArrowheads="1"/>
            </p:cNvSpPr>
            <p:nvPr/>
          </p:nvSpPr>
          <p:spPr bwMode="auto">
            <a:xfrm>
              <a:off x="2982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3" name="Oval 44"/>
            <p:cNvSpPr>
              <a:spLocks noChangeAspect="1" noChangeArrowheads="1"/>
            </p:cNvSpPr>
            <p:nvPr/>
          </p:nvSpPr>
          <p:spPr bwMode="auto">
            <a:xfrm>
              <a:off x="2904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7" name="Group 45"/>
          <p:cNvGrpSpPr>
            <a:grpSpLocks/>
          </p:cNvGrpSpPr>
          <p:nvPr/>
        </p:nvGrpSpPr>
        <p:grpSpPr bwMode="auto">
          <a:xfrm>
            <a:off x="5370513" y="1817688"/>
            <a:ext cx="1311275" cy="1187450"/>
            <a:chOff x="2959" y="366"/>
            <a:chExt cx="826" cy="748"/>
          </a:xfrm>
        </p:grpSpPr>
        <p:sp>
          <p:nvSpPr>
            <p:cNvPr id="20578" name="Oval 46"/>
            <p:cNvSpPr>
              <a:spLocks noChangeAspect="1" noChangeArrowheads="1"/>
            </p:cNvSpPr>
            <p:nvPr/>
          </p:nvSpPr>
          <p:spPr bwMode="auto">
            <a:xfrm>
              <a:off x="3085" y="5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9" name="Oval 47"/>
            <p:cNvSpPr>
              <a:spLocks noChangeAspect="1" noChangeArrowheads="1"/>
            </p:cNvSpPr>
            <p:nvPr/>
          </p:nvSpPr>
          <p:spPr bwMode="auto">
            <a:xfrm>
              <a:off x="3145" y="6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0" name="Oval 48"/>
            <p:cNvSpPr>
              <a:spLocks noChangeAspect="1" noChangeArrowheads="1"/>
            </p:cNvSpPr>
            <p:nvPr/>
          </p:nvSpPr>
          <p:spPr bwMode="auto">
            <a:xfrm>
              <a:off x="3217" y="10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1" name="Oval 49"/>
            <p:cNvSpPr>
              <a:spLocks noChangeAspect="1" noChangeArrowheads="1"/>
            </p:cNvSpPr>
            <p:nvPr/>
          </p:nvSpPr>
          <p:spPr bwMode="auto">
            <a:xfrm>
              <a:off x="3337" y="105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2" name="Oval 50"/>
            <p:cNvSpPr>
              <a:spLocks noChangeAspect="1" noChangeArrowheads="1"/>
            </p:cNvSpPr>
            <p:nvPr/>
          </p:nvSpPr>
          <p:spPr bwMode="auto">
            <a:xfrm>
              <a:off x="3433" y="8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3" name="Oval 51"/>
            <p:cNvSpPr>
              <a:spLocks noChangeAspect="1" noChangeArrowheads="1"/>
            </p:cNvSpPr>
            <p:nvPr/>
          </p:nvSpPr>
          <p:spPr bwMode="auto">
            <a:xfrm>
              <a:off x="3487" y="77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" name="Oval 52"/>
            <p:cNvSpPr>
              <a:spLocks noChangeAspect="1" noChangeArrowheads="1"/>
            </p:cNvSpPr>
            <p:nvPr/>
          </p:nvSpPr>
          <p:spPr bwMode="auto">
            <a:xfrm>
              <a:off x="3529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5" name="Oval 53"/>
            <p:cNvSpPr>
              <a:spLocks noChangeAspect="1" noChangeArrowheads="1"/>
            </p:cNvSpPr>
            <p:nvPr/>
          </p:nvSpPr>
          <p:spPr bwMode="auto">
            <a:xfrm>
              <a:off x="3445" y="59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6" name="Oval 54"/>
            <p:cNvSpPr>
              <a:spLocks noChangeAspect="1" noChangeArrowheads="1"/>
            </p:cNvSpPr>
            <p:nvPr/>
          </p:nvSpPr>
          <p:spPr bwMode="auto">
            <a:xfrm>
              <a:off x="3613" y="48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7" name="Oval 55"/>
            <p:cNvSpPr>
              <a:spLocks noChangeAspect="1" noChangeArrowheads="1"/>
            </p:cNvSpPr>
            <p:nvPr/>
          </p:nvSpPr>
          <p:spPr bwMode="auto">
            <a:xfrm>
              <a:off x="3727" y="3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8" name="Oval 56"/>
            <p:cNvSpPr>
              <a:spLocks noChangeAspect="1" noChangeArrowheads="1"/>
            </p:cNvSpPr>
            <p:nvPr/>
          </p:nvSpPr>
          <p:spPr bwMode="auto">
            <a:xfrm>
              <a:off x="2959" y="8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9" name="Oval 57"/>
            <p:cNvSpPr>
              <a:spLocks noChangeAspect="1" noChangeArrowheads="1"/>
            </p:cNvSpPr>
            <p:nvPr/>
          </p:nvSpPr>
          <p:spPr bwMode="auto">
            <a:xfrm>
              <a:off x="3025" y="95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0" name="Freeform 58"/>
            <p:cNvSpPr>
              <a:spLocks/>
            </p:cNvSpPr>
            <p:nvPr/>
          </p:nvSpPr>
          <p:spPr bwMode="auto">
            <a:xfrm>
              <a:off x="2988" y="396"/>
              <a:ext cx="768" cy="690"/>
            </a:xfrm>
            <a:custGeom>
              <a:avLst/>
              <a:gdLst>
                <a:gd name="T0" fmla="*/ 126 w 768"/>
                <a:gd name="T1" fmla="*/ 210 h 690"/>
                <a:gd name="T2" fmla="*/ 192 w 768"/>
                <a:gd name="T3" fmla="*/ 330 h 690"/>
                <a:gd name="T4" fmla="*/ 0 w 768"/>
                <a:gd name="T5" fmla="*/ 486 h 690"/>
                <a:gd name="T6" fmla="*/ 54 w 768"/>
                <a:gd name="T7" fmla="*/ 594 h 690"/>
                <a:gd name="T8" fmla="*/ 258 w 768"/>
                <a:gd name="T9" fmla="*/ 690 h 690"/>
                <a:gd name="T10" fmla="*/ 378 w 768"/>
                <a:gd name="T11" fmla="*/ 690 h 690"/>
                <a:gd name="T12" fmla="*/ 480 w 768"/>
                <a:gd name="T13" fmla="*/ 498 h 690"/>
                <a:gd name="T14" fmla="*/ 522 w 768"/>
                <a:gd name="T15" fmla="*/ 402 h 690"/>
                <a:gd name="T16" fmla="*/ 480 w 768"/>
                <a:gd name="T17" fmla="*/ 228 h 690"/>
                <a:gd name="T18" fmla="*/ 570 w 768"/>
                <a:gd name="T19" fmla="*/ 48 h 690"/>
                <a:gd name="T20" fmla="*/ 654 w 768"/>
                <a:gd name="T21" fmla="*/ 114 h 690"/>
                <a:gd name="T22" fmla="*/ 768 w 768"/>
                <a:gd name="T23" fmla="*/ 0 h 6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8" h="690">
                  <a:moveTo>
                    <a:pt x="126" y="210"/>
                  </a:moveTo>
                  <a:lnTo>
                    <a:pt x="192" y="330"/>
                  </a:lnTo>
                  <a:lnTo>
                    <a:pt x="0" y="486"/>
                  </a:lnTo>
                  <a:lnTo>
                    <a:pt x="54" y="594"/>
                  </a:lnTo>
                  <a:lnTo>
                    <a:pt x="258" y="690"/>
                  </a:lnTo>
                  <a:lnTo>
                    <a:pt x="378" y="690"/>
                  </a:lnTo>
                  <a:lnTo>
                    <a:pt x="480" y="498"/>
                  </a:lnTo>
                  <a:lnTo>
                    <a:pt x="522" y="402"/>
                  </a:lnTo>
                  <a:lnTo>
                    <a:pt x="480" y="228"/>
                  </a:lnTo>
                  <a:lnTo>
                    <a:pt x="570" y="48"/>
                  </a:lnTo>
                  <a:lnTo>
                    <a:pt x="654" y="11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8" name="Group 59"/>
          <p:cNvGrpSpPr>
            <a:grpSpLocks/>
          </p:cNvGrpSpPr>
          <p:nvPr/>
        </p:nvGrpSpPr>
        <p:grpSpPr bwMode="auto">
          <a:xfrm>
            <a:off x="6545263" y="2406650"/>
            <a:ext cx="1206500" cy="911225"/>
            <a:chOff x="3873" y="599"/>
            <a:chExt cx="760" cy="574"/>
          </a:xfrm>
        </p:grpSpPr>
        <p:sp>
          <p:nvSpPr>
            <p:cNvPr id="20569" name="Oval 60"/>
            <p:cNvSpPr>
              <a:spLocks noChangeAspect="1" noChangeArrowheads="1"/>
            </p:cNvSpPr>
            <p:nvPr/>
          </p:nvSpPr>
          <p:spPr bwMode="auto">
            <a:xfrm>
              <a:off x="3873" y="8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0" name="Oval 61"/>
            <p:cNvSpPr>
              <a:spLocks noChangeAspect="1" noChangeArrowheads="1"/>
            </p:cNvSpPr>
            <p:nvPr/>
          </p:nvSpPr>
          <p:spPr bwMode="auto">
            <a:xfrm>
              <a:off x="4047" y="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1" name="Oval 62"/>
            <p:cNvSpPr>
              <a:spLocks noChangeAspect="1" noChangeArrowheads="1"/>
            </p:cNvSpPr>
            <p:nvPr/>
          </p:nvSpPr>
          <p:spPr bwMode="auto">
            <a:xfrm>
              <a:off x="4227" y="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2" name="Oval 63"/>
            <p:cNvSpPr>
              <a:spLocks noChangeAspect="1" noChangeArrowheads="1"/>
            </p:cNvSpPr>
            <p:nvPr/>
          </p:nvSpPr>
          <p:spPr bwMode="auto">
            <a:xfrm>
              <a:off x="4575" y="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3" name="Oval 64"/>
            <p:cNvSpPr>
              <a:spLocks noChangeAspect="1" noChangeArrowheads="1"/>
            </p:cNvSpPr>
            <p:nvPr/>
          </p:nvSpPr>
          <p:spPr bwMode="auto">
            <a:xfrm>
              <a:off x="4545" y="75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4" name="Oval 65"/>
            <p:cNvSpPr>
              <a:spLocks noChangeAspect="1" noChangeArrowheads="1"/>
            </p:cNvSpPr>
            <p:nvPr/>
          </p:nvSpPr>
          <p:spPr bwMode="auto">
            <a:xfrm>
              <a:off x="3981" y="9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5" name="Oval 66"/>
            <p:cNvSpPr>
              <a:spLocks noChangeAspect="1" noChangeArrowheads="1"/>
            </p:cNvSpPr>
            <p:nvPr/>
          </p:nvSpPr>
          <p:spPr bwMode="auto">
            <a:xfrm>
              <a:off x="4293" y="111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6" name="Oval 67"/>
            <p:cNvSpPr>
              <a:spLocks noChangeAspect="1" noChangeArrowheads="1"/>
            </p:cNvSpPr>
            <p:nvPr/>
          </p:nvSpPr>
          <p:spPr bwMode="auto">
            <a:xfrm>
              <a:off x="4359" y="103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7" name="Freeform 68"/>
            <p:cNvSpPr>
              <a:spLocks/>
            </p:cNvSpPr>
            <p:nvPr/>
          </p:nvSpPr>
          <p:spPr bwMode="auto">
            <a:xfrm>
              <a:off x="3902" y="623"/>
              <a:ext cx="702" cy="528"/>
            </a:xfrm>
            <a:custGeom>
              <a:avLst/>
              <a:gdLst>
                <a:gd name="T0" fmla="*/ 0 w 702"/>
                <a:gd name="T1" fmla="*/ 216 h 528"/>
                <a:gd name="T2" fmla="*/ 180 w 702"/>
                <a:gd name="T3" fmla="*/ 192 h 528"/>
                <a:gd name="T4" fmla="*/ 348 w 702"/>
                <a:gd name="T5" fmla="*/ 204 h 528"/>
                <a:gd name="T6" fmla="*/ 702 w 702"/>
                <a:gd name="T7" fmla="*/ 0 h 528"/>
                <a:gd name="T8" fmla="*/ 666 w 702"/>
                <a:gd name="T9" fmla="*/ 156 h 528"/>
                <a:gd name="T10" fmla="*/ 486 w 702"/>
                <a:gd name="T11" fmla="*/ 444 h 528"/>
                <a:gd name="T12" fmla="*/ 414 w 702"/>
                <a:gd name="T13" fmla="*/ 528 h 528"/>
                <a:gd name="T14" fmla="*/ 96 w 702"/>
                <a:gd name="T15" fmla="*/ 348 h 528"/>
                <a:gd name="T16" fmla="*/ 0 w 702"/>
                <a:gd name="T17" fmla="*/ 216 h 5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2" h="528">
                  <a:moveTo>
                    <a:pt x="0" y="216"/>
                  </a:moveTo>
                  <a:lnTo>
                    <a:pt x="180" y="192"/>
                  </a:lnTo>
                  <a:lnTo>
                    <a:pt x="348" y="204"/>
                  </a:lnTo>
                  <a:lnTo>
                    <a:pt x="702" y="0"/>
                  </a:lnTo>
                  <a:lnTo>
                    <a:pt x="666" y="156"/>
                  </a:lnTo>
                  <a:lnTo>
                    <a:pt x="486" y="444"/>
                  </a:lnTo>
                  <a:lnTo>
                    <a:pt x="414" y="528"/>
                  </a:lnTo>
                  <a:lnTo>
                    <a:pt x="96" y="348"/>
                  </a:lnTo>
                  <a:lnTo>
                    <a:pt x="0" y="21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89" name="Group 69"/>
          <p:cNvGrpSpPr>
            <a:grpSpLocks/>
          </p:cNvGrpSpPr>
          <p:nvPr/>
        </p:nvGrpSpPr>
        <p:grpSpPr bwMode="auto">
          <a:xfrm>
            <a:off x="7310438" y="3335338"/>
            <a:ext cx="958850" cy="657225"/>
            <a:chOff x="4169" y="1292"/>
            <a:chExt cx="604" cy="414"/>
          </a:xfrm>
        </p:grpSpPr>
        <p:sp>
          <p:nvSpPr>
            <p:cNvPr id="20558" name="Oval 70"/>
            <p:cNvSpPr>
              <a:spLocks noChangeAspect="1" noChangeArrowheads="1"/>
            </p:cNvSpPr>
            <p:nvPr/>
          </p:nvSpPr>
          <p:spPr bwMode="auto">
            <a:xfrm>
              <a:off x="4535" y="131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9" name="Oval 71"/>
            <p:cNvSpPr>
              <a:spLocks noChangeAspect="1" noChangeArrowheads="1"/>
            </p:cNvSpPr>
            <p:nvPr/>
          </p:nvSpPr>
          <p:spPr bwMode="auto">
            <a:xfrm>
              <a:off x="4595" y="151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0" name="Oval 72"/>
            <p:cNvSpPr>
              <a:spLocks noChangeAspect="1" noChangeArrowheads="1"/>
            </p:cNvSpPr>
            <p:nvPr/>
          </p:nvSpPr>
          <p:spPr bwMode="auto">
            <a:xfrm>
              <a:off x="4715" y="160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1" name="Oval 73"/>
            <p:cNvSpPr>
              <a:spLocks noChangeAspect="1" noChangeArrowheads="1"/>
            </p:cNvSpPr>
            <p:nvPr/>
          </p:nvSpPr>
          <p:spPr bwMode="auto">
            <a:xfrm>
              <a:off x="4529" y="164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2" name="Oval 74"/>
            <p:cNvSpPr>
              <a:spLocks noChangeAspect="1" noChangeArrowheads="1"/>
            </p:cNvSpPr>
            <p:nvPr/>
          </p:nvSpPr>
          <p:spPr bwMode="auto">
            <a:xfrm>
              <a:off x="4253" y="12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3" name="Oval 75"/>
            <p:cNvSpPr>
              <a:spLocks noChangeAspect="1" noChangeArrowheads="1"/>
            </p:cNvSpPr>
            <p:nvPr/>
          </p:nvSpPr>
          <p:spPr bwMode="auto">
            <a:xfrm>
              <a:off x="4361" y="13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4" name="Oval 76"/>
            <p:cNvSpPr>
              <a:spLocks noChangeAspect="1" noChangeArrowheads="1"/>
            </p:cNvSpPr>
            <p:nvPr/>
          </p:nvSpPr>
          <p:spPr bwMode="auto">
            <a:xfrm>
              <a:off x="4169" y="137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5" name="Oval 77"/>
            <p:cNvSpPr>
              <a:spLocks noChangeAspect="1" noChangeArrowheads="1"/>
            </p:cNvSpPr>
            <p:nvPr/>
          </p:nvSpPr>
          <p:spPr bwMode="auto">
            <a:xfrm>
              <a:off x="4253" y="14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6" name="Freeform 78"/>
            <p:cNvSpPr>
              <a:spLocks/>
            </p:cNvSpPr>
            <p:nvPr/>
          </p:nvSpPr>
          <p:spPr bwMode="auto">
            <a:xfrm>
              <a:off x="4190" y="1318"/>
              <a:ext cx="540" cy="372"/>
            </a:xfrm>
            <a:custGeom>
              <a:avLst/>
              <a:gdLst>
                <a:gd name="T0" fmla="*/ 198 w 540"/>
                <a:gd name="T1" fmla="*/ 96 h 372"/>
                <a:gd name="T2" fmla="*/ 84 w 540"/>
                <a:gd name="T3" fmla="*/ 0 h 372"/>
                <a:gd name="T4" fmla="*/ 0 w 540"/>
                <a:gd name="T5" fmla="*/ 90 h 372"/>
                <a:gd name="T6" fmla="*/ 72 w 540"/>
                <a:gd name="T7" fmla="*/ 192 h 372"/>
                <a:gd name="T8" fmla="*/ 354 w 540"/>
                <a:gd name="T9" fmla="*/ 372 h 372"/>
                <a:gd name="T10" fmla="*/ 540 w 540"/>
                <a:gd name="T11" fmla="*/ 312 h 372"/>
                <a:gd name="T12" fmla="*/ 414 w 540"/>
                <a:gd name="T13" fmla="*/ 216 h 372"/>
                <a:gd name="T14" fmla="*/ 366 w 540"/>
                <a:gd name="T15" fmla="*/ 36 h 372"/>
                <a:gd name="T16" fmla="*/ 198 w 540"/>
                <a:gd name="T17" fmla="*/ 96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0" h="372">
                  <a:moveTo>
                    <a:pt x="198" y="96"/>
                  </a:moveTo>
                  <a:lnTo>
                    <a:pt x="84" y="0"/>
                  </a:lnTo>
                  <a:lnTo>
                    <a:pt x="0" y="90"/>
                  </a:lnTo>
                  <a:lnTo>
                    <a:pt x="72" y="192"/>
                  </a:lnTo>
                  <a:lnTo>
                    <a:pt x="354" y="372"/>
                  </a:lnTo>
                  <a:lnTo>
                    <a:pt x="540" y="312"/>
                  </a:lnTo>
                  <a:lnTo>
                    <a:pt x="414" y="216"/>
                  </a:lnTo>
                  <a:lnTo>
                    <a:pt x="366" y="36"/>
                  </a:lnTo>
                  <a:lnTo>
                    <a:pt x="198" y="9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7" name="Line 79"/>
            <p:cNvSpPr>
              <a:spLocks noChangeShapeType="1"/>
            </p:cNvSpPr>
            <p:nvPr/>
          </p:nvSpPr>
          <p:spPr bwMode="auto">
            <a:xfrm flipH="1">
              <a:off x="4276" y="1420"/>
              <a:ext cx="111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8" name="Line 80"/>
            <p:cNvSpPr>
              <a:spLocks noChangeShapeType="1"/>
            </p:cNvSpPr>
            <p:nvPr/>
          </p:nvSpPr>
          <p:spPr bwMode="auto">
            <a:xfrm flipH="1">
              <a:off x="4555" y="1543"/>
              <a:ext cx="63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90" name="Group 81"/>
          <p:cNvGrpSpPr>
            <a:grpSpLocks/>
          </p:cNvGrpSpPr>
          <p:nvPr/>
        </p:nvGrpSpPr>
        <p:grpSpPr bwMode="auto">
          <a:xfrm>
            <a:off x="6396038" y="4149725"/>
            <a:ext cx="1577975" cy="1130300"/>
            <a:chOff x="3767" y="1853"/>
            <a:chExt cx="994" cy="712"/>
          </a:xfrm>
        </p:grpSpPr>
        <p:sp>
          <p:nvSpPr>
            <p:cNvPr id="20542" name="Oval 82"/>
            <p:cNvSpPr>
              <a:spLocks noChangeAspect="1" noChangeArrowheads="1"/>
            </p:cNvSpPr>
            <p:nvPr/>
          </p:nvSpPr>
          <p:spPr bwMode="auto">
            <a:xfrm>
              <a:off x="3983" y="210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3" name="Oval 83"/>
            <p:cNvSpPr>
              <a:spLocks noChangeAspect="1" noChangeArrowheads="1"/>
            </p:cNvSpPr>
            <p:nvPr/>
          </p:nvSpPr>
          <p:spPr bwMode="auto">
            <a:xfrm>
              <a:off x="3875" y="212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4" name="Oval 84"/>
            <p:cNvSpPr>
              <a:spLocks noChangeAspect="1" noChangeArrowheads="1"/>
            </p:cNvSpPr>
            <p:nvPr/>
          </p:nvSpPr>
          <p:spPr bwMode="auto">
            <a:xfrm>
              <a:off x="3767" y="215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5" name="Oval 85"/>
            <p:cNvSpPr>
              <a:spLocks noChangeAspect="1" noChangeArrowheads="1"/>
            </p:cNvSpPr>
            <p:nvPr/>
          </p:nvSpPr>
          <p:spPr bwMode="auto">
            <a:xfrm>
              <a:off x="3827" y="23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6" name="Oval 86"/>
            <p:cNvSpPr>
              <a:spLocks noChangeAspect="1" noChangeArrowheads="1"/>
            </p:cNvSpPr>
            <p:nvPr/>
          </p:nvSpPr>
          <p:spPr bwMode="auto">
            <a:xfrm>
              <a:off x="3941" y="241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7" name="Oval 87"/>
            <p:cNvSpPr>
              <a:spLocks noChangeAspect="1" noChangeArrowheads="1"/>
            </p:cNvSpPr>
            <p:nvPr/>
          </p:nvSpPr>
          <p:spPr bwMode="auto">
            <a:xfrm>
              <a:off x="4133" y="250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8" name="Oval 88"/>
            <p:cNvSpPr>
              <a:spLocks noChangeAspect="1" noChangeArrowheads="1"/>
            </p:cNvSpPr>
            <p:nvPr/>
          </p:nvSpPr>
          <p:spPr bwMode="auto">
            <a:xfrm>
              <a:off x="4283" y="20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9" name="Oval 89"/>
            <p:cNvSpPr>
              <a:spLocks noChangeAspect="1" noChangeArrowheads="1"/>
            </p:cNvSpPr>
            <p:nvPr/>
          </p:nvSpPr>
          <p:spPr bwMode="auto">
            <a:xfrm>
              <a:off x="4193" y="22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0" name="Oval 90"/>
            <p:cNvSpPr>
              <a:spLocks noChangeAspect="1" noChangeArrowheads="1"/>
            </p:cNvSpPr>
            <p:nvPr/>
          </p:nvSpPr>
          <p:spPr bwMode="auto">
            <a:xfrm>
              <a:off x="4157" y="23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1" name="Oval 91"/>
            <p:cNvSpPr>
              <a:spLocks noChangeArrowheads="1"/>
            </p:cNvSpPr>
            <p:nvPr/>
          </p:nvSpPr>
          <p:spPr bwMode="auto">
            <a:xfrm>
              <a:off x="4374" y="2022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2" name="Oval 92"/>
            <p:cNvSpPr>
              <a:spLocks noChangeAspect="1" noChangeArrowheads="1"/>
            </p:cNvSpPr>
            <p:nvPr/>
          </p:nvSpPr>
          <p:spPr bwMode="auto">
            <a:xfrm>
              <a:off x="4487" y="20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3" name="Oval 93"/>
            <p:cNvSpPr>
              <a:spLocks noChangeAspect="1" noChangeArrowheads="1"/>
            </p:cNvSpPr>
            <p:nvPr/>
          </p:nvSpPr>
          <p:spPr bwMode="auto">
            <a:xfrm>
              <a:off x="4673" y="18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4" name="Oval 94"/>
            <p:cNvSpPr>
              <a:spLocks noChangeAspect="1" noChangeArrowheads="1"/>
            </p:cNvSpPr>
            <p:nvPr/>
          </p:nvSpPr>
          <p:spPr bwMode="auto">
            <a:xfrm>
              <a:off x="4673" y="19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5" name="Oval 95"/>
            <p:cNvSpPr>
              <a:spLocks noChangeAspect="1" noChangeArrowheads="1"/>
            </p:cNvSpPr>
            <p:nvPr/>
          </p:nvSpPr>
          <p:spPr bwMode="auto">
            <a:xfrm>
              <a:off x="4703" y="214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6" name="Freeform 96"/>
            <p:cNvSpPr>
              <a:spLocks/>
            </p:cNvSpPr>
            <p:nvPr/>
          </p:nvSpPr>
          <p:spPr bwMode="auto">
            <a:xfrm>
              <a:off x="3786" y="2023"/>
              <a:ext cx="940" cy="516"/>
            </a:xfrm>
            <a:custGeom>
              <a:avLst/>
              <a:gdLst>
                <a:gd name="T0" fmla="*/ 228 w 940"/>
                <a:gd name="T1" fmla="*/ 108 h 516"/>
                <a:gd name="T2" fmla="*/ 108 w 940"/>
                <a:gd name="T3" fmla="*/ 132 h 516"/>
                <a:gd name="T4" fmla="*/ 0 w 940"/>
                <a:gd name="T5" fmla="*/ 168 h 516"/>
                <a:gd name="T6" fmla="*/ 72 w 940"/>
                <a:gd name="T7" fmla="*/ 316 h 516"/>
                <a:gd name="T8" fmla="*/ 180 w 940"/>
                <a:gd name="T9" fmla="*/ 416 h 516"/>
                <a:gd name="T10" fmla="*/ 372 w 940"/>
                <a:gd name="T11" fmla="*/ 516 h 516"/>
                <a:gd name="T12" fmla="*/ 400 w 940"/>
                <a:gd name="T13" fmla="*/ 368 h 516"/>
                <a:gd name="T14" fmla="*/ 432 w 940"/>
                <a:gd name="T15" fmla="*/ 236 h 516"/>
                <a:gd name="T16" fmla="*/ 528 w 940"/>
                <a:gd name="T17" fmla="*/ 68 h 516"/>
                <a:gd name="T18" fmla="*/ 628 w 940"/>
                <a:gd name="T19" fmla="*/ 36 h 516"/>
                <a:gd name="T20" fmla="*/ 728 w 940"/>
                <a:gd name="T21" fmla="*/ 16 h 516"/>
                <a:gd name="T22" fmla="*/ 912 w 940"/>
                <a:gd name="T23" fmla="*/ 0 h 516"/>
                <a:gd name="T24" fmla="*/ 940 w 940"/>
                <a:gd name="T25" fmla="*/ 156 h 5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40" h="516">
                  <a:moveTo>
                    <a:pt x="228" y="108"/>
                  </a:moveTo>
                  <a:lnTo>
                    <a:pt x="108" y="132"/>
                  </a:lnTo>
                  <a:lnTo>
                    <a:pt x="0" y="168"/>
                  </a:lnTo>
                  <a:lnTo>
                    <a:pt x="72" y="316"/>
                  </a:lnTo>
                  <a:lnTo>
                    <a:pt x="180" y="416"/>
                  </a:lnTo>
                  <a:lnTo>
                    <a:pt x="372" y="516"/>
                  </a:lnTo>
                  <a:lnTo>
                    <a:pt x="400" y="368"/>
                  </a:lnTo>
                  <a:lnTo>
                    <a:pt x="432" y="236"/>
                  </a:lnTo>
                  <a:lnTo>
                    <a:pt x="528" y="68"/>
                  </a:lnTo>
                  <a:lnTo>
                    <a:pt x="628" y="36"/>
                  </a:lnTo>
                  <a:lnTo>
                    <a:pt x="728" y="16"/>
                  </a:lnTo>
                  <a:lnTo>
                    <a:pt x="912" y="0"/>
                  </a:lnTo>
                  <a:lnTo>
                    <a:pt x="940" y="15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7" name="Line 97"/>
            <p:cNvSpPr>
              <a:spLocks noChangeShapeType="1"/>
            </p:cNvSpPr>
            <p:nvPr/>
          </p:nvSpPr>
          <p:spPr bwMode="auto">
            <a:xfrm>
              <a:off x="4698" y="1879"/>
              <a:ext cx="4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91" name="Group 98"/>
          <p:cNvGrpSpPr>
            <a:grpSpLocks/>
          </p:cNvGrpSpPr>
          <p:nvPr/>
        </p:nvGrpSpPr>
        <p:grpSpPr bwMode="auto">
          <a:xfrm>
            <a:off x="5656263" y="4799013"/>
            <a:ext cx="663575" cy="720725"/>
            <a:chOff x="3301" y="2262"/>
            <a:chExt cx="418" cy="454"/>
          </a:xfrm>
        </p:grpSpPr>
        <p:sp>
          <p:nvSpPr>
            <p:cNvPr id="20537" name="Oval 99"/>
            <p:cNvSpPr>
              <a:spLocks noChangeAspect="1" noChangeArrowheads="1"/>
            </p:cNvSpPr>
            <p:nvPr/>
          </p:nvSpPr>
          <p:spPr bwMode="auto">
            <a:xfrm>
              <a:off x="3535" y="22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8" name="Oval 100"/>
            <p:cNvSpPr>
              <a:spLocks noChangeAspect="1" noChangeArrowheads="1"/>
            </p:cNvSpPr>
            <p:nvPr/>
          </p:nvSpPr>
          <p:spPr bwMode="auto">
            <a:xfrm>
              <a:off x="3301" y="24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9" name="Oval 101"/>
            <p:cNvSpPr>
              <a:spLocks noChangeAspect="1" noChangeArrowheads="1"/>
            </p:cNvSpPr>
            <p:nvPr/>
          </p:nvSpPr>
          <p:spPr bwMode="auto">
            <a:xfrm>
              <a:off x="3661" y="24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0" name="Oval 102"/>
            <p:cNvSpPr>
              <a:spLocks noChangeAspect="1" noChangeArrowheads="1"/>
            </p:cNvSpPr>
            <p:nvPr/>
          </p:nvSpPr>
          <p:spPr bwMode="auto">
            <a:xfrm>
              <a:off x="3427" y="26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1" name="Freeform 103"/>
            <p:cNvSpPr>
              <a:spLocks/>
            </p:cNvSpPr>
            <p:nvPr/>
          </p:nvSpPr>
          <p:spPr bwMode="auto">
            <a:xfrm>
              <a:off x="3324" y="2284"/>
              <a:ext cx="364" cy="404"/>
            </a:xfrm>
            <a:custGeom>
              <a:avLst/>
              <a:gdLst>
                <a:gd name="T0" fmla="*/ 240 w 364"/>
                <a:gd name="T1" fmla="*/ 0 h 404"/>
                <a:gd name="T2" fmla="*/ 0 w 364"/>
                <a:gd name="T3" fmla="*/ 172 h 404"/>
                <a:gd name="T4" fmla="*/ 132 w 364"/>
                <a:gd name="T5" fmla="*/ 404 h 404"/>
                <a:gd name="T6" fmla="*/ 364 w 364"/>
                <a:gd name="T7" fmla="*/ 208 h 404"/>
                <a:gd name="T8" fmla="*/ 240 w 364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4" h="404">
                  <a:moveTo>
                    <a:pt x="240" y="0"/>
                  </a:moveTo>
                  <a:lnTo>
                    <a:pt x="0" y="172"/>
                  </a:lnTo>
                  <a:lnTo>
                    <a:pt x="132" y="404"/>
                  </a:lnTo>
                  <a:lnTo>
                    <a:pt x="364" y="20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92" name="Group 104"/>
          <p:cNvGrpSpPr>
            <a:grpSpLocks/>
          </p:cNvGrpSpPr>
          <p:nvPr/>
        </p:nvGrpSpPr>
        <p:grpSpPr bwMode="auto">
          <a:xfrm>
            <a:off x="3368675" y="4848225"/>
            <a:ext cx="2025650" cy="968375"/>
            <a:chOff x="1860" y="2293"/>
            <a:chExt cx="1276" cy="610"/>
          </a:xfrm>
        </p:grpSpPr>
        <p:sp>
          <p:nvSpPr>
            <p:cNvPr id="20522" name="Oval 105"/>
            <p:cNvSpPr>
              <a:spLocks noChangeAspect="1" noChangeArrowheads="1"/>
            </p:cNvSpPr>
            <p:nvPr/>
          </p:nvSpPr>
          <p:spPr bwMode="auto">
            <a:xfrm>
              <a:off x="2676" y="240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3" name="Oval 106"/>
            <p:cNvSpPr>
              <a:spLocks noChangeAspect="1" noChangeArrowheads="1"/>
            </p:cNvSpPr>
            <p:nvPr/>
          </p:nvSpPr>
          <p:spPr bwMode="auto">
            <a:xfrm>
              <a:off x="2622" y="2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4" name="Oval 107"/>
            <p:cNvSpPr>
              <a:spLocks noChangeAspect="1" noChangeArrowheads="1"/>
            </p:cNvSpPr>
            <p:nvPr/>
          </p:nvSpPr>
          <p:spPr bwMode="auto">
            <a:xfrm>
              <a:off x="2658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5" name="Oval 108"/>
            <p:cNvSpPr>
              <a:spLocks noChangeAspect="1" noChangeArrowheads="1"/>
            </p:cNvSpPr>
            <p:nvPr/>
          </p:nvSpPr>
          <p:spPr bwMode="auto">
            <a:xfrm>
              <a:off x="2772" y="2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6" name="Oval 109"/>
            <p:cNvSpPr>
              <a:spLocks noChangeAspect="1" noChangeArrowheads="1"/>
            </p:cNvSpPr>
            <p:nvPr/>
          </p:nvSpPr>
          <p:spPr bwMode="auto">
            <a:xfrm>
              <a:off x="3078" y="27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7" name="Oval 110"/>
            <p:cNvSpPr>
              <a:spLocks noChangeAspect="1" noChangeArrowheads="1"/>
            </p:cNvSpPr>
            <p:nvPr/>
          </p:nvSpPr>
          <p:spPr bwMode="auto">
            <a:xfrm>
              <a:off x="3006" y="28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8" name="Oval 111"/>
            <p:cNvSpPr>
              <a:spLocks noChangeAspect="1" noChangeArrowheads="1"/>
            </p:cNvSpPr>
            <p:nvPr/>
          </p:nvSpPr>
          <p:spPr bwMode="auto">
            <a:xfrm>
              <a:off x="1932" y="229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9" name="Oval 112"/>
            <p:cNvSpPr>
              <a:spLocks noChangeAspect="1" noChangeArrowheads="1"/>
            </p:cNvSpPr>
            <p:nvPr/>
          </p:nvSpPr>
          <p:spPr bwMode="auto">
            <a:xfrm>
              <a:off x="2184" y="241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0" name="Oval 113"/>
            <p:cNvSpPr>
              <a:spLocks noChangeAspect="1" noChangeArrowheads="1"/>
            </p:cNvSpPr>
            <p:nvPr/>
          </p:nvSpPr>
          <p:spPr bwMode="auto">
            <a:xfrm>
              <a:off x="2310" y="252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" name="Oval 114"/>
            <p:cNvSpPr>
              <a:spLocks noChangeAspect="1" noChangeArrowheads="1"/>
            </p:cNvSpPr>
            <p:nvPr/>
          </p:nvSpPr>
          <p:spPr bwMode="auto">
            <a:xfrm>
              <a:off x="1860" y="24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2" name="Oval 115"/>
            <p:cNvSpPr>
              <a:spLocks noChangeAspect="1" noChangeArrowheads="1"/>
            </p:cNvSpPr>
            <p:nvPr/>
          </p:nvSpPr>
          <p:spPr bwMode="auto">
            <a:xfrm>
              <a:off x="2022" y="25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3" name="Oval 116"/>
            <p:cNvSpPr>
              <a:spLocks noChangeAspect="1" noChangeArrowheads="1"/>
            </p:cNvSpPr>
            <p:nvPr/>
          </p:nvSpPr>
          <p:spPr bwMode="auto">
            <a:xfrm>
              <a:off x="2370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4" name="Oval 117"/>
            <p:cNvSpPr>
              <a:spLocks noChangeArrowheads="1"/>
            </p:cNvSpPr>
            <p:nvPr/>
          </p:nvSpPr>
          <p:spPr bwMode="auto">
            <a:xfrm>
              <a:off x="2107" y="278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5" name="Freeform 118"/>
            <p:cNvSpPr>
              <a:spLocks/>
            </p:cNvSpPr>
            <p:nvPr/>
          </p:nvSpPr>
          <p:spPr bwMode="auto">
            <a:xfrm>
              <a:off x="1875" y="2321"/>
              <a:ext cx="1232" cy="556"/>
            </a:xfrm>
            <a:custGeom>
              <a:avLst/>
              <a:gdLst>
                <a:gd name="T0" fmla="*/ 456 w 1232"/>
                <a:gd name="T1" fmla="*/ 232 h 556"/>
                <a:gd name="T2" fmla="*/ 332 w 1232"/>
                <a:gd name="T3" fmla="*/ 116 h 556"/>
                <a:gd name="T4" fmla="*/ 80 w 1232"/>
                <a:gd name="T5" fmla="*/ 0 h 556"/>
                <a:gd name="T6" fmla="*/ 0 w 1232"/>
                <a:gd name="T7" fmla="*/ 212 h 556"/>
                <a:gd name="T8" fmla="*/ 180 w 1232"/>
                <a:gd name="T9" fmla="*/ 268 h 556"/>
                <a:gd name="T10" fmla="*/ 264 w 1232"/>
                <a:gd name="T11" fmla="*/ 500 h 556"/>
                <a:gd name="T12" fmla="*/ 524 w 1232"/>
                <a:gd name="T13" fmla="*/ 492 h 556"/>
                <a:gd name="T14" fmla="*/ 808 w 1232"/>
                <a:gd name="T15" fmla="*/ 488 h 556"/>
                <a:gd name="T16" fmla="*/ 932 w 1232"/>
                <a:gd name="T17" fmla="*/ 520 h 556"/>
                <a:gd name="T18" fmla="*/ 1160 w 1232"/>
                <a:gd name="T19" fmla="*/ 556 h 556"/>
                <a:gd name="T20" fmla="*/ 1232 w 1232"/>
                <a:gd name="T21" fmla="*/ 436 h 5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2" h="556">
                  <a:moveTo>
                    <a:pt x="456" y="232"/>
                  </a:moveTo>
                  <a:lnTo>
                    <a:pt x="332" y="116"/>
                  </a:lnTo>
                  <a:lnTo>
                    <a:pt x="80" y="0"/>
                  </a:lnTo>
                  <a:lnTo>
                    <a:pt x="0" y="212"/>
                  </a:lnTo>
                  <a:lnTo>
                    <a:pt x="180" y="268"/>
                  </a:lnTo>
                  <a:lnTo>
                    <a:pt x="264" y="500"/>
                  </a:lnTo>
                  <a:lnTo>
                    <a:pt x="524" y="492"/>
                  </a:lnTo>
                  <a:lnTo>
                    <a:pt x="808" y="488"/>
                  </a:lnTo>
                  <a:lnTo>
                    <a:pt x="932" y="520"/>
                  </a:lnTo>
                  <a:lnTo>
                    <a:pt x="1160" y="556"/>
                  </a:lnTo>
                  <a:lnTo>
                    <a:pt x="1232" y="4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6" name="Freeform 119"/>
            <p:cNvSpPr>
              <a:spLocks/>
            </p:cNvSpPr>
            <p:nvPr/>
          </p:nvSpPr>
          <p:spPr bwMode="auto">
            <a:xfrm>
              <a:off x="2643" y="2429"/>
              <a:ext cx="60" cy="388"/>
            </a:xfrm>
            <a:custGeom>
              <a:avLst/>
              <a:gdLst>
                <a:gd name="T0" fmla="*/ 60 w 60"/>
                <a:gd name="T1" fmla="*/ 0 h 388"/>
                <a:gd name="T2" fmla="*/ 0 w 60"/>
                <a:gd name="T3" fmla="*/ 204 h 388"/>
                <a:gd name="T4" fmla="*/ 40 w 60"/>
                <a:gd name="T5" fmla="*/ 388 h 3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0" h="388">
                  <a:moveTo>
                    <a:pt x="60" y="0"/>
                  </a:moveTo>
                  <a:lnTo>
                    <a:pt x="0" y="204"/>
                  </a:lnTo>
                  <a:lnTo>
                    <a:pt x="40" y="388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493" name="Group 120"/>
          <p:cNvGrpSpPr>
            <a:grpSpLocks/>
          </p:cNvGrpSpPr>
          <p:nvPr/>
        </p:nvGrpSpPr>
        <p:grpSpPr bwMode="auto">
          <a:xfrm>
            <a:off x="1352550" y="4370388"/>
            <a:ext cx="1747838" cy="1087437"/>
            <a:chOff x="590" y="1992"/>
            <a:chExt cx="1101" cy="685"/>
          </a:xfrm>
        </p:grpSpPr>
        <p:sp>
          <p:nvSpPr>
            <p:cNvPr id="20511" name="Oval 121"/>
            <p:cNvSpPr>
              <a:spLocks noChangeArrowheads="1"/>
            </p:cNvSpPr>
            <p:nvPr/>
          </p:nvSpPr>
          <p:spPr bwMode="auto">
            <a:xfrm>
              <a:off x="600" y="2522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2" name="Oval 122"/>
            <p:cNvSpPr>
              <a:spLocks noChangeArrowheads="1"/>
            </p:cNvSpPr>
            <p:nvPr/>
          </p:nvSpPr>
          <p:spPr bwMode="auto">
            <a:xfrm>
              <a:off x="590" y="2527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3" name="Oval 123"/>
            <p:cNvSpPr>
              <a:spLocks noChangeAspect="1" noChangeArrowheads="1"/>
            </p:cNvSpPr>
            <p:nvPr/>
          </p:nvSpPr>
          <p:spPr bwMode="auto">
            <a:xfrm>
              <a:off x="1537" y="19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4" name="Oval 124"/>
            <p:cNvSpPr>
              <a:spLocks noChangeAspect="1" noChangeArrowheads="1"/>
            </p:cNvSpPr>
            <p:nvPr/>
          </p:nvSpPr>
          <p:spPr bwMode="auto">
            <a:xfrm>
              <a:off x="1633" y="208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5" name="Oval 125"/>
            <p:cNvSpPr>
              <a:spLocks noChangeAspect="1" noChangeArrowheads="1"/>
            </p:cNvSpPr>
            <p:nvPr/>
          </p:nvSpPr>
          <p:spPr bwMode="auto">
            <a:xfrm>
              <a:off x="1249" y="207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6" name="Oval 126"/>
            <p:cNvSpPr>
              <a:spLocks noChangeAspect="1" noChangeArrowheads="1"/>
            </p:cNvSpPr>
            <p:nvPr/>
          </p:nvSpPr>
          <p:spPr bwMode="auto">
            <a:xfrm>
              <a:off x="1255" y="22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7" name="Oval 127"/>
            <p:cNvSpPr>
              <a:spLocks noChangeAspect="1" noChangeArrowheads="1"/>
            </p:cNvSpPr>
            <p:nvPr/>
          </p:nvSpPr>
          <p:spPr bwMode="auto">
            <a:xfrm>
              <a:off x="1363" y="240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8" name="Oval 128"/>
            <p:cNvSpPr>
              <a:spLocks noChangeAspect="1" noChangeArrowheads="1"/>
            </p:cNvSpPr>
            <p:nvPr/>
          </p:nvSpPr>
          <p:spPr bwMode="auto">
            <a:xfrm>
              <a:off x="853" y="235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9" name="Oval 129"/>
            <p:cNvSpPr>
              <a:spLocks noChangeAspect="1" noChangeArrowheads="1"/>
            </p:cNvSpPr>
            <p:nvPr/>
          </p:nvSpPr>
          <p:spPr bwMode="auto">
            <a:xfrm>
              <a:off x="847" y="25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0" name="Oval 130"/>
            <p:cNvSpPr>
              <a:spLocks noChangeArrowheads="1"/>
            </p:cNvSpPr>
            <p:nvPr/>
          </p:nvSpPr>
          <p:spPr bwMode="auto">
            <a:xfrm>
              <a:off x="1346" y="2605"/>
              <a:ext cx="72" cy="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1" name="Freeform 131"/>
            <p:cNvSpPr>
              <a:spLocks/>
            </p:cNvSpPr>
            <p:nvPr/>
          </p:nvSpPr>
          <p:spPr bwMode="auto">
            <a:xfrm>
              <a:off x="644" y="2020"/>
              <a:ext cx="1020" cy="612"/>
            </a:xfrm>
            <a:custGeom>
              <a:avLst/>
              <a:gdLst>
                <a:gd name="T0" fmla="*/ 1020 w 1020"/>
                <a:gd name="T1" fmla="*/ 100 h 612"/>
                <a:gd name="T2" fmla="*/ 916 w 1020"/>
                <a:gd name="T3" fmla="*/ 0 h 612"/>
                <a:gd name="T4" fmla="*/ 628 w 1020"/>
                <a:gd name="T5" fmla="*/ 80 h 612"/>
                <a:gd name="T6" fmla="*/ 632 w 1020"/>
                <a:gd name="T7" fmla="*/ 252 h 612"/>
                <a:gd name="T8" fmla="*/ 740 w 1020"/>
                <a:gd name="T9" fmla="*/ 412 h 612"/>
                <a:gd name="T10" fmla="*/ 740 w 1020"/>
                <a:gd name="T11" fmla="*/ 612 h 612"/>
                <a:gd name="T12" fmla="*/ 228 w 1020"/>
                <a:gd name="T13" fmla="*/ 548 h 612"/>
                <a:gd name="T14" fmla="*/ 0 w 1020"/>
                <a:gd name="T15" fmla="*/ 548 h 612"/>
                <a:gd name="T16" fmla="*/ 236 w 1020"/>
                <a:gd name="T17" fmla="*/ 352 h 612"/>
                <a:gd name="T18" fmla="*/ 224 w 1020"/>
                <a:gd name="T19" fmla="*/ 548 h 6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0" h="612">
                  <a:moveTo>
                    <a:pt x="1020" y="100"/>
                  </a:moveTo>
                  <a:lnTo>
                    <a:pt x="916" y="0"/>
                  </a:lnTo>
                  <a:lnTo>
                    <a:pt x="628" y="80"/>
                  </a:lnTo>
                  <a:lnTo>
                    <a:pt x="632" y="252"/>
                  </a:lnTo>
                  <a:lnTo>
                    <a:pt x="740" y="412"/>
                  </a:lnTo>
                  <a:lnTo>
                    <a:pt x="740" y="612"/>
                  </a:lnTo>
                  <a:lnTo>
                    <a:pt x="228" y="548"/>
                  </a:lnTo>
                  <a:lnTo>
                    <a:pt x="0" y="548"/>
                  </a:lnTo>
                  <a:lnTo>
                    <a:pt x="236" y="352"/>
                  </a:lnTo>
                  <a:lnTo>
                    <a:pt x="224" y="54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4" name="Oval 132"/>
          <p:cNvSpPr>
            <a:spLocks noChangeArrowheads="1"/>
          </p:cNvSpPr>
          <p:nvPr/>
        </p:nvSpPr>
        <p:spPr bwMode="auto">
          <a:xfrm>
            <a:off x="2311400" y="3008313"/>
            <a:ext cx="4568825" cy="144621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157" name="Line 133"/>
          <p:cNvSpPr>
            <a:spLocks noChangeShapeType="1"/>
          </p:cNvSpPr>
          <p:nvPr/>
        </p:nvSpPr>
        <p:spPr bwMode="auto">
          <a:xfrm flipH="1" flipV="1">
            <a:off x="2054225" y="3532188"/>
            <a:ext cx="4811713" cy="3444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AutoShape 134"/>
          <p:cNvSpPr>
            <a:spLocks noChangeArrowheads="1"/>
          </p:cNvSpPr>
          <p:nvPr/>
        </p:nvSpPr>
        <p:spPr bwMode="auto">
          <a:xfrm>
            <a:off x="4297363" y="3413125"/>
            <a:ext cx="598487" cy="598488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Text Box 135"/>
          <p:cNvSpPr txBox="1">
            <a:spLocks noChangeArrowheads="1"/>
          </p:cNvSpPr>
          <p:nvPr/>
        </p:nvSpPr>
        <p:spPr bwMode="auto">
          <a:xfrm>
            <a:off x="50800" y="3592513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Cancer</a:t>
            </a:r>
          </a:p>
        </p:txBody>
      </p:sp>
      <p:sp>
        <p:nvSpPr>
          <p:cNvPr id="20498" name="Text Box 136"/>
          <p:cNvSpPr txBox="1">
            <a:spLocks noChangeArrowheads="1"/>
          </p:cNvSpPr>
          <p:nvPr/>
        </p:nvSpPr>
        <p:spPr bwMode="auto">
          <a:xfrm>
            <a:off x="327025" y="2093913"/>
            <a:ext cx="13128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chemeClr val="hlink"/>
                </a:solidFill>
              </a:rPr>
              <a:t>Gemini</a:t>
            </a:r>
          </a:p>
        </p:txBody>
      </p:sp>
      <p:sp>
        <p:nvSpPr>
          <p:cNvPr id="20499" name="Text Box 137"/>
          <p:cNvSpPr txBox="1">
            <a:spLocks noChangeArrowheads="1"/>
          </p:cNvSpPr>
          <p:nvPr/>
        </p:nvSpPr>
        <p:spPr bwMode="auto">
          <a:xfrm>
            <a:off x="1571625" y="1287463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Taurus</a:t>
            </a:r>
          </a:p>
        </p:txBody>
      </p:sp>
      <p:sp>
        <p:nvSpPr>
          <p:cNvPr id="20500" name="Text Box 138"/>
          <p:cNvSpPr txBox="1">
            <a:spLocks noChangeArrowheads="1"/>
          </p:cNvSpPr>
          <p:nvPr/>
        </p:nvSpPr>
        <p:spPr bwMode="auto">
          <a:xfrm>
            <a:off x="3125788" y="1239838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Aries</a:t>
            </a:r>
          </a:p>
        </p:txBody>
      </p:sp>
      <p:sp>
        <p:nvSpPr>
          <p:cNvPr id="20501" name="Text Box 139"/>
          <p:cNvSpPr txBox="1">
            <a:spLocks noChangeArrowheads="1"/>
          </p:cNvSpPr>
          <p:nvPr/>
        </p:nvSpPr>
        <p:spPr bwMode="auto">
          <a:xfrm>
            <a:off x="4330700" y="101123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Pisces</a:t>
            </a:r>
          </a:p>
        </p:txBody>
      </p:sp>
      <p:sp>
        <p:nvSpPr>
          <p:cNvPr id="20502" name="Text Box 140"/>
          <p:cNvSpPr txBox="1">
            <a:spLocks noChangeArrowheads="1"/>
          </p:cNvSpPr>
          <p:nvPr/>
        </p:nvSpPr>
        <p:spPr bwMode="auto">
          <a:xfrm>
            <a:off x="5711825" y="1192213"/>
            <a:ext cx="1389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Aquarius</a:t>
            </a:r>
          </a:p>
        </p:txBody>
      </p:sp>
      <p:sp>
        <p:nvSpPr>
          <p:cNvPr id="20503" name="Text Box 141"/>
          <p:cNvSpPr txBox="1">
            <a:spLocks noChangeArrowheads="1"/>
          </p:cNvSpPr>
          <p:nvPr/>
        </p:nvSpPr>
        <p:spPr bwMode="auto">
          <a:xfrm>
            <a:off x="6786563" y="1897063"/>
            <a:ext cx="150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Capricorn</a:t>
            </a:r>
          </a:p>
        </p:txBody>
      </p:sp>
      <p:sp>
        <p:nvSpPr>
          <p:cNvPr id="20504" name="Text Box 142"/>
          <p:cNvSpPr txBox="1">
            <a:spLocks noChangeArrowheads="1"/>
          </p:cNvSpPr>
          <p:nvPr/>
        </p:nvSpPr>
        <p:spPr bwMode="auto">
          <a:xfrm>
            <a:off x="7524750" y="2874963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Sagittarius</a:t>
            </a:r>
          </a:p>
        </p:txBody>
      </p:sp>
      <p:sp>
        <p:nvSpPr>
          <p:cNvPr id="20505" name="Text Box 143"/>
          <p:cNvSpPr txBox="1">
            <a:spLocks noChangeArrowheads="1"/>
          </p:cNvSpPr>
          <p:nvPr/>
        </p:nvSpPr>
        <p:spPr bwMode="auto">
          <a:xfrm>
            <a:off x="7186613" y="470693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Scorpius</a:t>
            </a:r>
          </a:p>
        </p:txBody>
      </p:sp>
      <p:sp>
        <p:nvSpPr>
          <p:cNvPr id="20506" name="Text Box 144"/>
          <p:cNvSpPr txBox="1">
            <a:spLocks noChangeArrowheads="1"/>
          </p:cNvSpPr>
          <p:nvPr/>
        </p:nvSpPr>
        <p:spPr bwMode="auto">
          <a:xfrm>
            <a:off x="5745163" y="550703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Libra</a:t>
            </a:r>
          </a:p>
        </p:txBody>
      </p:sp>
      <p:sp>
        <p:nvSpPr>
          <p:cNvPr id="20507" name="Text Box 145"/>
          <p:cNvSpPr txBox="1">
            <a:spLocks noChangeArrowheads="1"/>
          </p:cNvSpPr>
          <p:nvPr/>
        </p:nvSpPr>
        <p:spPr bwMode="auto">
          <a:xfrm>
            <a:off x="3803650" y="5756275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Virgo</a:t>
            </a:r>
          </a:p>
        </p:txBody>
      </p:sp>
      <p:sp>
        <p:nvSpPr>
          <p:cNvPr id="20508" name="Text Box 146"/>
          <p:cNvSpPr txBox="1">
            <a:spLocks noChangeArrowheads="1"/>
          </p:cNvSpPr>
          <p:nvPr/>
        </p:nvSpPr>
        <p:spPr bwMode="auto">
          <a:xfrm>
            <a:off x="1733550" y="5430838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Leo</a:t>
            </a:r>
          </a:p>
        </p:txBody>
      </p:sp>
      <p:sp>
        <p:nvSpPr>
          <p:cNvPr id="20509" name="Text Box 147"/>
          <p:cNvSpPr txBox="1">
            <a:spLocks noChangeArrowheads="1"/>
          </p:cNvSpPr>
          <p:nvPr/>
        </p:nvSpPr>
        <p:spPr bwMode="auto">
          <a:xfrm>
            <a:off x="315913" y="304800"/>
            <a:ext cx="4596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June:  Sun in Gemini</a:t>
            </a:r>
            <a:endParaRPr lang="en-US" sz="3600" dirty="0"/>
          </a:p>
        </p:txBody>
      </p:sp>
      <p:sp>
        <p:nvSpPr>
          <p:cNvPr id="20510" name="Oval 148"/>
          <p:cNvSpPr>
            <a:spLocks noChangeArrowheads="1"/>
          </p:cNvSpPr>
          <p:nvPr/>
        </p:nvSpPr>
        <p:spPr bwMode="auto">
          <a:xfrm>
            <a:off x="6702425" y="3679825"/>
            <a:ext cx="352425" cy="3524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485900" y="2524125"/>
            <a:ext cx="957263" cy="901700"/>
            <a:chOff x="674" y="840"/>
            <a:chExt cx="603" cy="568"/>
          </a:xfrm>
        </p:grpSpPr>
        <p:sp>
          <p:nvSpPr>
            <p:cNvPr id="21646" name="Freeform 3"/>
            <p:cNvSpPr>
              <a:spLocks/>
            </p:cNvSpPr>
            <p:nvPr/>
          </p:nvSpPr>
          <p:spPr bwMode="auto">
            <a:xfrm>
              <a:off x="696" y="870"/>
              <a:ext cx="546" cy="510"/>
            </a:xfrm>
            <a:custGeom>
              <a:avLst/>
              <a:gdLst>
                <a:gd name="T0" fmla="*/ 324 w 546"/>
                <a:gd name="T1" fmla="*/ 510 h 510"/>
                <a:gd name="T2" fmla="*/ 114 w 546"/>
                <a:gd name="T3" fmla="*/ 318 h 510"/>
                <a:gd name="T4" fmla="*/ 0 w 546"/>
                <a:gd name="T5" fmla="*/ 84 h 510"/>
                <a:gd name="T6" fmla="*/ 186 w 546"/>
                <a:gd name="T7" fmla="*/ 0 h 510"/>
                <a:gd name="T8" fmla="*/ 462 w 546"/>
                <a:gd name="T9" fmla="*/ 294 h 510"/>
                <a:gd name="T10" fmla="*/ 546 w 546"/>
                <a:gd name="T11" fmla="*/ 390 h 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510">
                  <a:moveTo>
                    <a:pt x="324" y="510"/>
                  </a:moveTo>
                  <a:lnTo>
                    <a:pt x="114" y="318"/>
                  </a:lnTo>
                  <a:lnTo>
                    <a:pt x="0" y="84"/>
                  </a:lnTo>
                  <a:lnTo>
                    <a:pt x="186" y="0"/>
                  </a:lnTo>
                  <a:lnTo>
                    <a:pt x="462" y="294"/>
                  </a:lnTo>
                  <a:lnTo>
                    <a:pt x="546" y="39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7" name="Oval 4"/>
            <p:cNvSpPr>
              <a:spLocks noChangeArrowheads="1"/>
            </p:cNvSpPr>
            <p:nvPr/>
          </p:nvSpPr>
          <p:spPr bwMode="auto">
            <a:xfrm>
              <a:off x="674" y="91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8" name="Oval 5"/>
            <p:cNvSpPr>
              <a:spLocks noChangeArrowheads="1"/>
            </p:cNvSpPr>
            <p:nvPr/>
          </p:nvSpPr>
          <p:spPr bwMode="auto">
            <a:xfrm>
              <a:off x="846" y="84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9" name="Oval 6"/>
            <p:cNvSpPr>
              <a:spLocks noChangeAspect="1" noChangeArrowheads="1"/>
            </p:cNvSpPr>
            <p:nvPr/>
          </p:nvSpPr>
          <p:spPr bwMode="auto">
            <a:xfrm>
              <a:off x="788" y="116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0" name="Oval 7"/>
            <p:cNvSpPr>
              <a:spLocks noChangeAspect="1" noChangeArrowheads="1"/>
            </p:cNvSpPr>
            <p:nvPr/>
          </p:nvSpPr>
          <p:spPr bwMode="auto">
            <a:xfrm>
              <a:off x="1123" y="112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1" name="Oval 8"/>
            <p:cNvSpPr>
              <a:spLocks noChangeAspect="1" noChangeArrowheads="1"/>
            </p:cNvSpPr>
            <p:nvPr/>
          </p:nvSpPr>
          <p:spPr bwMode="auto">
            <a:xfrm>
              <a:off x="1003" y="13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52" name="Oval 9"/>
            <p:cNvSpPr>
              <a:spLocks noChangeAspect="1" noChangeArrowheads="1"/>
            </p:cNvSpPr>
            <p:nvPr/>
          </p:nvSpPr>
          <p:spPr bwMode="auto">
            <a:xfrm>
              <a:off x="1219" y="12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07" name="Group 10"/>
          <p:cNvGrpSpPr>
            <a:grpSpLocks/>
          </p:cNvGrpSpPr>
          <p:nvPr/>
        </p:nvGrpSpPr>
        <p:grpSpPr bwMode="auto">
          <a:xfrm>
            <a:off x="1117600" y="3503613"/>
            <a:ext cx="693738" cy="941387"/>
            <a:chOff x="370" y="1455"/>
            <a:chExt cx="437" cy="593"/>
          </a:xfrm>
        </p:grpSpPr>
        <p:sp>
          <p:nvSpPr>
            <p:cNvPr id="21640" name="Oval 11"/>
            <p:cNvSpPr>
              <a:spLocks noChangeArrowheads="1"/>
            </p:cNvSpPr>
            <p:nvPr/>
          </p:nvSpPr>
          <p:spPr bwMode="auto">
            <a:xfrm>
              <a:off x="507" y="1707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1" name="Oval 12"/>
            <p:cNvSpPr>
              <a:spLocks noChangeArrowheads="1"/>
            </p:cNvSpPr>
            <p:nvPr/>
          </p:nvSpPr>
          <p:spPr bwMode="auto">
            <a:xfrm>
              <a:off x="370" y="197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2" name="Oval 13"/>
            <p:cNvSpPr>
              <a:spLocks noChangeArrowheads="1"/>
            </p:cNvSpPr>
            <p:nvPr/>
          </p:nvSpPr>
          <p:spPr bwMode="auto">
            <a:xfrm>
              <a:off x="487" y="1455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3" name="Oval 14"/>
            <p:cNvSpPr>
              <a:spLocks noChangeArrowheads="1"/>
            </p:cNvSpPr>
            <p:nvPr/>
          </p:nvSpPr>
          <p:spPr bwMode="auto">
            <a:xfrm>
              <a:off x="729" y="1928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4" name="Freeform 15"/>
            <p:cNvSpPr>
              <a:spLocks/>
            </p:cNvSpPr>
            <p:nvPr/>
          </p:nvSpPr>
          <p:spPr bwMode="auto">
            <a:xfrm>
              <a:off x="402" y="1476"/>
              <a:ext cx="156" cy="534"/>
            </a:xfrm>
            <a:custGeom>
              <a:avLst/>
              <a:gdLst>
                <a:gd name="T0" fmla="*/ 0 w 156"/>
                <a:gd name="T1" fmla="*/ 534 h 534"/>
                <a:gd name="T2" fmla="*/ 156 w 156"/>
                <a:gd name="T3" fmla="*/ 270 h 534"/>
                <a:gd name="T4" fmla="*/ 120 w 156"/>
                <a:gd name="T5" fmla="*/ 0 h 5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534">
                  <a:moveTo>
                    <a:pt x="0" y="534"/>
                  </a:moveTo>
                  <a:lnTo>
                    <a:pt x="156" y="270"/>
                  </a:lnTo>
                  <a:lnTo>
                    <a:pt x="120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45" name="Line 16"/>
            <p:cNvSpPr>
              <a:spLocks noChangeShapeType="1"/>
            </p:cNvSpPr>
            <p:nvPr/>
          </p:nvSpPr>
          <p:spPr bwMode="auto">
            <a:xfrm>
              <a:off x="558" y="1752"/>
              <a:ext cx="204" cy="2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08" name="Group 17"/>
          <p:cNvGrpSpPr>
            <a:grpSpLocks/>
          </p:cNvGrpSpPr>
          <p:nvPr/>
        </p:nvGrpSpPr>
        <p:grpSpPr bwMode="auto">
          <a:xfrm>
            <a:off x="2273300" y="1876425"/>
            <a:ext cx="1063625" cy="958850"/>
            <a:chOff x="1116" y="420"/>
            <a:chExt cx="670" cy="604"/>
          </a:xfrm>
        </p:grpSpPr>
        <p:sp>
          <p:nvSpPr>
            <p:cNvPr id="21633" name="Oval 18"/>
            <p:cNvSpPr>
              <a:spLocks noChangeAspect="1" noChangeArrowheads="1"/>
            </p:cNvSpPr>
            <p:nvPr/>
          </p:nvSpPr>
          <p:spPr bwMode="auto">
            <a:xfrm>
              <a:off x="1116" y="5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4" name="Oval 19"/>
            <p:cNvSpPr>
              <a:spLocks noChangeAspect="1" noChangeArrowheads="1"/>
            </p:cNvSpPr>
            <p:nvPr/>
          </p:nvSpPr>
          <p:spPr bwMode="auto">
            <a:xfrm>
              <a:off x="1350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5" name="Oval 20"/>
            <p:cNvSpPr>
              <a:spLocks noChangeAspect="1" noChangeArrowheads="1"/>
            </p:cNvSpPr>
            <p:nvPr/>
          </p:nvSpPr>
          <p:spPr bwMode="auto">
            <a:xfrm>
              <a:off x="1728" y="84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6" name="Oval 21"/>
            <p:cNvSpPr>
              <a:spLocks noChangeAspect="1" noChangeArrowheads="1"/>
            </p:cNvSpPr>
            <p:nvPr/>
          </p:nvSpPr>
          <p:spPr bwMode="auto">
            <a:xfrm>
              <a:off x="1698" y="9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7" name="Oval 22"/>
            <p:cNvSpPr>
              <a:spLocks noChangeAspect="1" noChangeArrowheads="1"/>
            </p:cNvSpPr>
            <p:nvPr/>
          </p:nvSpPr>
          <p:spPr bwMode="auto">
            <a:xfrm>
              <a:off x="1644" y="7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8" name="Oval 23"/>
            <p:cNvSpPr>
              <a:spLocks noChangeArrowheads="1"/>
            </p:cNvSpPr>
            <p:nvPr/>
          </p:nvSpPr>
          <p:spPr bwMode="auto">
            <a:xfrm>
              <a:off x="1579" y="88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39" name="Freeform 24"/>
            <p:cNvSpPr>
              <a:spLocks/>
            </p:cNvSpPr>
            <p:nvPr/>
          </p:nvSpPr>
          <p:spPr bwMode="auto">
            <a:xfrm>
              <a:off x="1157" y="456"/>
              <a:ext cx="606" cy="552"/>
            </a:xfrm>
            <a:custGeom>
              <a:avLst/>
              <a:gdLst>
                <a:gd name="T0" fmla="*/ 0 w 606"/>
                <a:gd name="T1" fmla="*/ 132 h 552"/>
                <a:gd name="T2" fmla="*/ 456 w 606"/>
                <a:gd name="T3" fmla="*/ 462 h 552"/>
                <a:gd name="T4" fmla="*/ 570 w 606"/>
                <a:gd name="T5" fmla="*/ 552 h 552"/>
                <a:gd name="T6" fmla="*/ 606 w 606"/>
                <a:gd name="T7" fmla="*/ 420 h 552"/>
                <a:gd name="T8" fmla="*/ 516 w 606"/>
                <a:gd name="T9" fmla="*/ 312 h 552"/>
                <a:gd name="T10" fmla="*/ 210 w 606"/>
                <a:gd name="T11" fmla="*/ 0 h 5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6" h="552">
                  <a:moveTo>
                    <a:pt x="0" y="132"/>
                  </a:moveTo>
                  <a:lnTo>
                    <a:pt x="456" y="462"/>
                  </a:lnTo>
                  <a:lnTo>
                    <a:pt x="570" y="552"/>
                  </a:lnTo>
                  <a:lnTo>
                    <a:pt x="606" y="420"/>
                  </a:lnTo>
                  <a:lnTo>
                    <a:pt x="516" y="312"/>
                  </a:lnTo>
                  <a:lnTo>
                    <a:pt x="21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09" name="Group 25"/>
          <p:cNvGrpSpPr>
            <a:grpSpLocks/>
          </p:cNvGrpSpPr>
          <p:nvPr/>
        </p:nvGrpSpPr>
        <p:grpSpPr bwMode="auto">
          <a:xfrm>
            <a:off x="3408363" y="2041525"/>
            <a:ext cx="549275" cy="425450"/>
            <a:chOff x="1807" y="536"/>
            <a:chExt cx="346" cy="268"/>
          </a:xfrm>
        </p:grpSpPr>
        <p:sp>
          <p:nvSpPr>
            <p:cNvPr id="21628" name="Oval 26"/>
            <p:cNvSpPr>
              <a:spLocks noChangeAspect="1" noChangeArrowheads="1"/>
            </p:cNvSpPr>
            <p:nvPr/>
          </p:nvSpPr>
          <p:spPr bwMode="auto">
            <a:xfrm>
              <a:off x="1807" y="53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629" name="Group 27"/>
            <p:cNvGrpSpPr>
              <a:grpSpLocks/>
            </p:cNvGrpSpPr>
            <p:nvPr/>
          </p:nvGrpSpPr>
          <p:grpSpPr bwMode="auto">
            <a:xfrm>
              <a:off x="1830" y="560"/>
              <a:ext cx="323" cy="244"/>
              <a:chOff x="1830" y="560"/>
              <a:chExt cx="323" cy="244"/>
            </a:xfrm>
          </p:grpSpPr>
          <p:sp>
            <p:nvSpPr>
              <p:cNvPr id="21630" name="Oval 28"/>
              <p:cNvSpPr>
                <a:spLocks noChangeAspect="1" noChangeArrowheads="1"/>
              </p:cNvSpPr>
              <p:nvPr/>
            </p:nvSpPr>
            <p:spPr bwMode="auto">
              <a:xfrm>
                <a:off x="2023" y="63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31" name="Oval 29"/>
              <p:cNvSpPr>
                <a:spLocks noChangeAspect="1" noChangeArrowheads="1"/>
              </p:cNvSpPr>
              <p:nvPr/>
            </p:nvSpPr>
            <p:spPr bwMode="auto">
              <a:xfrm>
                <a:off x="2095" y="746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32" name="Freeform 30"/>
              <p:cNvSpPr>
                <a:spLocks/>
              </p:cNvSpPr>
              <p:nvPr/>
            </p:nvSpPr>
            <p:spPr bwMode="auto">
              <a:xfrm>
                <a:off x="1830" y="560"/>
                <a:ext cx="294" cy="210"/>
              </a:xfrm>
              <a:custGeom>
                <a:avLst/>
                <a:gdLst>
                  <a:gd name="T0" fmla="*/ 0 w 294"/>
                  <a:gd name="T1" fmla="*/ 0 h 210"/>
                  <a:gd name="T2" fmla="*/ 222 w 294"/>
                  <a:gd name="T3" fmla="*/ 102 h 210"/>
                  <a:gd name="T4" fmla="*/ 294 w 294"/>
                  <a:gd name="T5" fmla="*/ 210 h 2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4" h="210">
                    <a:moveTo>
                      <a:pt x="0" y="0"/>
                    </a:moveTo>
                    <a:lnTo>
                      <a:pt x="222" y="102"/>
                    </a:lnTo>
                    <a:lnTo>
                      <a:pt x="294" y="21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510" name="Group 31"/>
          <p:cNvGrpSpPr>
            <a:grpSpLocks/>
          </p:cNvGrpSpPr>
          <p:nvPr/>
        </p:nvGrpSpPr>
        <p:grpSpPr bwMode="auto">
          <a:xfrm>
            <a:off x="4311650" y="1606550"/>
            <a:ext cx="1263650" cy="1327150"/>
            <a:chOff x="2262" y="184"/>
            <a:chExt cx="796" cy="836"/>
          </a:xfrm>
        </p:grpSpPr>
        <p:sp>
          <p:nvSpPr>
            <p:cNvPr id="21615" name="Freeform 32"/>
            <p:cNvSpPr>
              <a:spLocks/>
            </p:cNvSpPr>
            <p:nvPr/>
          </p:nvSpPr>
          <p:spPr bwMode="auto">
            <a:xfrm>
              <a:off x="2285" y="218"/>
              <a:ext cx="744" cy="768"/>
            </a:xfrm>
            <a:custGeom>
              <a:avLst/>
              <a:gdLst>
                <a:gd name="T0" fmla="*/ 0 w 744"/>
                <a:gd name="T1" fmla="*/ 138 h 768"/>
                <a:gd name="T2" fmla="*/ 84 w 744"/>
                <a:gd name="T3" fmla="*/ 402 h 768"/>
                <a:gd name="T4" fmla="*/ 108 w 744"/>
                <a:gd name="T5" fmla="*/ 606 h 768"/>
                <a:gd name="T6" fmla="*/ 228 w 744"/>
                <a:gd name="T7" fmla="*/ 768 h 768"/>
                <a:gd name="T8" fmla="*/ 228 w 744"/>
                <a:gd name="T9" fmla="*/ 642 h 768"/>
                <a:gd name="T10" fmla="*/ 348 w 744"/>
                <a:gd name="T11" fmla="*/ 474 h 768"/>
                <a:gd name="T12" fmla="*/ 414 w 744"/>
                <a:gd name="T13" fmla="*/ 378 h 768"/>
                <a:gd name="T14" fmla="*/ 636 w 744"/>
                <a:gd name="T15" fmla="*/ 162 h 768"/>
                <a:gd name="T16" fmla="*/ 744 w 744"/>
                <a:gd name="T17" fmla="*/ 126 h 768"/>
                <a:gd name="T18" fmla="*/ 732 w 744"/>
                <a:gd name="T19" fmla="*/ 6 h 768"/>
                <a:gd name="T20" fmla="*/ 642 w 744"/>
                <a:gd name="T21" fmla="*/ 0 h 768"/>
                <a:gd name="T22" fmla="*/ 570 w 744"/>
                <a:gd name="T23" fmla="*/ 54 h 768"/>
                <a:gd name="T24" fmla="*/ 636 w 744"/>
                <a:gd name="T25" fmla="*/ 162 h 7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4" h="768">
                  <a:moveTo>
                    <a:pt x="0" y="138"/>
                  </a:moveTo>
                  <a:lnTo>
                    <a:pt x="84" y="402"/>
                  </a:lnTo>
                  <a:lnTo>
                    <a:pt x="108" y="606"/>
                  </a:lnTo>
                  <a:lnTo>
                    <a:pt x="228" y="768"/>
                  </a:lnTo>
                  <a:lnTo>
                    <a:pt x="228" y="642"/>
                  </a:lnTo>
                  <a:lnTo>
                    <a:pt x="348" y="474"/>
                  </a:lnTo>
                  <a:lnTo>
                    <a:pt x="414" y="378"/>
                  </a:lnTo>
                  <a:lnTo>
                    <a:pt x="636" y="162"/>
                  </a:lnTo>
                  <a:lnTo>
                    <a:pt x="744" y="126"/>
                  </a:lnTo>
                  <a:lnTo>
                    <a:pt x="732" y="6"/>
                  </a:lnTo>
                  <a:lnTo>
                    <a:pt x="642" y="0"/>
                  </a:lnTo>
                  <a:lnTo>
                    <a:pt x="570" y="54"/>
                  </a:lnTo>
                  <a:lnTo>
                    <a:pt x="636" y="16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6" name="Oval 33"/>
            <p:cNvSpPr>
              <a:spLocks noChangeAspect="1" noChangeArrowheads="1"/>
            </p:cNvSpPr>
            <p:nvPr/>
          </p:nvSpPr>
          <p:spPr bwMode="auto">
            <a:xfrm>
              <a:off x="2262" y="3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7" name="Oval 34"/>
            <p:cNvSpPr>
              <a:spLocks noChangeAspect="1" noChangeArrowheads="1"/>
            </p:cNvSpPr>
            <p:nvPr/>
          </p:nvSpPr>
          <p:spPr bwMode="auto">
            <a:xfrm>
              <a:off x="2340" y="5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8" name="Oval 35"/>
            <p:cNvSpPr>
              <a:spLocks noChangeAspect="1" noChangeArrowheads="1"/>
            </p:cNvSpPr>
            <p:nvPr/>
          </p:nvSpPr>
          <p:spPr bwMode="auto">
            <a:xfrm>
              <a:off x="2370" y="80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9" name="Oval 36"/>
            <p:cNvSpPr>
              <a:spLocks noChangeAspect="1" noChangeArrowheads="1"/>
            </p:cNvSpPr>
            <p:nvPr/>
          </p:nvSpPr>
          <p:spPr bwMode="auto">
            <a:xfrm>
              <a:off x="2484" y="9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0" name="Oval 37"/>
            <p:cNvSpPr>
              <a:spLocks noChangeAspect="1" noChangeArrowheads="1"/>
            </p:cNvSpPr>
            <p:nvPr/>
          </p:nvSpPr>
          <p:spPr bwMode="auto">
            <a:xfrm>
              <a:off x="2482" y="84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1" name="Oval 38"/>
            <p:cNvSpPr>
              <a:spLocks noChangeAspect="1" noChangeArrowheads="1"/>
            </p:cNvSpPr>
            <p:nvPr/>
          </p:nvSpPr>
          <p:spPr bwMode="auto">
            <a:xfrm>
              <a:off x="2596" y="6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2" name="Oval 39"/>
            <p:cNvSpPr>
              <a:spLocks noChangeAspect="1" noChangeArrowheads="1"/>
            </p:cNvSpPr>
            <p:nvPr/>
          </p:nvSpPr>
          <p:spPr bwMode="auto">
            <a:xfrm>
              <a:off x="2664" y="57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3" name="Oval 40"/>
            <p:cNvSpPr>
              <a:spLocks noChangeAspect="1" noChangeArrowheads="1"/>
            </p:cNvSpPr>
            <p:nvPr/>
          </p:nvSpPr>
          <p:spPr bwMode="auto">
            <a:xfrm>
              <a:off x="2832" y="2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4" name="Oval 41"/>
            <p:cNvSpPr>
              <a:spLocks noChangeAspect="1" noChangeArrowheads="1"/>
            </p:cNvSpPr>
            <p:nvPr/>
          </p:nvSpPr>
          <p:spPr bwMode="auto">
            <a:xfrm>
              <a:off x="2892" y="3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5" name="Oval 42"/>
            <p:cNvSpPr>
              <a:spLocks noChangeAspect="1" noChangeArrowheads="1"/>
            </p:cNvSpPr>
            <p:nvPr/>
          </p:nvSpPr>
          <p:spPr bwMode="auto">
            <a:xfrm>
              <a:off x="3000" y="31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6" name="Oval 43"/>
            <p:cNvSpPr>
              <a:spLocks noChangeAspect="1" noChangeArrowheads="1"/>
            </p:cNvSpPr>
            <p:nvPr/>
          </p:nvSpPr>
          <p:spPr bwMode="auto">
            <a:xfrm>
              <a:off x="2982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27" name="Oval 44"/>
            <p:cNvSpPr>
              <a:spLocks noChangeAspect="1" noChangeArrowheads="1"/>
            </p:cNvSpPr>
            <p:nvPr/>
          </p:nvSpPr>
          <p:spPr bwMode="auto">
            <a:xfrm>
              <a:off x="2904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1" name="Group 45"/>
          <p:cNvGrpSpPr>
            <a:grpSpLocks/>
          </p:cNvGrpSpPr>
          <p:nvPr/>
        </p:nvGrpSpPr>
        <p:grpSpPr bwMode="auto">
          <a:xfrm>
            <a:off x="5370513" y="1800225"/>
            <a:ext cx="1311275" cy="1187450"/>
            <a:chOff x="2959" y="366"/>
            <a:chExt cx="826" cy="748"/>
          </a:xfrm>
        </p:grpSpPr>
        <p:sp>
          <p:nvSpPr>
            <p:cNvPr id="21602" name="Oval 46"/>
            <p:cNvSpPr>
              <a:spLocks noChangeAspect="1" noChangeArrowheads="1"/>
            </p:cNvSpPr>
            <p:nvPr/>
          </p:nvSpPr>
          <p:spPr bwMode="auto">
            <a:xfrm>
              <a:off x="3085" y="5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3" name="Oval 47"/>
            <p:cNvSpPr>
              <a:spLocks noChangeAspect="1" noChangeArrowheads="1"/>
            </p:cNvSpPr>
            <p:nvPr/>
          </p:nvSpPr>
          <p:spPr bwMode="auto">
            <a:xfrm>
              <a:off x="3145" y="6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4" name="Oval 48"/>
            <p:cNvSpPr>
              <a:spLocks noChangeAspect="1" noChangeArrowheads="1"/>
            </p:cNvSpPr>
            <p:nvPr/>
          </p:nvSpPr>
          <p:spPr bwMode="auto">
            <a:xfrm>
              <a:off x="3217" y="10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5" name="Oval 49"/>
            <p:cNvSpPr>
              <a:spLocks noChangeAspect="1" noChangeArrowheads="1"/>
            </p:cNvSpPr>
            <p:nvPr/>
          </p:nvSpPr>
          <p:spPr bwMode="auto">
            <a:xfrm>
              <a:off x="3337" y="105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6" name="Oval 50"/>
            <p:cNvSpPr>
              <a:spLocks noChangeAspect="1" noChangeArrowheads="1"/>
            </p:cNvSpPr>
            <p:nvPr/>
          </p:nvSpPr>
          <p:spPr bwMode="auto">
            <a:xfrm>
              <a:off x="3433" y="8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7" name="Oval 51"/>
            <p:cNvSpPr>
              <a:spLocks noChangeAspect="1" noChangeArrowheads="1"/>
            </p:cNvSpPr>
            <p:nvPr/>
          </p:nvSpPr>
          <p:spPr bwMode="auto">
            <a:xfrm>
              <a:off x="3487" y="77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8" name="Oval 52"/>
            <p:cNvSpPr>
              <a:spLocks noChangeAspect="1" noChangeArrowheads="1"/>
            </p:cNvSpPr>
            <p:nvPr/>
          </p:nvSpPr>
          <p:spPr bwMode="auto">
            <a:xfrm>
              <a:off x="3529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9" name="Oval 53"/>
            <p:cNvSpPr>
              <a:spLocks noChangeAspect="1" noChangeArrowheads="1"/>
            </p:cNvSpPr>
            <p:nvPr/>
          </p:nvSpPr>
          <p:spPr bwMode="auto">
            <a:xfrm>
              <a:off x="3445" y="59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0" name="Oval 54"/>
            <p:cNvSpPr>
              <a:spLocks noChangeAspect="1" noChangeArrowheads="1"/>
            </p:cNvSpPr>
            <p:nvPr/>
          </p:nvSpPr>
          <p:spPr bwMode="auto">
            <a:xfrm>
              <a:off x="3613" y="48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1" name="Oval 55"/>
            <p:cNvSpPr>
              <a:spLocks noChangeAspect="1" noChangeArrowheads="1"/>
            </p:cNvSpPr>
            <p:nvPr/>
          </p:nvSpPr>
          <p:spPr bwMode="auto">
            <a:xfrm>
              <a:off x="3727" y="3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2" name="Oval 56"/>
            <p:cNvSpPr>
              <a:spLocks noChangeAspect="1" noChangeArrowheads="1"/>
            </p:cNvSpPr>
            <p:nvPr/>
          </p:nvSpPr>
          <p:spPr bwMode="auto">
            <a:xfrm>
              <a:off x="2959" y="8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3" name="Oval 57"/>
            <p:cNvSpPr>
              <a:spLocks noChangeAspect="1" noChangeArrowheads="1"/>
            </p:cNvSpPr>
            <p:nvPr/>
          </p:nvSpPr>
          <p:spPr bwMode="auto">
            <a:xfrm>
              <a:off x="3025" y="95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14" name="Freeform 58"/>
            <p:cNvSpPr>
              <a:spLocks/>
            </p:cNvSpPr>
            <p:nvPr/>
          </p:nvSpPr>
          <p:spPr bwMode="auto">
            <a:xfrm>
              <a:off x="2988" y="396"/>
              <a:ext cx="768" cy="690"/>
            </a:xfrm>
            <a:custGeom>
              <a:avLst/>
              <a:gdLst>
                <a:gd name="T0" fmla="*/ 126 w 768"/>
                <a:gd name="T1" fmla="*/ 210 h 690"/>
                <a:gd name="T2" fmla="*/ 192 w 768"/>
                <a:gd name="T3" fmla="*/ 330 h 690"/>
                <a:gd name="T4" fmla="*/ 0 w 768"/>
                <a:gd name="T5" fmla="*/ 486 h 690"/>
                <a:gd name="T6" fmla="*/ 54 w 768"/>
                <a:gd name="T7" fmla="*/ 594 h 690"/>
                <a:gd name="T8" fmla="*/ 258 w 768"/>
                <a:gd name="T9" fmla="*/ 690 h 690"/>
                <a:gd name="T10" fmla="*/ 378 w 768"/>
                <a:gd name="T11" fmla="*/ 690 h 690"/>
                <a:gd name="T12" fmla="*/ 480 w 768"/>
                <a:gd name="T13" fmla="*/ 498 h 690"/>
                <a:gd name="T14" fmla="*/ 522 w 768"/>
                <a:gd name="T15" fmla="*/ 402 h 690"/>
                <a:gd name="T16" fmla="*/ 480 w 768"/>
                <a:gd name="T17" fmla="*/ 228 h 690"/>
                <a:gd name="T18" fmla="*/ 570 w 768"/>
                <a:gd name="T19" fmla="*/ 48 h 690"/>
                <a:gd name="T20" fmla="*/ 654 w 768"/>
                <a:gd name="T21" fmla="*/ 114 h 690"/>
                <a:gd name="T22" fmla="*/ 768 w 768"/>
                <a:gd name="T23" fmla="*/ 0 h 6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8" h="690">
                  <a:moveTo>
                    <a:pt x="126" y="210"/>
                  </a:moveTo>
                  <a:lnTo>
                    <a:pt x="192" y="330"/>
                  </a:lnTo>
                  <a:lnTo>
                    <a:pt x="0" y="486"/>
                  </a:lnTo>
                  <a:lnTo>
                    <a:pt x="54" y="594"/>
                  </a:lnTo>
                  <a:lnTo>
                    <a:pt x="258" y="690"/>
                  </a:lnTo>
                  <a:lnTo>
                    <a:pt x="378" y="690"/>
                  </a:lnTo>
                  <a:lnTo>
                    <a:pt x="480" y="498"/>
                  </a:lnTo>
                  <a:lnTo>
                    <a:pt x="522" y="402"/>
                  </a:lnTo>
                  <a:lnTo>
                    <a:pt x="480" y="228"/>
                  </a:lnTo>
                  <a:lnTo>
                    <a:pt x="570" y="48"/>
                  </a:lnTo>
                  <a:lnTo>
                    <a:pt x="654" y="11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2" name="Group 59"/>
          <p:cNvGrpSpPr>
            <a:grpSpLocks/>
          </p:cNvGrpSpPr>
          <p:nvPr/>
        </p:nvGrpSpPr>
        <p:grpSpPr bwMode="auto">
          <a:xfrm>
            <a:off x="6545263" y="2389188"/>
            <a:ext cx="1206500" cy="911225"/>
            <a:chOff x="3873" y="599"/>
            <a:chExt cx="760" cy="574"/>
          </a:xfrm>
        </p:grpSpPr>
        <p:sp>
          <p:nvSpPr>
            <p:cNvPr id="21593" name="Oval 60"/>
            <p:cNvSpPr>
              <a:spLocks noChangeAspect="1" noChangeArrowheads="1"/>
            </p:cNvSpPr>
            <p:nvPr/>
          </p:nvSpPr>
          <p:spPr bwMode="auto">
            <a:xfrm>
              <a:off x="3873" y="8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4" name="Oval 61"/>
            <p:cNvSpPr>
              <a:spLocks noChangeAspect="1" noChangeArrowheads="1"/>
            </p:cNvSpPr>
            <p:nvPr/>
          </p:nvSpPr>
          <p:spPr bwMode="auto">
            <a:xfrm>
              <a:off x="4047" y="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5" name="Oval 62"/>
            <p:cNvSpPr>
              <a:spLocks noChangeAspect="1" noChangeArrowheads="1"/>
            </p:cNvSpPr>
            <p:nvPr/>
          </p:nvSpPr>
          <p:spPr bwMode="auto">
            <a:xfrm>
              <a:off x="4227" y="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6" name="Oval 63"/>
            <p:cNvSpPr>
              <a:spLocks noChangeAspect="1" noChangeArrowheads="1"/>
            </p:cNvSpPr>
            <p:nvPr/>
          </p:nvSpPr>
          <p:spPr bwMode="auto">
            <a:xfrm>
              <a:off x="4575" y="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7" name="Oval 64"/>
            <p:cNvSpPr>
              <a:spLocks noChangeAspect="1" noChangeArrowheads="1"/>
            </p:cNvSpPr>
            <p:nvPr/>
          </p:nvSpPr>
          <p:spPr bwMode="auto">
            <a:xfrm>
              <a:off x="4545" y="75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8" name="Oval 65"/>
            <p:cNvSpPr>
              <a:spLocks noChangeAspect="1" noChangeArrowheads="1"/>
            </p:cNvSpPr>
            <p:nvPr/>
          </p:nvSpPr>
          <p:spPr bwMode="auto">
            <a:xfrm>
              <a:off x="3981" y="9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9" name="Oval 66"/>
            <p:cNvSpPr>
              <a:spLocks noChangeAspect="1" noChangeArrowheads="1"/>
            </p:cNvSpPr>
            <p:nvPr/>
          </p:nvSpPr>
          <p:spPr bwMode="auto">
            <a:xfrm>
              <a:off x="4293" y="111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0" name="Oval 67"/>
            <p:cNvSpPr>
              <a:spLocks noChangeAspect="1" noChangeArrowheads="1"/>
            </p:cNvSpPr>
            <p:nvPr/>
          </p:nvSpPr>
          <p:spPr bwMode="auto">
            <a:xfrm>
              <a:off x="4359" y="103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01" name="Freeform 68"/>
            <p:cNvSpPr>
              <a:spLocks/>
            </p:cNvSpPr>
            <p:nvPr/>
          </p:nvSpPr>
          <p:spPr bwMode="auto">
            <a:xfrm>
              <a:off x="3902" y="623"/>
              <a:ext cx="702" cy="528"/>
            </a:xfrm>
            <a:custGeom>
              <a:avLst/>
              <a:gdLst>
                <a:gd name="T0" fmla="*/ 0 w 702"/>
                <a:gd name="T1" fmla="*/ 216 h 528"/>
                <a:gd name="T2" fmla="*/ 180 w 702"/>
                <a:gd name="T3" fmla="*/ 192 h 528"/>
                <a:gd name="T4" fmla="*/ 348 w 702"/>
                <a:gd name="T5" fmla="*/ 204 h 528"/>
                <a:gd name="T6" fmla="*/ 702 w 702"/>
                <a:gd name="T7" fmla="*/ 0 h 528"/>
                <a:gd name="T8" fmla="*/ 666 w 702"/>
                <a:gd name="T9" fmla="*/ 156 h 528"/>
                <a:gd name="T10" fmla="*/ 486 w 702"/>
                <a:gd name="T11" fmla="*/ 444 h 528"/>
                <a:gd name="T12" fmla="*/ 414 w 702"/>
                <a:gd name="T13" fmla="*/ 528 h 528"/>
                <a:gd name="T14" fmla="*/ 96 w 702"/>
                <a:gd name="T15" fmla="*/ 348 h 528"/>
                <a:gd name="T16" fmla="*/ 0 w 702"/>
                <a:gd name="T17" fmla="*/ 216 h 5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2" h="528">
                  <a:moveTo>
                    <a:pt x="0" y="216"/>
                  </a:moveTo>
                  <a:lnTo>
                    <a:pt x="180" y="192"/>
                  </a:lnTo>
                  <a:lnTo>
                    <a:pt x="348" y="204"/>
                  </a:lnTo>
                  <a:lnTo>
                    <a:pt x="702" y="0"/>
                  </a:lnTo>
                  <a:lnTo>
                    <a:pt x="666" y="156"/>
                  </a:lnTo>
                  <a:lnTo>
                    <a:pt x="486" y="444"/>
                  </a:lnTo>
                  <a:lnTo>
                    <a:pt x="414" y="528"/>
                  </a:lnTo>
                  <a:lnTo>
                    <a:pt x="96" y="348"/>
                  </a:lnTo>
                  <a:lnTo>
                    <a:pt x="0" y="21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3" name="Group 69"/>
          <p:cNvGrpSpPr>
            <a:grpSpLocks/>
          </p:cNvGrpSpPr>
          <p:nvPr/>
        </p:nvGrpSpPr>
        <p:grpSpPr bwMode="auto">
          <a:xfrm>
            <a:off x="7310438" y="3317875"/>
            <a:ext cx="958850" cy="657225"/>
            <a:chOff x="4169" y="1292"/>
            <a:chExt cx="604" cy="414"/>
          </a:xfrm>
        </p:grpSpPr>
        <p:sp>
          <p:nvSpPr>
            <p:cNvPr id="21582" name="Oval 70"/>
            <p:cNvSpPr>
              <a:spLocks noChangeAspect="1" noChangeArrowheads="1"/>
            </p:cNvSpPr>
            <p:nvPr/>
          </p:nvSpPr>
          <p:spPr bwMode="auto">
            <a:xfrm>
              <a:off x="4535" y="131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3" name="Oval 71"/>
            <p:cNvSpPr>
              <a:spLocks noChangeAspect="1" noChangeArrowheads="1"/>
            </p:cNvSpPr>
            <p:nvPr/>
          </p:nvSpPr>
          <p:spPr bwMode="auto">
            <a:xfrm>
              <a:off x="4595" y="151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4" name="Oval 72"/>
            <p:cNvSpPr>
              <a:spLocks noChangeAspect="1" noChangeArrowheads="1"/>
            </p:cNvSpPr>
            <p:nvPr/>
          </p:nvSpPr>
          <p:spPr bwMode="auto">
            <a:xfrm>
              <a:off x="4715" y="160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5" name="Oval 73"/>
            <p:cNvSpPr>
              <a:spLocks noChangeAspect="1" noChangeArrowheads="1"/>
            </p:cNvSpPr>
            <p:nvPr/>
          </p:nvSpPr>
          <p:spPr bwMode="auto">
            <a:xfrm>
              <a:off x="4529" y="164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6" name="Oval 74"/>
            <p:cNvSpPr>
              <a:spLocks noChangeAspect="1" noChangeArrowheads="1"/>
            </p:cNvSpPr>
            <p:nvPr/>
          </p:nvSpPr>
          <p:spPr bwMode="auto">
            <a:xfrm>
              <a:off x="4253" y="12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7" name="Oval 75"/>
            <p:cNvSpPr>
              <a:spLocks noChangeAspect="1" noChangeArrowheads="1"/>
            </p:cNvSpPr>
            <p:nvPr/>
          </p:nvSpPr>
          <p:spPr bwMode="auto">
            <a:xfrm>
              <a:off x="4361" y="13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8" name="Oval 76"/>
            <p:cNvSpPr>
              <a:spLocks noChangeAspect="1" noChangeArrowheads="1"/>
            </p:cNvSpPr>
            <p:nvPr/>
          </p:nvSpPr>
          <p:spPr bwMode="auto">
            <a:xfrm>
              <a:off x="4169" y="137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9" name="Oval 77"/>
            <p:cNvSpPr>
              <a:spLocks noChangeAspect="1" noChangeArrowheads="1"/>
            </p:cNvSpPr>
            <p:nvPr/>
          </p:nvSpPr>
          <p:spPr bwMode="auto">
            <a:xfrm>
              <a:off x="4253" y="14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0" name="Freeform 78"/>
            <p:cNvSpPr>
              <a:spLocks/>
            </p:cNvSpPr>
            <p:nvPr/>
          </p:nvSpPr>
          <p:spPr bwMode="auto">
            <a:xfrm>
              <a:off x="4190" y="1318"/>
              <a:ext cx="540" cy="372"/>
            </a:xfrm>
            <a:custGeom>
              <a:avLst/>
              <a:gdLst>
                <a:gd name="T0" fmla="*/ 198 w 540"/>
                <a:gd name="T1" fmla="*/ 96 h 372"/>
                <a:gd name="T2" fmla="*/ 84 w 540"/>
                <a:gd name="T3" fmla="*/ 0 h 372"/>
                <a:gd name="T4" fmla="*/ 0 w 540"/>
                <a:gd name="T5" fmla="*/ 90 h 372"/>
                <a:gd name="T6" fmla="*/ 72 w 540"/>
                <a:gd name="T7" fmla="*/ 192 h 372"/>
                <a:gd name="T8" fmla="*/ 354 w 540"/>
                <a:gd name="T9" fmla="*/ 372 h 372"/>
                <a:gd name="T10" fmla="*/ 540 w 540"/>
                <a:gd name="T11" fmla="*/ 312 h 372"/>
                <a:gd name="T12" fmla="*/ 414 w 540"/>
                <a:gd name="T13" fmla="*/ 216 h 372"/>
                <a:gd name="T14" fmla="*/ 366 w 540"/>
                <a:gd name="T15" fmla="*/ 36 h 372"/>
                <a:gd name="T16" fmla="*/ 198 w 540"/>
                <a:gd name="T17" fmla="*/ 96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0" h="372">
                  <a:moveTo>
                    <a:pt x="198" y="96"/>
                  </a:moveTo>
                  <a:lnTo>
                    <a:pt x="84" y="0"/>
                  </a:lnTo>
                  <a:lnTo>
                    <a:pt x="0" y="90"/>
                  </a:lnTo>
                  <a:lnTo>
                    <a:pt x="72" y="192"/>
                  </a:lnTo>
                  <a:lnTo>
                    <a:pt x="354" y="372"/>
                  </a:lnTo>
                  <a:lnTo>
                    <a:pt x="540" y="312"/>
                  </a:lnTo>
                  <a:lnTo>
                    <a:pt x="414" y="216"/>
                  </a:lnTo>
                  <a:lnTo>
                    <a:pt x="366" y="36"/>
                  </a:lnTo>
                  <a:lnTo>
                    <a:pt x="198" y="9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1" name="Line 79"/>
            <p:cNvSpPr>
              <a:spLocks noChangeShapeType="1"/>
            </p:cNvSpPr>
            <p:nvPr/>
          </p:nvSpPr>
          <p:spPr bwMode="auto">
            <a:xfrm flipH="1">
              <a:off x="4276" y="1420"/>
              <a:ext cx="111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92" name="Line 80"/>
            <p:cNvSpPr>
              <a:spLocks noChangeShapeType="1"/>
            </p:cNvSpPr>
            <p:nvPr/>
          </p:nvSpPr>
          <p:spPr bwMode="auto">
            <a:xfrm flipH="1">
              <a:off x="4555" y="1543"/>
              <a:ext cx="63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4" name="Group 81"/>
          <p:cNvGrpSpPr>
            <a:grpSpLocks/>
          </p:cNvGrpSpPr>
          <p:nvPr/>
        </p:nvGrpSpPr>
        <p:grpSpPr bwMode="auto">
          <a:xfrm>
            <a:off x="6396038" y="4132263"/>
            <a:ext cx="1577975" cy="1130300"/>
            <a:chOff x="3767" y="1853"/>
            <a:chExt cx="994" cy="712"/>
          </a:xfrm>
        </p:grpSpPr>
        <p:sp>
          <p:nvSpPr>
            <p:cNvPr id="21566" name="Oval 82"/>
            <p:cNvSpPr>
              <a:spLocks noChangeAspect="1" noChangeArrowheads="1"/>
            </p:cNvSpPr>
            <p:nvPr/>
          </p:nvSpPr>
          <p:spPr bwMode="auto">
            <a:xfrm>
              <a:off x="3983" y="210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7" name="Oval 83"/>
            <p:cNvSpPr>
              <a:spLocks noChangeAspect="1" noChangeArrowheads="1"/>
            </p:cNvSpPr>
            <p:nvPr/>
          </p:nvSpPr>
          <p:spPr bwMode="auto">
            <a:xfrm>
              <a:off x="3875" y="212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8" name="Oval 84"/>
            <p:cNvSpPr>
              <a:spLocks noChangeAspect="1" noChangeArrowheads="1"/>
            </p:cNvSpPr>
            <p:nvPr/>
          </p:nvSpPr>
          <p:spPr bwMode="auto">
            <a:xfrm>
              <a:off x="3767" y="215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9" name="Oval 85"/>
            <p:cNvSpPr>
              <a:spLocks noChangeAspect="1" noChangeArrowheads="1"/>
            </p:cNvSpPr>
            <p:nvPr/>
          </p:nvSpPr>
          <p:spPr bwMode="auto">
            <a:xfrm>
              <a:off x="3827" y="23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0" name="Oval 86"/>
            <p:cNvSpPr>
              <a:spLocks noChangeAspect="1" noChangeArrowheads="1"/>
            </p:cNvSpPr>
            <p:nvPr/>
          </p:nvSpPr>
          <p:spPr bwMode="auto">
            <a:xfrm>
              <a:off x="3941" y="241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1" name="Oval 87"/>
            <p:cNvSpPr>
              <a:spLocks noChangeAspect="1" noChangeArrowheads="1"/>
            </p:cNvSpPr>
            <p:nvPr/>
          </p:nvSpPr>
          <p:spPr bwMode="auto">
            <a:xfrm>
              <a:off x="4133" y="250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2" name="Oval 88"/>
            <p:cNvSpPr>
              <a:spLocks noChangeAspect="1" noChangeArrowheads="1"/>
            </p:cNvSpPr>
            <p:nvPr/>
          </p:nvSpPr>
          <p:spPr bwMode="auto">
            <a:xfrm>
              <a:off x="4283" y="20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3" name="Oval 89"/>
            <p:cNvSpPr>
              <a:spLocks noChangeAspect="1" noChangeArrowheads="1"/>
            </p:cNvSpPr>
            <p:nvPr/>
          </p:nvSpPr>
          <p:spPr bwMode="auto">
            <a:xfrm>
              <a:off x="4193" y="22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4" name="Oval 90"/>
            <p:cNvSpPr>
              <a:spLocks noChangeAspect="1" noChangeArrowheads="1"/>
            </p:cNvSpPr>
            <p:nvPr/>
          </p:nvSpPr>
          <p:spPr bwMode="auto">
            <a:xfrm>
              <a:off x="4157" y="23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5" name="Oval 91"/>
            <p:cNvSpPr>
              <a:spLocks noChangeArrowheads="1"/>
            </p:cNvSpPr>
            <p:nvPr/>
          </p:nvSpPr>
          <p:spPr bwMode="auto">
            <a:xfrm>
              <a:off x="4374" y="2022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6" name="Oval 92"/>
            <p:cNvSpPr>
              <a:spLocks noChangeAspect="1" noChangeArrowheads="1"/>
            </p:cNvSpPr>
            <p:nvPr/>
          </p:nvSpPr>
          <p:spPr bwMode="auto">
            <a:xfrm>
              <a:off x="4487" y="20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7" name="Oval 93"/>
            <p:cNvSpPr>
              <a:spLocks noChangeAspect="1" noChangeArrowheads="1"/>
            </p:cNvSpPr>
            <p:nvPr/>
          </p:nvSpPr>
          <p:spPr bwMode="auto">
            <a:xfrm>
              <a:off x="4673" y="18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8" name="Oval 94"/>
            <p:cNvSpPr>
              <a:spLocks noChangeAspect="1" noChangeArrowheads="1"/>
            </p:cNvSpPr>
            <p:nvPr/>
          </p:nvSpPr>
          <p:spPr bwMode="auto">
            <a:xfrm>
              <a:off x="4673" y="19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79" name="Oval 95"/>
            <p:cNvSpPr>
              <a:spLocks noChangeAspect="1" noChangeArrowheads="1"/>
            </p:cNvSpPr>
            <p:nvPr/>
          </p:nvSpPr>
          <p:spPr bwMode="auto">
            <a:xfrm>
              <a:off x="4703" y="214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0" name="Freeform 96"/>
            <p:cNvSpPr>
              <a:spLocks/>
            </p:cNvSpPr>
            <p:nvPr/>
          </p:nvSpPr>
          <p:spPr bwMode="auto">
            <a:xfrm>
              <a:off x="3786" y="2023"/>
              <a:ext cx="940" cy="516"/>
            </a:xfrm>
            <a:custGeom>
              <a:avLst/>
              <a:gdLst>
                <a:gd name="T0" fmla="*/ 228 w 940"/>
                <a:gd name="T1" fmla="*/ 108 h 516"/>
                <a:gd name="T2" fmla="*/ 108 w 940"/>
                <a:gd name="T3" fmla="*/ 132 h 516"/>
                <a:gd name="T4" fmla="*/ 0 w 940"/>
                <a:gd name="T5" fmla="*/ 168 h 516"/>
                <a:gd name="T6" fmla="*/ 72 w 940"/>
                <a:gd name="T7" fmla="*/ 316 h 516"/>
                <a:gd name="T8" fmla="*/ 180 w 940"/>
                <a:gd name="T9" fmla="*/ 416 h 516"/>
                <a:gd name="T10" fmla="*/ 372 w 940"/>
                <a:gd name="T11" fmla="*/ 516 h 516"/>
                <a:gd name="T12" fmla="*/ 400 w 940"/>
                <a:gd name="T13" fmla="*/ 368 h 516"/>
                <a:gd name="T14" fmla="*/ 432 w 940"/>
                <a:gd name="T15" fmla="*/ 236 h 516"/>
                <a:gd name="T16" fmla="*/ 528 w 940"/>
                <a:gd name="T17" fmla="*/ 68 h 516"/>
                <a:gd name="T18" fmla="*/ 628 w 940"/>
                <a:gd name="T19" fmla="*/ 36 h 516"/>
                <a:gd name="T20" fmla="*/ 728 w 940"/>
                <a:gd name="T21" fmla="*/ 16 h 516"/>
                <a:gd name="T22" fmla="*/ 912 w 940"/>
                <a:gd name="T23" fmla="*/ 0 h 516"/>
                <a:gd name="T24" fmla="*/ 940 w 940"/>
                <a:gd name="T25" fmla="*/ 156 h 5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40" h="516">
                  <a:moveTo>
                    <a:pt x="228" y="108"/>
                  </a:moveTo>
                  <a:lnTo>
                    <a:pt x="108" y="132"/>
                  </a:lnTo>
                  <a:lnTo>
                    <a:pt x="0" y="168"/>
                  </a:lnTo>
                  <a:lnTo>
                    <a:pt x="72" y="316"/>
                  </a:lnTo>
                  <a:lnTo>
                    <a:pt x="180" y="416"/>
                  </a:lnTo>
                  <a:lnTo>
                    <a:pt x="372" y="516"/>
                  </a:lnTo>
                  <a:lnTo>
                    <a:pt x="400" y="368"/>
                  </a:lnTo>
                  <a:lnTo>
                    <a:pt x="432" y="236"/>
                  </a:lnTo>
                  <a:lnTo>
                    <a:pt x="528" y="68"/>
                  </a:lnTo>
                  <a:lnTo>
                    <a:pt x="628" y="36"/>
                  </a:lnTo>
                  <a:lnTo>
                    <a:pt x="728" y="16"/>
                  </a:lnTo>
                  <a:lnTo>
                    <a:pt x="912" y="0"/>
                  </a:lnTo>
                  <a:lnTo>
                    <a:pt x="940" y="15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1" name="Line 97"/>
            <p:cNvSpPr>
              <a:spLocks noChangeShapeType="1"/>
            </p:cNvSpPr>
            <p:nvPr/>
          </p:nvSpPr>
          <p:spPr bwMode="auto">
            <a:xfrm>
              <a:off x="4698" y="1879"/>
              <a:ext cx="4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5" name="Group 98"/>
          <p:cNvGrpSpPr>
            <a:grpSpLocks/>
          </p:cNvGrpSpPr>
          <p:nvPr/>
        </p:nvGrpSpPr>
        <p:grpSpPr bwMode="auto">
          <a:xfrm>
            <a:off x="5656263" y="4781550"/>
            <a:ext cx="663575" cy="720725"/>
            <a:chOff x="3301" y="2262"/>
            <a:chExt cx="418" cy="454"/>
          </a:xfrm>
        </p:grpSpPr>
        <p:sp>
          <p:nvSpPr>
            <p:cNvPr id="21561" name="Oval 99"/>
            <p:cNvSpPr>
              <a:spLocks noChangeAspect="1" noChangeArrowheads="1"/>
            </p:cNvSpPr>
            <p:nvPr/>
          </p:nvSpPr>
          <p:spPr bwMode="auto">
            <a:xfrm>
              <a:off x="3535" y="22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2" name="Oval 100"/>
            <p:cNvSpPr>
              <a:spLocks noChangeAspect="1" noChangeArrowheads="1"/>
            </p:cNvSpPr>
            <p:nvPr/>
          </p:nvSpPr>
          <p:spPr bwMode="auto">
            <a:xfrm>
              <a:off x="3301" y="24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3" name="Oval 101"/>
            <p:cNvSpPr>
              <a:spLocks noChangeAspect="1" noChangeArrowheads="1"/>
            </p:cNvSpPr>
            <p:nvPr/>
          </p:nvSpPr>
          <p:spPr bwMode="auto">
            <a:xfrm>
              <a:off x="3661" y="24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4" name="Oval 102"/>
            <p:cNvSpPr>
              <a:spLocks noChangeAspect="1" noChangeArrowheads="1"/>
            </p:cNvSpPr>
            <p:nvPr/>
          </p:nvSpPr>
          <p:spPr bwMode="auto">
            <a:xfrm>
              <a:off x="3427" y="26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5" name="Freeform 103"/>
            <p:cNvSpPr>
              <a:spLocks/>
            </p:cNvSpPr>
            <p:nvPr/>
          </p:nvSpPr>
          <p:spPr bwMode="auto">
            <a:xfrm>
              <a:off x="3324" y="2284"/>
              <a:ext cx="364" cy="404"/>
            </a:xfrm>
            <a:custGeom>
              <a:avLst/>
              <a:gdLst>
                <a:gd name="T0" fmla="*/ 240 w 364"/>
                <a:gd name="T1" fmla="*/ 0 h 404"/>
                <a:gd name="T2" fmla="*/ 0 w 364"/>
                <a:gd name="T3" fmla="*/ 172 h 404"/>
                <a:gd name="T4" fmla="*/ 132 w 364"/>
                <a:gd name="T5" fmla="*/ 404 h 404"/>
                <a:gd name="T6" fmla="*/ 364 w 364"/>
                <a:gd name="T7" fmla="*/ 208 h 404"/>
                <a:gd name="T8" fmla="*/ 240 w 364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4" h="404">
                  <a:moveTo>
                    <a:pt x="240" y="0"/>
                  </a:moveTo>
                  <a:lnTo>
                    <a:pt x="0" y="172"/>
                  </a:lnTo>
                  <a:lnTo>
                    <a:pt x="132" y="404"/>
                  </a:lnTo>
                  <a:lnTo>
                    <a:pt x="364" y="20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6" name="Group 104"/>
          <p:cNvGrpSpPr>
            <a:grpSpLocks/>
          </p:cNvGrpSpPr>
          <p:nvPr/>
        </p:nvGrpSpPr>
        <p:grpSpPr bwMode="auto">
          <a:xfrm>
            <a:off x="3368675" y="4830763"/>
            <a:ext cx="2025650" cy="968375"/>
            <a:chOff x="1860" y="2293"/>
            <a:chExt cx="1276" cy="610"/>
          </a:xfrm>
        </p:grpSpPr>
        <p:sp>
          <p:nvSpPr>
            <p:cNvPr id="21546" name="Oval 105"/>
            <p:cNvSpPr>
              <a:spLocks noChangeAspect="1" noChangeArrowheads="1"/>
            </p:cNvSpPr>
            <p:nvPr/>
          </p:nvSpPr>
          <p:spPr bwMode="auto">
            <a:xfrm>
              <a:off x="2676" y="240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7" name="Oval 106"/>
            <p:cNvSpPr>
              <a:spLocks noChangeAspect="1" noChangeArrowheads="1"/>
            </p:cNvSpPr>
            <p:nvPr/>
          </p:nvSpPr>
          <p:spPr bwMode="auto">
            <a:xfrm>
              <a:off x="2622" y="2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8" name="Oval 107"/>
            <p:cNvSpPr>
              <a:spLocks noChangeAspect="1" noChangeArrowheads="1"/>
            </p:cNvSpPr>
            <p:nvPr/>
          </p:nvSpPr>
          <p:spPr bwMode="auto">
            <a:xfrm>
              <a:off x="2658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9" name="Oval 108"/>
            <p:cNvSpPr>
              <a:spLocks noChangeAspect="1" noChangeArrowheads="1"/>
            </p:cNvSpPr>
            <p:nvPr/>
          </p:nvSpPr>
          <p:spPr bwMode="auto">
            <a:xfrm>
              <a:off x="2772" y="2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0" name="Oval 109"/>
            <p:cNvSpPr>
              <a:spLocks noChangeAspect="1" noChangeArrowheads="1"/>
            </p:cNvSpPr>
            <p:nvPr/>
          </p:nvSpPr>
          <p:spPr bwMode="auto">
            <a:xfrm>
              <a:off x="3078" y="27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1" name="Oval 110"/>
            <p:cNvSpPr>
              <a:spLocks noChangeAspect="1" noChangeArrowheads="1"/>
            </p:cNvSpPr>
            <p:nvPr/>
          </p:nvSpPr>
          <p:spPr bwMode="auto">
            <a:xfrm>
              <a:off x="3006" y="28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2" name="Oval 111"/>
            <p:cNvSpPr>
              <a:spLocks noChangeAspect="1" noChangeArrowheads="1"/>
            </p:cNvSpPr>
            <p:nvPr/>
          </p:nvSpPr>
          <p:spPr bwMode="auto">
            <a:xfrm>
              <a:off x="1932" y="229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3" name="Oval 112"/>
            <p:cNvSpPr>
              <a:spLocks noChangeAspect="1" noChangeArrowheads="1"/>
            </p:cNvSpPr>
            <p:nvPr/>
          </p:nvSpPr>
          <p:spPr bwMode="auto">
            <a:xfrm>
              <a:off x="2184" y="241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4" name="Oval 113"/>
            <p:cNvSpPr>
              <a:spLocks noChangeAspect="1" noChangeArrowheads="1"/>
            </p:cNvSpPr>
            <p:nvPr/>
          </p:nvSpPr>
          <p:spPr bwMode="auto">
            <a:xfrm>
              <a:off x="2310" y="252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Oval 114"/>
            <p:cNvSpPr>
              <a:spLocks noChangeAspect="1" noChangeArrowheads="1"/>
            </p:cNvSpPr>
            <p:nvPr/>
          </p:nvSpPr>
          <p:spPr bwMode="auto">
            <a:xfrm>
              <a:off x="1860" y="24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Oval 115"/>
            <p:cNvSpPr>
              <a:spLocks noChangeAspect="1" noChangeArrowheads="1"/>
            </p:cNvSpPr>
            <p:nvPr/>
          </p:nvSpPr>
          <p:spPr bwMode="auto">
            <a:xfrm>
              <a:off x="2022" y="25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7" name="Oval 116"/>
            <p:cNvSpPr>
              <a:spLocks noChangeAspect="1" noChangeArrowheads="1"/>
            </p:cNvSpPr>
            <p:nvPr/>
          </p:nvSpPr>
          <p:spPr bwMode="auto">
            <a:xfrm>
              <a:off x="2370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8" name="Oval 117"/>
            <p:cNvSpPr>
              <a:spLocks noChangeArrowheads="1"/>
            </p:cNvSpPr>
            <p:nvPr/>
          </p:nvSpPr>
          <p:spPr bwMode="auto">
            <a:xfrm>
              <a:off x="2107" y="278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9" name="Freeform 118"/>
            <p:cNvSpPr>
              <a:spLocks/>
            </p:cNvSpPr>
            <p:nvPr/>
          </p:nvSpPr>
          <p:spPr bwMode="auto">
            <a:xfrm>
              <a:off x="1875" y="2321"/>
              <a:ext cx="1232" cy="556"/>
            </a:xfrm>
            <a:custGeom>
              <a:avLst/>
              <a:gdLst>
                <a:gd name="T0" fmla="*/ 456 w 1232"/>
                <a:gd name="T1" fmla="*/ 232 h 556"/>
                <a:gd name="T2" fmla="*/ 332 w 1232"/>
                <a:gd name="T3" fmla="*/ 116 h 556"/>
                <a:gd name="T4" fmla="*/ 80 w 1232"/>
                <a:gd name="T5" fmla="*/ 0 h 556"/>
                <a:gd name="T6" fmla="*/ 0 w 1232"/>
                <a:gd name="T7" fmla="*/ 212 h 556"/>
                <a:gd name="T8" fmla="*/ 180 w 1232"/>
                <a:gd name="T9" fmla="*/ 268 h 556"/>
                <a:gd name="T10" fmla="*/ 264 w 1232"/>
                <a:gd name="T11" fmla="*/ 500 h 556"/>
                <a:gd name="T12" fmla="*/ 524 w 1232"/>
                <a:gd name="T13" fmla="*/ 492 h 556"/>
                <a:gd name="T14" fmla="*/ 808 w 1232"/>
                <a:gd name="T15" fmla="*/ 488 h 556"/>
                <a:gd name="T16" fmla="*/ 932 w 1232"/>
                <a:gd name="T17" fmla="*/ 520 h 556"/>
                <a:gd name="T18" fmla="*/ 1160 w 1232"/>
                <a:gd name="T19" fmla="*/ 556 h 556"/>
                <a:gd name="T20" fmla="*/ 1232 w 1232"/>
                <a:gd name="T21" fmla="*/ 436 h 5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2" h="556">
                  <a:moveTo>
                    <a:pt x="456" y="232"/>
                  </a:moveTo>
                  <a:lnTo>
                    <a:pt x="332" y="116"/>
                  </a:lnTo>
                  <a:lnTo>
                    <a:pt x="80" y="0"/>
                  </a:lnTo>
                  <a:lnTo>
                    <a:pt x="0" y="212"/>
                  </a:lnTo>
                  <a:lnTo>
                    <a:pt x="180" y="268"/>
                  </a:lnTo>
                  <a:lnTo>
                    <a:pt x="264" y="500"/>
                  </a:lnTo>
                  <a:lnTo>
                    <a:pt x="524" y="492"/>
                  </a:lnTo>
                  <a:lnTo>
                    <a:pt x="808" y="488"/>
                  </a:lnTo>
                  <a:lnTo>
                    <a:pt x="932" y="520"/>
                  </a:lnTo>
                  <a:lnTo>
                    <a:pt x="1160" y="556"/>
                  </a:lnTo>
                  <a:lnTo>
                    <a:pt x="1232" y="4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0" name="Freeform 119"/>
            <p:cNvSpPr>
              <a:spLocks/>
            </p:cNvSpPr>
            <p:nvPr/>
          </p:nvSpPr>
          <p:spPr bwMode="auto">
            <a:xfrm>
              <a:off x="2643" y="2429"/>
              <a:ext cx="60" cy="388"/>
            </a:xfrm>
            <a:custGeom>
              <a:avLst/>
              <a:gdLst>
                <a:gd name="T0" fmla="*/ 60 w 60"/>
                <a:gd name="T1" fmla="*/ 0 h 388"/>
                <a:gd name="T2" fmla="*/ 0 w 60"/>
                <a:gd name="T3" fmla="*/ 204 h 388"/>
                <a:gd name="T4" fmla="*/ 40 w 60"/>
                <a:gd name="T5" fmla="*/ 388 h 3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0" h="388">
                  <a:moveTo>
                    <a:pt x="60" y="0"/>
                  </a:moveTo>
                  <a:lnTo>
                    <a:pt x="0" y="204"/>
                  </a:lnTo>
                  <a:lnTo>
                    <a:pt x="40" y="388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7" name="Group 120"/>
          <p:cNvGrpSpPr>
            <a:grpSpLocks/>
          </p:cNvGrpSpPr>
          <p:nvPr/>
        </p:nvGrpSpPr>
        <p:grpSpPr bwMode="auto">
          <a:xfrm>
            <a:off x="1352550" y="4352925"/>
            <a:ext cx="1747838" cy="1087438"/>
            <a:chOff x="590" y="1992"/>
            <a:chExt cx="1101" cy="685"/>
          </a:xfrm>
        </p:grpSpPr>
        <p:sp>
          <p:nvSpPr>
            <p:cNvPr id="21535" name="Oval 121"/>
            <p:cNvSpPr>
              <a:spLocks noChangeArrowheads="1"/>
            </p:cNvSpPr>
            <p:nvPr/>
          </p:nvSpPr>
          <p:spPr bwMode="auto">
            <a:xfrm>
              <a:off x="600" y="2522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Oval 122"/>
            <p:cNvSpPr>
              <a:spLocks noChangeArrowheads="1"/>
            </p:cNvSpPr>
            <p:nvPr/>
          </p:nvSpPr>
          <p:spPr bwMode="auto">
            <a:xfrm>
              <a:off x="590" y="2527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7" name="Oval 123"/>
            <p:cNvSpPr>
              <a:spLocks noChangeAspect="1" noChangeArrowheads="1"/>
            </p:cNvSpPr>
            <p:nvPr/>
          </p:nvSpPr>
          <p:spPr bwMode="auto">
            <a:xfrm>
              <a:off x="1537" y="19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8" name="Oval 124"/>
            <p:cNvSpPr>
              <a:spLocks noChangeAspect="1" noChangeArrowheads="1"/>
            </p:cNvSpPr>
            <p:nvPr/>
          </p:nvSpPr>
          <p:spPr bwMode="auto">
            <a:xfrm>
              <a:off x="1633" y="208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9" name="Oval 125"/>
            <p:cNvSpPr>
              <a:spLocks noChangeAspect="1" noChangeArrowheads="1"/>
            </p:cNvSpPr>
            <p:nvPr/>
          </p:nvSpPr>
          <p:spPr bwMode="auto">
            <a:xfrm>
              <a:off x="1249" y="207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Oval 126"/>
            <p:cNvSpPr>
              <a:spLocks noChangeAspect="1" noChangeArrowheads="1"/>
            </p:cNvSpPr>
            <p:nvPr/>
          </p:nvSpPr>
          <p:spPr bwMode="auto">
            <a:xfrm>
              <a:off x="1255" y="22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1" name="Oval 127"/>
            <p:cNvSpPr>
              <a:spLocks noChangeAspect="1" noChangeArrowheads="1"/>
            </p:cNvSpPr>
            <p:nvPr/>
          </p:nvSpPr>
          <p:spPr bwMode="auto">
            <a:xfrm>
              <a:off x="1363" y="240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2" name="Oval 128"/>
            <p:cNvSpPr>
              <a:spLocks noChangeAspect="1" noChangeArrowheads="1"/>
            </p:cNvSpPr>
            <p:nvPr/>
          </p:nvSpPr>
          <p:spPr bwMode="auto">
            <a:xfrm>
              <a:off x="853" y="235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3" name="Oval 129"/>
            <p:cNvSpPr>
              <a:spLocks noChangeAspect="1" noChangeArrowheads="1"/>
            </p:cNvSpPr>
            <p:nvPr/>
          </p:nvSpPr>
          <p:spPr bwMode="auto">
            <a:xfrm>
              <a:off x="847" y="25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4" name="Oval 130"/>
            <p:cNvSpPr>
              <a:spLocks noChangeArrowheads="1"/>
            </p:cNvSpPr>
            <p:nvPr/>
          </p:nvSpPr>
          <p:spPr bwMode="auto">
            <a:xfrm>
              <a:off x="1346" y="2605"/>
              <a:ext cx="72" cy="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Freeform 131"/>
            <p:cNvSpPr>
              <a:spLocks/>
            </p:cNvSpPr>
            <p:nvPr/>
          </p:nvSpPr>
          <p:spPr bwMode="auto">
            <a:xfrm>
              <a:off x="644" y="2020"/>
              <a:ext cx="1020" cy="612"/>
            </a:xfrm>
            <a:custGeom>
              <a:avLst/>
              <a:gdLst>
                <a:gd name="T0" fmla="*/ 1020 w 1020"/>
                <a:gd name="T1" fmla="*/ 100 h 612"/>
                <a:gd name="T2" fmla="*/ 916 w 1020"/>
                <a:gd name="T3" fmla="*/ 0 h 612"/>
                <a:gd name="T4" fmla="*/ 628 w 1020"/>
                <a:gd name="T5" fmla="*/ 80 h 612"/>
                <a:gd name="T6" fmla="*/ 632 w 1020"/>
                <a:gd name="T7" fmla="*/ 252 h 612"/>
                <a:gd name="T8" fmla="*/ 740 w 1020"/>
                <a:gd name="T9" fmla="*/ 412 h 612"/>
                <a:gd name="T10" fmla="*/ 740 w 1020"/>
                <a:gd name="T11" fmla="*/ 612 h 612"/>
                <a:gd name="T12" fmla="*/ 228 w 1020"/>
                <a:gd name="T13" fmla="*/ 548 h 612"/>
                <a:gd name="T14" fmla="*/ 0 w 1020"/>
                <a:gd name="T15" fmla="*/ 548 h 612"/>
                <a:gd name="T16" fmla="*/ 236 w 1020"/>
                <a:gd name="T17" fmla="*/ 352 h 612"/>
                <a:gd name="T18" fmla="*/ 224 w 1020"/>
                <a:gd name="T19" fmla="*/ 548 h 6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0" h="612">
                  <a:moveTo>
                    <a:pt x="1020" y="100"/>
                  </a:moveTo>
                  <a:lnTo>
                    <a:pt x="916" y="0"/>
                  </a:lnTo>
                  <a:lnTo>
                    <a:pt x="628" y="80"/>
                  </a:lnTo>
                  <a:lnTo>
                    <a:pt x="632" y="252"/>
                  </a:lnTo>
                  <a:lnTo>
                    <a:pt x="740" y="412"/>
                  </a:lnTo>
                  <a:lnTo>
                    <a:pt x="740" y="612"/>
                  </a:lnTo>
                  <a:lnTo>
                    <a:pt x="228" y="548"/>
                  </a:lnTo>
                  <a:lnTo>
                    <a:pt x="0" y="548"/>
                  </a:lnTo>
                  <a:lnTo>
                    <a:pt x="236" y="352"/>
                  </a:lnTo>
                  <a:lnTo>
                    <a:pt x="224" y="54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8" name="Text Box 132"/>
          <p:cNvSpPr txBox="1">
            <a:spLocks noChangeArrowheads="1"/>
          </p:cNvSpPr>
          <p:nvPr/>
        </p:nvSpPr>
        <p:spPr bwMode="auto">
          <a:xfrm>
            <a:off x="50800" y="3575050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Cancer</a:t>
            </a:r>
          </a:p>
        </p:txBody>
      </p:sp>
      <p:sp>
        <p:nvSpPr>
          <p:cNvPr id="21519" name="Text Box 133"/>
          <p:cNvSpPr txBox="1">
            <a:spLocks noChangeArrowheads="1"/>
          </p:cNvSpPr>
          <p:nvPr/>
        </p:nvSpPr>
        <p:spPr bwMode="auto">
          <a:xfrm>
            <a:off x="407988" y="2127250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Gemini</a:t>
            </a:r>
          </a:p>
        </p:txBody>
      </p:sp>
      <p:sp>
        <p:nvSpPr>
          <p:cNvPr id="21520" name="Text Box 134"/>
          <p:cNvSpPr txBox="1">
            <a:spLocks noChangeArrowheads="1"/>
          </p:cNvSpPr>
          <p:nvPr/>
        </p:nvSpPr>
        <p:spPr bwMode="auto">
          <a:xfrm>
            <a:off x="1571625" y="1270000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Taurus</a:t>
            </a:r>
          </a:p>
        </p:txBody>
      </p:sp>
      <p:sp>
        <p:nvSpPr>
          <p:cNvPr id="21521" name="Text Box 135"/>
          <p:cNvSpPr txBox="1">
            <a:spLocks noChangeArrowheads="1"/>
          </p:cNvSpPr>
          <p:nvPr/>
        </p:nvSpPr>
        <p:spPr bwMode="auto">
          <a:xfrm>
            <a:off x="3125788" y="1222375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Aries</a:t>
            </a:r>
          </a:p>
        </p:txBody>
      </p:sp>
      <p:sp>
        <p:nvSpPr>
          <p:cNvPr id="21522" name="Text Box 136"/>
          <p:cNvSpPr txBox="1">
            <a:spLocks noChangeArrowheads="1"/>
          </p:cNvSpPr>
          <p:nvPr/>
        </p:nvSpPr>
        <p:spPr bwMode="auto">
          <a:xfrm>
            <a:off x="4289425" y="1065213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Pisces</a:t>
            </a:r>
          </a:p>
        </p:txBody>
      </p:sp>
      <p:sp>
        <p:nvSpPr>
          <p:cNvPr id="21523" name="Text Box 137"/>
          <p:cNvSpPr txBox="1">
            <a:spLocks noChangeArrowheads="1"/>
          </p:cNvSpPr>
          <p:nvPr/>
        </p:nvSpPr>
        <p:spPr bwMode="auto">
          <a:xfrm>
            <a:off x="5711825" y="1174750"/>
            <a:ext cx="1389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Aquarius</a:t>
            </a:r>
          </a:p>
        </p:txBody>
      </p:sp>
      <p:sp>
        <p:nvSpPr>
          <p:cNvPr id="21524" name="Text Box 138"/>
          <p:cNvSpPr txBox="1">
            <a:spLocks noChangeArrowheads="1"/>
          </p:cNvSpPr>
          <p:nvPr/>
        </p:nvSpPr>
        <p:spPr bwMode="auto">
          <a:xfrm>
            <a:off x="6786563" y="1879600"/>
            <a:ext cx="150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Capricorn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21525" name="Text Box 139"/>
          <p:cNvSpPr txBox="1">
            <a:spLocks noChangeArrowheads="1"/>
          </p:cNvSpPr>
          <p:nvPr/>
        </p:nvSpPr>
        <p:spPr bwMode="auto">
          <a:xfrm>
            <a:off x="7507288" y="2803525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Sagittarius</a:t>
            </a:r>
          </a:p>
        </p:txBody>
      </p:sp>
      <p:sp>
        <p:nvSpPr>
          <p:cNvPr id="21526" name="Text Box 140"/>
          <p:cNvSpPr txBox="1">
            <a:spLocks noChangeArrowheads="1"/>
          </p:cNvSpPr>
          <p:nvPr/>
        </p:nvSpPr>
        <p:spPr bwMode="auto">
          <a:xfrm>
            <a:off x="7186613" y="4689475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Scorpius</a:t>
            </a:r>
          </a:p>
        </p:txBody>
      </p:sp>
      <p:sp>
        <p:nvSpPr>
          <p:cNvPr id="21527" name="Text Box 141"/>
          <p:cNvSpPr txBox="1">
            <a:spLocks noChangeArrowheads="1"/>
          </p:cNvSpPr>
          <p:nvPr/>
        </p:nvSpPr>
        <p:spPr bwMode="auto">
          <a:xfrm>
            <a:off x="5745163" y="548957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Libra</a:t>
            </a:r>
          </a:p>
        </p:txBody>
      </p:sp>
      <p:sp>
        <p:nvSpPr>
          <p:cNvPr id="21528" name="Text Box 142"/>
          <p:cNvSpPr txBox="1">
            <a:spLocks noChangeArrowheads="1"/>
          </p:cNvSpPr>
          <p:nvPr/>
        </p:nvSpPr>
        <p:spPr bwMode="auto">
          <a:xfrm>
            <a:off x="3744913" y="5688013"/>
            <a:ext cx="1014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chemeClr val="hlink"/>
                </a:solidFill>
              </a:rPr>
              <a:t>Virgo</a:t>
            </a:r>
          </a:p>
        </p:txBody>
      </p:sp>
      <p:sp>
        <p:nvSpPr>
          <p:cNvPr id="21529" name="Text Box 143"/>
          <p:cNvSpPr txBox="1">
            <a:spLocks noChangeArrowheads="1"/>
          </p:cNvSpPr>
          <p:nvPr/>
        </p:nvSpPr>
        <p:spPr bwMode="auto">
          <a:xfrm>
            <a:off x="1733550" y="5413375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Leo</a:t>
            </a:r>
          </a:p>
        </p:txBody>
      </p:sp>
      <p:sp>
        <p:nvSpPr>
          <p:cNvPr id="21530" name="Text Box 144"/>
          <p:cNvSpPr txBox="1">
            <a:spLocks noChangeArrowheads="1"/>
          </p:cNvSpPr>
          <p:nvPr/>
        </p:nvSpPr>
        <p:spPr bwMode="auto">
          <a:xfrm>
            <a:off x="315913" y="304800"/>
            <a:ext cx="54598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September:  Sun in Virgo</a:t>
            </a:r>
            <a:endParaRPr lang="en-US" sz="3600" dirty="0"/>
          </a:p>
        </p:txBody>
      </p:sp>
      <p:sp>
        <p:nvSpPr>
          <p:cNvPr id="21531" name="Oval 145"/>
          <p:cNvSpPr>
            <a:spLocks noChangeArrowheads="1"/>
          </p:cNvSpPr>
          <p:nvPr/>
        </p:nvSpPr>
        <p:spPr bwMode="auto">
          <a:xfrm>
            <a:off x="2311400" y="2990850"/>
            <a:ext cx="4568825" cy="1446213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2" name="Oval 146"/>
          <p:cNvSpPr>
            <a:spLocks noChangeArrowheads="1"/>
          </p:cNvSpPr>
          <p:nvPr/>
        </p:nvSpPr>
        <p:spPr bwMode="auto">
          <a:xfrm>
            <a:off x="4724400" y="2835275"/>
            <a:ext cx="352425" cy="3524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195" name="Line 147"/>
          <p:cNvSpPr>
            <a:spLocks noChangeShapeType="1"/>
          </p:cNvSpPr>
          <p:nvPr/>
        </p:nvSpPr>
        <p:spPr bwMode="auto">
          <a:xfrm flipV="1">
            <a:off x="4006850" y="3021013"/>
            <a:ext cx="887413" cy="18430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AutoShape 148"/>
          <p:cNvSpPr>
            <a:spLocks noChangeArrowheads="1"/>
          </p:cNvSpPr>
          <p:nvPr/>
        </p:nvSpPr>
        <p:spPr bwMode="auto">
          <a:xfrm>
            <a:off x="4297363" y="3395663"/>
            <a:ext cx="598487" cy="598487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9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1485900" y="2524125"/>
            <a:ext cx="957263" cy="901700"/>
            <a:chOff x="674" y="840"/>
            <a:chExt cx="603" cy="568"/>
          </a:xfrm>
        </p:grpSpPr>
        <p:sp>
          <p:nvSpPr>
            <p:cNvPr id="22670" name="Freeform 3"/>
            <p:cNvSpPr>
              <a:spLocks/>
            </p:cNvSpPr>
            <p:nvPr/>
          </p:nvSpPr>
          <p:spPr bwMode="auto">
            <a:xfrm>
              <a:off x="696" y="870"/>
              <a:ext cx="546" cy="510"/>
            </a:xfrm>
            <a:custGeom>
              <a:avLst/>
              <a:gdLst>
                <a:gd name="T0" fmla="*/ 324 w 546"/>
                <a:gd name="T1" fmla="*/ 510 h 510"/>
                <a:gd name="T2" fmla="*/ 114 w 546"/>
                <a:gd name="T3" fmla="*/ 318 h 510"/>
                <a:gd name="T4" fmla="*/ 0 w 546"/>
                <a:gd name="T5" fmla="*/ 84 h 510"/>
                <a:gd name="T6" fmla="*/ 186 w 546"/>
                <a:gd name="T7" fmla="*/ 0 h 510"/>
                <a:gd name="T8" fmla="*/ 462 w 546"/>
                <a:gd name="T9" fmla="*/ 294 h 510"/>
                <a:gd name="T10" fmla="*/ 546 w 546"/>
                <a:gd name="T11" fmla="*/ 390 h 5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510">
                  <a:moveTo>
                    <a:pt x="324" y="510"/>
                  </a:moveTo>
                  <a:lnTo>
                    <a:pt x="114" y="318"/>
                  </a:lnTo>
                  <a:lnTo>
                    <a:pt x="0" y="84"/>
                  </a:lnTo>
                  <a:lnTo>
                    <a:pt x="186" y="0"/>
                  </a:lnTo>
                  <a:lnTo>
                    <a:pt x="462" y="294"/>
                  </a:lnTo>
                  <a:lnTo>
                    <a:pt x="546" y="39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1" name="Oval 4"/>
            <p:cNvSpPr>
              <a:spLocks noChangeArrowheads="1"/>
            </p:cNvSpPr>
            <p:nvPr/>
          </p:nvSpPr>
          <p:spPr bwMode="auto">
            <a:xfrm>
              <a:off x="674" y="91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2" name="Oval 5"/>
            <p:cNvSpPr>
              <a:spLocks noChangeArrowheads="1"/>
            </p:cNvSpPr>
            <p:nvPr/>
          </p:nvSpPr>
          <p:spPr bwMode="auto">
            <a:xfrm>
              <a:off x="846" y="84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3" name="Oval 6"/>
            <p:cNvSpPr>
              <a:spLocks noChangeAspect="1" noChangeArrowheads="1"/>
            </p:cNvSpPr>
            <p:nvPr/>
          </p:nvSpPr>
          <p:spPr bwMode="auto">
            <a:xfrm>
              <a:off x="788" y="116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4" name="Oval 7"/>
            <p:cNvSpPr>
              <a:spLocks noChangeAspect="1" noChangeArrowheads="1"/>
            </p:cNvSpPr>
            <p:nvPr/>
          </p:nvSpPr>
          <p:spPr bwMode="auto">
            <a:xfrm>
              <a:off x="1123" y="112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5" name="Oval 8"/>
            <p:cNvSpPr>
              <a:spLocks noChangeAspect="1" noChangeArrowheads="1"/>
            </p:cNvSpPr>
            <p:nvPr/>
          </p:nvSpPr>
          <p:spPr bwMode="auto">
            <a:xfrm>
              <a:off x="1003" y="13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6" name="Oval 9"/>
            <p:cNvSpPr>
              <a:spLocks noChangeAspect="1" noChangeArrowheads="1"/>
            </p:cNvSpPr>
            <p:nvPr/>
          </p:nvSpPr>
          <p:spPr bwMode="auto">
            <a:xfrm>
              <a:off x="1219" y="12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1" name="Group 10"/>
          <p:cNvGrpSpPr>
            <a:grpSpLocks/>
          </p:cNvGrpSpPr>
          <p:nvPr/>
        </p:nvGrpSpPr>
        <p:grpSpPr bwMode="auto">
          <a:xfrm>
            <a:off x="1117600" y="3503613"/>
            <a:ext cx="693738" cy="941387"/>
            <a:chOff x="370" y="1455"/>
            <a:chExt cx="437" cy="593"/>
          </a:xfrm>
        </p:grpSpPr>
        <p:sp>
          <p:nvSpPr>
            <p:cNvPr id="22664" name="Oval 11"/>
            <p:cNvSpPr>
              <a:spLocks noChangeArrowheads="1"/>
            </p:cNvSpPr>
            <p:nvPr/>
          </p:nvSpPr>
          <p:spPr bwMode="auto">
            <a:xfrm>
              <a:off x="507" y="1707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5" name="Oval 12"/>
            <p:cNvSpPr>
              <a:spLocks noChangeArrowheads="1"/>
            </p:cNvSpPr>
            <p:nvPr/>
          </p:nvSpPr>
          <p:spPr bwMode="auto">
            <a:xfrm>
              <a:off x="370" y="197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6" name="Oval 13"/>
            <p:cNvSpPr>
              <a:spLocks noChangeArrowheads="1"/>
            </p:cNvSpPr>
            <p:nvPr/>
          </p:nvSpPr>
          <p:spPr bwMode="auto">
            <a:xfrm>
              <a:off x="487" y="1455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7" name="Oval 14"/>
            <p:cNvSpPr>
              <a:spLocks noChangeArrowheads="1"/>
            </p:cNvSpPr>
            <p:nvPr/>
          </p:nvSpPr>
          <p:spPr bwMode="auto">
            <a:xfrm>
              <a:off x="729" y="1928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8" name="Freeform 15"/>
            <p:cNvSpPr>
              <a:spLocks/>
            </p:cNvSpPr>
            <p:nvPr/>
          </p:nvSpPr>
          <p:spPr bwMode="auto">
            <a:xfrm>
              <a:off x="402" y="1476"/>
              <a:ext cx="156" cy="534"/>
            </a:xfrm>
            <a:custGeom>
              <a:avLst/>
              <a:gdLst>
                <a:gd name="T0" fmla="*/ 0 w 156"/>
                <a:gd name="T1" fmla="*/ 534 h 534"/>
                <a:gd name="T2" fmla="*/ 156 w 156"/>
                <a:gd name="T3" fmla="*/ 270 h 534"/>
                <a:gd name="T4" fmla="*/ 120 w 156"/>
                <a:gd name="T5" fmla="*/ 0 h 5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6" h="534">
                  <a:moveTo>
                    <a:pt x="0" y="534"/>
                  </a:moveTo>
                  <a:lnTo>
                    <a:pt x="156" y="270"/>
                  </a:lnTo>
                  <a:lnTo>
                    <a:pt x="120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9" name="Line 16"/>
            <p:cNvSpPr>
              <a:spLocks noChangeShapeType="1"/>
            </p:cNvSpPr>
            <p:nvPr/>
          </p:nvSpPr>
          <p:spPr bwMode="auto">
            <a:xfrm>
              <a:off x="558" y="1752"/>
              <a:ext cx="204" cy="2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2" name="Group 17"/>
          <p:cNvGrpSpPr>
            <a:grpSpLocks/>
          </p:cNvGrpSpPr>
          <p:nvPr/>
        </p:nvGrpSpPr>
        <p:grpSpPr bwMode="auto">
          <a:xfrm>
            <a:off x="2273300" y="1876425"/>
            <a:ext cx="1063625" cy="958850"/>
            <a:chOff x="1116" y="420"/>
            <a:chExt cx="670" cy="604"/>
          </a:xfrm>
        </p:grpSpPr>
        <p:sp>
          <p:nvSpPr>
            <p:cNvPr id="22657" name="Oval 18"/>
            <p:cNvSpPr>
              <a:spLocks noChangeAspect="1" noChangeArrowheads="1"/>
            </p:cNvSpPr>
            <p:nvPr/>
          </p:nvSpPr>
          <p:spPr bwMode="auto">
            <a:xfrm>
              <a:off x="1116" y="5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8" name="Oval 19"/>
            <p:cNvSpPr>
              <a:spLocks noChangeAspect="1" noChangeArrowheads="1"/>
            </p:cNvSpPr>
            <p:nvPr/>
          </p:nvSpPr>
          <p:spPr bwMode="auto">
            <a:xfrm>
              <a:off x="1350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9" name="Oval 20"/>
            <p:cNvSpPr>
              <a:spLocks noChangeAspect="1" noChangeArrowheads="1"/>
            </p:cNvSpPr>
            <p:nvPr/>
          </p:nvSpPr>
          <p:spPr bwMode="auto">
            <a:xfrm>
              <a:off x="1728" y="84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0" name="Oval 21"/>
            <p:cNvSpPr>
              <a:spLocks noChangeAspect="1" noChangeArrowheads="1"/>
            </p:cNvSpPr>
            <p:nvPr/>
          </p:nvSpPr>
          <p:spPr bwMode="auto">
            <a:xfrm>
              <a:off x="1698" y="9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1" name="Oval 22"/>
            <p:cNvSpPr>
              <a:spLocks noChangeAspect="1" noChangeArrowheads="1"/>
            </p:cNvSpPr>
            <p:nvPr/>
          </p:nvSpPr>
          <p:spPr bwMode="auto">
            <a:xfrm>
              <a:off x="1644" y="7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2" name="Oval 23"/>
            <p:cNvSpPr>
              <a:spLocks noChangeArrowheads="1"/>
            </p:cNvSpPr>
            <p:nvPr/>
          </p:nvSpPr>
          <p:spPr bwMode="auto">
            <a:xfrm>
              <a:off x="1579" y="889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3" name="Freeform 24"/>
            <p:cNvSpPr>
              <a:spLocks/>
            </p:cNvSpPr>
            <p:nvPr/>
          </p:nvSpPr>
          <p:spPr bwMode="auto">
            <a:xfrm>
              <a:off x="1157" y="456"/>
              <a:ext cx="606" cy="552"/>
            </a:xfrm>
            <a:custGeom>
              <a:avLst/>
              <a:gdLst>
                <a:gd name="T0" fmla="*/ 0 w 606"/>
                <a:gd name="T1" fmla="*/ 132 h 552"/>
                <a:gd name="T2" fmla="*/ 456 w 606"/>
                <a:gd name="T3" fmla="*/ 462 h 552"/>
                <a:gd name="T4" fmla="*/ 570 w 606"/>
                <a:gd name="T5" fmla="*/ 552 h 552"/>
                <a:gd name="T6" fmla="*/ 606 w 606"/>
                <a:gd name="T7" fmla="*/ 420 h 552"/>
                <a:gd name="T8" fmla="*/ 516 w 606"/>
                <a:gd name="T9" fmla="*/ 312 h 552"/>
                <a:gd name="T10" fmla="*/ 210 w 606"/>
                <a:gd name="T11" fmla="*/ 0 h 5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6" h="552">
                  <a:moveTo>
                    <a:pt x="0" y="132"/>
                  </a:moveTo>
                  <a:lnTo>
                    <a:pt x="456" y="462"/>
                  </a:lnTo>
                  <a:lnTo>
                    <a:pt x="570" y="552"/>
                  </a:lnTo>
                  <a:lnTo>
                    <a:pt x="606" y="420"/>
                  </a:lnTo>
                  <a:lnTo>
                    <a:pt x="516" y="312"/>
                  </a:lnTo>
                  <a:lnTo>
                    <a:pt x="21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3" name="Group 25"/>
          <p:cNvGrpSpPr>
            <a:grpSpLocks/>
          </p:cNvGrpSpPr>
          <p:nvPr/>
        </p:nvGrpSpPr>
        <p:grpSpPr bwMode="auto">
          <a:xfrm>
            <a:off x="3408363" y="2041525"/>
            <a:ext cx="549275" cy="425450"/>
            <a:chOff x="1807" y="536"/>
            <a:chExt cx="346" cy="268"/>
          </a:xfrm>
        </p:grpSpPr>
        <p:sp>
          <p:nvSpPr>
            <p:cNvPr id="22652" name="Oval 26"/>
            <p:cNvSpPr>
              <a:spLocks noChangeAspect="1" noChangeArrowheads="1"/>
            </p:cNvSpPr>
            <p:nvPr/>
          </p:nvSpPr>
          <p:spPr bwMode="auto">
            <a:xfrm>
              <a:off x="1807" y="53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53" name="Group 27"/>
            <p:cNvGrpSpPr>
              <a:grpSpLocks/>
            </p:cNvGrpSpPr>
            <p:nvPr/>
          </p:nvGrpSpPr>
          <p:grpSpPr bwMode="auto">
            <a:xfrm>
              <a:off x="1830" y="560"/>
              <a:ext cx="323" cy="244"/>
              <a:chOff x="1830" y="560"/>
              <a:chExt cx="323" cy="244"/>
            </a:xfrm>
          </p:grpSpPr>
          <p:sp>
            <p:nvSpPr>
              <p:cNvPr id="22654" name="Oval 28"/>
              <p:cNvSpPr>
                <a:spLocks noChangeAspect="1" noChangeArrowheads="1"/>
              </p:cNvSpPr>
              <p:nvPr/>
            </p:nvSpPr>
            <p:spPr bwMode="auto">
              <a:xfrm>
                <a:off x="2023" y="63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5" name="Oval 29"/>
              <p:cNvSpPr>
                <a:spLocks noChangeAspect="1" noChangeArrowheads="1"/>
              </p:cNvSpPr>
              <p:nvPr/>
            </p:nvSpPr>
            <p:spPr bwMode="auto">
              <a:xfrm>
                <a:off x="2095" y="746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6" name="Freeform 30"/>
              <p:cNvSpPr>
                <a:spLocks/>
              </p:cNvSpPr>
              <p:nvPr/>
            </p:nvSpPr>
            <p:spPr bwMode="auto">
              <a:xfrm>
                <a:off x="1830" y="560"/>
                <a:ext cx="294" cy="210"/>
              </a:xfrm>
              <a:custGeom>
                <a:avLst/>
                <a:gdLst>
                  <a:gd name="T0" fmla="*/ 0 w 294"/>
                  <a:gd name="T1" fmla="*/ 0 h 210"/>
                  <a:gd name="T2" fmla="*/ 222 w 294"/>
                  <a:gd name="T3" fmla="*/ 102 h 210"/>
                  <a:gd name="T4" fmla="*/ 294 w 294"/>
                  <a:gd name="T5" fmla="*/ 210 h 2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4" h="210">
                    <a:moveTo>
                      <a:pt x="0" y="0"/>
                    </a:moveTo>
                    <a:lnTo>
                      <a:pt x="222" y="102"/>
                    </a:lnTo>
                    <a:lnTo>
                      <a:pt x="294" y="210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534" name="Group 31"/>
          <p:cNvGrpSpPr>
            <a:grpSpLocks/>
          </p:cNvGrpSpPr>
          <p:nvPr/>
        </p:nvGrpSpPr>
        <p:grpSpPr bwMode="auto">
          <a:xfrm>
            <a:off x="4311650" y="1606550"/>
            <a:ext cx="1263650" cy="1327150"/>
            <a:chOff x="2262" y="184"/>
            <a:chExt cx="796" cy="836"/>
          </a:xfrm>
        </p:grpSpPr>
        <p:sp>
          <p:nvSpPr>
            <p:cNvPr id="22639" name="Freeform 32"/>
            <p:cNvSpPr>
              <a:spLocks/>
            </p:cNvSpPr>
            <p:nvPr/>
          </p:nvSpPr>
          <p:spPr bwMode="auto">
            <a:xfrm>
              <a:off x="2285" y="218"/>
              <a:ext cx="744" cy="768"/>
            </a:xfrm>
            <a:custGeom>
              <a:avLst/>
              <a:gdLst>
                <a:gd name="T0" fmla="*/ 0 w 744"/>
                <a:gd name="T1" fmla="*/ 138 h 768"/>
                <a:gd name="T2" fmla="*/ 84 w 744"/>
                <a:gd name="T3" fmla="*/ 402 h 768"/>
                <a:gd name="T4" fmla="*/ 108 w 744"/>
                <a:gd name="T5" fmla="*/ 606 h 768"/>
                <a:gd name="T6" fmla="*/ 228 w 744"/>
                <a:gd name="T7" fmla="*/ 768 h 768"/>
                <a:gd name="T8" fmla="*/ 228 w 744"/>
                <a:gd name="T9" fmla="*/ 642 h 768"/>
                <a:gd name="T10" fmla="*/ 348 w 744"/>
                <a:gd name="T11" fmla="*/ 474 h 768"/>
                <a:gd name="T12" fmla="*/ 414 w 744"/>
                <a:gd name="T13" fmla="*/ 378 h 768"/>
                <a:gd name="T14" fmla="*/ 636 w 744"/>
                <a:gd name="T15" fmla="*/ 162 h 768"/>
                <a:gd name="T16" fmla="*/ 744 w 744"/>
                <a:gd name="T17" fmla="*/ 126 h 768"/>
                <a:gd name="T18" fmla="*/ 732 w 744"/>
                <a:gd name="T19" fmla="*/ 6 h 768"/>
                <a:gd name="T20" fmla="*/ 642 w 744"/>
                <a:gd name="T21" fmla="*/ 0 h 768"/>
                <a:gd name="T22" fmla="*/ 570 w 744"/>
                <a:gd name="T23" fmla="*/ 54 h 768"/>
                <a:gd name="T24" fmla="*/ 636 w 744"/>
                <a:gd name="T25" fmla="*/ 162 h 7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4" h="768">
                  <a:moveTo>
                    <a:pt x="0" y="138"/>
                  </a:moveTo>
                  <a:lnTo>
                    <a:pt x="84" y="402"/>
                  </a:lnTo>
                  <a:lnTo>
                    <a:pt x="108" y="606"/>
                  </a:lnTo>
                  <a:lnTo>
                    <a:pt x="228" y="768"/>
                  </a:lnTo>
                  <a:lnTo>
                    <a:pt x="228" y="642"/>
                  </a:lnTo>
                  <a:lnTo>
                    <a:pt x="348" y="474"/>
                  </a:lnTo>
                  <a:lnTo>
                    <a:pt x="414" y="378"/>
                  </a:lnTo>
                  <a:lnTo>
                    <a:pt x="636" y="162"/>
                  </a:lnTo>
                  <a:lnTo>
                    <a:pt x="744" y="126"/>
                  </a:lnTo>
                  <a:lnTo>
                    <a:pt x="732" y="6"/>
                  </a:lnTo>
                  <a:lnTo>
                    <a:pt x="642" y="0"/>
                  </a:lnTo>
                  <a:lnTo>
                    <a:pt x="570" y="54"/>
                  </a:lnTo>
                  <a:lnTo>
                    <a:pt x="636" y="16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0" name="Oval 33"/>
            <p:cNvSpPr>
              <a:spLocks noChangeAspect="1" noChangeArrowheads="1"/>
            </p:cNvSpPr>
            <p:nvPr/>
          </p:nvSpPr>
          <p:spPr bwMode="auto">
            <a:xfrm>
              <a:off x="2262" y="3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1" name="Oval 34"/>
            <p:cNvSpPr>
              <a:spLocks noChangeAspect="1" noChangeArrowheads="1"/>
            </p:cNvSpPr>
            <p:nvPr/>
          </p:nvSpPr>
          <p:spPr bwMode="auto">
            <a:xfrm>
              <a:off x="2340" y="5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2" name="Oval 35"/>
            <p:cNvSpPr>
              <a:spLocks noChangeAspect="1" noChangeArrowheads="1"/>
            </p:cNvSpPr>
            <p:nvPr/>
          </p:nvSpPr>
          <p:spPr bwMode="auto">
            <a:xfrm>
              <a:off x="2370" y="80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3" name="Oval 36"/>
            <p:cNvSpPr>
              <a:spLocks noChangeAspect="1" noChangeArrowheads="1"/>
            </p:cNvSpPr>
            <p:nvPr/>
          </p:nvSpPr>
          <p:spPr bwMode="auto">
            <a:xfrm>
              <a:off x="2484" y="9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4" name="Oval 37"/>
            <p:cNvSpPr>
              <a:spLocks noChangeAspect="1" noChangeArrowheads="1"/>
            </p:cNvSpPr>
            <p:nvPr/>
          </p:nvSpPr>
          <p:spPr bwMode="auto">
            <a:xfrm>
              <a:off x="2482" y="84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" name="Oval 38"/>
            <p:cNvSpPr>
              <a:spLocks noChangeAspect="1" noChangeArrowheads="1"/>
            </p:cNvSpPr>
            <p:nvPr/>
          </p:nvSpPr>
          <p:spPr bwMode="auto">
            <a:xfrm>
              <a:off x="2596" y="6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" name="Oval 39"/>
            <p:cNvSpPr>
              <a:spLocks noChangeAspect="1" noChangeArrowheads="1"/>
            </p:cNvSpPr>
            <p:nvPr/>
          </p:nvSpPr>
          <p:spPr bwMode="auto">
            <a:xfrm>
              <a:off x="2664" y="57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7" name="Oval 40"/>
            <p:cNvSpPr>
              <a:spLocks noChangeAspect="1" noChangeArrowheads="1"/>
            </p:cNvSpPr>
            <p:nvPr/>
          </p:nvSpPr>
          <p:spPr bwMode="auto">
            <a:xfrm>
              <a:off x="2832" y="24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8" name="Oval 41"/>
            <p:cNvSpPr>
              <a:spLocks noChangeAspect="1" noChangeArrowheads="1"/>
            </p:cNvSpPr>
            <p:nvPr/>
          </p:nvSpPr>
          <p:spPr bwMode="auto">
            <a:xfrm>
              <a:off x="2892" y="34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" name="Oval 42"/>
            <p:cNvSpPr>
              <a:spLocks noChangeAspect="1" noChangeArrowheads="1"/>
            </p:cNvSpPr>
            <p:nvPr/>
          </p:nvSpPr>
          <p:spPr bwMode="auto">
            <a:xfrm>
              <a:off x="3000" y="31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" name="Oval 43"/>
            <p:cNvSpPr>
              <a:spLocks noChangeAspect="1" noChangeArrowheads="1"/>
            </p:cNvSpPr>
            <p:nvPr/>
          </p:nvSpPr>
          <p:spPr bwMode="auto">
            <a:xfrm>
              <a:off x="2982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1" name="Oval 44"/>
            <p:cNvSpPr>
              <a:spLocks noChangeAspect="1" noChangeArrowheads="1"/>
            </p:cNvSpPr>
            <p:nvPr/>
          </p:nvSpPr>
          <p:spPr bwMode="auto">
            <a:xfrm>
              <a:off x="2904" y="18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5" name="Group 45"/>
          <p:cNvGrpSpPr>
            <a:grpSpLocks/>
          </p:cNvGrpSpPr>
          <p:nvPr/>
        </p:nvGrpSpPr>
        <p:grpSpPr bwMode="auto">
          <a:xfrm>
            <a:off x="5370513" y="1800225"/>
            <a:ext cx="1311275" cy="1187450"/>
            <a:chOff x="2959" y="366"/>
            <a:chExt cx="826" cy="748"/>
          </a:xfrm>
        </p:grpSpPr>
        <p:sp>
          <p:nvSpPr>
            <p:cNvPr id="22626" name="Oval 46"/>
            <p:cNvSpPr>
              <a:spLocks noChangeAspect="1" noChangeArrowheads="1"/>
            </p:cNvSpPr>
            <p:nvPr/>
          </p:nvSpPr>
          <p:spPr bwMode="auto">
            <a:xfrm>
              <a:off x="3085" y="5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7" name="Oval 47"/>
            <p:cNvSpPr>
              <a:spLocks noChangeAspect="1" noChangeArrowheads="1"/>
            </p:cNvSpPr>
            <p:nvPr/>
          </p:nvSpPr>
          <p:spPr bwMode="auto">
            <a:xfrm>
              <a:off x="3145" y="6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8" name="Oval 48"/>
            <p:cNvSpPr>
              <a:spLocks noChangeAspect="1" noChangeArrowheads="1"/>
            </p:cNvSpPr>
            <p:nvPr/>
          </p:nvSpPr>
          <p:spPr bwMode="auto">
            <a:xfrm>
              <a:off x="3217" y="105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9" name="Oval 49"/>
            <p:cNvSpPr>
              <a:spLocks noChangeAspect="1" noChangeArrowheads="1"/>
            </p:cNvSpPr>
            <p:nvPr/>
          </p:nvSpPr>
          <p:spPr bwMode="auto">
            <a:xfrm>
              <a:off x="3337" y="105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0" name="Oval 50"/>
            <p:cNvSpPr>
              <a:spLocks noChangeAspect="1" noChangeArrowheads="1"/>
            </p:cNvSpPr>
            <p:nvPr/>
          </p:nvSpPr>
          <p:spPr bwMode="auto">
            <a:xfrm>
              <a:off x="3433" y="87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" name="Oval 51"/>
            <p:cNvSpPr>
              <a:spLocks noChangeAspect="1" noChangeArrowheads="1"/>
            </p:cNvSpPr>
            <p:nvPr/>
          </p:nvSpPr>
          <p:spPr bwMode="auto">
            <a:xfrm>
              <a:off x="3487" y="77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" name="Oval 52"/>
            <p:cNvSpPr>
              <a:spLocks noChangeAspect="1" noChangeArrowheads="1"/>
            </p:cNvSpPr>
            <p:nvPr/>
          </p:nvSpPr>
          <p:spPr bwMode="auto">
            <a:xfrm>
              <a:off x="3529" y="42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3" name="Oval 53"/>
            <p:cNvSpPr>
              <a:spLocks noChangeAspect="1" noChangeArrowheads="1"/>
            </p:cNvSpPr>
            <p:nvPr/>
          </p:nvSpPr>
          <p:spPr bwMode="auto">
            <a:xfrm>
              <a:off x="3445" y="59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" name="Oval 54"/>
            <p:cNvSpPr>
              <a:spLocks noChangeAspect="1" noChangeArrowheads="1"/>
            </p:cNvSpPr>
            <p:nvPr/>
          </p:nvSpPr>
          <p:spPr bwMode="auto">
            <a:xfrm>
              <a:off x="3613" y="48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5" name="Oval 55"/>
            <p:cNvSpPr>
              <a:spLocks noChangeAspect="1" noChangeArrowheads="1"/>
            </p:cNvSpPr>
            <p:nvPr/>
          </p:nvSpPr>
          <p:spPr bwMode="auto">
            <a:xfrm>
              <a:off x="3727" y="3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6" name="Oval 56"/>
            <p:cNvSpPr>
              <a:spLocks noChangeAspect="1" noChangeArrowheads="1"/>
            </p:cNvSpPr>
            <p:nvPr/>
          </p:nvSpPr>
          <p:spPr bwMode="auto">
            <a:xfrm>
              <a:off x="2959" y="8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7" name="Oval 57"/>
            <p:cNvSpPr>
              <a:spLocks noChangeAspect="1" noChangeArrowheads="1"/>
            </p:cNvSpPr>
            <p:nvPr/>
          </p:nvSpPr>
          <p:spPr bwMode="auto">
            <a:xfrm>
              <a:off x="3025" y="954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" name="Freeform 58"/>
            <p:cNvSpPr>
              <a:spLocks/>
            </p:cNvSpPr>
            <p:nvPr/>
          </p:nvSpPr>
          <p:spPr bwMode="auto">
            <a:xfrm>
              <a:off x="2988" y="396"/>
              <a:ext cx="768" cy="690"/>
            </a:xfrm>
            <a:custGeom>
              <a:avLst/>
              <a:gdLst>
                <a:gd name="T0" fmla="*/ 126 w 768"/>
                <a:gd name="T1" fmla="*/ 210 h 690"/>
                <a:gd name="T2" fmla="*/ 192 w 768"/>
                <a:gd name="T3" fmla="*/ 330 h 690"/>
                <a:gd name="T4" fmla="*/ 0 w 768"/>
                <a:gd name="T5" fmla="*/ 486 h 690"/>
                <a:gd name="T6" fmla="*/ 54 w 768"/>
                <a:gd name="T7" fmla="*/ 594 h 690"/>
                <a:gd name="T8" fmla="*/ 258 w 768"/>
                <a:gd name="T9" fmla="*/ 690 h 690"/>
                <a:gd name="T10" fmla="*/ 378 w 768"/>
                <a:gd name="T11" fmla="*/ 690 h 690"/>
                <a:gd name="T12" fmla="*/ 480 w 768"/>
                <a:gd name="T13" fmla="*/ 498 h 690"/>
                <a:gd name="T14" fmla="*/ 522 w 768"/>
                <a:gd name="T15" fmla="*/ 402 h 690"/>
                <a:gd name="T16" fmla="*/ 480 w 768"/>
                <a:gd name="T17" fmla="*/ 228 h 690"/>
                <a:gd name="T18" fmla="*/ 570 w 768"/>
                <a:gd name="T19" fmla="*/ 48 h 690"/>
                <a:gd name="T20" fmla="*/ 654 w 768"/>
                <a:gd name="T21" fmla="*/ 114 h 690"/>
                <a:gd name="T22" fmla="*/ 768 w 768"/>
                <a:gd name="T23" fmla="*/ 0 h 6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68" h="690">
                  <a:moveTo>
                    <a:pt x="126" y="210"/>
                  </a:moveTo>
                  <a:lnTo>
                    <a:pt x="192" y="330"/>
                  </a:lnTo>
                  <a:lnTo>
                    <a:pt x="0" y="486"/>
                  </a:lnTo>
                  <a:lnTo>
                    <a:pt x="54" y="594"/>
                  </a:lnTo>
                  <a:lnTo>
                    <a:pt x="258" y="690"/>
                  </a:lnTo>
                  <a:lnTo>
                    <a:pt x="378" y="690"/>
                  </a:lnTo>
                  <a:lnTo>
                    <a:pt x="480" y="498"/>
                  </a:lnTo>
                  <a:lnTo>
                    <a:pt x="522" y="402"/>
                  </a:lnTo>
                  <a:lnTo>
                    <a:pt x="480" y="228"/>
                  </a:lnTo>
                  <a:lnTo>
                    <a:pt x="570" y="48"/>
                  </a:lnTo>
                  <a:lnTo>
                    <a:pt x="654" y="11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6" name="Group 59"/>
          <p:cNvGrpSpPr>
            <a:grpSpLocks/>
          </p:cNvGrpSpPr>
          <p:nvPr/>
        </p:nvGrpSpPr>
        <p:grpSpPr bwMode="auto">
          <a:xfrm>
            <a:off x="6545263" y="2389188"/>
            <a:ext cx="1206500" cy="911225"/>
            <a:chOff x="3873" y="599"/>
            <a:chExt cx="760" cy="574"/>
          </a:xfrm>
        </p:grpSpPr>
        <p:sp>
          <p:nvSpPr>
            <p:cNvPr id="22617" name="Oval 60"/>
            <p:cNvSpPr>
              <a:spLocks noChangeAspect="1" noChangeArrowheads="1"/>
            </p:cNvSpPr>
            <p:nvPr/>
          </p:nvSpPr>
          <p:spPr bwMode="auto">
            <a:xfrm>
              <a:off x="3873" y="8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8" name="Oval 61"/>
            <p:cNvSpPr>
              <a:spLocks noChangeAspect="1" noChangeArrowheads="1"/>
            </p:cNvSpPr>
            <p:nvPr/>
          </p:nvSpPr>
          <p:spPr bwMode="auto">
            <a:xfrm>
              <a:off x="4047" y="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9" name="Oval 62"/>
            <p:cNvSpPr>
              <a:spLocks noChangeAspect="1" noChangeArrowheads="1"/>
            </p:cNvSpPr>
            <p:nvPr/>
          </p:nvSpPr>
          <p:spPr bwMode="auto">
            <a:xfrm>
              <a:off x="4227" y="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0" name="Oval 63"/>
            <p:cNvSpPr>
              <a:spLocks noChangeAspect="1" noChangeArrowheads="1"/>
            </p:cNvSpPr>
            <p:nvPr/>
          </p:nvSpPr>
          <p:spPr bwMode="auto">
            <a:xfrm>
              <a:off x="4575" y="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1" name="Oval 64"/>
            <p:cNvSpPr>
              <a:spLocks noChangeAspect="1" noChangeArrowheads="1"/>
            </p:cNvSpPr>
            <p:nvPr/>
          </p:nvSpPr>
          <p:spPr bwMode="auto">
            <a:xfrm>
              <a:off x="4545" y="75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2" name="Oval 65"/>
            <p:cNvSpPr>
              <a:spLocks noChangeAspect="1" noChangeArrowheads="1"/>
            </p:cNvSpPr>
            <p:nvPr/>
          </p:nvSpPr>
          <p:spPr bwMode="auto">
            <a:xfrm>
              <a:off x="3981" y="9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3" name="Oval 66"/>
            <p:cNvSpPr>
              <a:spLocks noChangeAspect="1" noChangeArrowheads="1"/>
            </p:cNvSpPr>
            <p:nvPr/>
          </p:nvSpPr>
          <p:spPr bwMode="auto">
            <a:xfrm>
              <a:off x="4293" y="111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4" name="Oval 67"/>
            <p:cNvSpPr>
              <a:spLocks noChangeAspect="1" noChangeArrowheads="1"/>
            </p:cNvSpPr>
            <p:nvPr/>
          </p:nvSpPr>
          <p:spPr bwMode="auto">
            <a:xfrm>
              <a:off x="4359" y="103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5" name="Freeform 68"/>
            <p:cNvSpPr>
              <a:spLocks/>
            </p:cNvSpPr>
            <p:nvPr/>
          </p:nvSpPr>
          <p:spPr bwMode="auto">
            <a:xfrm>
              <a:off x="3902" y="623"/>
              <a:ext cx="702" cy="528"/>
            </a:xfrm>
            <a:custGeom>
              <a:avLst/>
              <a:gdLst>
                <a:gd name="T0" fmla="*/ 0 w 702"/>
                <a:gd name="T1" fmla="*/ 216 h 528"/>
                <a:gd name="T2" fmla="*/ 180 w 702"/>
                <a:gd name="T3" fmla="*/ 192 h 528"/>
                <a:gd name="T4" fmla="*/ 348 w 702"/>
                <a:gd name="T5" fmla="*/ 204 h 528"/>
                <a:gd name="T6" fmla="*/ 702 w 702"/>
                <a:gd name="T7" fmla="*/ 0 h 528"/>
                <a:gd name="T8" fmla="*/ 666 w 702"/>
                <a:gd name="T9" fmla="*/ 156 h 528"/>
                <a:gd name="T10" fmla="*/ 486 w 702"/>
                <a:gd name="T11" fmla="*/ 444 h 528"/>
                <a:gd name="T12" fmla="*/ 414 w 702"/>
                <a:gd name="T13" fmla="*/ 528 h 528"/>
                <a:gd name="T14" fmla="*/ 96 w 702"/>
                <a:gd name="T15" fmla="*/ 348 h 528"/>
                <a:gd name="T16" fmla="*/ 0 w 702"/>
                <a:gd name="T17" fmla="*/ 216 h 5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2" h="528">
                  <a:moveTo>
                    <a:pt x="0" y="216"/>
                  </a:moveTo>
                  <a:lnTo>
                    <a:pt x="180" y="192"/>
                  </a:lnTo>
                  <a:lnTo>
                    <a:pt x="348" y="204"/>
                  </a:lnTo>
                  <a:lnTo>
                    <a:pt x="702" y="0"/>
                  </a:lnTo>
                  <a:lnTo>
                    <a:pt x="666" y="156"/>
                  </a:lnTo>
                  <a:lnTo>
                    <a:pt x="486" y="444"/>
                  </a:lnTo>
                  <a:lnTo>
                    <a:pt x="414" y="528"/>
                  </a:lnTo>
                  <a:lnTo>
                    <a:pt x="96" y="348"/>
                  </a:lnTo>
                  <a:lnTo>
                    <a:pt x="0" y="21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7" name="Group 69"/>
          <p:cNvGrpSpPr>
            <a:grpSpLocks/>
          </p:cNvGrpSpPr>
          <p:nvPr/>
        </p:nvGrpSpPr>
        <p:grpSpPr bwMode="auto">
          <a:xfrm>
            <a:off x="7310438" y="3317875"/>
            <a:ext cx="958850" cy="657225"/>
            <a:chOff x="4169" y="1292"/>
            <a:chExt cx="604" cy="414"/>
          </a:xfrm>
        </p:grpSpPr>
        <p:sp>
          <p:nvSpPr>
            <p:cNvPr id="22606" name="Oval 70"/>
            <p:cNvSpPr>
              <a:spLocks noChangeAspect="1" noChangeArrowheads="1"/>
            </p:cNvSpPr>
            <p:nvPr/>
          </p:nvSpPr>
          <p:spPr bwMode="auto">
            <a:xfrm>
              <a:off x="4535" y="131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7" name="Oval 71"/>
            <p:cNvSpPr>
              <a:spLocks noChangeAspect="1" noChangeArrowheads="1"/>
            </p:cNvSpPr>
            <p:nvPr/>
          </p:nvSpPr>
          <p:spPr bwMode="auto">
            <a:xfrm>
              <a:off x="4595" y="151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8" name="Oval 72"/>
            <p:cNvSpPr>
              <a:spLocks noChangeAspect="1" noChangeArrowheads="1"/>
            </p:cNvSpPr>
            <p:nvPr/>
          </p:nvSpPr>
          <p:spPr bwMode="auto">
            <a:xfrm>
              <a:off x="4715" y="160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9" name="Oval 73"/>
            <p:cNvSpPr>
              <a:spLocks noChangeAspect="1" noChangeArrowheads="1"/>
            </p:cNvSpPr>
            <p:nvPr/>
          </p:nvSpPr>
          <p:spPr bwMode="auto">
            <a:xfrm>
              <a:off x="4529" y="164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0" name="Oval 74"/>
            <p:cNvSpPr>
              <a:spLocks noChangeAspect="1" noChangeArrowheads="1"/>
            </p:cNvSpPr>
            <p:nvPr/>
          </p:nvSpPr>
          <p:spPr bwMode="auto">
            <a:xfrm>
              <a:off x="4253" y="12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1" name="Oval 75"/>
            <p:cNvSpPr>
              <a:spLocks noChangeAspect="1" noChangeArrowheads="1"/>
            </p:cNvSpPr>
            <p:nvPr/>
          </p:nvSpPr>
          <p:spPr bwMode="auto">
            <a:xfrm>
              <a:off x="4361" y="139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2" name="Oval 76"/>
            <p:cNvSpPr>
              <a:spLocks noChangeAspect="1" noChangeArrowheads="1"/>
            </p:cNvSpPr>
            <p:nvPr/>
          </p:nvSpPr>
          <p:spPr bwMode="auto">
            <a:xfrm>
              <a:off x="4169" y="137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3" name="Oval 77"/>
            <p:cNvSpPr>
              <a:spLocks noChangeAspect="1" noChangeArrowheads="1"/>
            </p:cNvSpPr>
            <p:nvPr/>
          </p:nvSpPr>
          <p:spPr bwMode="auto">
            <a:xfrm>
              <a:off x="4253" y="14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4" name="Freeform 78"/>
            <p:cNvSpPr>
              <a:spLocks/>
            </p:cNvSpPr>
            <p:nvPr/>
          </p:nvSpPr>
          <p:spPr bwMode="auto">
            <a:xfrm>
              <a:off x="4190" y="1318"/>
              <a:ext cx="540" cy="372"/>
            </a:xfrm>
            <a:custGeom>
              <a:avLst/>
              <a:gdLst>
                <a:gd name="T0" fmla="*/ 198 w 540"/>
                <a:gd name="T1" fmla="*/ 96 h 372"/>
                <a:gd name="T2" fmla="*/ 84 w 540"/>
                <a:gd name="T3" fmla="*/ 0 h 372"/>
                <a:gd name="T4" fmla="*/ 0 w 540"/>
                <a:gd name="T5" fmla="*/ 90 h 372"/>
                <a:gd name="T6" fmla="*/ 72 w 540"/>
                <a:gd name="T7" fmla="*/ 192 h 372"/>
                <a:gd name="T8" fmla="*/ 354 w 540"/>
                <a:gd name="T9" fmla="*/ 372 h 372"/>
                <a:gd name="T10" fmla="*/ 540 w 540"/>
                <a:gd name="T11" fmla="*/ 312 h 372"/>
                <a:gd name="T12" fmla="*/ 414 w 540"/>
                <a:gd name="T13" fmla="*/ 216 h 372"/>
                <a:gd name="T14" fmla="*/ 366 w 540"/>
                <a:gd name="T15" fmla="*/ 36 h 372"/>
                <a:gd name="T16" fmla="*/ 198 w 540"/>
                <a:gd name="T17" fmla="*/ 96 h 3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0" h="372">
                  <a:moveTo>
                    <a:pt x="198" y="96"/>
                  </a:moveTo>
                  <a:lnTo>
                    <a:pt x="84" y="0"/>
                  </a:lnTo>
                  <a:lnTo>
                    <a:pt x="0" y="90"/>
                  </a:lnTo>
                  <a:lnTo>
                    <a:pt x="72" y="192"/>
                  </a:lnTo>
                  <a:lnTo>
                    <a:pt x="354" y="372"/>
                  </a:lnTo>
                  <a:lnTo>
                    <a:pt x="540" y="312"/>
                  </a:lnTo>
                  <a:lnTo>
                    <a:pt x="414" y="216"/>
                  </a:lnTo>
                  <a:lnTo>
                    <a:pt x="366" y="36"/>
                  </a:lnTo>
                  <a:lnTo>
                    <a:pt x="198" y="96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5" name="Line 79"/>
            <p:cNvSpPr>
              <a:spLocks noChangeShapeType="1"/>
            </p:cNvSpPr>
            <p:nvPr/>
          </p:nvSpPr>
          <p:spPr bwMode="auto">
            <a:xfrm flipH="1">
              <a:off x="4276" y="1420"/>
              <a:ext cx="111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6" name="Line 80"/>
            <p:cNvSpPr>
              <a:spLocks noChangeShapeType="1"/>
            </p:cNvSpPr>
            <p:nvPr/>
          </p:nvSpPr>
          <p:spPr bwMode="auto">
            <a:xfrm flipH="1">
              <a:off x="4555" y="1543"/>
              <a:ext cx="63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8" name="Group 81"/>
          <p:cNvGrpSpPr>
            <a:grpSpLocks/>
          </p:cNvGrpSpPr>
          <p:nvPr/>
        </p:nvGrpSpPr>
        <p:grpSpPr bwMode="auto">
          <a:xfrm>
            <a:off x="6396038" y="4132263"/>
            <a:ext cx="1577975" cy="1130300"/>
            <a:chOff x="3767" y="1853"/>
            <a:chExt cx="994" cy="712"/>
          </a:xfrm>
        </p:grpSpPr>
        <p:sp>
          <p:nvSpPr>
            <p:cNvPr id="22590" name="Oval 82"/>
            <p:cNvSpPr>
              <a:spLocks noChangeAspect="1" noChangeArrowheads="1"/>
            </p:cNvSpPr>
            <p:nvPr/>
          </p:nvSpPr>
          <p:spPr bwMode="auto">
            <a:xfrm>
              <a:off x="3983" y="210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1" name="Oval 83"/>
            <p:cNvSpPr>
              <a:spLocks noChangeAspect="1" noChangeArrowheads="1"/>
            </p:cNvSpPr>
            <p:nvPr/>
          </p:nvSpPr>
          <p:spPr bwMode="auto">
            <a:xfrm>
              <a:off x="3875" y="212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2" name="Oval 84"/>
            <p:cNvSpPr>
              <a:spLocks noChangeAspect="1" noChangeArrowheads="1"/>
            </p:cNvSpPr>
            <p:nvPr/>
          </p:nvSpPr>
          <p:spPr bwMode="auto">
            <a:xfrm>
              <a:off x="3767" y="215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3" name="Oval 85"/>
            <p:cNvSpPr>
              <a:spLocks noChangeAspect="1" noChangeArrowheads="1"/>
            </p:cNvSpPr>
            <p:nvPr/>
          </p:nvSpPr>
          <p:spPr bwMode="auto">
            <a:xfrm>
              <a:off x="3827" y="23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4" name="Oval 86"/>
            <p:cNvSpPr>
              <a:spLocks noChangeAspect="1" noChangeArrowheads="1"/>
            </p:cNvSpPr>
            <p:nvPr/>
          </p:nvSpPr>
          <p:spPr bwMode="auto">
            <a:xfrm>
              <a:off x="3941" y="241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5" name="Oval 87"/>
            <p:cNvSpPr>
              <a:spLocks noChangeAspect="1" noChangeArrowheads="1"/>
            </p:cNvSpPr>
            <p:nvPr/>
          </p:nvSpPr>
          <p:spPr bwMode="auto">
            <a:xfrm>
              <a:off x="4133" y="250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6" name="Oval 88"/>
            <p:cNvSpPr>
              <a:spLocks noChangeAspect="1" noChangeArrowheads="1"/>
            </p:cNvSpPr>
            <p:nvPr/>
          </p:nvSpPr>
          <p:spPr bwMode="auto">
            <a:xfrm>
              <a:off x="4283" y="20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7" name="Oval 89"/>
            <p:cNvSpPr>
              <a:spLocks noChangeAspect="1" noChangeArrowheads="1"/>
            </p:cNvSpPr>
            <p:nvPr/>
          </p:nvSpPr>
          <p:spPr bwMode="auto">
            <a:xfrm>
              <a:off x="4193" y="22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8" name="Oval 90"/>
            <p:cNvSpPr>
              <a:spLocks noChangeAspect="1" noChangeArrowheads="1"/>
            </p:cNvSpPr>
            <p:nvPr/>
          </p:nvSpPr>
          <p:spPr bwMode="auto">
            <a:xfrm>
              <a:off x="4157" y="236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9" name="Oval 91"/>
            <p:cNvSpPr>
              <a:spLocks noChangeArrowheads="1"/>
            </p:cNvSpPr>
            <p:nvPr/>
          </p:nvSpPr>
          <p:spPr bwMode="auto">
            <a:xfrm>
              <a:off x="4374" y="2022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0" name="Oval 92"/>
            <p:cNvSpPr>
              <a:spLocks noChangeAspect="1" noChangeArrowheads="1"/>
            </p:cNvSpPr>
            <p:nvPr/>
          </p:nvSpPr>
          <p:spPr bwMode="auto">
            <a:xfrm>
              <a:off x="4487" y="200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1" name="Oval 93"/>
            <p:cNvSpPr>
              <a:spLocks noChangeAspect="1" noChangeArrowheads="1"/>
            </p:cNvSpPr>
            <p:nvPr/>
          </p:nvSpPr>
          <p:spPr bwMode="auto">
            <a:xfrm>
              <a:off x="4673" y="185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2" name="Oval 94"/>
            <p:cNvSpPr>
              <a:spLocks noChangeAspect="1" noChangeArrowheads="1"/>
            </p:cNvSpPr>
            <p:nvPr/>
          </p:nvSpPr>
          <p:spPr bwMode="auto">
            <a:xfrm>
              <a:off x="4673" y="19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3" name="Oval 95"/>
            <p:cNvSpPr>
              <a:spLocks noChangeAspect="1" noChangeArrowheads="1"/>
            </p:cNvSpPr>
            <p:nvPr/>
          </p:nvSpPr>
          <p:spPr bwMode="auto">
            <a:xfrm>
              <a:off x="4703" y="214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4" name="Freeform 96"/>
            <p:cNvSpPr>
              <a:spLocks/>
            </p:cNvSpPr>
            <p:nvPr/>
          </p:nvSpPr>
          <p:spPr bwMode="auto">
            <a:xfrm>
              <a:off x="3786" y="2023"/>
              <a:ext cx="940" cy="516"/>
            </a:xfrm>
            <a:custGeom>
              <a:avLst/>
              <a:gdLst>
                <a:gd name="T0" fmla="*/ 228 w 940"/>
                <a:gd name="T1" fmla="*/ 108 h 516"/>
                <a:gd name="T2" fmla="*/ 108 w 940"/>
                <a:gd name="T3" fmla="*/ 132 h 516"/>
                <a:gd name="T4" fmla="*/ 0 w 940"/>
                <a:gd name="T5" fmla="*/ 168 h 516"/>
                <a:gd name="T6" fmla="*/ 72 w 940"/>
                <a:gd name="T7" fmla="*/ 316 h 516"/>
                <a:gd name="T8" fmla="*/ 180 w 940"/>
                <a:gd name="T9" fmla="*/ 416 h 516"/>
                <a:gd name="T10" fmla="*/ 372 w 940"/>
                <a:gd name="T11" fmla="*/ 516 h 516"/>
                <a:gd name="T12" fmla="*/ 400 w 940"/>
                <a:gd name="T13" fmla="*/ 368 h 516"/>
                <a:gd name="T14" fmla="*/ 432 w 940"/>
                <a:gd name="T15" fmla="*/ 236 h 516"/>
                <a:gd name="T16" fmla="*/ 528 w 940"/>
                <a:gd name="T17" fmla="*/ 68 h 516"/>
                <a:gd name="T18" fmla="*/ 628 w 940"/>
                <a:gd name="T19" fmla="*/ 36 h 516"/>
                <a:gd name="T20" fmla="*/ 728 w 940"/>
                <a:gd name="T21" fmla="*/ 16 h 516"/>
                <a:gd name="T22" fmla="*/ 912 w 940"/>
                <a:gd name="T23" fmla="*/ 0 h 516"/>
                <a:gd name="T24" fmla="*/ 940 w 940"/>
                <a:gd name="T25" fmla="*/ 156 h 5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40" h="516">
                  <a:moveTo>
                    <a:pt x="228" y="108"/>
                  </a:moveTo>
                  <a:lnTo>
                    <a:pt x="108" y="132"/>
                  </a:lnTo>
                  <a:lnTo>
                    <a:pt x="0" y="168"/>
                  </a:lnTo>
                  <a:lnTo>
                    <a:pt x="72" y="316"/>
                  </a:lnTo>
                  <a:lnTo>
                    <a:pt x="180" y="416"/>
                  </a:lnTo>
                  <a:lnTo>
                    <a:pt x="372" y="516"/>
                  </a:lnTo>
                  <a:lnTo>
                    <a:pt x="400" y="368"/>
                  </a:lnTo>
                  <a:lnTo>
                    <a:pt x="432" y="236"/>
                  </a:lnTo>
                  <a:lnTo>
                    <a:pt x="528" y="68"/>
                  </a:lnTo>
                  <a:lnTo>
                    <a:pt x="628" y="36"/>
                  </a:lnTo>
                  <a:lnTo>
                    <a:pt x="728" y="16"/>
                  </a:lnTo>
                  <a:lnTo>
                    <a:pt x="912" y="0"/>
                  </a:lnTo>
                  <a:lnTo>
                    <a:pt x="940" y="15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5" name="Line 97"/>
            <p:cNvSpPr>
              <a:spLocks noChangeShapeType="1"/>
            </p:cNvSpPr>
            <p:nvPr/>
          </p:nvSpPr>
          <p:spPr bwMode="auto">
            <a:xfrm>
              <a:off x="4698" y="1879"/>
              <a:ext cx="4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39" name="Group 98"/>
          <p:cNvGrpSpPr>
            <a:grpSpLocks/>
          </p:cNvGrpSpPr>
          <p:nvPr/>
        </p:nvGrpSpPr>
        <p:grpSpPr bwMode="auto">
          <a:xfrm>
            <a:off x="5656263" y="4781550"/>
            <a:ext cx="663575" cy="720725"/>
            <a:chOff x="3301" y="2262"/>
            <a:chExt cx="418" cy="454"/>
          </a:xfrm>
        </p:grpSpPr>
        <p:sp>
          <p:nvSpPr>
            <p:cNvPr id="22585" name="Oval 99"/>
            <p:cNvSpPr>
              <a:spLocks noChangeAspect="1" noChangeArrowheads="1"/>
            </p:cNvSpPr>
            <p:nvPr/>
          </p:nvSpPr>
          <p:spPr bwMode="auto">
            <a:xfrm>
              <a:off x="3535" y="226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6" name="Oval 100"/>
            <p:cNvSpPr>
              <a:spLocks noChangeAspect="1" noChangeArrowheads="1"/>
            </p:cNvSpPr>
            <p:nvPr/>
          </p:nvSpPr>
          <p:spPr bwMode="auto">
            <a:xfrm>
              <a:off x="3301" y="243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7" name="Oval 101"/>
            <p:cNvSpPr>
              <a:spLocks noChangeAspect="1" noChangeArrowheads="1"/>
            </p:cNvSpPr>
            <p:nvPr/>
          </p:nvSpPr>
          <p:spPr bwMode="auto">
            <a:xfrm>
              <a:off x="3661" y="246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8" name="Oval 102"/>
            <p:cNvSpPr>
              <a:spLocks noChangeAspect="1" noChangeArrowheads="1"/>
            </p:cNvSpPr>
            <p:nvPr/>
          </p:nvSpPr>
          <p:spPr bwMode="auto">
            <a:xfrm>
              <a:off x="3427" y="265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9" name="Freeform 103"/>
            <p:cNvSpPr>
              <a:spLocks/>
            </p:cNvSpPr>
            <p:nvPr/>
          </p:nvSpPr>
          <p:spPr bwMode="auto">
            <a:xfrm>
              <a:off x="3324" y="2284"/>
              <a:ext cx="364" cy="404"/>
            </a:xfrm>
            <a:custGeom>
              <a:avLst/>
              <a:gdLst>
                <a:gd name="T0" fmla="*/ 240 w 364"/>
                <a:gd name="T1" fmla="*/ 0 h 404"/>
                <a:gd name="T2" fmla="*/ 0 w 364"/>
                <a:gd name="T3" fmla="*/ 172 h 404"/>
                <a:gd name="T4" fmla="*/ 132 w 364"/>
                <a:gd name="T5" fmla="*/ 404 h 404"/>
                <a:gd name="T6" fmla="*/ 364 w 364"/>
                <a:gd name="T7" fmla="*/ 208 h 404"/>
                <a:gd name="T8" fmla="*/ 240 w 364"/>
                <a:gd name="T9" fmla="*/ 0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4" h="404">
                  <a:moveTo>
                    <a:pt x="240" y="0"/>
                  </a:moveTo>
                  <a:lnTo>
                    <a:pt x="0" y="172"/>
                  </a:lnTo>
                  <a:lnTo>
                    <a:pt x="132" y="404"/>
                  </a:lnTo>
                  <a:lnTo>
                    <a:pt x="364" y="20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40" name="Group 104"/>
          <p:cNvGrpSpPr>
            <a:grpSpLocks/>
          </p:cNvGrpSpPr>
          <p:nvPr/>
        </p:nvGrpSpPr>
        <p:grpSpPr bwMode="auto">
          <a:xfrm>
            <a:off x="3368675" y="4830763"/>
            <a:ext cx="2025650" cy="968375"/>
            <a:chOff x="1860" y="2293"/>
            <a:chExt cx="1276" cy="610"/>
          </a:xfrm>
        </p:grpSpPr>
        <p:sp>
          <p:nvSpPr>
            <p:cNvPr id="22570" name="Oval 105"/>
            <p:cNvSpPr>
              <a:spLocks noChangeAspect="1" noChangeArrowheads="1"/>
            </p:cNvSpPr>
            <p:nvPr/>
          </p:nvSpPr>
          <p:spPr bwMode="auto">
            <a:xfrm>
              <a:off x="2676" y="240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Oval 106"/>
            <p:cNvSpPr>
              <a:spLocks noChangeAspect="1" noChangeArrowheads="1"/>
            </p:cNvSpPr>
            <p:nvPr/>
          </p:nvSpPr>
          <p:spPr bwMode="auto">
            <a:xfrm>
              <a:off x="2622" y="2599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Oval 107"/>
            <p:cNvSpPr>
              <a:spLocks noChangeAspect="1" noChangeArrowheads="1"/>
            </p:cNvSpPr>
            <p:nvPr/>
          </p:nvSpPr>
          <p:spPr bwMode="auto">
            <a:xfrm>
              <a:off x="2658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Oval 108"/>
            <p:cNvSpPr>
              <a:spLocks noChangeAspect="1" noChangeArrowheads="1"/>
            </p:cNvSpPr>
            <p:nvPr/>
          </p:nvSpPr>
          <p:spPr bwMode="auto">
            <a:xfrm>
              <a:off x="2772" y="280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Oval 109"/>
            <p:cNvSpPr>
              <a:spLocks noChangeAspect="1" noChangeArrowheads="1"/>
            </p:cNvSpPr>
            <p:nvPr/>
          </p:nvSpPr>
          <p:spPr bwMode="auto">
            <a:xfrm>
              <a:off x="3078" y="273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5" name="Oval 110"/>
            <p:cNvSpPr>
              <a:spLocks noChangeAspect="1" noChangeArrowheads="1"/>
            </p:cNvSpPr>
            <p:nvPr/>
          </p:nvSpPr>
          <p:spPr bwMode="auto">
            <a:xfrm>
              <a:off x="3006" y="28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6" name="Oval 111"/>
            <p:cNvSpPr>
              <a:spLocks noChangeAspect="1" noChangeArrowheads="1"/>
            </p:cNvSpPr>
            <p:nvPr/>
          </p:nvSpPr>
          <p:spPr bwMode="auto">
            <a:xfrm>
              <a:off x="1932" y="229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7" name="Oval 112"/>
            <p:cNvSpPr>
              <a:spLocks noChangeAspect="1" noChangeArrowheads="1"/>
            </p:cNvSpPr>
            <p:nvPr/>
          </p:nvSpPr>
          <p:spPr bwMode="auto">
            <a:xfrm>
              <a:off x="2184" y="2413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8" name="Oval 113"/>
            <p:cNvSpPr>
              <a:spLocks noChangeAspect="1" noChangeArrowheads="1"/>
            </p:cNvSpPr>
            <p:nvPr/>
          </p:nvSpPr>
          <p:spPr bwMode="auto">
            <a:xfrm>
              <a:off x="2310" y="2521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9" name="Oval 114"/>
            <p:cNvSpPr>
              <a:spLocks noChangeAspect="1" noChangeArrowheads="1"/>
            </p:cNvSpPr>
            <p:nvPr/>
          </p:nvSpPr>
          <p:spPr bwMode="auto">
            <a:xfrm>
              <a:off x="1860" y="2497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0" name="Oval 115"/>
            <p:cNvSpPr>
              <a:spLocks noChangeAspect="1" noChangeArrowheads="1"/>
            </p:cNvSpPr>
            <p:nvPr/>
          </p:nvSpPr>
          <p:spPr bwMode="auto">
            <a:xfrm>
              <a:off x="2022" y="254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Oval 116"/>
            <p:cNvSpPr>
              <a:spLocks noChangeAspect="1" noChangeArrowheads="1"/>
            </p:cNvSpPr>
            <p:nvPr/>
          </p:nvSpPr>
          <p:spPr bwMode="auto">
            <a:xfrm>
              <a:off x="2370" y="2785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2" name="Oval 117"/>
            <p:cNvSpPr>
              <a:spLocks noChangeArrowheads="1"/>
            </p:cNvSpPr>
            <p:nvPr/>
          </p:nvSpPr>
          <p:spPr bwMode="auto">
            <a:xfrm>
              <a:off x="2107" y="2780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3" name="Freeform 118"/>
            <p:cNvSpPr>
              <a:spLocks/>
            </p:cNvSpPr>
            <p:nvPr/>
          </p:nvSpPr>
          <p:spPr bwMode="auto">
            <a:xfrm>
              <a:off x="1875" y="2321"/>
              <a:ext cx="1232" cy="556"/>
            </a:xfrm>
            <a:custGeom>
              <a:avLst/>
              <a:gdLst>
                <a:gd name="T0" fmla="*/ 456 w 1232"/>
                <a:gd name="T1" fmla="*/ 232 h 556"/>
                <a:gd name="T2" fmla="*/ 332 w 1232"/>
                <a:gd name="T3" fmla="*/ 116 h 556"/>
                <a:gd name="T4" fmla="*/ 80 w 1232"/>
                <a:gd name="T5" fmla="*/ 0 h 556"/>
                <a:gd name="T6" fmla="*/ 0 w 1232"/>
                <a:gd name="T7" fmla="*/ 212 h 556"/>
                <a:gd name="T8" fmla="*/ 180 w 1232"/>
                <a:gd name="T9" fmla="*/ 268 h 556"/>
                <a:gd name="T10" fmla="*/ 264 w 1232"/>
                <a:gd name="T11" fmla="*/ 500 h 556"/>
                <a:gd name="T12" fmla="*/ 524 w 1232"/>
                <a:gd name="T13" fmla="*/ 492 h 556"/>
                <a:gd name="T14" fmla="*/ 808 w 1232"/>
                <a:gd name="T15" fmla="*/ 488 h 556"/>
                <a:gd name="T16" fmla="*/ 932 w 1232"/>
                <a:gd name="T17" fmla="*/ 520 h 556"/>
                <a:gd name="T18" fmla="*/ 1160 w 1232"/>
                <a:gd name="T19" fmla="*/ 556 h 556"/>
                <a:gd name="T20" fmla="*/ 1232 w 1232"/>
                <a:gd name="T21" fmla="*/ 436 h 5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32" h="556">
                  <a:moveTo>
                    <a:pt x="456" y="232"/>
                  </a:moveTo>
                  <a:lnTo>
                    <a:pt x="332" y="116"/>
                  </a:lnTo>
                  <a:lnTo>
                    <a:pt x="80" y="0"/>
                  </a:lnTo>
                  <a:lnTo>
                    <a:pt x="0" y="212"/>
                  </a:lnTo>
                  <a:lnTo>
                    <a:pt x="180" y="268"/>
                  </a:lnTo>
                  <a:lnTo>
                    <a:pt x="264" y="500"/>
                  </a:lnTo>
                  <a:lnTo>
                    <a:pt x="524" y="492"/>
                  </a:lnTo>
                  <a:lnTo>
                    <a:pt x="808" y="488"/>
                  </a:lnTo>
                  <a:lnTo>
                    <a:pt x="932" y="520"/>
                  </a:lnTo>
                  <a:lnTo>
                    <a:pt x="1160" y="556"/>
                  </a:lnTo>
                  <a:lnTo>
                    <a:pt x="1232" y="43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4" name="Freeform 119"/>
            <p:cNvSpPr>
              <a:spLocks/>
            </p:cNvSpPr>
            <p:nvPr/>
          </p:nvSpPr>
          <p:spPr bwMode="auto">
            <a:xfrm>
              <a:off x="2643" y="2429"/>
              <a:ext cx="60" cy="388"/>
            </a:xfrm>
            <a:custGeom>
              <a:avLst/>
              <a:gdLst>
                <a:gd name="T0" fmla="*/ 60 w 60"/>
                <a:gd name="T1" fmla="*/ 0 h 388"/>
                <a:gd name="T2" fmla="*/ 0 w 60"/>
                <a:gd name="T3" fmla="*/ 204 h 388"/>
                <a:gd name="T4" fmla="*/ 40 w 60"/>
                <a:gd name="T5" fmla="*/ 388 h 3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0" h="388">
                  <a:moveTo>
                    <a:pt x="60" y="0"/>
                  </a:moveTo>
                  <a:lnTo>
                    <a:pt x="0" y="204"/>
                  </a:lnTo>
                  <a:lnTo>
                    <a:pt x="40" y="388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41" name="Group 120"/>
          <p:cNvGrpSpPr>
            <a:grpSpLocks/>
          </p:cNvGrpSpPr>
          <p:nvPr/>
        </p:nvGrpSpPr>
        <p:grpSpPr bwMode="auto">
          <a:xfrm>
            <a:off x="1352550" y="4352925"/>
            <a:ext cx="1747838" cy="1087438"/>
            <a:chOff x="590" y="1992"/>
            <a:chExt cx="1101" cy="685"/>
          </a:xfrm>
        </p:grpSpPr>
        <p:sp>
          <p:nvSpPr>
            <p:cNvPr id="22559" name="Oval 121"/>
            <p:cNvSpPr>
              <a:spLocks noChangeArrowheads="1"/>
            </p:cNvSpPr>
            <p:nvPr/>
          </p:nvSpPr>
          <p:spPr bwMode="auto">
            <a:xfrm>
              <a:off x="600" y="2522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Oval 122"/>
            <p:cNvSpPr>
              <a:spLocks noChangeArrowheads="1"/>
            </p:cNvSpPr>
            <p:nvPr/>
          </p:nvSpPr>
          <p:spPr bwMode="auto">
            <a:xfrm>
              <a:off x="590" y="2527"/>
              <a:ext cx="78" cy="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Oval 123"/>
            <p:cNvSpPr>
              <a:spLocks noChangeAspect="1" noChangeArrowheads="1"/>
            </p:cNvSpPr>
            <p:nvPr/>
          </p:nvSpPr>
          <p:spPr bwMode="auto">
            <a:xfrm>
              <a:off x="1537" y="199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24"/>
            <p:cNvSpPr>
              <a:spLocks noChangeAspect="1" noChangeArrowheads="1"/>
            </p:cNvSpPr>
            <p:nvPr/>
          </p:nvSpPr>
          <p:spPr bwMode="auto">
            <a:xfrm>
              <a:off x="1633" y="208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Oval 125"/>
            <p:cNvSpPr>
              <a:spLocks noChangeAspect="1" noChangeArrowheads="1"/>
            </p:cNvSpPr>
            <p:nvPr/>
          </p:nvSpPr>
          <p:spPr bwMode="auto">
            <a:xfrm>
              <a:off x="1249" y="2070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Oval 126"/>
            <p:cNvSpPr>
              <a:spLocks noChangeAspect="1" noChangeArrowheads="1"/>
            </p:cNvSpPr>
            <p:nvPr/>
          </p:nvSpPr>
          <p:spPr bwMode="auto">
            <a:xfrm>
              <a:off x="1255" y="22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Oval 127"/>
            <p:cNvSpPr>
              <a:spLocks noChangeAspect="1" noChangeArrowheads="1"/>
            </p:cNvSpPr>
            <p:nvPr/>
          </p:nvSpPr>
          <p:spPr bwMode="auto">
            <a:xfrm>
              <a:off x="1363" y="2406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Oval 128"/>
            <p:cNvSpPr>
              <a:spLocks noChangeAspect="1" noChangeArrowheads="1"/>
            </p:cNvSpPr>
            <p:nvPr/>
          </p:nvSpPr>
          <p:spPr bwMode="auto">
            <a:xfrm>
              <a:off x="853" y="2352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Oval 129"/>
            <p:cNvSpPr>
              <a:spLocks noChangeAspect="1" noChangeArrowheads="1"/>
            </p:cNvSpPr>
            <p:nvPr/>
          </p:nvSpPr>
          <p:spPr bwMode="auto">
            <a:xfrm>
              <a:off x="847" y="2538"/>
              <a:ext cx="58" cy="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8" name="Oval 130"/>
            <p:cNvSpPr>
              <a:spLocks noChangeArrowheads="1"/>
            </p:cNvSpPr>
            <p:nvPr/>
          </p:nvSpPr>
          <p:spPr bwMode="auto">
            <a:xfrm>
              <a:off x="1346" y="2605"/>
              <a:ext cx="72" cy="7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Freeform 131"/>
            <p:cNvSpPr>
              <a:spLocks/>
            </p:cNvSpPr>
            <p:nvPr/>
          </p:nvSpPr>
          <p:spPr bwMode="auto">
            <a:xfrm>
              <a:off x="644" y="2020"/>
              <a:ext cx="1020" cy="612"/>
            </a:xfrm>
            <a:custGeom>
              <a:avLst/>
              <a:gdLst>
                <a:gd name="T0" fmla="*/ 1020 w 1020"/>
                <a:gd name="T1" fmla="*/ 100 h 612"/>
                <a:gd name="T2" fmla="*/ 916 w 1020"/>
                <a:gd name="T3" fmla="*/ 0 h 612"/>
                <a:gd name="T4" fmla="*/ 628 w 1020"/>
                <a:gd name="T5" fmla="*/ 80 h 612"/>
                <a:gd name="T6" fmla="*/ 632 w 1020"/>
                <a:gd name="T7" fmla="*/ 252 h 612"/>
                <a:gd name="T8" fmla="*/ 740 w 1020"/>
                <a:gd name="T9" fmla="*/ 412 h 612"/>
                <a:gd name="T10" fmla="*/ 740 w 1020"/>
                <a:gd name="T11" fmla="*/ 612 h 612"/>
                <a:gd name="T12" fmla="*/ 228 w 1020"/>
                <a:gd name="T13" fmla="*/ 548 h 612"/>
                <a:gd name="T14" fmla="*/ 0 w 1020"/>
                <a:gd name="T15" fmla="*/ 548 h 612"/>
                <a:gd name="T16" fmla="*/ 236 w 1020"/>
                <a:gd name="T17" fmla="*/ 352 h 612"/>
                <a:gd name="T18" fmla="*/ 224 w 1020"/>
                <a:gd name="T19" fmla="*/ 548 h 6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0" h="612">
                  <a:moveTo>
                    <a:pt x="1020" y="100"/>
                  </a:moveTo>
                  <a:lnTo>
                    <a:pt x="916" y="0"/>
                  </a:lnTo>
                  <a:lnTo>
                    <a:pt x="628" y="80"/>
                  </a:lnTo>
                  <a:lnTo>
                    <a:pt x="632" y="252"/>
                  </a:lnTo>
                  <a:lnTo>
                    <a:pt x="740" y="412"/>
                  </a:lnTo>
                  <a:lnTo>
                    <a:pt x="740" y="612"/>
                  </a:lnTo>
                  <a:lnTo>
                    <a:pt x="228" y="548"/>
                  </a:lnTo>
                  <a:lnTo>
                    <a:pt x="0" y="548"/>
                  </a:lnTo>
                  <a:lnTo>
                    <a:pt x="236" y="352"/>
                  </a:lnTo>
                  <a:lnTo>
                    <a:pt x="224" y="54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2" name="Oval 132"/>
          <p:cNvSpPr>
            <a:spLocks noChangeArrowheads="1"/>
          </p:cNvSpPr>
          <p:nvPr/>
        </p:nvSpPr>
        <p:spPr bwMode="auto">
          <a:xfrm>
            <a:off x="2311400" y="2990850"/>
            <a:ext cx="4568825" cy="1446213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05" name="Line 133"/>
          <p:cNvSpPr>
            <a:spLocks noChangeShapeType="1"/>
          </p:cNvSpPr>
          <p:nvPr/>
        </p:nvSpPr>
        <p:spPr bwMode="auto">
          <a:xfrm flipH="1" flipV="1">
            <a:off x="2249488" y="3725863"/>
            <a:ext cx="5057775" cy="793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AutoShape 134"/>
          <p:cNvSpPr>
            <a:spLocks noChangeArrowheads="1"/>
          </p:cNvSpPr>
          <p:nvPr/>
        </p:nvSpPr>
        <p:spPr bwMode="auto">
          <a:xfrm>
            <a:off x="4297363" y="3395663"/>
            <a:ext cx="598487" cy="598487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Text Box 135"/>
          <p:cNvSpPr txBox="1">
            <a:spLocks noChangeArrowheads="1"/>
          </p:cNvSpPr>
          <p:nvPr/>
        </p:nvSpPr>
        <p:spPr bwMode="auto">
          <a:xfrm>
            <a:off x="50800" y="3575050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Cancer</a:t>
            </a:r>
          </a:p>
        </p:txBody>
      </p:sp>
      <p:sp>
        <p:nvSpPr>
          <p:cNvPr id="22546" name="Text Box 136"/>
          <p:cNvSpPr txBox="1">
            <a:spLocks noChangeArrowheads="1"/>
          </p:cNvSpPr>
          <p:nvPr/>
        </p:nvSpPr>
        <p:spPr bwMode="auto">
          <a:xfrm>
            <a:off x="407988" y="2127250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Gemini</a:t>
            </a:r>
          </a:p>
        </p:txBody>
      </p:sp>
      <p:sp>
        <p:nvSpPr>
          <p:cNvPr id="22547" name="Text Box 137"/>
          <p:cNvSpPr txBox="1">
            <a:spLocks noChangeArrowheads="1"/>
          </p:cNvSpPr>
          <p:nvPr/>
        </p:nvSpPr>
        <p:spPr bwMode="auto">
          <a:xfrm>
            <a:off x="1571625" y="1270000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Taurus</a:t>
            </a:r>
          </a:p>
        </p:txBody>
      </p:sp>
      <p:sp>
        <p:nvSpPr>
          <p:cNvPr id="22548" name="Text Box 138"/>
          <p:cNvSpPr txBox="1">
            <a:spLocks noChangeArrowheads="1"/>
          </p:cNvSpPr>
          <p:nvPr/>
        </p:nvSpPr>
        <p:spPr bwMode="auto">
          <a:xfrm>
            <a:off x="3125788" y="1222375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Aries</a:t>
            </a:r>
          </a:p>
        </p:txBody>
      </p:sp>
      <p:sp>
        <p:nvSpPr>
          <p:cNvPr id="22549" name="Text Box 139"/>
          <p:cNvSpPr txBox="1">
            <a:spLocks noChangeArrowheads="1"/>
          </p:cNvSpPr>
          <p:nvPr/>
        </p:nvSpPr>
        <p:spPr bwMode="auto">
          <a:xfrm>
            <a:off x="4289425" y="1065213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Pisces</a:t>
            </a:r>
          </a:p>
        </p:txBody>
      </p:sp>
      <p:sp>
        <p:nvSpPr>
          <p:cNvPr id="22550" name="Text Box 140"/>
          <p:cNvSpPr txBox="1">
            <a:spLocks noChangeArrowheads="1"/>
          </p:cNvSpPr>
          <p:nvPr/>
        </p:nvSpPr>
        <p:spPr bwMode="auto">
          <a:xfrm>
            <a:off x="5711825" y="1174750"/>
            <a:ext cx="1389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Aquarius</a:t>
            </a:r>
          </a:p>
        </p:txBody>
      </p:sp>
      <p:sp>
        <p:nvSpPr>
          <p:cNvPr id="22551" name="Text Box 141"/>
          <p:cNvSpPr txBox="1">
            <a:spLocks noChangeArrowheads="1"/>
          </p:cNvSpPr>
          <p:nvPr/>
        </p:nvSpPr>
        <p:spPr bwMode="auto">
          <a:xfrm>
            <a:off x="6786563" y="1879600"/>
            <a:ext cx="150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Capricorn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22552" name="Text Box 142"/>
          <p:cNvSpPr txBox="1">
            <a:spLocks noChangeArrowheads="1"/>
          </p:cNvSpPr>
          <p:nvPr/>
        </p:nvSpPr>
        <p:spPr bwMode="auto">
          <a:xfrm>
            <a:off x="7278688" y="2874963"/>
            <a:ext cx="1866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>
                <a:solidFill>
                  <a:schemeClr val="hlink"/>
                </a:solidFill>
              </a:rPr>
              <a:t>Sagittarius</a:t>
            </a:r>
            <a:endParaRPr lang="en-US" sz="2000"/>
          </a:p>
        </p:txBody>
      </p:sp>
      <p:sp>
        <p:nvSpPr>
          <p:cNvPr id="22553" name="Text Box 143"/>
          <p:cNvSpPr txBox="1">
            <a:spLocks noChangeArrowheads="1"/>
          </p:cNvSpPr>
          <p:nvPr/>
        </p:nvSpPr>
        <p:spPr bwMode="auto">
          <a:xfrm>
            <a:off x="7186613" y="4689475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Scorpius</a:t>
            </a:r>
          </a:p>
        </p:txBody>
      </p:sp>
      <p:sp>
        <p:nvSpPr>
          <p:cNvPr id="22554" name="Text Box 144"/>
          <p:cNvSpPr txBox="1">
            <a:spLocks noChangeArrowheads="1"/>
          </p:cNvSpPr>
          <p:nvPr/>
        </p:nvSpPr>
        <p:spPr bwMode="auto">
          <a:xfrm>
            <a:off x="5745163" y="548957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Libra</a:t>
            </a:r>
          </a:p>
        </p:txBody>
      </p:sp>
      <p:sp>
        <p:nvSpPr>
          <p:cNvPr id="22555" name="Text Box 145"/>
          <p:cNvSpPr txBox="1">
            <a:spLocks noChangeArrowheads="1"/>
          </p:cNvSpPr>
          <p:nvPr/>
        </p:nvSpPr>
        <p:spPr bwMode="auto">
          <a:xfrm>
            <a:off x="3803650" y="5738813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Virgo</a:t>
            </a:r>
          </a:p>
        </p:txBody>
      </p:sp>
      <p:sp>
        <p:nvSpPr>
          <p:cNvPr id="22556" name="Text Box 146"/>
          <p:cNvSpPr txBox="1">
            <a:spLocks noChangeArrowheads="1"/>
          </p:cNvSpPr>
          <p:nvPr/>
        </p:nvSpPr>
        <p:spPr bwMode="auto">
          <a:xfrm>
            <a:off x="1733550" y="5413375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Leo</a:t>
            </a:r>
          </a:p>
        </p:txBody>
      </p:sp>
      <p:sp>
        <p:nvSpPr>
          <p:cNvPr id="22557" name="Text Box 147"/>
          <p:cNvSpPr txBox="1">
            <a:spLocks noChangeArrowheads="1"/>
          </p:cNvSpPr>
          <p:nvPr/>
        </p:nvSpPr>
        <p:spPr bwMode="auto">
          <a:xfrm>
            <a:off x="315913" y="304800"/>
            <a:ext cx="64427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December:  Sun in Sagittarius</a:t>
            </a:r>
            <a:endParaRPr lang="en-US" sz="3600" dirty="0"/>
          </a:p>
        </p:txBody>
      </p:sp>
      <p:sp>
        <p:nvSpPr>
          <p:cNvPr id="22558" name="Oval 148"/>
          <p:cNvSpPr>
            <a:spLocks noChangeArrowheads="1"/>
          </p:cNvSpPr>
          <p:nvPr/>
        </p:nvSpPr>
        <p:spPr bwMode="auto">
          <a:xfrm>
            <a:off x="2132013" y="3524250"/>
            <a:ext cx="352425" cy="3524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0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0" y="342582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4570413" y="-1588"/>
            <a:ext cx="0" cy="685800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08083519-E3FD-0549-A341-054D35D0A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FA1B3FF-49ED-4543-B46F-98B278658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4" y="9524"/>
            <a:ext cx="4572000" cy="3429000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5FE1CAAB-8981-994F-91CD-4CAC54846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3429750"/>
            <a:ext cx="4572000" cy="3429000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73CC847D-B354-EE4A-80C3-230944620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7" y="3432175"/>
            <a:ext cx="4572000" cy="3429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0E8E44-76C3-B241-9266-48119690D321}"/>
              </a:ext>
            </a:extLst>
          </p:cNvPr>
          <p:cNvCxnSpPr>
            <a:cxnSpLocks/>
          </p:cNvCxnSpPr>
          <p:nvPr/>
        </p:nvCxnSpPr>
        <p:spPr>
          <a:xfrm>
            <a:off x="4572000" y="-7937"/>
            <a:ext cx="0" cy="685641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DD2B53-E572-944A-8391-0DEE0F958A6F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601913"/>
            <a:ext cx="16573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4562475" y="4011613"/>
            <a:ext cx="6350" cy="26368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687763" y="6399213"/>
            <a:ext cx="811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SCP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05338" y="-1588"/>
            <a:ext cx="82867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NCP</a:t>
            </a:r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551738" y="316865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hlink"/>
                </a:solidFill>
              </a:rPr>
              <a:t>CEq</a:t>
            </a:r>
            <a:endParaRPr lang="en-US" sz="2000"/>
          </a:p>
        </p:txBody>
      </p:sp>
      <p:sp>
        <p:nvSpPr>
          <p:cNvPr id="24583" name="Arc 7"/>
          <p:cNvSpPr>
            <a:spLocks/>
          </p:cNvSpPr>
          <p:nvPr/>
        </p:nvSpPr>
        <p:spPr bwMode="auto">
          <a:xfrm rot="5400000" flipH="1">
            <a:off x="4186238" y="890588"/>
            <a:ext cx="760412" cy="5713412"/>
          </a:xfrm>
          <a:custGeom>
            <a:avLst/>
            <a:gdLst>
              <a:gd name="T0" fmla="*/ 760412 w 23781"/>
              <a:gd name="T1" fmla="*/ 5698864 h 43200"/>
              <a:gd name="T2" fmla="*/ 716669 w 23781"/>
              <a:gd name="T3" fmla="*/ 1984 h 43200"/>
              <a:gd name="T4" fmla="*/ 690673 w 23781"/>
              <a:gd name="T5" fmla="*/ 285670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Arc 8"/>
          <p:cNvSpPr>
            <a:spLocks/>
          </p:cNvSpPr>
          <p:nvPr/>
        </p:nvSpPr>
        <p:spPr bwMode="auto">
          <a:xfrm rot="5400000" flipH="1">
            <a:off x="4203701" y="209550"/>
            <a:ext cx="690562" cy="5703887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7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Oval 9"/>
          <p:cNvSpPr>
            <a:spLocks noChangeAspect="1" noChangeArrowheads="1"/>
          </p:cNvSpPr>
          <p:nvPr/>
        </p:nvSpPr>
        <p:spPr bwMode="auto">
          <a:xfrm>
            <a:off x="1711325" y="573088"/>
            <a:ext cx="5715000" cy="5715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6" name="Group 10"/>
          <p:cNvGrpSpPr>
            <a:grpSpLocks/>
          </p:cNvGrpSpPr>
          <p:nvPr/>
        </p:nvGrpSpPr>
        <p:grpSpPr bwMode="auto">
          <a:xfrm rot="-1380000">
            <a:off x="1706563" y="2725738"/>
            <a:ext cx="5726112" cy="1411287"/>
            <a:chOff x="1165" y="1807"/>
            <a:chExt cx="3607" cy="889"/>
          </a:xfrm>
        </p:grpSpPr>
        <p:sp>
          <p:nvSpPr>
            <p:cNvPr id="24591" name="Arc 11"/>
            <p:cNvSpPr>
              <a:spLocks/>
            </p:cNvSpPr>
            <p:nvPr/>
          </p:nvSpPr>
          <p:spPr bwMode="auto">
            <a:xfrm rot="5400000" flipH="1">
              <a:off x="2733" y="657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2" name="Arc 12"/>
            <p:cNvSpPr>
              <a:spLocks/>
            </p:cNvSpPr>
            <p:nvPr/>
          </p:nvSpPr>
          <p:spPr bwMode="auto">
            <a:xfrm rot="5400000" flipH="1">
              <a:off x="2744" y="228"/>
              <a:ext cx="435" cy="3593"/>
            </a:xfrm>
            <a:custGeom>
              <a:avLst/>
              <a:gdLst>
                <a:gd name="T0" fmla="*/ 25 w 21600"/>
                <a:gd name="T1" fmla="*/ 0 h 43132"/>
                <a:gd name="T2" fmla="*/ 24 w 21600"/>
                <a:gd name="T3" fmla="*/ 3593 h 43132"/>
                <a:gd name="T4" fmla="*/ 0 w 21600"/>
                <a:gd name="T5" fmla="*/ 1797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285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96875" y="4189413"/>
            <a:ext cx="14303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Winter</a:t>
            </a:r>
          </a:p>
          <a:p>
            <a:pPr algn="ctr"/>
            <a:r>
              <a:rPr lang="en-US" sz="2800"/>
              <a:t>Solstice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7245350" y="1751013"/>
            <a:ext cx="15303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Summer</a:t>
            </a:r>
          </a:p>
          <a:p>
            <a:pPr algn="ctr"/>
            <a:r>
              <a:rPr lang="en-US" sz="2800"/>
              <a:t>Solstice</a:t>
            </a:r>
          </a:p>
        </p:txBody>
      </p:sp>
      <p:sp>
        <p:nvSpPr>
          <p:cNvPr id="24589" name="Text Box 15"/>
          <p:cNvSpPr txBox="1">
            <a:spLocks noChangeArrowheads="1"/>
          </p:cNvSpPr>
          <p:nvPr/>
        </p:nvSpPr>
        <p:spPr bwMode="auto">
          <a:xfrm rot="-1764249">
            <a:off x="5302250" y="309880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rgbClr val="00FF00"/>
                </a:solidFill>
              </a:rPr>
              <a:t>Ecliptic</a:t>
            </a:r>
            <a:endParaRPr lang="en-US" sz="2000"/>
          </a:p>
        </p:txBody>
      </p:sp>
      <p:sp>
        <p:nvSpPr>
          <p:cNvPr id="24590" name="Line 16"/>
          <p:cNvSpPr>
            <a:spLocks noChangeShapeType="1"/>
          </p:cNvSpPr>
          <p:nvPr/>
        </p:nvSpPr>
        <p:spPr bwMode="auto">
          <a:xfrm flipV="1">
            <a:off x="4552950" y="139700"/>
            <a:ext cx="0" cy="2698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5" grpId="0" autoUpdateAnimBg="0"/>
      <p:bldP spid="2868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601913"/>
            <a:ext cx="16573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4562475" y="4011613"/>
            <a:ext cx="6350" cy="26368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687763" y="6399213"/>
            <a:ext cx="811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SCP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605338" y="-1588"/>
            <a:ext cx="82867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NCP</a:t>
            </a:r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551738" y="316865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hlink"/>
                </a:solidFill>
              </a:rPr>
              <a:t>CEq</a:t>
            </a:r>
            <a:endParaRPr lang="en-US" sz="2000"/>
          </a:p>
        </p:txBody>
      </p:sp>
      <p:sp>
        <p:nvSpPr>
          <p:cNvPr id="25607" name="Arc 7"/>
          <p:cNvSpPr>
            <a:spLocks/>
          </p:cNvSpPr>
          <p:nvPr/>
        </p:nvSpPr>
        <p:spPr bwMode="auto">
          <a:xfrm rot="5400000" flipH="1">
            <a:off x="4186238" y="890588"/>
            <a:ext cx="760412" cy="5713412"/>
          </a:xfrm>
          <a:custGeom>
            <a:avLst/>
            <a:gdLst>
              <a:gd name="T0" fmla="*/ 760412 w 23781"/>
              <a:gd name="T1" fmla="*/ 5698864 h 43200"/>
              <a:gd name="T2" fmla="*/ 716669 w 23781"/>
              <a:gd name="T3" fmla="*/ 1984 h 43200"/>
              <a:gd name="T4" fmla="*/ 690673 w 23781"/>
              <a:gd name="T5" fmla="*/ 285670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Arc 8"/>
          <p:cNvSpPr>
            <a:spLocks/>
          </p:cNvSpPr>
          <p:nvPr/>
        </p:nvSpPr>
        <p:spPr bwMode="auto">
          <a:xfrm rot="5400000" flipH="1">
            <a:off x="4203701" y="209550"/>
            <a:ext cx="690562" cy="5703887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7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Oval 9"/>
          <p:cNvSpPr>
            <a:spLocks noChangeAspect="1" noChangeArrowheads="1"/>
          </p:cNvSpPr>
          <p:nvPr/>
        </p:nvSpPr>
        <p:spPr bwMode="auto">
          <a:xfrm>
            <a:off x="1711325" y="573088"/>
            <a:ext cx="5715000" cy="5715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10" name="Group 10"/>
          <p:cNvGrpSpPr>
            <a:grpSpLocks/>
          </p:cNvGrpSpPr>
          <p:nvPr/>
        </p:nvGrpSpPr>
        <p:grpSpPr bwMode="auto">
          <a:xfrm rot="-1380000">
            <a:off x="1706563" y="2725738"/>
            <a:ext cx="5726112" cy="1411287"/>
            <a:chOff x="1165" y="1807"/>
            <a:chExt cx="3607" cy="889"/>
          </a:xfrm>
        </p:grpSpPr>
        <p:sp>
          <p:nvSpPr>
            <p:cNvPr id="25617" name="Arc 11"/>
            <p:cNvSpPr>
              <a:spLocks/>
            </p:cNvSpPr>
            <p:nvPr/>
          </p:nvSpPr>
          <p:spPr bwMode="auto">
            <a:xfrm rot="5400000" flipH="1">
              <a:off x="2733" y="657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Arc 12"/>
            <p:cNvSpPr>
              <a:spLocks/>
            </p:cNvSpPr>
            <p:nvPr/>
          </p:nvSpPr>
          <p:spPr bwMode="auto">
            <a:xfrm rot="5400000" flipH="1">
              <a:off x="2744" y="228"/>
              <a:ext cx="435" cy="3593"/>
            </a:xfrm>
            <a:custGeom>
              <a:avLst/>
              <a:gdLst>
                <a:gd name="T0" fmla="*/ 25 w 21600"/>
                <a:gd name="T1" fmla="*/ 0 h 43132"/>
                <a:gd name="T2" fmla="*/ 24 w 21600"/>
                <a:gd name="T3" fmla="*/ 3593 h 43132"/>
                <a:gd name="T4" fmla="*/ 0 w 21600"/>
                <a:gd name="T5" fmla="*/ 1797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285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396875" y="4189413"/>
            <a:ext cx="14303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Winter</a:t>
            </a:r>
          </a:p>
          <a:p>
            <a:pPr algn="ctr"/>
            <a:r>
              <a:rPr lang="en-US" sz="2800"/>
              <a:t>Solstice</a:t>
            </a:r>
          </a:p>
        </p:txBody>
      </p:sp>
      <p:sp>
        <p:nvSpPr>
          <p:cNvPr id="25612" name="Text Box 14"/>
          <p:cNvSpPr txBox="1">
            <a:spLocks noChangeArrowheads="1"/>
          </p:cNvSpPr>
          <p:nvPr/>
        </p:nvSpPr>
        <p:spPr bwMode="auto">
          <a:xfrm>
            <a:off x="7245350" y="1751013"/>
            <a:ext cx="15303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Summer</a:t>
            </a:r>
          </a:p>
          <a:p>
            <a:pPr algn="ctr"/>
            <a:r>
              <a:rPr lang="en-US" sz="2800"/>
              <a:t>Solstice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4684713" y="4265613"/>
            <a:ext cx="14716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Vernal</a:t>
            </a:r>
          </a:p>
          <a:p>
            <a:pPr algn="ctr"/>
            <a:r>
              <a:rPr lang="en-US" sz="2800"/>
              <a:t>Equinox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2898775" y="1674813"/>
            <a:ext cx="16891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Autumnal</a:t>
            </a:r>
          </a:p>
          <a:p>
            <a:pPr algn="ctr"/>
            <a:r>
              <a:rPr lang="en-US" sz="2800"/>
              <a:t>Equinox</a:t>
            </a:r>
          </a:p>
        </p:txBody>
      </p:sp>
      <p:sp>
        <p:nvSpPr>
          <p:cNvPr id="25615" name="Text Box 17"/>
          <p:cNvSpPr txBox="1">
            <a:spLocks noChangeArrowheads="1"/>
          </p:cNvSpPr>
          <p:nvPr/>
        </p:nvSpPr>
        <p:spPr bwMode="auto">
          <a:xfrm rot="-1764249">
            <a:off x="5302250" y="309880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rgbClr val="00FF00"/>
                </a:solidFill>
              </a:rPr>
              <a:t>Ecliptic</a:t>
            </a:r>
            <a:endParaRPr lang="en-US" sz="2000"/>
          </a:p>
        </p:txBody>
      </p:sp>
      <p:sp>
        <p:nvSpPr>
          <p:cNvPr id="25616" name="Line 18"/>
          <p:cNvSpPr>
            <a:spLocks noChangeShapeType="1"/>
          </p:cNvSpPr>
          <p:nvPr/>
        </p:nvSpPr>
        <p:spPr bwMode="auto">
          <a:xfrm flipV="1">
            <a:off x="4552950" y="139700"/>
            <a:ext cx="0" cy="2698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1" grpId="0" autoUpdateAnimBg="0"/>
      <p:bldP spid="2971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rc 2"/>
          <p:cNvSpPr>
            <a:spLocks/>
          </p:cNvSpPr>
          <p:nvPr/>
        </p:nvSpPr>
        <p:spPr bwMode="auto">
          <a:xfrm rot="7800000" flipH="1">
            <a:off x="4375944" y="2085182"/>
            <a:ext cx="688975" cy="2852737"/>
          </a:xfrm>
          <a:custGeom>
            <a:avLst/>
            <a:gdLst>
              <a:gd name="T0" fmla="*/ 688975 w 21531"/>
              <a:gd name="T1" fmla="*/ 227917 h 21566"/>
              <a:gd name="T2" fmla="*/ 38719 w 21531"/>
              <a:gd name="T3" fmla="*/ 2852737 h 21566"/>
              <a:gd name="T4" fmla="*/ 0 w 21531"/>
              <a:gd name="T5" fmla="*/ 0 h 215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31" h="21566" fill="none" extrusionOk="0">
                <a:moveTo>
                  <a:pt x="21531" y="1723"/>
                </a:moveTo>
                <a:cubicBezTo>
                  <a:pt x="20669" y="12487"/>
                  <a:pt x="11991" y="20961"/>
                  <a:pt x="1210" y="21566"/>
                </a:cubicBezTo>
              </a:path>
              <a:path w="21531" h="21566" stroke="0" extrusionOk="0">
                <a:moveTo>
                  <a:pt x="21531" y="1723"/>
                </a:moveTo>
                <a:cubicBezTo>
                  <a:pt x="20669" y="12487"/>
                  <a:pt x="11991" y="20961"/>
                  <a:pt x="1210" y="21566"/>
                </a:cubicBezTo>
                <a:lnTo>
                  <a:pt x="0" y="0"/>
                </a:lnTo>
                <a:lnTo>
                  <a:pt x="21531" y="1723"/>
                </a:lnTo>
                <a:close/>
              </a:path>
            </a:pathLst>
          </a:custGeom>
          <a:noFill/>
          <a:ln w="19050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Arc 3"/>
          <p:cNvSpPr>
            <a:spLocks noChangeAspect="1"/>
          </p:cNvSpPr>
          <p:nvPr/>
        </p:nvSpPr>
        <p:spPr bwMode="auto">
          <a:xfrm rot="7800000" flipH="1">
            <a:off x="5834063" y="1147763"/>
            <a:ext cx="619125" cy="4175125"/>
          </a:xfrm>
          <a:custGeom>
            <a:avLst/>
            <a:gdLst>
              <a:gd name="T0" fmla="*/ 481599 w 21600"/>
              <a:gd name="T1" fmla="*/ 0 h 35140"/>
              <a:gd name="T2" fmla="*/ 34682 w 21600"/>
              <a:gd name="T3" fmla="*/ 4175125 h 35140"/>
              <a:gd name="T4" fmla="*/ 0 w 21600"/>
              <a:gd name="T5" fmla="*/ 1612782 h 351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5140" fill="none" extrusionOk="0">
                <a:moveTo>
                  <a:pt x="16801" y="0"/>
                </a:moveTo>
                <a:cubicBezTo>
                  <a:pt x="19906" y="3842"/>
                  <a:pt x="21600" y="8633"/>
                  <a:pt x="21600" y="13574"/>
                </a:cubicBezTo>
                <a:cubicBezTo>
                  <a:pt x="21600" y="25033"/>
                  <a:pt x="12651" y="34498"/>
                  <a:pt x="1210" y="35140"/>
                </a:cubicBezTo>
              </a:path>
              <a:path w="21600" h="35140" stroke="0" extrusionOk="0">
                <a:moveTo>
                  <a:pt x="16801" y="0"/>
                </a:moveTo>
                <a:cubicBezTo>
                  <a:pt x="19906" y="3842"/>
                  <a:pt x="21600" y="8633"/>
                  <a:pt x="21600" y="13574"/>
                </a:cubicBezTo>
                <a:cubicBezTo>
                  <a:pt x="21600" y="25033"/>
                  <a:pt x="12651" y="34498"/>
                  <a:pt x="1210" y="35140"/>
                </a:cubicBezTo>
                <a:lnTo>
                  <a:pt x="0" y="13574"/>
                </a:lnTo>
                <a:lnTo>
                  <a:pt x="16801" y="0"/>
                </a:lnTo>
                <a:close/>
              </a:path>
            </a:pathLst>
          </a:custGeom>
          <a:noFill/>
          <a:ln w="2857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Arc 4"/>
          <p:cNvSpPr>
            <a:spLocks noChangeAspect="1"/>
          </p:cNvSpPr>
          <p:nvPr/>
        </p:nvSpPr>
        <p:spPr bwMode="auto">
          <a:xfrm rot="7800000" flipH="1">
            <a:off x="3733006" y="3328194"/>
            <a:ext cx="487363" cy="2562225"/>
          </a:xfrm>
          <a:custGeom>
            <a:avLst/>
            <a:gdLst>
              <a:gd name="T0" fmla="*/ 487363 w 16961"/>
              <a:gd name="T1" fmla="*/ 1588945 h 21566"/>
              <a:gd name="T2" fmla="*/ 34769 w 16961"/>
              <a:gd name="T3" fmla="*/ 2562225 h 21566"/>
              <a:gd name="T4" fmla="*/ 0 w 16961"/>
              <a:gd name="T5" fmla="*/ 0 h 215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961" h="21566" fill="none" extrusionOk="0">
                <a:moveTo>
                  <a:pt x="16961" y="13374"/>
                </a:moveTo>
                <a:cubicBezTo>
                  <a:pt x="13127" y="18236"/>
                  <a:pt x="7391" y="21219"/>
                  <a:pt x="1210" y="21566"/>
                </a:cubicBezTo>
              </a:path>
              <a:path w="16961" h="21566" stroke="0" extrusionOk="0">
                <a:moveTo>
                  <a:pt x="16961" y="13374"/>
                </a:moveTo>
                <a:cubicBezTo>
                  <a:pt x="13127" y="18236"/>
                  <a:pt x="7391" y="21219"/>
                  <a:pt x="1210" y="21566"/>
                </a:cubicBezTo>
                <a:lnTo>
                  <a:pt x="0" y="0"/>
                </a:lnTo>
                <a:lnTo>
                  <a:pt x="16961" y="13374"/>
                </a:lnTo>
                <a:close/>
              </a:path>
            </a:pathLst>
          </a:custGeom>
          <a:noFill/>
          <a:ln w="28575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Arc 5"/>
          <p:cNvSpPr>
            <a:spLocks/>
          </p:cNvSpPr>
          <p:nvPr/>
        </p:nvSpPr>
        <p:spPr bwMode="auto">
          <a:xfrm rot="7800000" flipH="1">
            <a:off x="4395787" y="2070101"/>
            <a:ext cx="690563" cy="2881312"/>
          </a:xfrm>
          <a:custGeom>
            <a:avLst/>
            <a:gdLst>
              <a:gd name="T0" fmla="*/ 690531 w 21600"/>
              <a:gd name="T1" fmla="*/ 0 h 21782"/>
              <a:gd name="T2" fmla="*/ 38684 w 21600"/>
              <a:gd name="T3" fmla="*/ 2881312 h 21782"/>
              <a:gd name="T4" fmla="*/ 0 w 21600"/>
              <a:gd name="T5" fmla="*/ 28572 h 217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782" fill="none" extrusionOk="0">
                <a:moveTo>
                  <a:pt x="21598" y="0"/>
                </a:moveTo>
                <a:cubicBezTo>
                  <a:pt x="21599" y="71"/>
                  <a:pt x="21600" y="143"/>
                  <a:pt x="21600" y="216"/>
                </a:cubicBezTo>
                <a:cubicBezTo>
                  <a:pt x="21600" y="11675"/>
                  <a:pt x="12651" y="21140"/>
                  <a:pt x="1210" y="21782"/>
                </a:cubicBezTo>
              </a:path>
              <a:path w="21600" h="21782" stroke="0" extrusionOk="0">
                <a:moveTo>
                  <a:pt x="21598" y="0"/>
                </a:moveTo>
                <a:cubicBezTo>
                  <a:pt x="21599" y="71"/>
                  <a:pt x="21600" y="143"/>
                  <a:pt x="21600" y="216"/>
                </a:cubicBezTo>
                <a:cubicBezTo>
                  <a:pt x="21600" y="11675"/>
                  <a:pt x="12651" y="21140"/>
                  <a:pt x="1210" y="21782"/>
                </a:cubicBezTo>
                <a:lnTo>
                  <a:pt x="0" y="216"/>
                </a:lnTo>
                <a:lnTo>
                  <a:pt x="21598" y="0"/>
                </a:lnTo>
                <a:close/>
              </a:path>
            </a:pathLst>
          </a:custGeom>
          <a:noFill/>
          <a:ln w="28575" cap="rnd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Oval 6"/>
          <p:cNvSpPr>
            <a:spLocks noChangeAspect="1" noChangeArrowheads="1"/>
          </p:cNvSpPr>
          <p:nvPr/>
        </p:nvSpPr>
        <p:spPr bwMode="auto">
          <a:xfrm>
            <a:off x="2736850" y="4032250"/>
            <a:ext cx="5713413" cy="1330325"/>
          </a:xfrm>
          <a:prstGeom prst="ellipse">
            <a:avLst/>
          </a:prstGeom>
          <a:solidFill>
            <a:srgbClr val="009900"/>
          </a:solidFill>
          <a:ln w="127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000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V="1">
            <a:off x="5578475" y="1485900"/>
            <a:ext cx="0" cy="32543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702300" y="3494088"/>
            <a:ext cx="51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/>
              <a:t>W</a:t>
            </a:r>
            <a:endParaRPr lang="en-US" sz="2000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854575" y="5351463"/>
            <a:ext cx="420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/>
              <a:t>E</a:t>
            </a:r>
            <a:endParaRPr lang="en-US" sz="2000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265363" y="4418013"/>
            <a:ext cx="420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/>
              <a:t>S</a:t>
            </a:r>
            <a:endParaRPr lang="en-US" sz="2000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8523288" y="4410075"/>
            <a:ext cx="4968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>
                <a:solidFill>
                  <a:schemeClr val="tx2"/>
                </a:solidFill>
              </a:rPr>
              <a:t>N</a:t>
            </a:r>
            <a:endParaRPr lang="en-US" sz="2000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7653338" y="1860550"/>
            <a:ext cx="935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>
                <a:solidFill>
                  <a:schemeClr val="hlink"/>
                </a:solidFill>
              </a:rPr>
              <a:t>NCP</a:t>
            </a:r>
            <a:endParaRPr lang="en-US" sz="2800" i="1">
              <a:solidFill>
                <a:schemeClr val="tx2"/>
              </a:solidFill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rot="2400000" flipV="1">
            <a:off x="6613525" y="1885950"/>
            <a:ext cx="0" cy="32099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744663" y="1554163"/>
            <a:ext cx="28749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800" i="1">
                <a:solidFill>
                  <a:schemeClr val="tx2"/>
                </a:solidFill>
              </a:rPr>
              <a:t>Summer Solstice</a:t>
            </a:r>
            <a:endParaRPr lang="en-US" sz="2000" i="1">
              <a:solidFill>
                <a:schemeClr val="accent2"/>
              </a:solidFill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1245125" y="2474096"/>
            <a:ext cx="18646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 dirty="0">
                <a:solidFill>
                  <a:srgbClr val="00FF00"/>
                </a:solidFill>
              </a:rPr>
              <a:t>Equinoxes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0" y="3827463"/>
            <a:ext cx="2557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>
                <a:solidFill>
                  <a:schemeClr val="accent2"/>
                </a:solidFill>
              </a:rPr>
              <a:t>Winter Solstice</a:t>
            </a:r>
            <a:endParaRPr lang="en-US" sz="2000" i="1">
              <a:solidFill>
                <a:schemeClr val="accent1"/>
              </a:solidFill>
            </a:endParaRPr>
          </a:p>
        </p:txBody>
      </p:sp>
      <p:sp>
        <p:nvSpPr>
          <p:cNvPr id="26641" name="Arc 17"/>
          <p:cNvSpPr>
            <a:spLocks/>
          </p:cNvSpPr>
          <p:nvPr/>
        </p:nvSpPr>
        <p:spPr bwMode="auto">
          <a:xfrm rot="7800000" flipH="1">
            <a:off x="3942557" y="2616994"/>
            <a:ext cx="736600" cy="3017837"/>
          </a:xfrm>
          <a:custGeom>
            <a:avLst/>
            <a:gdLst>
              <a:gd name="T0" fmla="*/ 736600 w 23013"/>
              <a:gd name="T1" fmla="*/ 3011752 h 22813"/>
              <a:gd name="T2" fmla="*/ 1088 w 23013"/>
              <a:gd name="T3" fmla="*/ 0 h 22813"/>
              <a:gd name="T4" fmla="*/ 691373 w 23013"/>
              <a:gd name="T5" fmla="*/ 160463 h 228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013" h="22813" fill="none" extrusionOk="0">
                <a:moveTo>
                  <a:pt x="23012" y="22766"/>
                </a:moveTo>
                <a:cubicBezTo>
                  <a:pt x="22542" y="22797"/>
                  <a:pt x="22071" y="22812"/>
                  <a:pt x="21600" y="22813"/>
                </a:cubicBezTo>
                <a:cubicBezTo>
                  <a:pt x="9670" y="22813"/>
                  <a:pt x="0" y="13142"/>
                  <a:pt x="0" y="1213"/>
                </a:cubicBezTo>
                <a:cubicBezTo>
                  <a:pt x="-1" y="808"/>
                  <a:pt x="11" y="403"/>
                  <a:pt x="34" y="0"/>
                </a:cubicBezTo>
              </a:path>
              <a:path w="23013" h="22813" stroke="0" extrusionOk="0">
                <a:moveTo>
                  <a:pt x="23012" y="22766"/>
                </a:moveTo>
                <a:cubicBezTo>
                  <a:pt x="22542" y="22797"/>
                  <a:pt x="22071" y="22812"/>
                  <a:pt x="21600" y="22813"/>
                </a:cubicBezTo>
                <a:cubicBezTo>
                  <a:pt x="9670" y="22813"/>
                  <a:pt x="0" y="13142"/>
                  <a:pt x="0" y="1213"/>
                </a:cubicBezTo>
                <a:cubicBezTo>
                  <a:pt x="-1" y="808"/>
                  <a:pt x="11" y="403"/>
                  <a:pt x="34" y="0"/>
                </a:cubicBezTo>
                <a:lnTo>
                  <a:pt x="21600" y="1213"/>
                </a:lnTo>
                <a:lnTo>
                  <a:pt x="23012" y="22766"/>
                </a:lnTo>
                <a:close/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Arc 18"/>
          <p:cNvSpPr>
            <a:spLocks noChangeAspect="1"/>
          </p:cNvSpPr>
          <p:nvPr/>
        </p:nvSpPr>
        <p:spPr bwMode="auto">
          <a:xfrm rot="7800000" flipH="1">
            <a:off x="3343275" y="3714751"/>
            <a:ext cx="581025" cy="2565400"/>
          </a:xfrm>
          <a:custGeom>
            <a:avLst/>
            <a:gdLst>
              <a:gd name="T0" fmla="*/ 581025 w 20179"/>
              <a:gd name="T1" fmla="*/ 2552335 h 21600"/>
              <a:gd name="T2" fmla="*/ 0 w 20179"/>
              <a:gd name="T3" fmla="*/ 1418452 h 21600"/>
              <a:gd name="T4" fmla="*/ 518226 w 20179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79" h="21600" fill="none" extrusionOk="0">
                <a:moveTo>
                  <a:pt x="20178" y="21489"/>
                </a:moveTo>
                <a:cubicBezTo>
                  <a:pt x="19454" y="21563"/>
                  <a:pt x="18726" y="21599"/>
                  <a:pt x="17998" y="21600"/>
                </a:cubicBezTo>
                <a:cubicBezTo>
                  <a:pt x="10759" y="21600"/>
                  <a:pt x="4002" y="17974"/>
                  <a:pt x="0" y="11942"/>
                </a:cubicBezTo>
              </a:path>
              <a:path w="20179" h="21600" stroke="0" extrusionOk="0">
                <a:moveTo>
                  <a:pt x="20178" y="21489"/>
                </a:moveTo>
                <a:cubicBezTo>
                  <a:pt x="19454" y="21563"/>
                  <a:pt x="18726" y="21599"/>
                  <a:pt x="17998" y="21600"/>
                </a:cubicBezTo>
                <a:cubicBezTo>
                  <a:pt x="10759" y="21600"/>
                  <a:pt x="4002" y="17974"/>
                  <a:pt x="0" y="11942"/>
                </a:cubicBezTo>
                <a:lnTo>
                  <a:pt x="17998" y="0"/>
                </a:lnTo>
                <a:lnTo>
                  <a:pt x="20178" y="21489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Arc 19"/>
          <p:cNvSpPr>
            <a:spLocks/>
          </p:cNvSpPr>
          <p:nvPr/>
        </p:nvSpPr>
        <p:spPr bwMode="auto">
          <a:xfrm rot="7800000" flipH="1">
            <a:off x="3929062" y="2590801"/>
            <a:ext cx="760413" cy="3027362"/>
          </a:xfrm>
          <a:custGeom>
            <a:avLst/>
            <a:gdLst>
              <a:gd name="T0" fmla="*/ 760413 w 23781"/>
              <a:gd name="T1" fmla="*/ 3012816 h 22893"/>
              <a:gd name="T2" fmla="*/ 1247 w 23781"/>
              <a:gd name="T3" fmla="*/ 0 h 22893"/>
              <a:gd name="T4" fmla="*/ 690674 w 23781"/>
              <a:gd name="T5" fmla="*/ 170986 h 228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22893" fill="none" extrusionOk="0">
                <a:moveTo>
                  <a:pt x="23780" y="22782"/>
                </a:moveTo>
                <a:cubicBezTo>
                  <a:pt x="23056" y="22856"/>
                  <a:pt x="22328" y="22892"/>
                  <a:pt x="21600" y="22893"/>
                </a:cubicBezTo>
                <a:cubicBezTo>
                  <a:pt x="9670" y="22893"/>
                  <a:pt x="0" y="13222"/>
                  <a:pt x="0" y="1293"/>
                </a:cubicBezTo>
                <a:cubicBezTo>
                  <a:pt x="-1" y="861"/>
                  <a:pt x="12" y="430"/>
                  <a:pt x="38" y="-1"/>
                </a:cubicBezTo>
              </a:path>
              <a:path w="23781" h="22893" stroke="0" extrusionOk="0">
                <a:moveTo>
                  <a:pt x="23780" y="22782"/>
                </a:moveTo>
                <a:cubicBezTo>
                  <a:pt x="23056" y="22856"/>
                  <a:pt x="22328" y="22892"/>
                  <a:pt x="21600" y="22893"/>
                </a:cubicBezTo>
                <a:cubicBezTo>
                  <a:pt x="9670" y="22893"/>
                  <a:pt x="0" y="13222"/>
                  <a:pt x="0" y="1293"/>
                </a:cubicBezTo>
                <a:cubicBezTo>
                  <a:pt x="-1" y="861"/>
                  <a:pt x="12" y="430"/>
                  <a:pt x="38" y="-1"/>
                </a:cubicBezTo>
                <a:lnTo>
                  <a:pt x="21600" y="1293"/>
                </a:lnTo>
                <a:lnTo>
                  <a:pt x="23780" y="22782"/>
                </a:lnTo>
                <a:close/>
              </a:path>
            </a:pathLst>
          </a:custGeom>
          <a:noFill/>
          <a:ln w="28575">
            <a:solidFill>
              <a:srgbClr val="00FF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Arc 20"/>
          <p:cNvSpPr>
            <a:spLocks noChangeAspect="1"/>
          </p:cNvSpPr>
          <p:nvPr/>
        </p:nvSpPr>
        <p:spPr bwMode="auto">
          <a:xfrm rot="7800000" flipH="1">
            <a:off x="5433219" y="1616869"/>
            <a:ext cx="682625" cy="4221163"/>
          </a:xfrm>
          <a:custGeom>
            <a:avLst/>
            <a:gdLst>
              <a:gd name="T0" fmla="*/ 682625 w 23781"/>
              <a:gd name="T1" fmla="*/ 4208093 h 35527"/>
              <a:gd name="T2" fmla="*/ 146078 w 23781"/>
              <a:gd name="T3" fmla="*/ 0 h 35527"/>
              <a:gd name="T4" fmla="*/ 620020 w 23781"/>
              <a:gd name="T5" fmla="*/ 1654745 h 355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35527" fill="none" extrusionOk="0">
                <a:moveTo>
                  <a:pt x="23780" y="35416"/>
                </a:moveTo>
                <a:cubicBezTo>
                  <a:pt x="23056" y="35490"/>
                  <a:pt x="22328" y="35526"/>
                  <a:pt x="21600" y="35527"/>
                </a:cubicBezTo>
                <a:cubicBezTo>
                  <a:pt x="9670" y="35527"/>
                  <a:pt x="0" y="25856"/>
                  <a:pt x="0" y="13927"/>
                </a:cubicBezTo>
                <a:cubicBezTo>
                  <a:pt x="-1" y="8829"/>
                  <a:pt x="1802" y="3896"/>
                  <a:pt x="5089" y="0"/>
                </a:cubicBezTo>
              </a:path>
              <a:path w="23781" h="35527" stroke="0" extrusionOk="0">
                <a:moveTo>
                  <a:pt x="23780" y="35416"/>
                </a:moveTo>
                <a:cubicBezTo>
                  <a:pt x="23056" y="35490"/>
                  <a:pt x="22328" y="35526"/>
                  <a:pt x="21600" y="35527"/>
                </a:cubicBezTo>
                <a:cubicBezTo>
                  <a:pt x="9670" y="35527"/>
                  <a:pt x="0" y="25856"/>
                  <a:pt x="0" y="13927"/>
                </a:cubicBezTo>
                <a:cubicBezTo>
                  <a:pt x="-1" y="8829"/>
                  <a:pt x="1802" y="3896"/>
                  <a:pt x="5089" y="0"/>
                </a:cubicBezTo>
                <a:lnTo>
                  <a:pt x="21600" y="13927"/>
                </a:lnTo>
                <a:lnTo>
                  <a:pt x="23780" y="35416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5638800" y="1281113"/>
            <a:ext cx="401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>
                <a:solidFill>
                  <a:srgbClr val="00FF00"/>
                </a:solidFill>
              </a:rPr>
              <a:t>Z</a:t>
            </a:r>
            <a:endParaRPr lang="en-US" sz="2000"/>
          </a:p>
        </p:txBody>
      </p:sp>
      <p:sp>
        <p:nvSpPr>
          <p:cNvPr id="26646" name="Arc 22"/>
          <p:cNvSpPr>
            <a:spLocks/>
          </p:cNvSpPr>
          <p:nvPr/>
        </p:nvSpPr>
        <p:spPr bwMode="auto">
          <a:xfrm flipH="1">
            <a:off x="2733675" y="1835150"/>
            <a:ext cx="5715000" cy="2884488"/>
          </a:xfrm>
          <a:custGeom>
            <a:avLst/>
            <a:gdLst>
              <a:gd name="T0" fmla="*/ 529 w 43200"/>
              <a:gd name="T1" fmla="*/ 2884488 h 22023"/>
              <a:gd name="T2" fmla="*/ 5715000 w 43200"/>
              <a:gd name="T3" fmla="*/ 2829085 h 22023"/>
              <a:gd name="T4" fmla="*/ 2857500 w 43200"/>
              <a:gd name="T5" fmla="*/ 2829085 h 2202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2023" fill="none" extrusionOk="0">
                <a:moveTo>
                  <a:pt x="4" y="22022"/>
                </a:moveTo>
                <a:cubicBezTo>
                  <a:pt x="1" y="21882"/>
                  <a:pt x="0" y="2174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2023" stroke="0" extrusionOk="0">
                <a:moveTo>
                  <a:pt x="4" y="22022"/>
                </a:moveTo>
                <a:cubicBezTo>
                  <a:pt x="1" y="21882"/>
                  <a:pt x="0" y="2174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lnTo>
                  <a:pt x="4" y="22022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3490913" y="3313113"/>
            <a:ext cx="67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>
                <a:solidFill>
                  <a:schemeClr val="hlink"/>
                </a:solidFill>
              </a:rPr>
              <a:t>CEq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4" grpId="0" animBg="1"/>
      <p:bldP spid="30725" grpId="0" animBg="1"/>
      <p:bldP spid="30734" grpId="0" autoUpdateAnimBg="0"/>
      <p:bldP spid="30735" grpId="0" autoUpdateAnimBg="0"/>
      <p:bldP spid="30736" grpId="0" autoUpdateAnimBg="0"/>
      <p:bldP spid="30738" grpId="0" animBg="1"/>
      <p:bldP spid="30739" grpId="0" animBg="1"/>
      <p:bldP spid="30740" grpId="0" animBg="1"/>
      <p:bldP spid="3074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rc 2"/>
          <p:cNvSpPr>
            <a:spLocks/>
          </p:cNvSpPr>
          <p:nvPr/>
        </p:nvSpPr>
        <p:spPr bwMode="auto">
          <a:xfrm rot="7800000" flipH="1">
            <a:off x="5465763" y="269875"/>
            <a:ext cx="690562" cy="5703888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8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19050" cap="rnd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Arc 3"/>
          <p:cNvSpPr>
            <a:spLocks noChangeAspect="1"/>
          </p:cNvSpPr>
          <p:nvPr/>
        </p:nvSpPr>
        <p:spPr bwMode="auto">
          <a:xfrm rot="7800000" flipH="1">
            <a:off x="6271418" y="-327818"/>
            <a:ext cx="620713" cy="5124450"/>
          </a:xfrm>
          <a:custGeom>
            <a:avLst/>
            <a:gdLst>
              <a:gd name="T0" fmla="*/ 35001 w 21600"/>
              <a:gd name="T1" fmla="*/ 0 h 43132"/>
              <a:gd name="T2" fmla="*/ 34771 w 21600"/>
              <a:gd name="T3" fmla="*/ 5124450 h 43132"/>
              <a:gd name="T4" fmla="*/ 0 w 21600"/>
              <a:gd name="T5" fmla="*/ 2562225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tx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Arc 4"/>
          <p:cNvSpPr>
            <a:spLocks noChangeAspect="1"/>
          </p:cNvSpPr>
          <p:nvPr/>
        </p:nvSpPr>
        <p:spPr bwMode="auto">
          <a:xfrm rot="7800000" flipH="1">
            <a:off x="4695031" y="1500982"/>
            <a:ext cx="620713" cy="5124450"/>
          </a:xfrm>
          <a:custGeom>
            <a:avLst/>
            <a:gdLst>
              <a:gd name="T0" fmla="*/ 35001 w 21600"/>
              <a:gd name="T1" fmla="*/ 0 h 43132"/>
              <a:gd name="T2" fmla="*/ 34771 w 21600"/>
              <a:gd name="T3" fmla="*/ 5124450 h 43132"/>
              <a:gd name="T4" fmla="*/ 0 w 21600"/>
              <a:gd name="T5" fmla="*/ 2562225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Arc 5"/>
          <p:cNvSpPr>
            <a:spLocks/>
          </p:cNvSpPr>
          <p:nvPr/>
        </p:nvSpPr>
        <p:spPr bwMode="auto">
          <a:xfrm rot="7800000" flipH="1">
            <a:off x="5472112" y="258763"/>
            <a:ext cx="690563" cy="5703888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8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Oval 6"/>
          <p:cNvSpPr>
            <a:spLocks noChangeAspect="1" noChangeArrowheads="1"/>
          </p:cNvSpPr>
          <p:nvPr/>
        </p:nvSpPr>
        <p:spPr bwMode="auto">
          <a:xfrm>
            <a:off x="2736850" y="2728913"/>
            <a:ext cx="5713413" cy="1330325"/>
          </a:xfrm>
          <a:prstGeom prst="ellipse">
            <a:avLst/>
          </a:prstGeom>
          <a:solidFill>
            <a:srgbClr val="009900"/>
          </a:solidFill>
          <a:ln w="127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5578475" y="182563"/>
            <a:ext cx="0" cy="32543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702300" y="2190750"/>
            <a:ext cx="519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/>
              <a:t>W</a:t>
            </a:r>
            <a:endParaRPr lang="en-US" sz="20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854575" y="4048125"/>
            <a:ext cx="420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/>
              <a:t>E</a:t>
            </a:r>
            <a:endParaRPr lang="en-US" sz="200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265363" y="3114675"/>
            <a:ext cx="420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/>
              <a:t>S</a:t>
            </a:r>
            <a:endParaRPr lang="en-US" sz="2000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8523288" y="3106738"/>
            <a:ext cx="496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>
                <a:solidFill>
                  <a:schemeClr val="tx2"/>
                </a:solidFill>
              </a:rPr>
              <a:t>N</a:t>
            </a:r>
            <a:endParaRPr lang="en-US" sz="200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653338" y="557213"/>
            <a:ext cx="935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>
                <a:solidFill>
                  <a:schemeClr val="hlink"/>
                </a:solidFill>
              </a:rPr>
              <a:t>NCP</a:t>
            </a:r>
            <a:endParaRPr lang="en-US" sz="2800" i="1">
              <a:solidFill>
                <a:schemeClr val="tx2"/>
              </a:solidFill>
            </a:endParaRP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7899400" y="4972050"/>
            <a:ext cx="974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i="1">
                <a:solidFill>
                  <a:schemeClr val="hlink"/>
                </a:solidFill>
              </a:rPr>
              <a:t>CEq</a:t>
            </a:r>
            <a:endParaRPr lang="en-US" sz="2000">
              <a:solidFill>
                <a:schemeClr val="hlink"/>
              </a:solidFill>
            </a:endParaRP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rot="2400000" flipV="1">
            <a:off x="6613525" y="582613"/>
            <a:ext cx="0" cy="32099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5"/>
          <p:cNvSpPr>
            <a:spLocks noChangeAspect="1" noChangeArrowheads="1"/>
          </p:cNvSpPr>
          <p:nvPr/>
        </p:nvSpPr>
        <p:spPr bwMode="auto">
          <a:xfrm>
            <a:off x="2736850" y="536575"/>
            <a:ext cx="5715000" cy="5715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681163" y="276225"/>
            <a:ext cx="2874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800" i="1">
                <a:solidFill>
                  <a:schemeClr val="tx2"/>
                </a:solidFill>
              </a:rPr>
              <a:t>Summer Solstice</a:t>
            </a:r>
            <a:endParaRPr lang="en-US" sz="2000" i="1">
              <a:solidFill>
                <a:schemeClr val="accent2"/>
              </a:solidFill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520721" y="1108310"/>
            <a:ext cx="18646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 dirty="0">
                <a:solidFill>
                  <a:srgbClr val="00FF00"/>
                </a:solidFill>
              </a:rPr>
              <a:t>Equinoxes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0" y="2524125"/>
            <a:ext cx="2557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i="1">
                <a:solidFill>
                  <a:schemeClr val="accent2"/>
                </a:solidFill>
              </a:rPr>
              <a:t>Winter Solstice</a:t>
            </a:r>
            <a:endParaRPr lang="en-US" sz="2000" i="1">
              <a:solidFill>
                <a:schemeClr val="accent1"/>
              </a:solidFill>
            </a:endParaRPr>
          </a:p>
        </p:txBody>
      </p:sp>
      <p:sp>
        <p:nvSpPr>
          <p:cNvPr id="27667" name="Arc 19"/>
          <p:cNvSpPr>
            <a:spLocks/>
          </p:cNvSpPr>
          <p:nvPr/>
        </p:nvSpPr>
        <p:spPr bwMode="auto">
          <a:xfrm rot="7800000" flipH="1">
            <a:off x="5003801" y="782637"/>
            <a:ext cx="760412" cy="5713413"/>
          </a:xfrm>
          <a:custGeom>
            <a:avLst/>
            <a:gdLst>
              <a:gd name="T0" fmla="*/ 760412 w 23781"/>
              <a:gd name="T1" fmla="*/ 5698865 h 43200"/>
              <a:gd name="T2" fmla="*/ 716669 w 23781"/>
              <a:gd name="T3" fmla="*/ 1984 h 43200"/>
              <a:gd name="T4" fmla="*/ 690673 w 23781"/>
              <a:gd name="T5" fmla="*/ 285670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Arc 20"/>
          <p:cNvSpPr>
            <a:spLocks noChangeAspect="1"/>
          </p:cNvSpPr>
          <p:nvPr/>
        </p:nvSpPr>
        <p:spPr bwMode="auto">
          <a:xfrm rot="7800000" flipH="1">
            <a:off x="4280694" y="1978819"/>
            <a:ext cx="682625" cy="5132387"/>
          </a:xfrm>
          <a:custGeom>
            <a:avLst/>
            <a:gdLst>
              <a:gd name="T0" fmla="*/ 682625 w 23781"/>
              <a:gd name="T1" fmla="*/ 5119318 h 43200"/>
              <a:gd name="T2" fmla="*/ 643357 w 23781"/>
              <a:gd name="T3" fmla="*/ 1782 h 43200"/>
              <a:gd name="T4" fmla="*/ 620020 w 23781"/>
              <a:gd name="T5" fmla="*/ 2566194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Arc 21"/>
          <p:cNvSpPr>
            <a:spLocks/>
          </p:cNvSpPr>
          <p:nvPr/>
        </p:nvSpPr>
        <p:spPr bwMode="auto">
          <a:xfrm rot="7800000" flipH="1">
            <a:off x="5003800" y="790575"/>
            <a:ext cx="760413" cy="5713413"/>
          </a:xfrm>
          <a:custGeom>
            <a:avLst/>
            <a:gdLst>
              <a:gd name="T0" fmla="*/ 760413 w 23781"/>
              <a:gd name="T1" fmla="*/ 5698865 h 43200"/>
              <a:gd name="T2" fmla="*/ 716670 w 23781"/>
              <a:gd name="T3" fmla="*/ 1984 h 43200"/>
              <a:gd name="T4" fmla="*/ 690674 w 23781"/>
              <a:gd name="T5" fmla="*/ 285670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rgbClr val="00FF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6" name="Arc 22"/>
          <p:cNvSpPr>
            <a:spLocks noChangeAspect="1"/>
          </p:cNvSpPr>
          <p:nvPr/>
        </p:nvSpPr>
        <p:spPr bwMode="auto">
          <a:xfrm rot="7800000" flipH="1">
            <a:off x="5857081" y="150019"/>
            <a:ext cx="682625" cy="5132388"/>
          </a:xfrm>
          <a:custGeom>
            <a:avLst/>
            <a:gdLst>
              <a:gd name="T0" fmla="*/ 682625 w 23781"/>
              <a:gd name="T1" fmla="*/ 5119319 h 43200"/>
              <a:gd name="T2" fmla="*/ 643357 w 23781"/>
              <a:gd name="T3" fmla="*/ 1782 h 43200"/>
              <a:gd name="T4" fmla="*/ 620020 w 23781"/>
              <a:gd name="T5" fmla="*/ 2566194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chemeClr val="tx2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5638800" y="-22225"/>
            <a:ext cx="401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>
                <a:solidFill>
                  <a:srgbClr val="00FF00"/>
                </a:solidFill>
              </a:rPr>
              <a:t>Z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31748" grpId="0" animBg="1"/>
      <p:bldP spid="31749" grpId="0" animBg="1"/>
      <p:bldP spid="31760" grpId="0" autoUpdateAnimBg="0"/>
      <p:bldP spid="31761" grpId="0" autoUpdateAnimBg="0"/>
      <p:bldP spid="31762" grpId="0" autoUpdateAnimBg="0"/>
      <p:bldP spid="31764" grpId="0" animBg="1"/>
      <p:bldP spid="31765" grpId="0" animBg="1"/>
      <p:bldP spid="3176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ec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10507" r="9621" b="9637"/>
          <a:stretch>
            <a:fillRect/>
          </a:stretch>
        </p:blipFill>
        <p:spPr bwMode="auto">
          <a:xfrm>
            <a:off x="307975" y="2360613"/>
            <a:ext cx="18716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14300" y="3884613"/>
            <a:ext cx="229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December</a:t>
            </a:r>
          </a:p>
        </p:txBody>
      </p:sp>
      <p:pic>
        <p:nvPicPr>
          <p:cNvPr id="28676" name="Picture 4" descr="mar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9" t="27855" b="3206"/>
          <a:stretch>
            <a:fillRect/>
          </a:stretch>
        </p:blipFill>
        <p:spPr bwMode="auto">
          <a:xfrm>
            <a:off x="4264025" y="3149600"/>
            <a:ext cx="17795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838700" y="4799013"/>
            <a:ext cx="145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March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28678" name="Arc 6"/>
          <p:cNvSpPr>
            <a:spLocks/>
          </p:cNvSpPr>
          <p:nvPr/>
        </p:nvSpPr>
        <p:spPr bwMode="auto">
          <a:xfrm flipH="1" flipV="1">
            <a:off x="1250950" y="3273425"/>
            <a:ext cx="3514725" cy="882650"/>
          </a:xfrm>
          <a:custGeom>
            <a:avLst/>
            <a:gdLst>
              <a:gd name="T0" fmla="*/ 0 w 22295"/>
              <a:gd name="T1" fmla="*/ 449 h 21600"/>
              <a:gd name="T2" fmla="*/ 3514725 w 22295"/>
              <a:gd name="T3" fmla="*/ 864874 h 21600"/>
              <a:gd name="T4" fmla="*/ 110195 w 22295"/>
              <a:gd name="T5" fmla="*/ 88265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295" h="21600" fill="none" extrusionOk="0">
                <a:moveTo>
                  <a:pt x="0" y="11"/>
                </a:moveTo>
                <a:cubicBezTo>
                  <a:pt x="232" y="3"/>
                  <a:pt x="465" y="-1"/>
                  <a:pt x="699" y="0"/>
                </a:cubicBezTo>
                <a:cubicBezTo>
                  <a:pt x="12458" y="0"/>
                  <a:pt x="22057" y="9407"/>
                  <a:pt x="22294" y="21165"/>
                </a:cubicBezTo>
              </a:path>
              <a:path w="22295" h="21600" stroke="0" extrusionOk="0">
                <a:moveTo>
                  <a:pt x="0" y="11"/>
                </a:moveTo>
                <a:cubicBezTo>
                  <a:pt x="232" y="3"/>
                  <a:pt x="465" y="-1"/>
                  <a:pt x="699" y="0"/>
                </a:cubicBezTo>
                <a:cubicBezTo>
                  <a:pt x="12458" y="0"/>
                  <a:pt x="22057" y="9407"/>
                  <a:pt x="22294" y="21165"/>
                </a:cubicBezTo>
                <a:lnTo>
                  <a:pt x="699" y="21600"/>
                </a:lnTo>
                <a:lnTo>
                  <a:pt x="0" y="1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79" name="Picture 7" descr="jun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8836" r="14050" b="14081"/>
          <a:stretch>
            <a:fillRect/>
          </a:stretch>
        </p:blipFill>
        <p:spPr bwMode="auto">
          <a:xfrm>
            <a:off x="7100888" y="2393950"/>
            <a:ext cx="1778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315200" y="1903413"/>
            <a:ext cx="1174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June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28681" name="Arc 9"/>
          <p:cNvSpPr>
            <a:spLocks/>
          </p:cNvSpPr>
          <p:nvPr/>
        </p:nvSpPr>
        <p:spPr bwMode="auto">
          <a:xfrm flipV="1">
            <a:off x="4640263" y="3279775"/>
            <a:ext cx="3370262" cy="844550"/>
          </a:xfrm>
          <a:custGeom>
            <a:avLst/>
            <a:gdLst>
              <a:gd name="T0" fmla="*/ 994620 w 21378"/>
              <a:gd name="T1" fmla="*/ 0 h 20658"/>
              <a:gd name="T2" fmla="*/ 3370262 w 21378"/>
              <a:gd name="T3" fmla="*/ 718387 h 20658"/>
              <a:gd name="T4" fmla="*/ 0 w 21378"/>
              <a:gd name="T5" fmla="*/ 844550 h 206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78" h="20658" fill="none" extrusionOk="0">
                <a:moveTo>
                  <a:pt x="6309" y="-1"/>
                </a:moveTo>
                <a:cubicBezTo>
                  <a:pt x="14311" y="2443"/>
                  <a:pt x="20182" y="9290"/>
                  <a:pt x="21378" y="17571"/>
                </a:cubicBezTo>
              </a:path>
              <a:path w="21378" h="20658" stroke="0" extrusionOk="0">
                <a:moveTo>
                  <a:pt x="6309" y="-1"/>
                </a:moveTo>
                <a:cubicBezTo>
                  <a:pt x="14311" y="2443"/>
                  <a:pt x="20182" y="9290"/>
                  <a:pt x="21378" y="17571"/>
                </a:cubicBezTo>
                <a:lnTo>
                  <a:pt x="0" y="20658"/>
                </a:lnTo>
                <a:lnTo>
                  <a:pt x="6309" y="-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2" name="Picture 10" descr="sep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452563"/>
            <a:ext cx="20859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743200" y="1065213"/>
            <a:ext cx="241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chemeClr val="tx2"/>
                </a:solidFill>
              </a:rPr>
              <a:t>September</a:t>
            </a:r>
          </a:p>
        </p:txBody>
      </p:sp>
      <p:sp>
        <p:nvSpPr>
          <p:cNvPr id="28684" name="Arc 12"/>
          <p:cNvSpPr>
            <a:spLocks/>
          </p:cNvSpPr>
          <p:nvPr/>
        </p:nvSpPr>
        <p:spPr bwMode="auto">
          <a:xfrm>
            <a:off x="4424363" y="2393950"/>
            <a:ext cx="3290887" cy="882650"/>
          </a:xfrm>
          <a:custGeom>
            <a:avLst/>
            <a:gdLst>
              <a:gd name="T0" fmla="*/ 0 w 20872"/>
              <a:gd name="T1" fmla="*/ 1716 h 21600"/>
              <a:gd name="T2" fmla="*/ 3290887 w 20872"/>
              <a:gd name="T3" fmla="*/ 505930 h 21600"/>
              <a:gd name="T4" fmla="*/ 210962 w 20872"/>
              <a:gd name="T5" fmla="*/ 88265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872" h="21600" fill="none" extrusionOk="0">
                <a:moveTo>
                  <a:pt x="-1" y="41"/>
                </a:moveTo>
                <a:cubicBezTo>
                  <a:pt x="445" y="13"/>
                  <a:pt x="891" y="-1"/>
                  <a:pt x="1338" y="0"/>
                </a:cubicBezTo>
                <a:cubicBezTo>
                  <a:pt x="9696" y="0"/>
                  <a:pt x="17304" y="4822"/>
                  <a:pt x="20871" y="12381"/>
                </a:cubicBezTo>
              </a:path>
              <a:path w="20872" h="21600" stroke="0" extrusionOk="0">
                <a:moveTo>
                  <a:pt x="-1" y="41"/>
                </a:moveTo>
                <a:cubicBezTo>
                  <a:pt x="445" y="13"/>
                  <a:pt x="891" y="-1"/>
                  <a:pt x="1338" y="0"/>
                </a:cubicBezTo>
                <a:cubicBezTo>
                  <a:pt x="9696" y="0"/>
                  <a:pt x="17304" y="4822"/>
                  <a:pt x="20871" y="12381"/>
                </a:cubicBezTo>
                <a:lnTo>
                  <a:pt x="1338" y="21600"/>
                </a:lnTo>
                <a:lnTo>
                  <a:pt x="-1" y="4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Arc 13"/>
          <p:cNvSpPr>
            <a:spLocks/>
          </p:cNvSpPr>
          <p:nvPr/>
        </p:nvSpPr>
        <p:spPr bwMode="auto">
          <a:xfrm flipH="1">
            <a:off x="1555750" y="2433638"/>
            <a:ext cx="3092450" cy="835025"/>
          </a:xfrm>
          <a:custGeom>
            <a:avLst/>
            <a:gdLst>
              <a:gd name="T0" fmla="*/ 1108950 w 19618"/>
              <a:gd name="T1" fmla="*/ 0 h 20422"/>
              <a:gd name="T2" fmla="*/ 3092450 w 19618"/>
              <a:gd name="T3" fmla="*/ 465475 h 20422"/>
              <a:gd name="T4" fmla="*/ 0 w 19618"/>
              <a:gd name="T5" fmla="*/ 835025 h 204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18" h="20422" fill="none" extrusionOk="0">
                <a:moveTo>
                  <a:pt x="7035" y="-1"/>
                </a:moveTo>
                <a:cubicBezTo>
                  <a:pt x="12606" y="1919"/>
                  <a:pt x="17152" y="6031"/>
                  <a:pt x="19618" y="11383"/>
                </a:cubicBezTo>
              </a:path>
              <a:path w="19618" h="20422" stroke="0" extrusionOk="0">
                <a:moveTo>
                  <a:pt x="7035" y="-1"/>
                </a:moveTo>
                <a:cubicBezTo>
                  <a:pt x="12606" y="1919"/>
                  <a:pt x="17152" y="6031"/>
                  <a:pt x="19618" y="11383"/>
                </a:cubicBezTo>
                <a:lnTo>
                  <a:pt x="0" y="20422"/>
                </a:lnTo>
                <a:lnTo>
                  <a:pt x="7035" y="-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4327525" y="2971800"/>
            <a:ext cx="466725" cy="466725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pring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166813"/>
            <a:ext cx="67341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Equinoxes: March &amp; September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614988" y="2122488"/>
            <a:ext cx="3373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Northern Spring/Fall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614988" y="4113213"/>
            <a:ext cx="3432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Southern Fall/Spring</a:t>
            </a:r>
            <a:endParaRPr lang="en-US" sz="2800">
              <a:solidFill>
                <a:schemeClr val="tx2"/>
              </a:solidFill>
            </a:endParaRPr>
          </a:p>
        </p:txBody>
      </p: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1219200" y="2089150"/>
            <a:ext cx="3810000" cy="2514600"/>
            <a:chOff x="768" y="1344"/>
            <a:chExt cx="2400" cy="1584"/>
          </a:xfrm>
        </p:grpSpPr>
        <p:sp>
          <p:nvSpPr>
            <p:cNvPr id="29703" name="Line 7"/>
            <p:cNvSpPr>
              <a:spLocks noChangeShapeType="1"/>
            </p:cNvSpPr>
            <p:nvPr/>
          </p:nvSpPr>
          <p:spPr bwMode="auto">
            <a:xfrm>
              <a:off x="768" y="2208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>
              <a:off x="768" y="2064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Line 9"/>
            <p:cNvSpPr>
              <a:spLocks noChangeShapeType="1"/>
            </p:cNvSpPr>
            <p:nvPr/>
          </p:nvSpPr>
          <p:spPr bwMode="auto">
            <a:xfrm>
              <a:off x="768" y="2352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Line 10"/>
            <p:cNvSpPr>
              <a:spLocks noChangeShapeType="1"/>
            </p:cNvSpPr>
            <p:nvPr/>
          </p:nvSpPr>
          <p:spPr bwMode="auto">
            <a:xfrm>
              <a:off x="768" y="2496"/>
              <a:ext cx="14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Line 11"/>
            <p:cNvSpPr>
              <a:spLocks noChangeShapeType="1"/>
            </p:cNvSpPr>
            <p:nvPr/>
          </p:nvSpPr>
          <p:spPr bwMode="auto">
            <a:xfrm>
              <a:off x="768" y="2640"/>
              <a:ext cx="1584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Line 12"/>
            <p:cNvSpPr>
              <a:spLocks noChangeShapeType="1"/>
            </p:cNvSpPr>
            <p:nvPr/>
          </p:nvSpPr>
          <p:spPr bwMode="auto">
            <a:xfrm>
              <a:off x="768" y="1920"/>
              <a:ext cx="14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Line 13"/>
            <p:cNvSpPr>
              <a:spLocks noChangeShapeType="1"/>
            </p:cNvSpPr>
            <p:nvPr/>
          </p:nvSpPr>
          <p:spPr bwMode="auto">
            <a:xfrm>
              <a:off x="768" y="1776"/>
              <a:ext cx="153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Line 14"/>
            <p:cNvSpPr>
              <a:spLocks noChangeShapeType="1"/>
            </p:cNvSpPr>
            <p:nvPr/>
          </p:nvSpPr>
          <p:spPr bwMode="auto">
            <a:xfrm>
              <a:off x="768" y="1632"/>
              <a:ext cx="168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Line 15"/>
            <p:cNvSpPr>
              <a:spLocks noChangeShapeType="1"/>
            </p:cNvSpPr>
            <p:nvPr/>
          </p:nvSpPr>
          <p:spPr bwMode="auto">
            <a:xfrm>
              <a:off x="768" y="1488"/>
              <a:ext cx="201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Line 16"/>
            <p:cNvSpPr>
              <a:spLocks noChangeShapeType="1"/>
            </p:cNvSpPr>
            <p:nvPr/>
          </p:nvSpPr>
          <p:spPr bwMode="auto">
            <a:xfrm>
              <a:off x="768" y="2784"/>
              <a:ext cx="177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3" name="Line 17"/>
            <p:cNvSpPr>
              <a:spLocks noChangeShapeType="1"/>
            </p:cNvSpPr>
            <p:nvPr/>
          </p:nvSpPr>
          <p:spPr bwMode="auto">
            <a:xfrm>
              <a:off x="768" y="1344"/>
              <a:ext cx="24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4" name="Line 18"/>
            <p:cNvSpPr>
              <a:spLocks noChangeShapeType="1"/>
            </p:cNvSpPr>
            <p:nvPr/>
          </p:nvSpPr>
          <p:spPr bwMode="auto">
            <a:xfrm>
              <a:off x="768" y="2928"/>
              <a:ext cx="24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utoUpdateAnimBg="0"/>
      <p:bldP spid="3686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/>
          <p:cNvCxnSpPr>
            <a:stCxn id="6" idx="2"/>
          </p:cNvCxnSpPr>
          <p:nvPr/>
        </p:nvCxnSpPr>
        <p:spPr bwMode="auto">
          <a:xfrm flipH="1" flipV="1">
            <a:off x="5752205" y="1775386"/>
            <a:ext cx="662340" cy="14372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>
            <a:stCxn id="7" idx="2"/>
          </p:cNvCxnSpPr>
          <p:nvPr/>
        </p:nvCxnSpPr>
        <p:spPr bwMode="auto">
          <a:xfrm flipH="1" flipV="1">
            <a:off x="4273725" y="3391455"/>
            <a:ext cx="1385124" cy="61990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5" descr="globe_west_204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300" y="2806163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620000">
            <a:off x="5822672" y="2442820"/>
            <a:ext cx="814135" cy="814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080000">
            <a:off x="4874355" y="3451800"/>
            <a:ext cx="814135" cy="8141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02040" y="384498"/>
            <a:ext cx="1243229" cy="1739108"/>
            <a:chOff x="1602040" y="384498"/>
            <a:chExt cx="1243229" cy="1739108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1654488" y="430218"/>
              <a:ext cx="1157288" cy="1662113"/>
              <a:chOff x="1002" y="1437"/>
              <a:chExt cx="729" cy="104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1002" y="1437"/>
                <a:ext cx="675" cy="1047"/>
              </a:xfrm>
              <a:custGeom>
                <a:avLst/>
                <a:gdLst>
                  <a:gd name="T0" fmla="*/ 51 w 675"/>
                  <a:gd name="T1" fmla="*/ 834 h 1047"/>
                  <a:gd name="T2" fmla="*/ 18 w 675"/>
                  <a:gd name="T3" fmla="*/ 927 h 1047"/>
                  <a:gd name="T4" fmla="*/ 0 w 675"/>
                  <a:gd name="T5" fmla="*/ 978 h 1047"/>
                  <a:gd name="T6" fmla="*/ 111 w 675"/>
                  <a:gd name="T7" fmla="*/ 1047 h 1047"/>
                  <a:gd name="T8" fmla="*/ 285 w 675"/>
                  <a:gd name="T9" fmla="*/ 984 h 1047"/>
                  <a:gd name="T10" fmla="*/ 381 w 675"/>
                  <a:gd name="T11" fmla="*/ 921 h 1047"/>
                  <a:gd name="T12" fmla="*/ 360 w 675"/>
                  <a:gd name="T13" fmla="*/ 765 h 1047"/>
                  <a:gd name="T14" fmla="*/ 321 w 675"/>
                  <a:gd name="T15" fmla="*/ 621 h 1047"/>
                  <a:gd name="T16" fmla="*/ 396 w 675"/>
                  <a:gd name="T17" fmla="*/ 369 h 1047"/>
                  <a:gd name="T18" fmla="*/ 438 w 675"/>
                  <a:gd name="T19" fmla="*/ 291 h 1047"/>
                  <a:gd name="T20" fmla="*/ 507 w 675"/>
                  <a:gd name="T21" fmla="*/ 246 h 1047"/>
                  <a:gd name="T22" fmla="*/ 675 w 675"/>
                  <a:gd name="T23" fmla="*/ 102 h 1047"/>
                  <a:gd name="T24" fmla="*/ 612 w 675"/>
                  <a:gd name="T25" fmla="*/ 6 h 1047"/>
                  <a:gd name="T26" fmla="*/ 543 w 675"/>
                  <a:gd name="T27" fmla="*/ 0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5" h="1047">
                    <a:moveTo>
                      <a:pt x="51" y="834"/>
                    </a:moveTo>
                    <a:lnTo>
                      <a:pt x="18" y="927"/>
                    </a:lnTo>
                    <a:lnTo>
                      <a:pt x="0" y="978"/>
                    </a:lnTo>
                    <a:lnTo>
                      <a:pt x="111" y="1047"/>
                    </a:lnTo>
                    <a:lnTo>
                      <a:pt x="285" y="984"/>
                    </a:lnTo>
                    <a:lnTo>
                      <a:pt x="381" y="921"/>
                    </a:lnTo>
                    <a:lnTo>
                      <a:pt x="360" y="765"/>
                    </a:lnTo>
                    <a:lnTo>
                      <a:pt x="321" y="621"/>
                    </a:lnTo>
                    <a:lnTo>
                      <a:pt x="396" y="369"/>
                    </a:lnTo>
                    <a:lnTo>
                      <a:pt x="438" y="291"/>
                    </a:lnTo>
                    <a:lnTo>
                      <a:pt x="507" y="246"/>
                    </a:lnTo>
                    <a:lnTo>
                      <a:pt x="675" y="102"/>
                    </a:lnTo>
                    <a:lnTo>
                      <a:pt x="612" y="6"/>
                    </a:lnTo>
                    <a:lnTo>
                      <a:pt x="543" y="0"/>
                    </a:lnTo>
                  </a:path>
                </a:pathLst>
              </a:custGeom>
              <a:noFill/>
              <a:ln w="28575" cap="rnd" cmpd="sng">
                <a:solidFill>
                  <a:schemeClr val="bg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10" name="Freeform 21"/>
              <p:cNvSpPr>
                <a:spLocks/>
              </p:cNvSpPr>
              <p:nvPr/>
            </p:nvSpPr>
            <p:spPr bwMode="auto">
              <a:xfrm>
                <a:off x="1677" y="1542"/>
                <a:ext cx="54" cy="255"/>
              </a:xfrm>
              <a:custGeom>
                <a:avLst/>
                <a:gdLst>
                  <a:gd name="T0" fmla="*/ 0 w 54"/>
                  <a:gd name="T1" fmla="*/ 0 h 255"/>
                  <a:gd name="T2" fmla="*/ 24 w 54"/>
                  <a:gd name="T3" fmla="*/ 141 h 255"/>
                  <a:gd name="T4" fmla="*/ 54 w 54"/>
                  <a:gd name="T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4" h="255">
                    <a:moveTo>
                      <a:pt x="0" y="0"/>
                    </a:moveTo>
                    <a:lnTo>
                      <a:pt x="24" y="141"/>
                    </a:lnTo>
                    <a:lnTo>
                      <a:pt x="54" y="255"/>
                    </a:lnTo>
                  </a:path>
                </a:pathLst>
              </a:custGeom>
              <a:noFill/>
              <a:ln w="28575" cap="rnd" cmpd="sng">
                <a:solidFill>
                  <a:schemeClr val="bg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11" name="5-Point Star 10"/>
            <p:cNvSpPr/>
            <p:nvPr/>
          </p:nvSpPr>
          <p:spPr bwMode="auto">
            <a:xfrm>
              <a:off x="2256367" y="824823"/>
              <a:ext cx="153144" cy="153144"/>
            </a:xfrm>
            <a:prstGeom prst="star5">
              <a:avLst/>
            </a:prstGeom>
            <a:solidFill>
              <a:srgbClr val="FF00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" name="5-Point Star 11"/>
            <p:cNvSpPr>
              <a:spLocks noChangeAspect="1"/>
            </p:cNvSpPr>
            <p:nvPr/>
          </p:nvSpPr>
          <p:spPr bwMode="auto">
            <a:xfrm>
              <a:off x="2466841" y="384498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3" name="5-Point Star 12"/>
            <p:cNvSpPr>
              <a:spLocks noChangeAspect="1"/>
            </p:cNvSpPr>
            <p:nvPr/>
          </p:nvSpPr>
          <p:spPr bwMode="auto">
            <a:xfrm>
              <a:off x="2672683" y="542836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" name="5-Point Star 13"/>
            <p:cNvSpPr>
              <a:spLocks noChangeAspect="1"/>
            </p:cNvSpPr>
            <p:nvPr/>
          </p:nvSpPr>
          <p:spPr bwMode="auto">
            <a:xfrm>
              <a:off x="2575700" y="404291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5" name="5-Point Star 14"/>
            <p:cNvSpPr>
              <a:spLocks noChangeAspect="1"/>
            </p:cNvSpPr>
            <p:nvPr/>
          </p:nvSpPr>
          <p:spPr bwMode="auto">
            <a:xfrm>
              <a:off x="2753829" y="938682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5-Point Star 15"/>
            <p:cNvSpPr>
              <a:spLocks noChangeAspect="1"/>
            </p:cNvSpPr>
            <p:nvPr/>
          </p:nvSpPr>
          <p:spPr bwMode="auto">
            <a:xfrm>
              <a:off x="2430621" y="753592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7" name="5-Point Star 16"/>
            <p:cNvSpPr>
              <a:spLocks noChangeAspect="1"/>
            </p:cNvSpPr>
            <p:nvPr/>
          </p:nvSpPr>
          <p:spPr bwMode="auto">
            <a:xfrm>
              <a:off x="2116643" y="1369129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8" name="5-Point Star 17"/>
            <p:cNvSpPr>
              <a:spLocks noChangeAspect="1"/>
            </p:cNvSpPr>
            <p:nvPr/>
          </p:nvSpPr>
          <p:spPr bwMode="auto">
            <a:xfrm>
              <a:off x="2179977" y="1586847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9" name="5-Point Star 18"/>
            <p:cNvSpPr>
              <a:spLocks noChangeAspect="1"/>
            </p:cNvSpPr>
            <p:nvPr/>
          </p:nvSpPr>
          <p:spPr bwMode="auto">
            <a:xfrm>
              <a:off x="2213618" y="1834249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0" name="5-Point Star 19"/>
            <p:cNvSpPr>
              <a:spLocks noChangeAspect="1"/>
            </p:cNvSpPr>
            <p:nvPr/>
          </p:nvSpPr>
          <p:spPr bwMode="auto">
            <a:xfrm>
              <a:off x="2051322" y="1939146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1" name="5-Point Star 20"/>
            <p:cNvSpPr>
              <a:spLocks noChangeAspect="1"/>
            </p:cNvSpPr>
            <p:nvPr/>
          </p:nvSpPr>
          <p:spPr bwMode="auto">
            <a:xfrm>
              <a:off x="1788087" y="2032166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2" name="5-Point Star 21"/>
            <p:cNvSpPr>
              <a:spLocks noChangeAspect="1"/>
            </p:cNvSpPr>
            <p:nvPr/>
          </p:nvSpPr>
          <p:spPr bwMode="auto">
            <a:xfrm>
              <a:off x="1602040" y="1929245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3" name="5-Point Star 22"/>
            <p:cNvSpPr>
              <a:spLocks noChangeAspect="1"/>
            </p:cNvSpPr>
            <p:nvPr/>
          </p:nvSpPr>
          <p:spPr bwMode="auto">
            <a:xfrm>
              <a:off x="1695060" y="1701628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4" name="5-Point Star 23"/>
            <p:cNvSpPr>
              <a:spLocks noChangeAspect="1"/>
            </p:cNvSpPr>
            <p:nvPr/>
          </p:nvSpPr>
          <p:spPr bwMode="auto">
            <a:xfrm>
              <a:off x="2716224" y="770447"/>
              <a:ext cx="91440" cy="91440"/>
            </a:xfrm>
            <a:prstGeom prst="star5">
              <a:avLst/>
            </a:prstGeom>
            <a:solidFill>
              <a:srgbClr val="FFFF00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48" name="Oval 19"/>
          <p:cNvSpPr>
            <a:spLocks noChangeAspect="1" noChangeArrowheads="1"/>
          </p:cNvSpPr>
          <p:nvPr/>
        </p:nvSpPr>
        <p:spPr bwMode="auto">
          <a:xfrm>
            <a:off x="166255" y="5149401"/>
            <a:ext cx="4114800" cy="958102"/>
          </a:xfrm>
          <a:prstGeom prst="ellipse">
            <a:avLst/>
          </a:prstGeom>
          <a:solidFill>
            <a:srgbClr val="009900"/>
          </a:solidFill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3371967" y="4158838"/>
            <a:ext cx="0" cy="14404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50" y="4807003"/>
            <a:ext cx="792334" cy="792334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 bwMode="auto">
          <a:xfrm flipV="1">
            <a:off x="1113676" y="4158838"/>
            <a:ext cx="0" cy="14404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" y="4807003"/>
            <a:ext cx="792334" cy="79233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 bwMode="auto">
          <a:xfrm rot="-1620000">
            <a:off x="5812338" y="3212587"/>
            <a:ext cx="119347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rot="-4080000">
            <a:off x="5055809" y="4038706"/>
            <a:ext cx="119347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2305058" y="1202270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Scorpius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7292" y="6245206"/>
            <a:ext cx="363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Both see Scorpius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high in the sky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1995" y="1627097"/>
            <a:ext cx="159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Scorpius is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low in the sky</a:t>
            </a:r>
          </a:p>
        </p:txBody>
      </p:sp>
      <p:sp>
        <p:nvSpPr>
          <p:cNvPr id="5" name="Oval Callout 4"/>
          <p:cNvSpPr/>
          <p:nvPr/>
        </p:nvSpPr>
        <p:spPr bwMode="auto">
          <a:xfrm>
            <a:off x="5933361" y="1551749"/>
            <a:ext cx="1639134" cy="846431"/>
          </a:xfrm>
          <a:prstGeom prst="wedgeEllipseCallout">
            <a:avLst>
              <a:gd name="adj1" fmla="val -31581"/>
              <a:gd name="adj2" fmla="val 7042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63186" y="2491058"/>
            <a:ext cx="1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Scorpius is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high in the sky</a:t>
            </a:r>
          </a:p>
        </p:txBody>
      </p:sp>
      <p:sp>
        <p:nvSpPr>
          <p:cNvPr id="38" name="Oval Callout 37"/>
          <p:cNvSpPr/>
          <p:nvPr/>
        </p:nvSpPr>
        <p:spPr bwMode="auto">
          <a:xfrm>
            <a:off x="4172206" y="2440877"/>
            <a:ext cx="1639134" cy="846431"/>
          </a:xfrm>
          <a:prstGeom prst="wedgeEllipseCallout">
            <a:avLst>
              <a:gd name="adj1" fmla="val 7315"/>
              <a:gd name="adj2" fmla="val 9421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9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" grpId="0" animBg="1"/>
      <p:bldP spid="37" grpId="0"/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inter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341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December Solstice</a:t>
            </a: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1219200" y="2133600"/>
            <a:ext cx="3810000" cy="2514600"/>
            <a:chOff x="768" y="1344"/>
            <a:chExt cx="2400" cy="1584"/>
          </a:xfrm>
        </p:grpSpPr>
        <p:sp>
          <p:nvSpPr>
            <p:cNvPr id="30727" name="Line 5"/>
            <p:cNvSpPr>
              <a:spLocks noChangeShapeType="1"/>
            </p:cNvSpPr>
            <p:nvPr/>
          </p:nvSpPr>
          <p:spPr bwMode="auto">
            <a:xfrm>
              <a:off x="768" y="2208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8" name="Line 6"/>
            <p:cNvSpPr>
              <a:spLocks noChangeShapeType="1"/>
            </p:cNvSpPr>
            <p:nvPr/>
          </p:nvSpPr>
          <p:spPr bwMode="auto">
            <a:xfrm>
              <a:off x="768" y="2064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Line 7"/>
            <p:cNvSpPr>
              <a:spLocks noChangeShapeType="1"/>
            </p:cNvSpPr>
            <p:nvPr/>
          </p:nvSpPr>
          <p:spPr bwMode="auto">
            <a:xfrm>
              <a:off x="768" y="2352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0" name="Line 8"/>
            <p:cNvSpPr>
              <a:spLocks noChangeShapeType="1"/>
            </p:cNvSpPr>
            <p:nvPr/>
          </p:nvSpPr>
          <p:spPr bwMode="auto">
            <a:xfrm>
              <a:off x="768" y="2496"/>
              <a:ext cx="14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1" name="Line 9"/>
            <p:cNvSpPr>
              <a:spLocks noChangeShapeType="1"/>
            </p:cNvSpPr>
            <p:nvPr/>
          </p:nvSpPr>
          <p:spPr bwMode="auto">
            <a:xfrm>
              <a:off x="768" y="2640"/>
              <a:ext cx="1584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2" name="Line 10"/>
            <p:cNvSpPr>
              <a:spLocks noChangeShapeType="1"/>
            </p:cNvSpPr>
            <p:nvPr/>
          </p:nvSpPr>
          <p:spPr bwMode="auto">
            <a:xfrm>
              <a:off x="768" y="1920"/>
              <a:ext cx="14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3" name="Line 11"/>
            <p:cNvSpPr>
              <a:spLocks noChangeShapeType="1"/>
            </p:cNvSpPr>
            <p:nvPr/>
          </p:nvSpPr>
          <p:spPr bwMode="auto">
            <a:xfrm>
              <a:off x="768" y="1776"/>
              <a:ext cx="153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4" name="Line 12"/>
            <p:cNvSpPr>
              <a:spLocks noChangeShapeType="1"/>
            </p:cNvSpPr>
            <p:nvPr/>
          </p:nvSpPr>
          <p:spPr bwMode="auto">
            <a:xfrm>
              <a:off x="768" y="1632"/>
              <a:ext cx="168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Line 13"/>
            <p:cNvSpPr>
              <a:spLocks noChangeShapeType="1"/>
            </p:cNvSpPr>
            <p:nvPr/>
          </p:nvSpPr>
          <p:spPr bwMode="auto">
            <a:xfrm>
              <a:off x="768" y="1488"/>
              <a:ext cx="201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Line 14"/>
            <p:cNvSpPr>
              <a:spLocks noChangeShapeType="1"/>
            </p:cNvSpPr>
            <p:nvPr/>
          </p:nvSpPr>
          <p:spPr bwMode="auto">
            <a:xfrm>
              <a:off x="768" y="2784"/>
              <a:ext cx="177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Line 15"/>
            <p:cNvSpPr>
              <a:spLocks noChangeShapeType="1"/>
            </p:cNvSpPr>
            <p:nvPr/>
          </p:nvSpPr>
          <p:spPr bwMode="auto">
            <a:xfrm>
              <a:off x="768" y="1344"/>
              <a:ext cx="24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Line 16"/>
            <p:cNvSpPr>
              <a:spLocks noChangeShapeType="1"/>
            </p:cNvSpPr>
            <p:nvPr/>
          </p:nvSpPr>
          <p:spPr bwMode="auto">
            <a:xfrm>
              <a:off x="768" y="2928"/>
              <a:ext cx="24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003925" y="2122488"/>
            <a:ext cx="269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Northern Winter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6003925" y="4113213"/>
            <a:ext cx="3074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Southern Summer</a:t>
            </a:r>
            <a:endParaRPr lang="en-US" sz="2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5" grpId="0" autoUpdateAnimBg="0"/>
      <p:bldP spid="3790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ummer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166813"/>
            <a:ext cx="67341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June Solstice</a:t>
            </a: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1219200" y="2076450"/>
            <a:ext cx="3810000" cy="2514600"/>
            <a:chOff x="768" y="1344"/>
            <a:chExt cx="2400" cy="1584"/>
          </a:xfrm>
        </p:grpSpPr>
        <p:sp>
          <p:nvSpPr>
            <p:cNvPr id="31751" name="Line 5"/>
            <p:cNvSpPr>
              <a:spLocks noChangeShapeType="1"/>
            </p:cNvSpPr>
            <p:nvPr/>
          </p:nvSpPr>
          <p:spPr bwMode="auto">
            <a:xfrm>
              <a:off x="768" y="2208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2" name="Line 6"/>
            <p:cNvSpPr>
              <a:spLocks noChangeShapeType="1"/>
            </p:cNvSpPr>
            <p:nvPr/>
          </p:nvSpPr>
          <p:spPr bwMode="auto">
            <a:xfrm>
              <a:off x="768" y="2064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3" name="Line 7"/>
            <p:cNvSpPr>
              <a:spLocks noChangeShapeType="1"/>
            </p:cNvSpPr>
            <p:nvPr/>
          </p:nvSpPr>
          <p:spPr bwMode="auto">
            <a:xfrm>
              <a:off x="768" y="2352"/>
              <a:ext cx="144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4" name="Line 8"/>
            <p:cNvSpPr>
              <a:spLocks noChangeShapeType="1"/>
            </p:cNvSpPr>
            <p:nvPr/>
          </p:nvSpPr>
          <p:spPr bwMode="auto">
            <a:xfrm>
              <a:off x="768" y="2496"/>
              <a:ext cx="14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5" name="Line 9"/>
            <p:cNvSpPr>
              <a:spLocks noChangeShapeType="1"/>
            </p:cNvSpPr>
            <p:nvPr/>
          </p:nvSpPr>
          <p:spPr bwMode="auto">
            <a:xfrm>
              <a:off x="768" y="2640"/>
              <a:ext cx="1584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Line 10"/>
            <p:cNvSpPr>
              <a:spLocks noChangeShapeType="1"/>
            </p:cNvSpPr>
            <p:nvPr/>
          </p:nvSpPr>
          <p:spPr bwMode="auto">
            <a:xfrm>
              <a:off x="768" y="1920"/>
              <a:ext cx="14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7" name="Line 11"/>
            <p:cNvSpPr>
              <a:spLocks noChangeShapeType="1"/>
            </p:cNvSpPr>
            <p:nvPr/>
          </p:nvSpPr>
          <p:spPr bwMode="auto">
            <a:xfrm>
              <a:off x="768" y="1776"/>
              <a:ext cx="153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Line 12"/>
            <p:cNvSpPr>
              <a:spLocks noChangeShapeType="1"/>
            </p:cNvSpPr>
            <p:nvPr/>
          </p:nvSpPr>
          <p:spPr bwMode="auto">
            <a:xfrm>
              <a:off x="768" y="1632"/>
              <a:ext cx="168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9" name="Line 13"/>
            <p:cNvSpPr>
              <a:spLocks noChangeShapeType="1"/>
            </p:cNvSpPr>
            <p:nvPr/>
          </p:nvSpPr>
          <p:spPr bwMode="auto">
            <a:xfrm>
              <a:off x="768" y="1488"/>
              <a:ext cx="201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0" name="Line 14"/>
            <p:cNvSpPr>
              <a:spLocks noChangeShapeType="1"/>
            </p:cNvSpPr>
            <p:nvPr/>
          </p:nvSpPr>
          <p:spPr bwMode="auto">
            <a:xfrm>
              <a:off x="768" y="2784"/>
              <a:ext cx="1776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Line 15"/>
            <p:cNvSpPr>
              <a:spLocks noChangeShapeType="1"/>
            </p:cNvSpPr>
            <p:nvPr/>
          </p:nvSpPr>
          <p:spPr bwMode="auto">
            <a:xfrm>
              <a:off x="768" y="1344"/>
              <a:ext cx="24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2" name="Line 16"/>
            <p:cNvSpPr>
              <a:spLocks noChangeShapeType="1"/>
            </p:cNvSpPr>
            <p:nvPr/>
          </p:nvSpPr>
          <p:spPr bwMode="auto">
            <a:xfrm>
              <a:off x="768" y="2928"/>
              <a:ext cx="24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003925" y="2122488"/>
            <a:ext cx="3016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Northern Summer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6003925" y="4113213"/>
            <a:ext cx="2757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Southern Winter</a:t>
            </a:r>
            <a:endParaRPr lang="en-US" sz="2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9" grpId="0" autoUpdateAnimBg="0"/>
      <p:bldP spid="38930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0" y="4068763"/>
            <a:ext cx="9144000" cy="1604962"/>
          </a:xfrm>
          <a:prstGeom prst="parallelogram">
            <a:avLst>
              <a:gd name="adj" fmla="val 142433"/>
            </a:avLst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2000"/>
          </a:p>
        </p:txBody>
      </p:sp>
      <p:sp>
        <p:nvSpPr>
          <p:cNvPr id="32771" name="Oval 5"/>
          <p:cNvSpPr>
            <a:spLocks noChangeArrowheads="1"/>
          </p:cNvSpPr>
          <p:nvPr/>
        </p:nvSpPr>
        <p:spPr bwMode="auto">
          <a:xfrm>
            <a:off x="1762125" y="4478338"/>
            <a:ext cx="1747838" cy="582612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Line 7"/>
          <p:cNvSpPr>
            <a:spLocks noChangeShapeType="1"/>
          </p:cNvSpPr>
          <p:nvPr/>
        </p:nvSpPr>
        <p:spPr bwMode="auto">
          <a:xfrm>
            <a:off x="2616200" y="371475"/>
            <a:ext cx="0" cy="44053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Line 8"/>
          <p:cNvSpPr>
            <a:spLocks noChangeShapeType="1"/>
          </p:cNvSpPr>
          <p:nvPr/>
        </p:nvSpPr>
        <p:spPr bwMode="auto">
          <a:xfrm>
            <a:off x="2200275" y="369888"/>
            <a:ext cx="0" cy="4406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>
            <a:off x="3032125" y="371475"/>
            <a:ext cx="0" cy="44053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Line 10"/>
          <p:cNvSpPr>
            <a:spLocks noChangeShapeType="1"/>
          </p:cNvSpPr>
          <p:nvPr/>
        </p:nvSpPr>
        <p:spPr bwMode="auto">
          <a:xfrm>
            <a:off x="3506788" y="476250"/>
            <a:ext cx="0" cy="4300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11"/>
          <p:cNvSpPr>
            <a:spLocks noChangeShapeType="1"/>
          </p:cNvSpPr>
          <p:nvPr/>
        </p:nvSpPr>
        <p:spPr bwMode="auto">
          <a:xfrm>
            <a:off x="1774825" y="455613"/>
            <a:ext cx="0" cy="4321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Oval 13"/>
          <p:cNvSpPr>
            <a:spLocks noChangeArrowheads="1"/>
          </p:cNvSpPr>
          <p:nvPr/>
        </p:nvSpPr>
        <p:spPr bwMode="auto">
          <a:xfrm>
            <a:off x="1758950" y="2228850"/>
            <a:ext cx="1747838" cy="5826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Text Box 14"/>
          <p:cNvSpPr txBox="1">
            <a:spLocks noChangeArrowheads="1"/>
          </p:cNvSpPr>
          <p:nvPr/>
        </p:nvSpPr>
        <p:spPr bwMode="auto">
          <a:xfrm>
            <a:off x="-23813" y="2208213"/>
            <a:ext cx="17764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1 KW/m</a:t>
            </a:r>
            <a:r>
              <a:rPr lang="en-US" sz="3200" baseline="30000"/>
              <a:t>2</a:t>
            </a:r>
            <a:endParaRPr lang="en-US" sz="3200"/>
          </a:p>
        </p:txBody>
      </p:sp>
      <p:grpSp>
        <p:nvGrpSpPr>
          <p:cNvPr id="40976" name="Group 16"/>
          <p:cNvGrpSpPr>
            <a:grpSpLocks/>
          </p:cNvGrpSpPr>
          <p:nvPr/>
        </p:nvGrpSpPr>
        <p:grpSpPr bwMode="auto">
          <a:xfrm>
            <a:off x="3595688" y="3409950"/>
            <a:ext cx="5908675" cy="1766888"/>
            <a:chOff x="2265" y="1870"/>
            <a:chExt cx="3722" cy="1113"/>
          </a:xfrm>
        </p:grpSpPr>
        <p:sp>
          <p:nvSpPr>
            <p:cNvPr id="32784" name="Oval 17"/>
            <p:cNvSpPr>
              <a:spLocks noChangeArrowheads="1"/>
            </p:cNvSpPr>
            <p:nvPr/>
          </p:nvSpPr>
          <p:spPr bwMode="auto">
            <a:xfrm>
              <a:off x="2522" y="2616"/>
              <a:ext cx="2200" cy="367"/>
            </a:xfrm>
            <a:prstGeom prst="ellipse">
              <a:avLst/>
            </a:prstGeom>
            <a:solidFill>
              <a:srgbClr val="CCCC00"/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85" name="Group 18"/>
            <p:cNvGrpSpPr>
              <a:grpSpLocks/>
            </p:cNvGrpSpPr>
            <p:nvPr/>
          </p:nvGrpSpPr>
          <p:grpSpPr bwMode="auto">
            <a:xfrm>
              <a:off x="2265" y="1870"/>
              <a:ext cx="3722" cy="629"/>
              <a:chOff x="2265" y="1870"/>
              <a:chExt cx="3722" cy="629"/>
            </a:xfrm>
          </p:grpSpPr>
          <p:sp>
            <p:nvSpPr>
              <p:cNvPr id="32786" name="Line 19"/>
              <p:cNvSpPr>
                <a:spLocks noChangeShapeType="1"/>
              </p:cNvSpPr>
              <p:nvPr/>
            </p:nvSpPr>
            <p:spPr bwMode="auto">
              <a:xfrm rot="3600000">
                <a:off x="4684" y="955"/>
                <a:ext cx="0" cy="245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7" name="Line 20"/>
              <p:cNvSpPr>
                <a:spLocks noChangeShapeType="1"/>
              </p:cNvSpPr>
              <p:nvPr/>
            </p:nvSpPr>
            <p:spPr bwMode="auto">
              <a:xfrm rot="3600000">
                <a:off x="4402" y="490"/>
                <a:ext cx="0" cy="308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8" name="Line 21"/>
              <p:cNvSpPr>
                <a:spLocks noChangeShapeType="1"/>
              </p:cNvSpPr>
              <p:nvPr/>
            </p:nvSpPr>
            <p:spPr bwMode="auto">
              <a:xfrm rot="3600000">
                <a:off x="4953" y="1409"/>
                <a:ext cx="0" cy="18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9" name="Line 22"/>
              <p:cNvSpPr>
                <a:spLocks noChangeShapeType="1"/>
              </p:cNvSpPr>
              <p:nvPr/>
            </p:nvSpPr>
            <p:spPr bwMode="auto">
              <a:xfrm rot="3600000">
                <a:off x="4126" y="9"/>
                <a:ext cx="0" cy="37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90" name="Line 23"/>
              <p:cNvSpPr>
                <a:spLocks noChangeShapeType="1"/>
              </p:cNvSpPr>
              <p:nvPr/>
            </p:nvSpPr>
            <p:spPr bwMode="auto">
              <a:xfrm rot="3600000">
                <a:off x="5230" y="1897"/>
                <a:ext cx="0" cy="12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2780" name="Oval 25"/>
          <p:cNvSpPr>
            <a:spLocks noChangeArrowheads="1"/>
          </p:cNvSpPr>
          <p:nvPr/>
        </p:nvSpPr>
        <p:spPr bwMode="auto">
          <a:xfrm rot="3600000">
            <a:off x="7037388" y="3341687"/>
            <a:ext cx="1747838" cy="58261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Text Box 26"/>
          <p:cNvSpPr txBox="1">
            <a:spLocks noChangeArrowheads="1"/>
          </p:cNvSpPr>
          <p:nvPr/>
        </p:nvSpPr>
        <p:spPr bwMode="auto">
          <a:xfrm>
            <a:off x="5926138" y="2247900"/>
            <a:ext cx="17764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1 KW/m</a:t>
            </a:r>
            <a:r>
              <a:rPr lang="en-US" sz="3200" baseline="30000"/>
              <a:t>2</a:t>
            </a:r>
            <a:endParaRPr lang="en-US" sz="3200"/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auto">
          <a:xfrm>
            <a:off x="2092325" y="5091113"/>
            <a:ext cx="1008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1 m</a:t>
            </a:r>
            <a:r>
              <a:rPr lang="en-US" sz="3200" baseline="30000"/>
              <a:t>2</a:t>
            </a:r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40988" name="Text Box 28"/>
          <p:cNvSpPr txBox="1">
            <a:spLocks noChangeArrowheads="1"/>
          </p:cNvSpPr>
          <p:nvPr/>
        </p:nvSpPr>
        <p:spPr bwMode="auto">
          <a:xfrm>
            <a:off x="4960938" y="5091113"/>
            <a:ext cx="1008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/>
              <a:t>2 m</a:t>
            </a:r>
            <a:r>
              <a:rPr lang="en-US" sz="3200" baseline="30000"/>
              <a:t>2</a:t>
            </a:r>
            <a:endParaRPr lang="en-US" sz="3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7" grpId="0" autoUpdateAnimBg="0"/>
      <p:bldP spid="4098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79375" y="304800"/>
            <a:ext cx="4451350" cy="2990850"/>
            <a:chOff x="0" y="192"/>
            <a:chExt cx="2804" cy="1884"/>
          </a:xfrm>
        </p:grpSpPr>
        <p:pic>
          <p:nvPicPr>
            <p:cNvPr id="33854" name="Picture 3" descr="wintereart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2804" cy="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55" name="Group 4"/>
            <p:cNvGrpSpPr>
              <a:grpSpLocks noChangeAspect="1"/>
            </p:cNvGrpSpPr>
            <p:nvPr/>
          </p:nvGrpSpPr>
          <p:grpSpPr bwMode="auto">
            <a:xfrm>
              <a:off x="0" y="573"/>
              <a:ext cx="1586" cy="1047"/>
              <a:chOff x="768" y="1344"/>
              <a:chExt cx="2400" cy="1584"/>
            </a:xfrm>
          </p:grpSpPr>
          <p:sp>
            <p:nvSpPr>
              <p:cNvPr id="33856" name="Line 5"/>
              <p:cNvSpPr>
                <a:spLocks noChangeAspect="1" noChangeShapeType="1"/>
              </p:cNvSpPr>
              <p:nvPr/>
            </p:nvSpPr>
            <p:spPr bwMode="auto">
              <a:xfrm>
                <a:off x="768" y="2208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7" name="Line 6"/>
              <p:cNvSpPr>
                <a:spLocks noChangeAspect="1" noChangeShapeType="1"/>
              </p:cNvSpPr>
              <p:nvPr/>
            </p:nvSpPr>
            <p:spPr bwMode="auto">
              <a:xfrm>
                <a:off x="768" y="2064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8" name="Line 7"/>
              <p:cNvSpPr>
                <a:spLocks noChangeAspect="1" noChangeShapeType="1"/>
              </p:cNvSpPr>
              <p:nvPr/>
            </p:nvSpPr>
            <p:spPr bwMode="auto">
              <a:xfrm>
                <a:off x="768" y="2352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9" name="Line 8"/>
              <p:cNvSpPr>
                <a:spLocks noChangeAspect="1" noChangeShapeType="1"/>
              </p:cNvSpPr>
              <p:nvPr/>
            </p:nvSpPr>
            <p:spPr bwMode="auto">
              <a:xfrm>
                <a:off x="768" y="2496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0" name="Line 9"/>
              <p:cNvSpPr>
                <a:spLocks noChangeAspect="1" noChangeShapeType="1"/>
              </p:cNvSpPr>
              <p:nvPr/>
            </p:nvSpPr>
            <p:spPr bwMode="auto">
              <a:xfrm>
                <a:off x="768" y="2640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1" name="Line 10"/>
              <p:cNvSpPr>
                <a:spLocks noChangeAspect="1" noChangeShapeType="1"/>
              </p:cNvSpPr>
              <p:nvPr/>
            </p:nvSpPr>
            <p:spPr bwMode="auto">
              <a:xfrm>
                <a:off x="768" y="1920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2" name="Line 11"/>
              <p:cNvSpPr>
                <a:spLocks noChangeAspect="1" noChangeShapeType="1"/>
              </p:cNvSpPr>
              <p:nvPr/>
            </p:nvSpPr>
            <p:spPr bwMode="auto">
              <a:xfrm>
                <a:off x="768" y="1776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3" name="Line 12"/>
              <p:cNvSpPr>
                <a:spLocks noChangeAspect="1" noChangeShapeType="1"/>
              </p:cNvSpPr>
              <p:nvPr/>
            </p:nvSpPr>
            <p:spPr bwMode="auto">
              <a:xfrm>
                <a:off x="768" y="1632"/>
                <a:ext cx="168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4" name="Line 13"/>
              <p:cNvSpPr>
                <a:spLocks noChangeAspect="1" noChangeShapeType="1"/>
              </p:cNvSpPr>
              <p:nvPr/>
            </p:nvSpPr>
            <p:spPr bwMode="auto">
              <a:xfrm>
                <a:off x="768" y="1488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5" name="Line 14"/>
              <p:cNvSpPr>
                <a:spLocks noChangeAspect="1" noChangeShapeType="1"/>
              </p:cNvSpPr>
              <p:nvPr/>
            </p:nvSpPr>
            <p:spPr bwMode="auto">
              <a:xfrm>
                <a:off x="768" y="2784"/>
                <a:ext cx="177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6" name="Line 15"/>
              <p:cNvSpPr>
                <a:spLocks noChangeAspect="1" noChangeShapeType="1"/>
              </p:cNvSpPr>
              <p:nvPr/>
            </p:nvSpPr>
            <p:spPr bwMode="auto">
              <a:xfrm>
                <a:off x="768" y="1344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67" name="Line 16"/>
              <p:cNvSpPr>
                <a:spLocks noChangeAspect="1" noChangeShapeType="1"/>
              </p:cNvSpPr>
              <p:nvPr/>
            </p:nvSpPr>
            <p:spPr bwMode="auto">
              <a:xfrm>
                <a:off x="768" y="2928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3795" name="Text Box 17"/>
          <p:cNvSpPr txBox="1">
            <a:spLocks noChangeArrowheads="1"/>
          </p:cNvSpPr>
          <p:nvPr/>
        </p:nvSpPr>
        <p:spPr bwMode="auto">
          <a:xfrm>
            <a:off x="439738" y="280988"/>
            <a:ext cx="23374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December Solstice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3796" name="Group 18"/>
          <p:cNvGrpSpPr>
            <a:grpSpLocks/>
          </p:cNvGrpSpPr>
          <p:nvPr/>
        </p:nvGrpSpPr>
        <p:grpSpPr bwMode="auto">
          <a:xfrm>
            <a:off x="79375" y="3505200"/>
            <a:ext cx="4451350" cy="2990850"/>
            <a:chOff x="0" y="2208"/>
            <a:chExt cx="2804" cy="1884"/>
          </a:xfrm>
        </p:grpSpPr>
        <p:pic>
          <p:nvPicPr>
            <p:cNvPr id="33840" name="Picture 19" descr="summereart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08"/>
              <a:ext cx="2804" cy="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41" name="Group 20"/>
            <p:cNvGrpSpPr>
              <a:grpSpLocks noChangeAspect="1"/>
            </p:cNvGrpSpPr>
            <p:nvPr/>
          </p:nvGrpSpPr>
          <p:grpSpPr bwMode="auto">
            <a:xfrm>
              <a:off x="6" y="2587"/>
              <a:ext cx="1586" cy="1047"/>
              <a:chOff x="768" y="1344"/>
              <a:chExt cx="2400" cy="1584"/>
            </a:xfrm>
          </p:grpSpPr>
          <p:sp>
            <p:nvSpPr>
              <p:cNvPr id="33842" name="Line 21"/>
              <p:cNvSpPr>
                <a:spLocks noChangeAspect="1" noChangeShapeType="1"/>
              </p:cNvSpPr>
              <p:nvPr/>
            </p:nvSpPr>
            <p:spPr bwMode="auto">
              <a:xfrm>
                <a:off x="768" y="2208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3" name="Line 22"/>
              <p:cNvSpPr>
                <a:spLocks noChangeAspect="1" noChangeShapeType="1"/>
              </p:cNvSpPr>
              <p:nvPr/>
            </p:nvSpPr>
            <p:spPr bwMode="auto">
              <a:xfrm>
                <a:off x="768" y="2064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4" name="Line 23"/>
              <p:cNvSpPr>
                <a:spLocks noChangeAspect="1" noChangeShapeType="1"/>
              </p:cNvSpPr>
              <p:nvPr/>
            </p:nvSpPr>
            <p:spPr bwMode="auto">
              <a:xfrm>
                <a:off x="768" y="2352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5" name="Line 24"/>
              <p:cNvSpPr>
                <a:spLocks noChangeAspect="1" noChangeShapeType="1"/>
              </p:cNvSpPr>
              <p:nvPr/>
            </p:nvSpPr>
            <p:spPr bwMode="auto">
              <a:xfrm>
                <a:off x="768" y="2496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6" name="Line 25"/>
              <p:cNvSpPr>
                <a:spLocks noChangeAspect="1" noChangeShapeType="1"/>
              </p:cNvSpPr>
              <p:nvPr/>
            </p:nvSpPr>
            <p:spPr bwMode="auto">
              <a:xfrm>
                <a:off x="768" y="2640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7" name="Line 26"/>
              <p:cNvSpPr>
                <a:spLocks noChangeAspect="1" noChangeShapeType="1"/>
              </p:cNvSpPr>
              <p:nvPr/>
            </p:nvSpPr>
            <p:spPr bwMode="auto">
              <a:xfrm>
                <a:off x="768" y="1920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8" name="Line 27"/>
              <p:cNvSpPr>
                <a:spLocks noChangeAspect="1" noChangeShapeType="1"/>
              </p:cNvSpPr>
              <p:nvPr/>
            </p:nvSpPr>
            <p:spPr bwMode="auto">
              <a:xfrm>
                <a:off x="768" y="1776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9" name="Line 28"/>
              <p:cNvSpPr>
                <a:spLocks noChangeAspect="1" noChangeShapeType="1"/>
              </p:cNvSpPr>
              <p:nvPr/>
            </p:nvSpPr>
            <p:spPr bwMode="auto">
              <a:xfrm>
                <a:off x="768" y="1632"/>
                <a:ext cx="168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0" name="Line 29"/>
              <p:cNvSpPr>
                <a:spLocks noChangeAspect="1" noChangeShapeType="1"/>
              </p:cNvSpPr>
              <p:nvPr/>
            </p:nvSpPr>
            <p:spPr bwMode="auto">
              <a:xfrm>
                <a:off x="768" y="1488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1" name="Line 30"/>
              <p:cNvSpPr>
                <a:spLocks noChangeAspect="1" noChangeShapeType="1"/>
              </p:cNvSpPr>
              <p:nvPr/>
            </p:nvSpPr>
            <p:spPr bwMode="auto">
              <a:xfrm>
                <a:off x="768" y="2784"/>
                <a:ext cx="177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2" name="Line 31"/>
              <p:cNvSpPr>
                <a:spLocks noChangeAspect="1" noChangeShapeType="1"/>
              </p:cNvSpPr>
              <p:nvPr/>
            </p:nvSpPr>
            <p:spPr bwMode="auto">
              <a:xfrm>
                <a:off x="768" y="1344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53" name="Line 32"/>
              <p:cNvSpPr>
                <a:spLocks noChangeAspect="1" noChangeShapeType="1"/>
              </p:cNvSpPr>
              <p:nvPr/>
            </p:nvSpPr>
            <p:spPr bwMode="auto">
              <a:xfrm>
                <a:off x="768" y="2928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3797" name="Text Box 33"/>
          <p:cNvSpPr txBox="1">
            <a:spLocks noChangeArrowheads="1"/>
          </p:cNvSpPr>
          <p:nvPr/>
        </p:nvSpPr>
        <p:spPr bwMode="auto">
          <a:xfrm>
            <a:off x="284163" y="3492500"/>
            <a:ext cx="17107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June Solstice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3798" name="Group 34"/>
          <p:cNvGrpSpPr>
            <a:grpSpLocks/>
          </p:cNvGrpSpPr>
          <p:nvPr/>
        </p:nvGrpSpPr>
        <p:grpSpPr bwMode="auto">
          <a:xfrm>
            <a:off x="4613275" y="304800"/>
            <a:ext cx="4451350" cy="2990850"/>
            <a:chOff x="2956" y="192"/>
            <a:chExt cx="2804" cy="1884"/>
          </a:xfrm>
        </p:grpSpPr>
        <p:pic>
          <p:nvPicPr>
            <p:cNvPr id="33826" name="Picture 35" descr="springeart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" y="192"/>
              <a:ext cx="2804" cy="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27" name="Group 36"/>
            <p:cNvGrpSpPr>
              <a:grpSpLocks noChangeAspect="1"/>
            </p:cNvGrpSpPr>
            <p:nvPr/>
          </p:nvGrpSpPr>
          <p:grpSpPr bwMode="auto">
            <a:xfrm>
              <a:off x="2962" y="576"/>
              <a:ext cx="1586" cy="1047"/>
              <a:chOff x="768" y="1344"/>
              <a:chExt cx="2400" cy="1584"/>
            </a:xfrm>
          </p:grpSpPr>
          <p:sp>
            <p:nvSpPr>
              <p:cNvPr id="33828" name="Line 37"/>
              <p:cNvSpPr>
                <a:spLocks noChangeAspect="1" noChangeShapeType="1"/>
              </p:cNvSpPr>
              <p:nvPr/>
            </p:nvSpPr>
            <p:spPr bwMode="auto">
              <a:xfrm>
                <a:off x="768" y="2208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9" name="Line 38"/>
              <p:cNvSpPr>
                <a:spLocks noChangeAspect="1" noChangeShapeType="1"/>
              </p:cNvSpPr>
              <p:nvPr/>
            </p:nvSpPr>
            <p:spPr bwMode="auto">
              <a:xfrm>
                <a:off x="768" y="2064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0" name="Line 39"/>
              <p:cNvSpPr>
                <a:spLocks noChangeAspect="1" noChangeShapeType="1"/>
              </p:cNvSpPr>
              <p:nvPr/>
            </p:nvSpPr>
            <p:spPr bwMode="auto">
              <a:xfrm>
                <a:off x="768" y="2352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1" name="Line 40"/>
              <p:cNvSpPr>
                <a:spLocks noChangeAspect="1" noChangeShapeType="1"/>
              </p:cNvSpPr>
              <p:nvPr/>
            </p:nvSpPr>
            <p:spPr bwMode="auto">
              <a:xfrm>
                <a:off x="768" y="2496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2" name="Line 41"/>
              <p:cNvSpPr>
                <a:spLocks noChangeAspect="1" noChangeShapeType="1"/>
              </p:cNvSpPr>
              <p:nvPr/>
            </p:nvSpPr>
            <p:spPr bwMode="auto">
              <a:xfrm>
                <a:off x="768" y="2640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3" name="Line 42"/>
              <p:cNvSpPr>
                <a:spLocks noChangeAspect="1" noChangeShapeType="1"/>
              </p:cNvSpPr>
              <p:nvPr/>
            </p:nvSpPr>
            <p:spPr bwMode="auto">
              <a:xfrm>
                <a:off x="768" y="1920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4" name="Line 43"/>
              <p:cNvSpPr>
                <a:spLocks noChangeAspect="1" noChangeShapeType="1"/>
              </p:cNvSpPr>
              <p:nvPr/>
            </p:nvSpPr>
            <p:spPr bwMode="auto">
              <a:xfrm>
                <a:off x="768" y="1776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5" name="Line 44"/>
              <p:cNvSpPr>
                <a:spLocks noChangeAspect="1" noChangeShapeType="1"/>
              </p:cNvSpPr>
              <p:nvPr/>
            </p:nvSpPr>
            <p:spPr bwMode="auto">
              <a:xfrm>
                <a:off x="768" y="1632"/>
                <a:ext cx="168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6" name="Line 45"/>
              <p:cNvSpPr>
                <a:spLocks noChangeAspect="1" noChangeShapeType="1"/>
              </p:cNvSpPr>
              <p:nvPr/>
            </p:nvSpPr>
            <p:spPr bwMode="auto">
              <a:xfrm>
                <a:off x="768" y="1488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7" name="Line 46"/>
              <p:cNvSpPr>
                <a:spLocks noChangeAspect="1" noChangeShapeType="1"/>
              </p:cNvSpPr>
              <p:nvPr/>
            </p:nvSpPr>
            <p:spPr bwMode="auto">
              <a:xfrm>
                <a:off x="768" y="2784"/>
                <a:ext cx="177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8" name="Line 47"/>
              <p:cNvSpPr>
                <a:spLocks noChangeAspect="1" noChangeShapeType="1"/>
              </p:cNvSpPr>
              <p:nvPr/>
            </p:nvSpPr>
            <p:spPr bwMode="auto">
              <a:xfrm>
                <a:off x="768" y="1344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9" name="Line 48"/>
              <p:cNvSpPr>
                <a:spLocks noChangeAspect="1" noChangeShapeType="1"/>
              </p:cNvSpPr>
              <p:nvPr/>
            </p:nvSpPr>
            <p:spPr bwMode="auto">
              <a:xfrm>
                <a:off x="768" y="2928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3799" name="Text Box 49"/>
          <p:cNvSpPr txBox="1">
            <a:spLocks noChangeArrowheads="1"/>
          </p:cNvSpPr>
          <p:nvPr/>
        </p:nvSpPr>
        <p:spPr bwMode="auto">
          <a:xfrm>
            <a:off x="5027613" y="280988"/>
            <a:ext cx="18950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March Equinox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3800" name="Group 50"/>
          <p:cNvGrpSpPr>
            <a:grpSpLocks/>
          </p:cNvGrpSpPr>
          <p:nvPr/>
        </p:nvGrpSpPr>
        <p:grpSpPr bwMode="auto">
          <a:xfrm>
            <a:off x="4613275" y="3505200"/>
            <a:ext cx="4451350" cy="2990850"/>
            <a:chOff x="2956" y="2208"/>
            <a:chExt cx="2804" cy="1884"/>
          </a:xfrm>
        </p:grpSpPr>
        <p:pic>
          <p:nvPicPr>
            <p:cNvPr id="33812" name="Picture 51" descr="springeart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" y="2208"/>
              <a:ext cx="2804" cy="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813" name="Group 52"/>
            <p:cNvGrpSpPr>
              <a:grpSpLocks noChangeAspect="1"/>
            </p:cNvGrpSpPr>
            <p:nvPr/>
          </p:nvGrpSpPr>
          <p:grpSpPr bwMode="auto">
            <a:xfrm>
              <a:off x="2962" y="2592"/>
              <a:ext cx="1586" cy="1047"/>
              <a:chOff x="768" y="1344"/>
              <a:chExt cx="2400" cy="1584"/>
            </a:xfrm>
          </p:grpSpPr>
          <p:sp>
            <p:nvSpPr>
              <p:cNvPr id="33814" name="Line 53"/>
              <p:cNvSpPr>
                <a:spLocks noChangeAspect="1" noChangeShapeType="1"/>
              </p:cNvSpPr>
              <p:nvPr/>
            </p:nvSpPr>
            <p:spPr bwMode="auto">
              <a:xfrm>
                <a:off x="768" y="2208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Line 54"/>
              <p:cNvSpPr>
                <a:spLocks noChangeAspect="1" noChangeShapeType="1"/>
              </p:cNvSpPr>
              <p:nvPr/>
            </p:nvSpPr>
            <p:spPr bwMode="auto">
              <a:xfrm>
                <a:off x="768" y="2064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Line 55"/>
              <p:cNvSpPr>
                <a:spLocks noChangeAspect="1" noChangeShapeType="1"/>
              </p:cNvSpPr>
              <p:nvPr/>
            </p:nvSpPr>
            <p:spPr bwMode="auto">
              <a:xfrm>
                <a:off x="768" y="2352"/>
                <a:ext cx="144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7" name="Line 56"/>
              <p:cNvSpPr>
                <a:spLocks noChangeAspect="1" noChangeShapeType="1"/>
              </p:cNvSpPr>
              <p:nvPr/>
            </p:nvSpPr>
            <p:spPr bwMode="auto">
              <a:xfrm>
                <a:off x="768" y="2496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Line 57"/>
              <p:cNvSpPr>
                <a:spLocks noChangeAspect="1" noChangeShapeType="1"/>
              </p:cNvSpPr>
              <p:nvPr/>
            </p:nvSpPr>
            <p:spPr bwMode="auto">
              <a:xfrm>
                <a:off x="768" y="2640"/>
                <a:ext cx="158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9" name="Line 58"/>
              <p:cNvSpPr>
                <a:spLocks noChangeAspect="1" noChangeShapeType="1"/>
              </p:cNvSpPr>
              <p:nvPr/>
            </p:nvSpPr>
            <p:spPr bwMode="auto">
              <a:xfrm>
                <a:off x="768" y="1920"/>
                <a:ext cx="1488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59"/>
              <p:cNvSpPr>
                <a:spLocks noChangeAspect="1" noChangeShapeType="1"/>
              </p:cNvSpPr>
              <p:nvPr/>
            </p:nvSpPr>
            <p:spPr bwMode="auto">
              <a:xfrm>
                <a:off x="768" y="1776"/>
                <a:ext cx="153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1" name="Line 60"/>
              <p:cNvSpPr>
                <a:spLocks noChangeAspect="1" noChangeShapeType="1"/>
              </p:cNvSpPr>
              <p:nvPr/>
            </p:nvSpPr>
            <p:spPr bwMode="auto">
              <a:xfrm>
                <a:off x="768" y="1632"/>
                <a:ext cx="168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2" name="Line 61"/>
              <p:cNvSpPr>
                <a:spLocks noChangeAspect="1" noChangeShapeType="1"/>
              </p:cNvSpPr>
              <p:nvPr/>
            </p:nvSpPr>
            <p:spPr bwMode="auto">
              <a:xfrm>
                <a:off x="768" y="1488"/>
                <a:ext cx="201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3" name="Line 62"/>
              <p:cNvSpPr>
                <a:spLocks noChangeAspect="1" noChangeShapeType="1"/>
              </p:cNvSpPr>
              <p:nvPr/>
            </p:nvSpPr>
            <p:spPr bwMode="auto">
              <a:xfrm>
                <a:off x="768" y="2784"/>
                <a:ext cx="1776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4" name="Line 63"/>
              <p:cNvSpPr>
                <a:spLocks noChangeAspect="1" noChangeShapeType="1"/>
              </p:cNvSpPr>
              <p:nvPr/>
            </p:nvSpPr>
            <p:spPr bwMode="auto">
              <a:xfrm>
                <a:off x="768" y="1344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Line 64"/>
              <p:cNvSpPr>
                <a:spLocks noChangeAspect="1" noChangeShapeType="1"/>
              </p:cNvSpPr>
              <p:nvPr/>
            </p:nvSpPr>
            <p:spPr bwMode="auto">
              <a:xfrm>
                <a:off x="768" y="2928"/>
                <a:ext cx="2400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3801" name="Text Box 65"/>
          <p:cNvSpPr txBox="1">
            <a:spLocks noChangeArrowheads="1"/>
          </p:cNvSpPr>
          <p:nvPr/>
        </p:nvSpPr>
        <p:spPr bwMode="auto">
          <a:xfrm>
            <a:off x="4700588" y="3494088"/>
            <a:ext cx="24368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September Equinox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3802" name="Text Box 66"/>
          <p:cNvSpPr txBox="1">
            <a:spLocks noChangeArrowheads="1"/>
          </p:cNvSpPr>
          <p:nvPr/>
        </p:nvSpPr>
        <p:spPr bwMode="auto">
          <a:xfrm>
            <a:off x="3048000" y="1139825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Winter</a:t>
            </a:r>
          </a:p>
        </p:txBody>
      </p:sp>
      <p:sp>
        <p:nvSpPr>
          <p:cNvPr id="33803" name="Text Box 67"/>
          <p:cNvSpPr txBox="1">
            <a:spLocks noChangeArrowheads="1"/>
          </p:cNvSpPr>
          <p:nvPr/>
        </p:nvSpPr>
        <p:spPr bwMode="auto">
          <a:xfrm>
            <a:off x="3048000" y="2054225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Summer</a:t>
            </a:r>
          </a:p>
        </p:txBody>
      </p:sp>
      <p:sp>
        <p:nvSpPr>
          <p:cNvPr id="33804" name="Text Box 68"/>
          <p:cNvSpPr txBox="1">
            <a:spLocks noChangeArrowheads="1"/>
          </p:cNvSpPr>
          <p:nvPr/>
        </p:nvSpPr>
        <p:spPr bwMode="auto">
          <a:xfrm>
            <a:off x="3048000" y="4340225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Summer</a:t>
            </a:r>
          </a:p>
        </p:txBody>
      </p:sp>
      <p:sp>
        <p:nvSpPr>
          <p:cNvPr id="33805" name="Text Box 69"/>
          <p:cNvSpPr txBox="1">
            <a:spLocks noChangeArrowheads="1"/>
          </p:cNvSpPr>
          <p:nvPr/>
        </p:nvSpPr>
        <p:spPr bwMode="auto">
          <a:xfrm>
            <a:off x="3048000" y="5254625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Winter</a:t>
            </a:r>
          </a:p>
        </p:txBody>
      </p:sp>
      <p:sp>
        <p:nvSpPr>
          <p:cNvPr id="33806" name="Text Box 70"/>
          <p:cNvSpPr txBox="1">
            <a:spLocks noChangeArrowheads="1"/>
          </p:cNvSpPr>
          <p:nvPr/>
        </p:nvSpPr>
        <p:spPr bwMode="auto">
          <a:xfrm>
            <a:off x="7696200" y="1139825"/>
            <a:ext cx="919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Spring</a:t>
            </a:r>
          </a:p>
        </p:txBody>
      </p:sp>
      <p:sp>
        <p:nvSpPr>
          <p:cNvPr id="33807" name="Text Box 71"/>
          <p:cNvSpPr txBox="1">
            <a:spLocks noChangeArrowheads="1"/>
          </p:cNvSpPr>
          <p:nvPr/>
        </p:nvSpPr>
        <p:spPr bwMode="auto">
          <a:xfrm>
            <a:off x="7696200" y="2054225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Autumn</a:t>
            </a:r>
          </a:p>
        </p:txBody>
      </p:sp>
      <p:sp>
        <p:nvSpPr>
          <p:cNvPr id="33808" name="Text Box 72"/>
          <p:cNvSpPr txBox="1">
            <a:spLocks noChangeArrowheads="1"/>
          </p:cNvSpPr>
          <p:nvPr/>
        </p:nvSpPr>
        <p:spPr bwMode="auto">
          <a:xfrm>
            <a:off x="7696200" y="4416425"/>
            <a:ext cx="105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Autumn</a:t>
            </a:r>
          </a:p>
        </p:txBody>
      </p:sp>
      <p:sp>
        <p:nvSpPr>
          <p:cNvPr id="33809" name="Text Box 73"/>
          <p:cNvSpPr txBox="1">
            <a:spLocks noChangeArrowheads="1"/>
          </p:cNvSpPr>
          <p:nvPr/>
        </p:nvSpPr>
        <p:spPr bwMode="auto">
          <a:xfrm>
            <a:off x="7696200" y="5330825"/>
            <a:ext cx="919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Spring</a:t>
            </a:r>
          </a:p>
        </p:txBody>
      </p:sp>
      <p:sp>
        <p:nvSpPr>
          <p:cNvPr id="33810" name="Line 74"/>
          <p:cNvSpPr>
            <a:spLocks noChangeShapeType="1"/>
          </p:cNvSpPr>
          <p:nvPr/>
        </p:nvSpPr>
        <p:spPr bwMode="auto">
          <a:xfrm flipV="1">
            <a:off x="4568825" y="1588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75"/>
          <p:cNvSpPr>
            <a:spLocks noChangeShapeType="1"/>
          </p:cNvSpPr>
          <p:nvPr/>
        </p:nvSpPr>
        <p:spPr bwMode="auto">
          <a:xfrm>
            <a:off x="-3175" y="34305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159125" y="1549400"/>
            <a:ext cx="998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Draco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470275" y="4725988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Ursa Minor</a:t>
            </a:r>
            <a:endParaRPr lang="en-US" sz="200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272213" y="676275"/>
            <a:ext cx="1406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tx2"/>
                </a:solidFill>
              </a:rPr>
              <a:t>Cepheus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987550" y="5372100"/>
            <a:ext cx="104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000"/>
              <a:t>Thuban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919788" y="4602163"/>
            <a:ext cx="96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000"/>
              <a:t>Polaris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1368425" y="266700"/>
            <a:ext cx="5842000" cy="6327775"/>
            <a:chOff x="1548" y="894"/>
            <a:chExt cx="2453" cy="2657"/>
          </a:xfrm>
        </p:grpSpPr>
        <p:grpSp>
          <p:nvGrpSpPr>
            <p:cNvPr id="34828" name="Group 8"/>
            <p:cNvGrpSpPr>
              <a:grpSpLocks/>
            </p:cNvGrpSpPr>
            <p:nvPr/>
          </p:nvGrpSpPr>
          <p:grpSpPr bwMode="auto">
            <a:xfrm>
              <a:off x="1548" y="894"/>
              <a:ext cx="2453" cy="2657"/>
              <a:chOff x="1548" y="894"/>
              <a:chExt cx="2453" cy="2657"/>
            </a:xfrm>
          </p:grpSpPr>
          <p:grpSp>
            <p:nvGrpSpPr>
              <p:cNvPr id="34832" name="Group 9"/>
              <p:cNvGrpSpPr>
                <a:grpSpLocks/>
              </p:cNvGrpSpPr>
              <p:nvPr/>
            </p:nvGrpSpPr>
            <p:grpSpPr bwMode="auto">
              <a:xfrm>
                <a:off x="1548" y="894"/>
                <a:ext cx="2453" cy="2657"/>
                <a:chOff x="1548" y="894"/>
                <a:chExt cx="2453" cy="2657"/>
              </a:xfrm>
            </p:grpSpPr>
            <p:grpSp>
              <p:nvGrpSpPr>
                <p:cNvPr id="34836" name="Group 10"/>
                <p:cNvGrpSpPr>
                  <a:grpSpLocks/>
                </p:cNvGrpSpPr>
                <p:nvPr/>
              </p:nvGrpSpPr>
              <p:grpSpPr bwMode="auto">
                <a:xfrm>
                  <a:off x="1548" y="894"/>
                  <a:ext cx="2453" cy="2657"/>
                  <a:chOff x="1548" y="894"/>
                  <a:chExt cx="2453" cy="2657"/>
                </a:xfrm>
              </p:grpSpPr>
              <p:sp>
                <p:nvSpPr>
                  <p:cNvPr id="3483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2118" y="1452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3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004" y="163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2286" y="165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1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2136" y="171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2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180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3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108" y="1884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4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205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5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874" y="2130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6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2766" y="220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7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430" y="213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8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2232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49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986" y="2310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0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938" y="2550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202" y="300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2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328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3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778" y="3504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4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265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5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754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6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754" y="2520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7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814" y="2634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8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054" y="258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59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64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0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426" y="274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1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1548" y="894"/>
                    <a:ext cx="2184" cy="2184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2" name="Freeform 35"/>
                  <p:cNvSpPr>
                    <a:spLocks/>
                  </p:cNvSpPr>
                  <p:nvPr/>
                </p:nvSpPr>
                <p:spPr bwMode="auto">
                  <a:xfrm>
                    <a:off x="1956" y="1470"/>
                    <a:ext cx="1176" cy="2058"/>
                  </a:xfrm>
                  <a:custGeom>
                    <a:avLst/>
                    <a:gdLst>
                      <a:gd name="T0" fmla="*/ 846 w 1176"/>
                      <a:gd name="T1" fmla="*/ 2058 h 2058"/>
                      <a:gd name="T2" fmla="*/ 666 w 1176"/>
                      <a:gd name="T3" fmla="*/ 1836 h 2058"/>
                      <a:gd name="T4" fmla="*/ 264 w 1176"/>
                      <a:gd name="T5" fmla="*/ 1560 h 2058"/>
                      <a:gd name="T6" fmla="*/ 0 w 1176"/>
                      <a:gd name="T7" fmla="*/ 1098 h 2058"/>
                      <a:gd name="T8" fmla="*/ 48 w 1176"/>
                      <a:gd name="T9" fmla="*/ 864 h 2058"/>
                      <a:gd name="T10" fmla="*/ 228 w 1176"/>
                      <a:gd name="T11" fmla="*/ 786 h 2058"/>
                      <a:gd name="T12" fmla="*/ 498 w 1176"/>
                      <a:gd name="T13" fmla="*/ 684 h 2058"/>
                      <a:gd name="T14" fmla="*/ 834 w 1176"/>
                      <a:gd name="T15" fmla="*/ 762 h 2058"/>
                      <a:gd name="T16" fmla="*/ 942 w 1176"/>
                      <a:gd name="T17" fmla="*/ 684 h 2058"/>
                      <a:gd name="T18" fmla="*/ 1128 w 1176"/>
                      <a:gd name="T19" fmla="*/ 612 h 2058"/>
                      <a:gd name="T20" fmla="*/ 1176 w 1176"/>
                      <a:gd name="T21" fmla="*/ 438 h 2058"/>
                      <a:gd name="T22" fmla="*/ 990 w 1176"/>
                      <a:gd name="T23" fmla="*/ 360 h 2058"/>
                      <a:gd name="T24" fmla="*/ 354 w 1176"/>
                      <a:gd name="T25" fmla="*/ 210 h 2058"/>
                      <a:gd name="T26" fmla="*/ 198 w 1176"/>
                      <a:gd name="T27" fmla="*/ 270 h 2058"/>
                      <a:gd name="T28" fmla="*/ 60 w 1176"/>
                      <a:gd name="T29" fmla="*/ 186 h 2058"/>
                      <a:gd name="T30" fmla="*/ 180 w 1176"/>
                      <a:gd name="T31" fmla="*/ 0 h 2058"/>
                      <a:gd name="T32" fmla="*/ 354 w 1176"/>
                      <a:gd name="T33" fmla="*/ 210 h 2058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1176" h="2058">
                        <a:moveTo>
                          <a:pt x="846" y="2058"/>
                        </a:moveTo>
                        <a:lnTo>
                          <a:pt x="666" y="1836"/>
                        </a:lnTo>
                        <a:lnTo>
                          <a:pt x="264" y="1560"/>
                        </a:lnTo>
                        <a:lnTo>
                          <a:pt x="0" y="1098"/>
                        </a:lnTo>
                        <a:lnTo>
                          <a:pt x="48" y="864"/>
                        </a:lnTo>
                        <a:lnTo>
                          <a:pt x="228" y="786"/>
                        </a:lnTo>
                        <a:lnTo>
                          <a:pt x="498" y="684"/>
                        </a:lnTo>
                        <a:lnTo>
                          <a:pt x="834" y="762"/>
                        </a:lnTo>
                        <a:lnTo>
                          <a:pt x="942" y="684"/>
                        </a:lnTo>
                        <a:lnTo>
                          <a:pt x="1128" y="612"/>
                        </a:lnTo>
                        <a:lnTo>
                          <a:pt x="1176" y="438"/>
                        </a:lnTo>
                        <a:lnTo>
                          <a:pt x="990" y="360"/>
                        </a:lnTo>
                        <a:lnTo>
                          <a:pt x="354" y="210"/>
                        </a:lnTo>
                        <a:lnTo>
                          <a:pt x="198" y="270"/>
                        </a:lnTo>
                        <a:lnTo>
                          <a:pt x="60" y="186"/>
                        </a:lnTo>
                        <a:lnTo>
                          <a:pt x="180" y="0"/>
                        </a:lnTo>
                        <a:lnTo>
                          <a:pt x="354" y="21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3" name="Freeform 36"/>
                  <p:cNvSpPr>
                    <a:spLocks/>
                  </p:cNvSpPr>
                  <p:nvPr/>
                </p:nvSpPr>
                <p:spPr bwMode="auto">
                  <a:xfrm>
                    <a:off x="2562" y="2538"/>
                    <a:ext cx="882" cy="240"/>
                  </a:xfrm>
                  <a:custGeom>
                    <a:avLst/>
                    <a:gdLst>
                      <a:gd name="T0" fmla="*/ 882 w 882"/>
                      <a:gd name="T1" fmla="*/ 234 h 240"/>
                      <a:gd name="T2" fmla="*/ 720 w 882"/>
                      <a:gd name="T3" fmla="*/ 132 h 240"/>
                      <a:gd name="T4" fmla="*/ 510 w 882"/>
                      <a:gd name="T5" fmla="*/ 72 h 240"/>
                      <a:gd name="T6" fmla="*/ 276 w 882"/>
                      <a:gd name="T7" fmla="*/ 120 h 240"/>
                      <a:gd name="T8" fmla="*/ 102 w 882"/>
                      <a:gd name="T9" fmla="*/ 240 h 240"/>
                      <a:gd name="T10" fmla="*/ 0 w 882"/>
                      <a:gd name="T11" fmla="*/ 144 h 240"/>
                      <a:gd name="T12" fmla="*/ 216 w 882"/>
                      <a:gd name="T13" fmla="*/ 0 h 240"/>
                      <a:gd name="T14" fmla="*/ 276 w 882"/>
                      <a:gd name="T15" fmla="*/ 126 h 24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82" h="240">
                        <a:moveTo>
                          <a:pt x="882" y="234"/>
                        </a:moveTo>
                        <a:lnTo>
                          <a:pt x="720" y="132"/>
                        </a:lnTo>
                        <a:lnTo>
                          <a:pt x="510" y="72"/>
                        </a:lnTo>
                        <a:lnTo>
                          <a:pt x="276" y="120"/>
                        </a:lnTo>
                        <a:lnTo>
                          <a:pt x="102" y="240"/>
                        </a:lnTo>
                        <a:lnTo>
                          <a:pt x="0" y="144"/>
                        </a:lnTo>
                        <a:lnTo>
                          <a:pt x="216" y="0"/>
                        </a:lnTo>
                        <a:lnTo>
                          <a:pt x="276" y="126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47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5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318" y="144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6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240" y="151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7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834" y="1350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8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486" y="1860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69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954" y="1380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0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762" y="2328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1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888" y="1782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2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882" y="1296"/>
                    <a:ext cx="47" cy="4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3" name="Freeform 46"/>
                  <p:cNvSpPr>
                    <a:spLocks/>
                  </p:cNvSpPr>
                  <p:nvPr/>
                </p:nvSpPr>
                <p:spPr bwMode="auto">
                  <a:xfrm>
                    <a:off x="3258" y="1374"/>
                    <a:ext cx="654" cy="978"/>
                  </a:xfrm>
                  <a:custGeom>
                    <a:avLst/>
                    <a:gdLst>
                      <a:gd name="T0" fmla="*/ 0 w 654"/>
                      <a:gd name="T1" fmla="*/ 168 h 978"/>
                      <a:gd name="T2" fmla="*/ 84 w 654"/>
                      <a:gd name="T3" fmla="*/ 90 h 978"/>
                      <a:gd name="T4" fmla="*/ 270 w 654"/>
                      <a:gd name="T5" fmla="*/ 132 h 978"/>
                      <a:gd name="T6" fmla="*/ 252 w 654"/>
                      <a:gd name="T7" fmla="*/ 516 h 978"/>
                      <a:gd name="T8" fmla="*/ 528 w 654"/>
                      <a:gd name="T9" fmla="*/ 978 h 978"/>
                      <a:gd name="T10" fmla="*/ 654 w 654"/>
                      <a:gd name="T11" fmla="*/ 426 h 978"/>
                      <a:gd name="T12" fmla="*/ 600 w 654"/>
                      <a:gd name="T13" fmla="*/ 0 h 978"/>
                      <a:gd name="T14" fmla="*/ 270 w 654"/>
                      <a:gd name="T15" fmla="*/ 132 h 97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54" h="978">
                        <a:moveTo>
                          <a:pt x="0" y="168"/>
                        </a:moveTo>
                        <a:lnTo>
                          <a:pt x="84" y="90"/>
                        </a:lnTo>
                        <a:lnTo>
                          <a:pt x="270" y="132"/>
                        </a:lnTo>
                        <a:lnTo>
                          <a:pt x="252" y="516"/>
                        </a:lnTo>
                        <a:lnTo>
                          <a:pt x="528" y="978"/>
                        </a:lnTo>
                        <a:lnTo>
                          <a:pt x="654" y="426"/>
                        </a:lnTo>
                        <a:lnTo>
                          <a:pt x="600" y="0"/>
                        </a:lnTo>
                        <a:lnTo>
                          <a:pt x="270" y="132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74" name="Freeform 47"/>
                  <p:cNvSpPr>
                    <a:spLocks/>
                  </p:cNvSpPr>
                  <p:nvPr/>
                </p:nvSpPr>
                <p:spPr bwMode="auto">
                  <a:xfrm>
                    <a:off x="3858" y="1320"/>
                    <a:ext cx="120" cy="90"/>
                  </a:xfrm>
                  <a:custGeom>
                    <a:avLst/>
                    <a:gdLst>
                      <a:gd name="T0" fmla="*/ 0 w 120"/>
                      <a:gd name="T1" fmla="*/ 54 h 90"/>
                      <a:gd name="T2" fmla="*/ 48 w 120"/>
                      <a:gd name="T3" fmla="*/ 0 h 90"/>
                      <a:gd name="T4" fmla="*/ 120 w 120"/>
                      <a:gd name="T5" fmla="*/ 90 h 9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20" h="90">
                        <a:moveTo>
                          <a:pt x="0" y="54"/>
                        </a:moveTo>
                        <a:lnTo>
                          <a:pt x="48" y="0"/>
                        </a:lnTo>
                        <a:lnTo>
                          <a:pt x="120" y="90"/>
                        </a:lnTo>
                      </a:path>
                    </a:pathLst>
                  </a:custGeom>
                  <a:noFill/>
                  <a:ln w="12700" cap="flat" cmpd="sng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837" name="AutoShape 48"/>
                <p:cNvSpPr>
                  <a:spLocks noChangeArrowheads="1"/>
                </p:cNvSpPr>
                <p:nvPr/>
              </p:nvSpPr>
              <p:spPr bwMode="auto">
                <a:xfrm>
                  <a:off x="2557" y="1903"/>
                  <a:ext cx="166" cy="166"/>
                </a:xfrm>
                <a:prstGeom prst="flowChartOr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3" name="Group 49"/>
              <p:cNvGrpSpPr>
                <a:grpSpLocks/>
              </p:cNvGrpSpPr>
              <p:nvPr/>
            </p:nvGrpSpPr>
            <p:grpSpPr bwMode="auto">
              <a:xfrm>
                <a:off x="1650" y="1442"/>
                <a:ext cx="65" cy="86"/>
                <a:chOff x="1650" y="1442"/>
                <a:chExt cx="65" cy="86"/>
              </a:xfrm>
            </p:grpSpPr>
            <p:sp>
              <p:nvSpPr>
                <p:cNvPr id="34834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650" y="1472"/>
                  <a:ext cx="65" cy="54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5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650" y="1442"/>
                  <a:ext cx="0" cy="8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4829" name="Group 52"/>
            <p:cNvGrpSpPr>
              <a:grpSpLocks/>
            </p:cNvGrpSpPr>
            <p:nvPr/>
          </p:nvGrpSpPr>
          <p:grpSpPr bwMode="auto">
            <a:xfrm rot="10800000">
              <a:off x="3582" y="2406"/>
              <a:ext cx="65" cy="86"/>
              <a:chOff x="1650" y="1442"/>
              <a:chExt cx="65" cy="86"/>
            </a:xfrm>
          </p:grpSpPr>
          <p:sp>
            <p:nvSpPr>
              <p:cNvPr id="34830" name="Line 53"/>
              <p:cNvSpPr>
                <a:spLocks noChangeShapeType="1"/>
              </p:cNvSpPr>
              <p:nvPr/>
            </p:nvSpPr>
            <p:spPr bwMode="auto">
              <a:xfrm flipV="1">
                <a:off x="1650" y="1472"/>
                <a:ext cx="65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1" name="Line 54"/>
              <p:cNvSpPr>
                <a:spLocks noChangeShapeType="1"/>
              </p:cNvSpPr>
              <p:nvPr/>
            </p:nvSpPr>
            <p:spPr bwMode="auto">
              <a:xfrm flipV="1">
                <a:off x="1650" y="1442"/>
                <a:ext cx="0" cy="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4" name="AutoShape 55"/>
          <p:cNvSpPr>
            <a:spLocks noChangeArrowheads="1"/>
          </p:cNvSpPr>
          <p:nvPr/>
        </p:nvSpPr>
        <p:spPr bwMode="auto">
          <a:xfrm>
            <a:off x="3111500" y="5270500"/>
            <a:ext cx="152400" cy="152400"/>
          </a:xfrm>
          <a:prstGeom prst="plus">
            <a:avLst>
              <a:gd name="adj" fmla="val 45833"/>
            </a:avLst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AutoShape 56"/>
          <p:cNvSpPr>
            <a:spLocks noChangeArrowheads="1"/>
          </p:cNvSpPr>
          <p:nvPr/>
        </p:nvSpPr>
        <p:spPr bwMode="auto">
          <a:xfrm>
            <a:off x="5645150" y="4724400"/>
            <a:ext cx="152400" cy="152400"/>
          </a:xfrm>
          <a:prstGeom prst="plus">
            <a:avLst>
              <a:gd name="adj" fmla="val 45833"/>
            </a:avLst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Text Box 57"/>
          <p:cNvSpPr txBox="1">
            <a:spLocks noChangeArrowheads="1"/>
          </p:cNvSpPr>
          <p:nvPr/>
        </p:nvSpPr>
        <p:spPr bwMode="auto">
          <a:xfrm>
            <a:off x="5135563" y="5072063"/>
            <a:ext cx="1173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>
                <a:solidFill>
                  <a:schemeClr val="hlink"/>
                </a:solidFill>
              </a:rPr>
              <a:t>2000 AD</a:t>
            </a:r>
          </a:p>
        </p:txBody>
      </p:sp>
      <p:sp>
        <p:nvSpPr>
          <p:cNvPr id="34827" name="Text Box 58"/>
          <p:cNvSpPr txBox="1">
            <a:spLocks noChangeArrowheads="1"/>
          </p:cNvSpPr>
          <p:nvPr/>
        </p:nvSpPr>
        <p:spPr bwMode="auto">
          <a:xfrm>
            <a:off x="2628900" y="5961063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>
                <a:solidFill>
                  <a:schemeClr val="hlink"/>
                </a:solidFill>
              </a:rPr>
              <a:t>2700 BC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4288" y="1725613"/>
          <a:ext cx="4549775" cy="340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3" name="Slide" r:id="rId4" imgW="4548526" imgH="3407297" progId="PowerPoint.Slide.8">
                  <p:embed/>
                </p:oleObj>
              </mc:Choice>
              <mc:Fallback>
                <p:oleObj name="Slide" r:id="rId4" imgW="4548526" imgH="3407297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8" y="1725613"/>
                        <a:ext cx="4549775" cy="340836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579938" y="1725613"/>
          <a:ext cx="4549775" cy="340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4" name="Slide" r:id="rId6" imgW="4548526" imgH="3407297" progId="PowerPoint.Slide.8">
                  <p:embed/>
                </p:oleObj>
              </mc:Choice>
              <mc:Fallback>
                <p:oleObj name="Slide" r:id="rId6" imgW="4548526" imgH="3407297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938" y="1725613"/>
                        <a:ext cx="4549775" cy="340836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Precession of the Equinoxes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erigeeapog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485900"/>
            <a:ext cx="7313612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51000" y="5343525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i="1">
                <a:solidFill>
                  <a:schemeClr val="tx2"/>
                </a:solidFill>
              </a:rPr>
              <a:t>Moon at Perigee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81625" y="5343525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i="1">
                <a:solidFill>
                  <a:schemeClr val="tx2"/>
                </a:solidFill>
              </a:rPr>
              <a:t>Moon at Apogee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spect="1" noChangeArrowheads="1"/>
          </p:cNvSpPr>
          <p:nvPr/>
        </p:nvSpPr>
        <p:spPr bwMode="auto">
          <a:xfrm>
            <a:off x="3197225" y="2058988"/>
            <a:ext cx="2741613" cy="27416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4111625" y="2965450"/>
            <a:ext cx="914400" cy="930275"/>
            <a:chOff x="2539" y="1828"/>
            <a:chExt cx="576" cy="586"/>
          </a:xfrm>
        </p:grpSpPr>
        <p:sp>
          <p:nvSpPr>
            <p:cNvPr id="37941" name="Oval 4"/>
            <p:cNvSpPr>
              <a:spLocks noChangeAspect="1" noChangeArrowheads="1"/>
            </p:cNvSpPr>
            <p:nvPr/>
          </p:nvSpPr>
          <p:spPr bwMode="auto">
            <a:xfrm>
              <a:off x="2539" y="1836"/>
              <a:ext cx="568" cy="57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2" name="Arc 5"/>
            <p:cNvSpPr>
              <a:spLocks noChangeAspect="1"/>
            </p:cNvSpPr>
            <p:nvPr/>
          </p:nvSpPr>
          <p:spPr bwMode="auto">
            <a:xfrm>
              <a:off x="2823" y="1828"/>
              <a:ext cx="292" cy="586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586 h 43200"/>
                <a:gd name="T4" fmla="*/ 1 w 21649"/>
                <a:gd name="T5" fmla="*/ 29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892" name="Group 6"/>
          <p:cNvGrpSpPr>
            <a:grpSpLocks/>
          </p:cNvGrpSpPr>
          <p:nvPr/>
        </p:nvGrpSpPr>
        <p:grpSpPr bwMode="auto">
          <a:xfrm>
            <a:off x="2986088" y="3194050"/>
            <a:ext cx="466725" cy="473075"/>
            <a:chOff x="3232" y="1897"/>
            <a:chExt cx="290" cy="294"/>
          </a:xfrm>
        </p:grpSpPr>
        <p:sp>
          <p:nvSpPr>
            <p:cNvPr id="37939" name="Oval 7"/>
            <p:cNvSpPr>
              <a:spLocks noChangeAspect="1" noChangeArrowheads="1"/>
            </p:cNvSpPr>
            <p:nvPr/>
          </p:nvSpPr>
          <p:spPr bwMode="auto">
            <a:xfrm>
              <a:off x="3232" y="1901"/>
              <a:ext cx="286" cy="28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0" name="Arc 8"/>
            <p:cNvSpPr>
              <a:spLocks noChangeAspect="1"/>
            </p:cNvSpPr>
            <p:nvPr/>
          </p:nvSpPr>
          <p:spPr bwMode="auto">
            <a:xfrm>
              <a:off x="3375" y="1897"/>
              <a:ext cx="147" cy="294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294 h 43200"/>
                <a:gd name="T4" fmla="*/ 0 w 21649"/>
                <a:gd name="T5" fmla="*/ 14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9" name="Group 9"/>
          <p:cNvGrpSpPr>
            <a:grpSpLocks/>
          </p:cNvGrpSpPr>
          <p:nvPr/>
        </p:nvGrpSpPr>
        <p:grpSpPr bwMode="auto">
          <a:xfrm>
            <a:off x="1066800" y="2516188"/>
            <a:ext cx="1828800" cy="1855787"/>
            <a:chOff x="672" y="1585"/>
            <a:chExt cx="1152" cy="1169"/>
          </a:xfrm>
        </p:grpSpPr>
        <p:pic>
          <p:nvPicPr>
            <p:cNvPr id="37937" name="Picture 10"/>
            <p:cNvPicPr>
              <a:picLocks noChangeAspect="1" noChangeArrowheads="1"/>
            </p:cNvPicPr>
            <p:nvPr/>
          </p:nvPicPr>
          <p:blipFill>
            <a:blip r:embed="rId3">
              <a:lum bright="4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585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938" name="Text Box 11"/>
            <p:cNvSpPr txBox="1">
              <a:spLocks noChangeArrowheads="1"/>
            </p:cNvSpPr>
            <p:nvPr/>
          </p:nvSpPr>
          <p:spPr bwMode="auto">
            <a:xfrm>
              <a:off x="831" y="2504"/>
              <a:ext cx="8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New Moon</a:t>
              </a:r>
            </a:p>
          </p:txBody>
        </p:sp>
      </p:grpSp>
      <p:grpSp>
        <p:nvGrpSpPr>
          <p:cNvPr id="51212" name="Group 12"/>
          <p:cNvGrpSpPr>
            <a:grpSpLocks/>
          </p:cNvGrpSpPr>
          <p:nvPr/>
        </p:nvGrpSpPr>
        <p:grpSpPr bwMode="auto">
          <a:xfrm>
            <a:off x="5702300" y="2516188"/>
            <a:ext cx="2451100" cy="1828800"/>
            <a:chOff x="3592" y="1585"/>
            <a:chExt cx="1544" cy="1152"/>
          </a:xfrm>
        </p:grpSpPr>
        <p:pic>
          <p:nvPicPr>
            <p:cNvPr id="37932" name="Picture 13"/>
            <p:cNvPicPr>
              <a:picLocks noChangeAspect="1" noChangeArrowheads="1"/>
            </p:cNvPicPr>
            <p:nvPr/>
          </p:nvPicPr>
          <p:blipFill>
            <a:blip r:embed="rId4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585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933" name="Group 14"/>
            <p:cNvGrpSpPr>
              <a:grpSpLocks/>
            </p:cNvGrpSpPr>
            <p:nvPr/>
          </p:nvGrpSpPr>
          <p:grpSpPr bwMode="auto">
            <a:xfrm>
              <a:off x="3592" y="2012"/>
              <a:ext cx="294" cy="298"/>
              <a:chOff x="3232" y="1897"/>
              <a:chExt cx="290" cy="294"/>
            </a:xfrm>
          </p:grpSpPr>
          <p:sp>
            <p:nvSpPr>
              <p:cNvPr id="37935" name="Oval 15"/>
              <p:cNvSpPr>
                <a:spLocks noChangeAspect="1" noChangeArrowheads="1"/>
              </p:cNvSpPr>
              <p:nvPr/>
            </p:nvSpPr>
            <p:spPr bwMode="auto">
              <a:xfrm>
                <a:off x="3232" y="1901"/>
                <a:ext cx="286" cy="2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6" name="Arc 16"/>
              <p:cNvSpPr>
                <a:spLocks noChangeAspect="1"/>
              </p:cNvSpPr>
              <p:nvPr/>
            </p:nvSpPr>
            <p:spPr bwMode="auto">
              <a:xfrm>
                <a:off x="3375" y="1897"/>
                <a:ext cx="147" cy="294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4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34" name="Text Box 17"/>
            <p:cNvSpPr txBox="1">
              <a:spLocks noChangeArrowheads="1"/>
            </p:cNvSpPr>
            <p:nvPr/>
          </p:nvSpPr>
          <p:spPr bwMode="auto">
            <a:xfrm>
              <a:off x="4183" y="2478"/>
              <a:ext cx="81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Full Moon</a:t>
              </a:r>
            </a:p>
          </p:txBody>
        </p:sp>
      </p:grpSp>
      <p:grpSp>
        <p:nvGrpSpPr>
          <p:cNvPr id="51218" name="Group 18"/>
          <p:cNvGrpSpPr>
            <a:grpSpLocks/>
          </p:cNvGrpSpPr>
          <p:nvPr/>
        </p:nvGrpSpPr>
        <p:grpSpPr bwMode="auto">
          <a:xfrm>
            <a:off x="1676400" y="533400"/>
            <a:ext cx="2154238" cy="2159000"/>
            <a:chOff x="1056" y="336"/>
            <a:chExt cx="1357" cy="1360"/>
          </a:xfrm>
        </p:grpSpPr>
        <p:pic>
          <p:nvPicPr>
            <p:cNvPr id="37927" name="Picture 19"/>
            <p:cNvPicPr>
              <a:picLocks noChangeAspect="1" noChangeArrowheads="1"/>
            </p:cNvPicPr>
            <p:nvPr/>
          </p:nvPicPr>
          <p:blipFill>
            <a:blip r:embed="rId5">
              <a:lum bright="4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36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928" name="Group 20"/>
            <p:cNvGrpSpPr>
              <a:grpSpLocks/>
            </p:cNvGrpSpPr>
            <p:nvPr/>
          </p:nvGrpSpPr>
          <p:grpSpPr bwMode="auto">
            <a:xfrm>
              <a:off x="2109" y="1398"/>
              <a:ext cx="294" cy="298"/>
              <a:chOff x="3232" y="1897"/>
              <a:chExt cx="290" cy="294"/>
            </a:xfrm>
          </p:grpSpPr>
          <p:sp>
            <p:nvSpPr>
              <p:cNvPr id="37930" name="Oval 21"/>
              <p:cNvSpPr>
                <a:spLocks noChangeAspect="1" noChangeArrowheads="1"/>
              </p:cNvSpPr>
              <p:nvPr/>
            </p:nvSpPr>
            <p:spPr bwMode="auto">
              <a:xfrm>
                <a:off x="3232" y="1901"/>
                <a:ext cx="286" cy="2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1" name="Arc 22"/>
              <p:cNvSpPr>
                <a:spLocks noChangeAspect="1"/>
              </p:cNvSpPr>
              <p:nvPr/>
            </p:nvSpPr>
            <p:spPr bwMode="auto">
              <a:xfrm>
                <a:off x="3375" y="1897"/>
                <a:ext cx="147" cy="294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4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29" name="Text Box 23"/>
            <p:cNvSpPr txBox="1">
              <a:spLocks noChangeArrowheads="1"/>
            </p:cNvSpPr>
            <p:nvPr/>
          </p:nvSpPr>
          <p:spPr bwMode="auto">
            <a:xfrm>
              <a:off x="1070" y="1212"/>
              <a:ext cx="13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Waning Crescent</a:t>
              </a:r>
            </a:p>
          </p:txBody>
        </p:sp>
      </p:grpSp>
      <p:grpSp>
        <p:nvGrpSpPr>
          <p:cNvPr id="51224" name="Group 24"/>
          <p:cNvGrpSpPr>
            <a:grpSpLocks/>
          </p:cNvGrpSpPr>
          <p:nvPr/>
        </p:nvGrpSpPr>
        <p:grpSpPr bwMode="auto">
          <a:xfrm>
            <a:off x="3654425" y="0"/>
            <a:ext cx="1828800" cy="2298700"/>
            <a:chOff x="2302" y="0"/>
            <a:chExt cx="1152" cy="1448"/>
          </a:xfrm>
        </p:grpSpPr>
        <p:pic>
          <p:nvPicPr>
            <p:cNvPr id="37922" name="Picture 25"/>
            <p:cNvPicPr>
              <a:picLocks noChangeAspect="1" noChangeArrowheads="1"/>
            </p:cNvPicPr>
            <p:nvPr/>
          </p:nvPicPr>
          <p:blipFill>
            <a:blip r:embed="rId6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2" y="0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923" name="Group 26"/>
            <p:cNvGrpSpPr>
              <a:grpSpLocks/>
            </p:cNvGrpSpPr>
            <p:nvPr/>
          </p:nvGrpSpPr>
          <p:grpSpPr bwMode="auto">
            <a:xfrm>
              <a:off x="2731" y="1150"/>
              <a:ext cx="294" cy="298"/>
              <a:chOff x="2731" y="1150"/>
              <a:chExt cx="294" cy="298"/>
            </a:xfrm>
          </p:grpSpPr>
          <p:sp>
            <p:nvSpPr>
              <p:cNvPr id="37925" name="Oval 27"/>
              <p:cNvSpPr>
                <a:spLocks noChangeAspect="1" noChangeArrowheads="1"/>
              </p:cNvSpPr>
              <p:nvPr/>
            </p:nvSpPr>
            <p:spPr bwMode="auto">
              <a:xfrm>
                <a:off x="2731" y="1154"/>
                <a:ext cx="290" cy="29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6" name="Arc 28"/>
              <p:cNvSpPr>
                <a:spLocks noChangeAspect="1"/>
              </p:cNvSpPr>
              <p:nvPr/>
            </p:nvSpPr>
            <p:spPr bwMode="auto">
              <a:xfrm>
                <a:off x="2876" y="1150"/>
                <a:ext cx="149" cy="298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8 h 43200"/>
                  <a:gd name="T4" fmla="*/ 0 w 21649"/>
                  <a:gd name="T5" fmla="*/ 149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24" name="Text Box 29"/>
            <p:cNvSpPr txBox="1">
              <a:spLocks noChangeArrowheads="1"/>
            </p:cNvSpPr>
            <p:nvPr/>
          </p:nvSpPr>
          <p:spPr bwMode="auto">
            <a:xfrm>
              <a:off x="2422" y="897"/>
              <a:ext cx="100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Last Quarter</a:t>
              </a:r>
            </a:p>
          </p:txBody>
        </p:sp>
      </p:grpSp>
      <p:grpSp>
        <p:nvGrpSpPr>
          <p:cNvPr id="51230" name="Group 30"/>
          <p:cNvGrpSpPr>
            <a:grpSpLocks/>
          </p:cNvGrpSpPr>
          <p:nvPr/>
        </p:nvGrpSpPr>
        <p:grpSpPr bwMode="auto">
          <a:xfrm>
            <a:off x="5337175" y="609600"/>
            <a:ext cx="2344738" cy="2092325"/>
            <a:chOff x="3362" y="384"/>
            <a:chExt cx="1477" cy="1318"/>
          </a:xfrm>
        </p:grpSpPr>
        <p:pic>
          <p:nvPicPr>
            <p:cNvPr id="37917" name="Picture 31"/>
            <p:cNvPicPr>
              <a:picLocks noChangeAspect="1" noChangeArrowheads="1"/>
            </p:cNvPicPr>
            <p:nvPr/>
          </p:nvPicPr>
          <p:blipFill>
            <a:blip r:embed="rId7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384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918" name="Group 32"/>
            <p:cNvGrpSpPr>
              <a:grpSpLocks/>
            </p:cNvGrpSpPr>
            <p:nvPr/>
          </p:nvGrpSpPr>
          <p:grpSpPr bwMode="auto">
            <a:xfrm>
              <a:off x="3362" y="1404"/>
              <a:ext cx="294" cy="298"/>
              <a:chOff x="3232" y="1897"/>
              <a:chExt cx="290" cy="294"/>
            </a:xfrm>
          </p:grpSpPr>
          <p:sp>
            <p:nvSpPr>
              <p:cNvPr id="37920" name="Oval 33"/>
              <p:cNvSpPr>
                <a:spLocks noChangeAspect="1" noChangeArrowheads="1"/>
              </p:cNvSpPr>
              <p:nvPr/>
            </p:nvSpPr>
            <p:spPr bwMode="auto">
              <a:xfrm>
                <a:off x="3232" y="1901"/>
                <a:ext cx="286" cy="2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21" name="Arc 34"/>
              <p:cNvSpPr>
                <a:spLocks noChangeAspect="1"/>
              </p:cNvSpPr>
              <p:nvPr/>
            </p:nvSpPr>
            <p:spPr bwMode="auto">
              <a:xfrm>
                <a:off x="3375" y="1897"/>
                <a:ext cx="147" cy="294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4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19" name="Text Box 35"/>
            <p:cNvSpPr txBox="1">
              <a:spLocks noChangeArrowheads="1"/>
            </p:cNvSpPr>
            <p:nvPr/>
          </p:nvSpPr>
          <p:spPr bwMode="auto">
            <a:xfrm>
              <a:off x="3540" y="1238"/>
              <a:ext cx="12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Waning Gibbous</a:t>
              </a:r>
            </a:p>
          </p:txBody>
        </p:sp>
      </p:grpSp>
      <p:grpSp>
        <p:nvGrpSpPr>
          <p:cNvPr id="51236" name="Group 36"/>
          <p:cNvGrpSpPr>
            <a:grpSpLocks/>
          </p:cNvGrpSpPr>
          <p:nvPr/>
        </p:nvGrpSpPr>
        <p:grpSpPr bwMode="auto">
          <a:xfrm>
            <a:off x="5341938" y="4173538"/>
            <a:ext cx="2319337" cy="2151062"/>
            <a:chOff x="3365" y="2629"/>
            <a:chExt cx="1461" cy="1355"/>
          </a:xfrm>
        </p:grpSpPr>
        <p:pic>
          <p:nvPicPr>
            <p:cNvPr id="37912" name="Picture 37"/>
            <p:cNvPicPr>
              <a:picLocks noChangeAspect="1" noChangeArrowheads="1"/>
            </p:cNvPicPr>
            <p:nvPr/>
          </p:nvPicPr>
          <p:blipFill>
            <a:blip r:embed="rId8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832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913" name="Group 38"/>
            <p:cNvGrpSpPr>
              <a:grpSpLocks/>
            </p:cNvGrpSpPr>
            <p:nvPr/>
          </p:nvGrpSpPr>
          <p:grpSpPr bwMode="auto">
            <a:xfrm>
              <a:off x="3365" y="2629"/>
              <a:ext cx="294" cy="298"/>
              <a:chOff x="3232" y="1897"/>
              <a:chExt cx="290" cy="294"/>
            </a:xfrm>
          </p:grpSpPr>
          <p:sp>
            <p:nvSpPr>
              <p:cNvPr id="37915" name="Oval 39"/>
              <p:cNvSpPr>
                <a:spLocks noChangeAspect="1" noChangeArrowheads="1"/>
              </p:cNvSpPr>
              <p:nvPr/>
            </p:nvSpPr>
            <p:spPr bwMode="auto">
              <a:xfrm>
                <a:off x="3232" y="1901"/>
                <a:ext cx="286" cy="2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6" name="Arc 40"/>
              <p:cNvSpPr>
                <a:spLocks noChangeAspect="1"/>
              </p:cNvSpPr>
              <p:nvPr/>
            </p:nvSpPr>
            <p:spPr bwMode="auto">
              <a:xfrm>
                <a:off x="3375" y="1897"/>
                <a:ext cx="147" cy="294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4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14" name="Text Box 41"/>
            <p:cNvSpPr txBox="1">
              <a:spLocks noChangeArrowheads="1"/>
            </p:cNvSpPr>
            <p:nvPr/>
          </p:nvSpPr>
          <p:spPr bwMode="auto">
            <a:xfrm>
              <a:off x="3536" y="3722"/>
              <a:ext cx="129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Waxing Gibbous</a:t>
              </a:r>
            </a:p>
          </p:txBody>
        </p:sp>
      </p:grpSp>
      <p:grpSp>
        <p:nvGrpSpPr>
          <p:cNvPr id="51242" name="Group 42"/>
          <p:cNvGrpSpPr>
            <a:grpSpLocks/>
          </p:cNvGrpSpPr>
          <p:nvPr/>
        </p:nvGrpSpPr>
        <p:grpSpPr bwMode="auto">
          <a:xfrm>
            <a:off x="1674813" y="4203700"/>
            <a:ext cx="2149475" cy="2120900"/>
            <a:chOff x="1055" y="2648"/>
            <a:chExt cx="1354" cy="1336"/>
          </a:xfrm>
        </p:grpSpPr>
        <p:pic>
          <p:nvPicPr>
            <p:cNvPr id="37907" name="Picture 43"/>
            <p:cNvPicPr>
              <a:picLocks noChangeAspect="1" noChangeArrowheads="1"/>
            </p:cNvPicPr>
            <p:nvPr/>
          </p:nvPicPr>
          <p:blipFill>
            <a:blip r:embed="rId9">
              <a:lum bright="4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832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908" name="Group 44"/>
            <p:cNvGrpSpPr>
              <a:grpSpLocks/>
            </p:cNvGrpSpPr>
            <p:nvPr/>
          </p:nvGrpSpPr>
          <p:grpSpPr bwMode="auto">
            <a:xfrm>
              <a:off x="2115" y="2648"/>
              <a:ext cx="294" cy="298"/>
              <a:chOff x="3232" y="1897"/>
              <a:chExt cx="290" cy="294"/>
            </a:xfrm>
          </p:grpSpPr>
          <p:sp>
            <p:nvSpPr>
              <p:cNvPr id="37910" name="Oval 45"/>
              <p:cNvSpPr>
                <a:spLocks noChangeAspect="1" noChangeArrowheads="1"/>
              </p:cNvSpPr>
              <p:nvPr/>
            </p:nvSpPr>
            <p:spPr bwMode="auto">
              <a:xfrm>
                <a:off x="3232" y="1901"/>
                <a:ext cx="286" cy="2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11" name="Arc 46"/>
              <p:cNvSpPr>
                <a:spLocks noChangeAspect="1"/>
              </p:cNvSpPr>
              <p:nvPr/>
            </p:nvSpPr>
            <p:spPr bwMode="auto">
              <a:xfrm>
                <a:off x="3375" y="1897"/>
                <a:ext cx="147" cy="294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4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09" name="Text Box 47"/>
            <p:cNvSpPr txBox="1">
              <a:spLocks noChangeArrowheads="1"/>
            </p:cNvSpPr>
            <p:nvPr/>
          </p:nvSpPr>
          <p:spPr bwMode="auto">
            <a:xfrm>
              <a:off x="1055" y="3719"/>
              <a:ext cx="13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Waxing Crescent</a:t>
              </a:r>
            </a:p>
          </p:txBody>
        </p:sp>
      </p:grpSp>
      <p:grpSp>
        <p:nvGrpSpPr>
          <p:cNvPr id="51248" name="Group 48"/>
          <p:cNvGrpSpPr>
            <a:grpSpLocks/>
          </p:cNvGrpSpPr>
          <p:nvPr/>
        </p:nvGrpSpPr>
        <p:grpSpPr bwMode="auto">
          <a:xfrm>
            <a:off x="3654425" y="4532313"/>
            <a:ext cx="1828800" cy="2325687"/>
            <a:chOff x="2302" y="2855"/>
            <a:chExt cx="1152" cy="1465"/>
          </a:xfrm>
        </p:grpSpPr>
        <p:pic>
          <p:nvPicPr>
            <p:cNvPr id="37902" name="Picture 49"/>
            <p:cNvPicPr>
              <a:picLocks noChangeAspect="1" noChangeArrowheads="1"/>
            </p:cNvPicPr>
            <p:nvPr/>
          </p:nvPicPr>
          <p:blipFill>
            <a:blip r:embed="rId10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2" y="3168"/>
              <a:ext cx="1152" cy="1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903" name="Group 50"/>
            <p:cNvGrpSpPr>
              <a:grpSpLocks/>
            </p:cNvGrpSpPr>
            <p:nvPr/>
          </p:nvGrpSpPr>
          <p:grpSpPr bwMode="auto">
            <a:xfrm>
              <a:off x="2731" y="2855"/>
              <a:ext cx="294" cy="298"/>
              <a:chOff x="3232" y="1897"/>
              <a:chExt cx="290" cy="294"/>
            </a:xfrm>
          </p:grpSpPr>
          <p:sp>
            <p:nvSpPr>
              <p:cNvPr id="37905" name="Oval 51"/>
              <p:cNvSpPr>
                <a:spLocks noChangeAspect="1" noChangeArrowheads="1"/>
              </p:cNvSpPr>
              <p:nvPr/>
            </p:nvSpPr>
            <p:spPr bwMode="auto">
              <a:xfrm>
                <a:off x="3232" y="1901"/>
                <a:ext cx="286" cy="2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6" name="Arc 52"/>
              <p:cNvSpPr>
                <a:spLocks noChangeAspect="1"/>
              </p:cNvSpPr>
              <p:nvPr/>
            </p:nvSpPr>
            <p:spPr bwMode="auto">
              <a:xfrm>
                <a:off x="3375" y="1897"/>
                <a:ext cx="147" cy="294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4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904" name="Text Box 53"/>
            <p:cNvSpPr txBox="1">
              <a:spLocks noChangeArrowheads="1"/>
            </p:cNvSpPr>
            <p:nvPr/>
          </p:nvSpPr>
          <p:spPr bwMode="auto">
            <a:xfrm>
              <a:off x="2406" y="4068"/>
              <a:ext cx="10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>
                  <a:solidFill>
                    <a:schemeClr val="tx2"/>
                  </a:solidFill>
                </a:rPr>
                <a:t>First Quarter</a:t>
              </a:r>
            </a:p>
          </p:txBody>
        </p:sp>
      </p:grpSp>
      <p:sp>
        <p:nvSpPr>
          <p:cNvPr id="37901" name="AutoShape 54"/>
          <p:cNvSpPr>
            <a:spLocks noChangeAspect="1" noChangeArrowheads="1"/>
          </p:cNvSpPr>
          <p:nvPr/>
        </p:nvSpPr>
        <p:spPr bwMode="auto">
          <a:xfrm>
            <a:off x="211138" y="3052763"/>
            <a:ext cx="685800" cy="68580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3600450" y="2965450"/>
            <a:ext cx="914400" cy="930275"/>
            <a:chOff x="2539" y="1828"/>
            <a:chExt cx="576" cy="586"/>
          </a:xfrm>
        </p:grpSpPr>
        <p:sp>
          <p:nvSpPr>
            <p:cNvPr id="38934" name="Oval 3"/>
            <p:cNvSpPr>
              <a:spLocks noChangeAspect="1" noChangeArrowheads="1"/>
            </p:cNvSpPr>
            <p:nvPr/>
          </p:nvSpPr>
          <p:spPr bwMode="auto">
            <a:xfrm>
              <a:off x="2539" y="1836"/>
              <a:ext cx="568" cy="57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5" name="Arc 4"/>
            <p:cNvSpPr>
              <a:spLocks noChangeAspect="1"/>
            </p:cNvSpPr>
            <p:nvPr/>
          </p:nvSpPr>
          <p:spPr bwMode="auto">
            <a:xfrm>
              <a:off x="2823" y="1828"/>
              <a:ext cx="292" cy="586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586 h 43200"/>
                <a:gd name="T4" fmla="*/ 1 w 21649"/>
                <a:gd name="T5" fmla="*/ 29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15" name="AutoShape 5"/>
          <p:cNvSpPr>
            <a:spLocks noChangeAspect="1" noChangeArrowheads="1"/>
          </p:cNvSpPr>
          <p:nvPr/>
        </p:nvSpPr>
        <p:spPr bwMode="auto">
          <a:xfrm>
            <a:off x="211138" y="3087688"/>
            <a:ext cx="685800" cy="68580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3554413" y="3917950"/>
            <a:ext cx="974725" cy="661988"/>
            <a:chOff x="2239" y="2468"/>
            <a:chExt cx="614" cy="417"/>
          </a:xfrm>
        </p:grpSpPr>
        <p:sp>
          <p:nvSpPr>
            <p:cNvPr id="38932" name="AutoShape 7"/>
            <p:cNvSpPr>
              <a:spLocks noChangeArrowheads="1"/>
            </p:cNvSpPr>
            <p:nvPr/>
          </p:nvSpPr>
          <p:spPr bwMode="auto">
            <a:xfrm flipV="1">
              <a:off x="2442" y="2468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Text Box 8"/>
            <p:cNvSpPr txBox="1">
              <a:spLocks noChangeArrowheads="1"/>
            </p:cNvSpPr>
            <p:nvPr/>
          </p:nvSpPr>
          <p:spPr bwMode="auto">
            <a:xfrm>
              <a:off x="2239" y="2635"/>
              <a:ext cx="6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Sunset</a:t>
              </a:r>
            </a:p>
          </p:txBody>
        </p:sp>
      </p:grpSp>
      <p:grpSp>
        <p:nvGrpSpPr>
          <p:cNvPr id="52233" name="Group 9"/>
          <p:cNvGrpSpPr>
            <a:grpSpLocks/>
          </p:cNvGrpSpPr>
          <p:nvPr/>
        </p:nvGrpSpPr>
        <p:grpSpPr bwMode="auto">
          <a:xfrm>
            <a:off x="3575050" y="2108200"/>
            <a:ext cx="1046163" cy="830263"/>
            <a:chOff x="2252" y="1328"/>
            <a:chExt cx="659" cy="523"/>
          </a:xfrm>
        </p:grpSpPr>
        <p:sp>
          <p:nvSpPr>
            <p:cNvPr id="38930" name="AutoShape 10"/>
            <p:cNvSpPr>
              <a:spLocks noChangeArrowheads="1"/>
            </p:cNvSpPr>
            <p:nvPr/>
          </p:nvSpPr>
          <p:spPr bwMode="auto">
            <a:xfrm>
              <a:off x="2466" y="1640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Text Box 11"/>
            <p:cNvSpPr txBox="1">
              <a:spLocks noChangeArrowheads="1"/>
            </p:cNvSpPr>
            <p:nvPr/>
          </p:nvSpPr>
          <p:spPr bwMode="auto">
            <a:xfrm>
              <a:off x="2252" y="1328"/>
              <a:ext cx="6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Sunrise</a:t>
              </a:r>
            </a:p>
          </p:txBody>
        </p:sp>
      </p:grpSp>
      <p:grpSp>
        <p:nvGrpSpPr>
          <p:cNvPr id="52236" name="Group 12"/>
          <p:cNvGrpSpPr>
            <a:grpSpLocks/>
          </p:cNvGrpSpPr>
          <p:nvPr/>
        </p:nvGrpSpPr>
        <p:grpSpPr bwMode="auto">
          <a:xfrm>
            <a:off x="4460875" y="3289300"/>
            <a:ext cx="1157288" cy="995363"/>
            <a:chOff x="2810" y="2072"/>
            <a:chExt cx="729" cy="627"/>
          </a:xfrm>
        </p:grpSpPr>
        <p:sp>
          <p:nvSpPr>
            <p:cNvPr id="38928" name="AutoShape 13"/>
            <p:cNvSpPr>
              <a:spLocks noChangeArrowheads="1"/>
            </p:cNvSpPr>
            <p:nvPr/>
          </p:nvSpPr>
          <p:spPr bwMode="auto">
            <a:xfrm rot="5400000">
              <a:off x="2856" y="2072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9" name="Text Box 14"/>
            <p:cNvSpPr txBox="1">
              <a:spLocks noChangeArrowheads="1"/>
            </p:cNvSpPr>
            <p:nvPr/>
          </p:nvSpPr>
          <p:spPr bwMode="auto">
            <a:xfrm>
              <a:off x="2810" y="2257"/>
              <a:ext cx="72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Midnight</a:t>
              </a:r>
            </a:p>
            <a:p>
              <a:pPr algn="ctr"/>
              <a:r>
                <a:rPr lang="en-US" sz="2000"/>
                <a:t>Moonset</a:t>
              </a:r>
            </a:p>
          </p:txBody>
        </p:sp>
      </p:grpSp>
      <p:grpSp>
        <p:nvGrpSpPr>
          <p:cNvPr id="52239" name="Group 15"/>
          <p:cNvGrpSpPr>
            <a:grpSpLocks/>
          </p:cNvGrpSpPr>
          <p:nvPr/>
        </p:nvGrpSpPr>
        <p:grpSpPr bwMode="auto">
          <a:xfrm>
            <a:off x="2586038" y="3270250"/>
            <a:ext cx="1228725" cy="922338"/>
            <a:chOff x="1629" y="2060"/>
            <a:chExt cx="774" cy="581"/>
          </a:xfrm>
        </p:grpSpPr>
        <p:sp>
          <p:nvSpPr>
            <p:cNvPr id="38926" name="AutoShape 16"/>
            <p:cNvSpPr>
              <a:spLocks noChangeArrowheads="1"/>
            </p:cNvSpPr>
            <p:nvPr/>
          </p:nvSpPr>
          <p:spPr bwMode="auto">
            <a:xfrm rot="-5400000">
              <a:off x="2046" y="2060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Text Box 17"/>
            <p:cNvSpPr txBox="1">
              <a:spLocks noChangeArrowheads="1"/>
            </p:cNvSpPr>
            <p:nvPr/>
          </p:nvSpPr>
          <p:spPr bwMode="auto">
            <a:xfrm>
              <a:off x="1629" y="2199"/>
              <a:ext cx="77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Noon</a:t>
              </a:r>
            </a:p>
            <a:p>
              <a:pPr algn="ctr"/>
              <a:r>
                <a:rPr lang="en-US" sz="2000"/>
                <a:t>Moonrise</a:t>
              </a:r>
            </a:p>
          </p:txBody>
        </p:sp>
      </p:grpSp>
      <p:sp>
        <p:nvSpPr>
          <p:cNvPr id="38920" name="Oval 18"/>
          <p:cNvSpPr>
            <a:spLocks noChangeAspect="1" noChangeArrowheads="1"/>
          </p:cNvSpPr>
          <p:nvPr/>
        </p:nvSpPr>
        <p:spPr bwMode="auto">
          <a:xfrm>
            <a:off x="2227263" y="1601788"/>
            <a:ext cx="3659187" cy="36591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1" name="Group 19"/>
          <p:cNvGrpSpPr>
            <a:grpSpLocks/>
          </p:cNvGrpSpPr>
          <p:nvPr/>
        </p:nvGrpSpPr>
        <p:grpSpPr bwMode="auto">
          <a:xfrm>
            <a:off x="3843338" y="5008563"/>
            <a:ext cx="466725" cy="473075"/>
            <a:chOff x="3232" y="1897"/>
            <a:chExt cx="290" cy="294"/>
          </a:xfrm>
        </p:grpSpPr>
        <p:sp>
          <p:nvSpPr>
            <p:cNvPr id="38924" name="Oval 20"/>
            <p:cNvSpPr>
              <a:spLocks noChangeAspect="1" noChangeArrowheads="1"/>
            </p:cNvSpPr>
            <p:nvPr/>
          </p:nvSpPr>
          <p:spPr bwMode="auto">
            <a:xfrm>
              <a:off x="3232" y="1901"/>
              <a:ext cx="286" cy="28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5" name="Arc 21"/>
            <p:cNvSpPr>
              <a:spLocks noChangeAspect="1"/>
            </p:cNvSpPr>
            <p:nvPr/>
          </p:nvSpPr>
          <p:spPr bwMode="auto">
            <a:xfrm>
              <a:off x="3375" y="1897"/>
              <a:ext cx="147" cy="294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294 h 43200"/>
                <a:gd name="T4" fmla="*/ 0 w 21649"/>
                <a:gd name="T5" fmla="*/ 14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2" name="Rectangle 22"/>
          <p:cNvSpPr>
            <a:spLocks noChangeArrowheads="1"/>
          </p:cNvSpPr>
          <p:nvPr/>
        </p:nvSpPr>
        <p:spPr bwMode="auto">
          <a:xfrm>
            <a:off x="685800" y="4556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Moonrise &amp; Moonset at 1</a:t>
            </a:r>
            <a:r>
              <a:rPr lang="en-US" sz="3200" baseline="30000">
                <a:solidFill>
                  <a:schemeClr val="tx2"/>
                </a:solidFill>
              </a:rPr>
              <a:t>st</a:t>
            </a:r>
            <a:r>
              <a:rPr lang="en-US" sz="3200">
                <a:solidFill>
                  <a:schemeClr val="tx2"/>
                </a:solidFill>
              </a:rPr>
              <a:t> Quarter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52247" name="Arc 23"/>
          <p:cNvSpPr>
            <a:spLocks/>
          </p:cNvSpPr>
          <p:nvPr/>
        </p:nvSpPr>
        <p:spPr bwMode="auto">
          <a:xfrm>
            <a:off x="3889375" y="3233738"/>
            <a:ext cx="371475" cy="400050"/>
          </a:xfrm>
          <a:custGeom>
            <a:avLst/>
            <a:gdLst>
              <a:gd name="T0" fmla="*/ 46396 w 40049"/>
              <a:gd name="T1" fmla="*/ 43496 h 43200"/>
              <a:gd name="T2" fmla="*/ 0 w 40049"/>
              <a:gd name="T3" fmla="*/ 304057 h 43200"/>
              <a:gd name="T4" fmla="*/ 171124 w 40049"/>
              <a:gd name="T5" fmla="*/ 20002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49" h="43200" fill="none" extrusionOk="0">
                <a:moveTo>
                  <a:pt x="5001" y="4696"/>
                </a:moveTo>
                <a:cubicBezTo>
                  <a:pt x="8824" y="1655"/>
                  <a:pt x="13564" y="-1"/>
                  <a:pt x="18449" y="0"/>
                </a:cubicBezTo>
                <a:cubicBezTo>
                  <a:pt x="30378" y="0"/>
                  <a:pt x="40049" y="9670"/>
                  <a:pt x="40049" y="21600"/>
                </a:cubicBezTo>
                <a:cubicBezTo>
                  <a:pt x="40049" y="33529"/>
                  <a:pt x="30378" y="43200"/>
                  <a:pt x="18449" y="43200"/>
                </a:cubicBezTo>
                <a:cubicBezTo>
                  <a:pt x="10912" y="43200"/>
                  <a:pt x="3920" y="39271"/>
                  <a:pt x="0" y="32833"/>
                </a:cubicBezTo>
              </a:path>
              <a:path w="40049" h="43200" stroke="0" extrusionOk="0">
                <a:moveTo>
                  <a:pt x="5001" y="4696"/>
                </a:moveTo>
                <a:cubicBezTo>
                  <a:pt x="8824" y="1655"/>
                  <a:pt x="13564" y="-1"/>
                  <a:pt x="18449" y="0"/>
                </a:cubicBezTo>
                <a:cubicBezTo>
                  <a:pt x="30378" y="0"/>
                  <a:pt x="40049" y="9670"/>
                  <a:pt x="40049" y="21600"/>
                </a:cubicBezTo>
                <a:cubicBezTo>
                  <a:pt x="40049" y="33529"/>
                  <a:pt x="30378" y="43200"/>
                  <a:pt x="18449" y="43200"/>
                </a:cubicBezTo>
                <a:cubicBezTo>
                  <a:pt x="10912" y="43200"/>
                  <a:pt x="3920" y="39271"/>
                  <a:pt x="0" y="32833"/>
                </a:cubicBezTo>
                <a:lnTo>
                  <a:pt x="18449" y="21600"/>
                </a:lnTo>
                <a:lnTo>
                  <a:pt x="5001" y="4696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 type="triangle" w="lg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/>
          <p:cNvSpPr>
            <a:spLocks noChangeAspect="1" noChangeArrowheads="1"/>
          </p:cNvSpPr>
          <p:nvPr/>
        </p:nvSpPr>
        <p:spPr bwMode="auto">
          <a:xfrm>
            <a:off x="2227263" y="1601788"/>
            <a:ext cx="3659187" cy="36591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3600450" y="2965450"/>
            <a:ext cx="914400" cy="930275"/>
            <a:chOff x="2539" y="1828"/>
            <a:chExt cx="576" cy="586"/>
          </a:xfrm>
        </p:grpSpPr>
        <p:sp>
          <p:nvSpPr>
            <p:cNvPr id="39958" name="Oval 4"/>
            <p:cNvSpPr>
              <a:spLocks noChangeAspect="1" noChangeArrowheads="1"/>
            </p:cNvSpPr>
            <p:nvPr/>
          </p:nvSpPr>
          <p:spPr bwMode="auto">
            <a:xfrm>
              <a:off x="2539" y="1836"/>
              <a:ext cx="568" cy="57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Arc 5"/>
            <p:cNvSpPr>
              <a:spLocks noChangeAspect="1"/>
            </p:cNvSpPr>
            <p:nvPr/>
          </p:nvSpPr>
          <p:spPr bwMode="auto">
            <a:xfrm>
              <a:off x="2823" y="1828"/>
              <a:ext cx="292" cy="586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586 h 43200"/>
                <a:gd name="T4" fmla="*/ 1 w 21649"/>
                <a:gd name="T5" fmla="*/ 29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940" name="Group 6"/>
          <p:cNvGrpSpPr>
            <a:grpSpLocks/>
          </p:cNvGrpSpPr>
          <p:nvPr/>
        </p:nvGrpSpPr>
        <p:grpSpPr bwMode="auto">
          <a:xfrm>
            <a:off x="5657850" y="3194050"/>
            <a:ext cx="466725" cy="473075"/>
            <a:chOff x="3592" y="2012"/>
            <a:chExt cx="294" cy="298"/>
          </a:xfrm>
        </p:grpSpPr>
        <p:sp>
          <p:nvSpPr>
            <p:cNvPr id="39956" name="Oval 7"/>
            <p:cNvSpPr>
              <a:spLocks noChangeAspect="1" noChangeArrowheads="1"/>
            </p:cNvSpPr>
            <p:nvPr/>
          </p:nvSpPr>
          <p:spPr bwMode="auto">
            <a:xfrm>
              <a:off x="3592" y="2016"/>
              <a:ext cx="290" cy="2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7" name="Arc 8"/>
            <p:cNvSpPr>
              <a:spLocks noChangeAspect="1"/>
            </p:cNvSpPr>
            <p:nvPr/>
          </p:nvSpPr>
          <p:spPr bwMode="auto">
            <a:xfrm>
              <a:off x="3737" y="2012"/>
              <a:ext cx="149" cy="298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298 h 43200"/>
                <a:gd name="T4" fmla="*/ 0 w 21649"/>
                <a:gd name="T5" fmla="*/ 149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1" name="AutoShape 9"/>
          <p:cNvSpPr>
            <a:spLocks noChangeAspect="1" noChangeArrowheads="1"/>
          </p:cNvSpPr>
          <p:nvPr/>
        </p:nvSpPr>
        <p:spPr bwMode="auto">
          <a:xfrm>
            <a:off x="211138" y="3087688"/>
            <a:ext cx="685800" cy="68580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58" name="Group 10"/>
          <p:cNvGrpSpPr>
            <a:grpSpLocks/>
          </p:cNvGrpSpPr>
          <p:nvPr/>
        </p:nvGrpSpPr>
        <p:grpSpPr bwMode="auto">
          <a:xfrm>
            <a:off x="3427413" y="3917950"/>
            <a:ext cx="1228725" cy="966788"/>
            <a:chOff x="2159" y="2468"/>
            <a:chExt cx="774" cy="609"/>
          </a:xfrm>
        </p:grpSpPr>
        <p:sp>
          <p:nvSpPr>
            <p:cNvPr id="39954" name="AutoShape 11"/>
            <p:cNvSpPr>
              <a:spLocks noChangeArrowheads="1"/>
            </p:cNvSpPr>
            <p:nvPr/>
          </p:nvSpPr>
          <p:spPr bwMode="auto">
            <a:xfrm flipV="1">
              <a:off x="2442" y="2468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Text Box 12"/>
            <p:cNvSpPr txBox="1">
              <a:spLocks noChangeArrowheads="1"/>
            </p:cNvSpPr>
            <p:nvPr/>
          </p:nvSpPr>
          <p:spPr bwMode="auto">
            <a:xfrm>
              <a:off x="2159" y="2635"/>
              <a:ext cx="77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Sunset</a:t>
              </a:r>
            </a:p>
            <a:p>
              <a:pPr algn="ctr"/>
              <a:r>
                <a:rPr lang="en-US" sz="2000"/>
                <a:t>Moonrise</a:t>
              </a:r>
            </a:p>
          </p:txBody>
        </p:sp>
      </p:grpSp>
      <p:grpSp>
        <p:nvGrpSpPr>
          <p:cNvPr id="53261" name="Group 13"/>
          <p:cNvGrpSpPr>
            <a:grpSpLocks/>
          </p:cNvGrpSpPr>
          <p:nvPr/>
        </p:nvGrpSpPr>
        <p:grpSpPr bwMode="auto">
          <a:xfrm>
            <a:off x="3519488" y="1897063"/>
            <a:ext cx="1157287" cy="1041400"/>
            <a:chOff x="2217" y="1195"/>
            <a:chExt cx="729" cy="656"/>
          </a:xfrm>
        </p:grpSpPr>
        <p:sp>
          <p:nvSpPr>
            <p:cNvPr id="39952" name="AutoShape 14"/>
            <p:cNvSpPr>
              <a:spLocks noChangeArrowheads="1"/>
            </p:cNvSpPr>
            <p:nvPr/>
          </p:nvSpPr>
          <p:spPr bwMode="auto">
            <a:xfrm>
              <a:off x="2466" y="1640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Text Box 15"/>
            <p:cNvSpPr txBox="1">
              <a:spLocks noChangeArrowheads="1"/>
            </p:cNvSpPr>
            <p:nvPr/>
          </p:nvSpPr>
          <p:spPr bwMode="auto">
            <a:xfrm>
              <a:off x="2217" y="1195"/>
              <a:ext cx="72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Moonset</a:t>
              </a:r>
            </a:p>
            <a:p>
              <a:pPr algn="ctr"/>
              <a:r>
                <a:rPr lang="en-US" sz="2000"/>
                <a:t>Sunrise</a:t>
              </a:r>
            </a:p>
          </p:txBody>
        </p:sp>
      </p:grpSp>
      <p:grpSp>
        <p:nvGrpSpPr>
          <p:cNvPr id="53264" name="Group 16"/>
          <p:cNvGrpSpPr>
            <a:grpSpLocks/>
          </p:cNvGrpSpPr>
          <p:nvPr/>
        </p:nvGrpSpPr>
        <p:grpSpPr bwMode="auto">
          <a:xfrm>
            <a:off x="4467225" y="3289300"/>
            <a:ext cx="1144588" cy="690563"/>
            <a:chOff x="2814" y="2072"/>
            <a:chExt cx="721" cy="435"/>
          </a:xfrm>
        </p:grpSpPr>
        <p:sp>
          <p:nvSpPr>
            <p:cNvPr id="39950" name="AutoShape 17"/>
            <p:cNvSpPr>
              <a:spLocks noChangeArrowheads="1"/>
            </p:cNvSpPr>
            <p:nvPr/>
          </p:nvSpPr>
          <p:spPr bwMode="auto">
            <a:xfrm rot="5400000">
              <a:off x="2856" y="2072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Text Box 18"/>
            <p:cNvSpPr txBox="1">
              <a:spLocks noChangeArrowheads="1"/>
            </p:cNvSpPr>
            <p:nvPr/>
          </p:nvSpPr>
          <p:spPr bwMode="auto">
            <a:xfrm>
              <a:off x="2814" y="2257"/>
              <a:ext cx="7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Midnight</a:t>
              </a:r>
            </a:p>
          </p:txBody>
        </p:sp>
      </p:grpSp>
      <p:grpSp>
        <p:nvGrpSpPr>
          <p:cNvPr id="53267" name="Group 19"/>
          <p:cNvGrpSpPr>
            <a:grpSpLocks/>
          </p:cNvGrpSpPr>
          <p:nvPr/>
        </p:nvGrpSpPr>
        <p:grpSpPr bwMode="auto">
          <a:xfrm>
            <a:off x="2782888" y="3270250"/>
            <a:ext cx="800100" cy="661988"/>
            <a:chOff x="1753" y="2060"/>
            <a:chExt cx="504" cy="417"/>
          </a:xfrm>
        </p:grpSpPr>
        <p:sp>
          <p:nvSpPr>
            <p:cNvPr id="39948" name="AutoShape 20"/>
            <p:cNvSpPr>
              <a:spLocks noChangeArrowheads="1"/>
            </p:cNvSpPr>
            <p:nvPr/>
          </p:nvSpPr>
          <p:spPr bwMode="auto">
            <a:xfrm rot="-5400000">
              <a:off x="2046" y="2060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Text Box 21"/>
            <p:cNvSpPr txBox="1">
              <a:spLocks noChangeArrowheads="1"/>
            </p:cNvSpPr>
            <p:nvPr/>
          </p:nvSpPr>
          <p:spPr bwMode="auto">
            <a:xfrm>
              <a:off x="1753" y="2227"/>
              <a:ext cx="4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sz="2000"/>
                <a:t>Noon</a:t>
              </a:r>
            </a:p>
          </p:txBody>
        </p:sp>
      </p:grpSp>
      <p:sp>
        <p:nvSpPr>
          <p:cNvPr id="39946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Moonrise &amp; Moonset at Full Moon</a:t>
            </a:r>
            <a:endParaRPr lang="en-US"/>
          </a:p>
        </p:txBody>
      </p:sp>
      <p:sp>
        <p:nvSpPr>
          <p:cNvPr id="53272" name="Arc 24"/>
          <p:cNvSpPr>
            <a:spLocks/>
          </p:cNvSpPr>
          <p:nvPr/>
        </p:nvSpPr>
        <p:spPr bwMode="auto">
          <a:xfrm>
            <a:off x="3889375" y="3233738"/>
            <a:ext cx="371475" cy="400050"/>
          </a:xfrm>
          <a:custGeom>
            <a:avLst/>
            <a:gdLst>
              <a:gd name="T0" fmla="*/ 46396 w 40049"/>
              <a:gd name="T1" fmla="*/ 43496 h 43200"/>
              <a:gd name="T2" fmla="*/ 0 w 40049"/>
              <a:gd name="T3" fmla="*/ 304057 h 43200"/>
              <a:gd name="T4" fmla="*/ 171124 w 40049"/>
              <a:gd name="T5" fmla="*/ 20002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49" h="43200" fill="none" extrusionOk="0">
                <a:moveTo>
                  <a:pt x="5001" y="4696"/>
                </a:moveTo>
                <a:cubicBezTo>
                  <a:pt x="8824" y="1655"/>
                  <a:pt x="13564" y="-1"/>
                  <a:pt x="18449" y="0"/>
                </a:cubicBezTo>
                <a:cubicBezTo>
                  <a:pt x="30378" y="0"/>
                  <a:pt x="40049" y="9670"/>
                  <a:pt x="40049" y="21600"/>
                </a:cubicBezTo>
                <a:cubicBezTo>
                  <a:pt x="40049" y="33529"/>
                  <a:pt x="30378" y="43200"/>
                  <a:pt x="18449" y="43200"/>
                </a:cubicBezTo>
                <a:cubicBezTo>
                  <a:pt x="10912" y="43200"/>
                  <a:pt x="3920" y="39271"/>
                  <a:pt x="0" y="32833"/>
                </a:cubicBezTo>
              </a:path>
              <a:path w="40049" h="43200" stroke="0" extrusionOk="0">
                <a:moveTo>
                  <a:pt x="5001" y="4696"/>
                </a:moveTo>
                <a:cubicBezTo>
                  <a:pt x="8824" y="1655"/>
                  <a:pt x="13564" y="-1"/>
                  <a:pt x="18449" y="0"/>
                </a:cubicBezTo>
                <a:cubicBezTo>
                  <a:pt x="30378" y="0"/>
                  <a:pt x="40049" y="9670"/>
                  <a:pt x="40049" y="21600"/>
                </a:cubicBezTo>
                <a:cubicBezTo>
                  <a:pt x="40049" y="33529"/>
                  <a:pt x="30378" y="43200"/>
                  <a:pt x="18449" y="43200"/>
                </a:cubicBezTo>
                <a:cubicBezTo>
                  <a:pt x="10912" y="43200"/>
                  <a:pt x="3920" y="39271"/>
                  <a:pt x="0" y="32833"/>
                </a:cubicBezTo>
                <a:lnTo>
                  <a:pt x="18449" y="21600"/>
                </a:lnTo>
                <a:lnTo>
                  <a:pt x="5001" y="4696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 type="triangle" w="lg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egypt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863"/>
            <a:ext cx="740886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2047875" y="2166938"/>
            <a:ext cx="228600" cy="2286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4237038" y="2174875"/>
            <a:ext cx="1482725" cy="773113"/>
            <a:chOff x="2669" y="1370"/>
            <a:chExt cx="934" cy="487"/>
          </a:xfrm>
        </p:grpSpPr>
        <p:sp>
          <p:nvSpPr>
            <p:cNvPr id="4106" name="Oval 5"/>
            <p:cNvSpPr>
              <a:spLocks noChangeArrowheads="1"/>
            </p:cNvSpPr>
            <p:nvPr/>
          </p:nvSpPr>
          <p:spPr bwMode="auto">
            <a:xfrm>
              <a:off x="3072" y="1713"/>
              <a:ext cx="144" cy="144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" name="Text Box 6"/>
            <p:cNvSpPr txBox="1">
              <a:spLocks noChangeArrowheads="1"/>
            </p:cNvSpPr>
            <p:nvPr/>
          </p:nvSpPr>
          <p:spPr bwMode="auto">
            <a:xfrm>
              <a:off x="2669" y="1370"/>
              <a:ext cx="9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 b="1">
                  <a:solidFill>
                    <a:schemeClr val="hlink"/>
                  </a:solidFill>
                </a:rPr>
                <a:t>Alexandria</a:t>
              </a:r>
            </a:p>
          </p:txBody>
        </p:sp>
      </p:grp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1651000" y="1698625"/>
            <a:ext cx="104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b="1">
                <a:solidFill>
                  <a:schemeClr val="hlink"/>
                </a:solidFill>
              </a:rPr>
              <a:t>Cyrene</a:t>
            </a:r>
            <a:endParaRPr lang="en-US" sz="2000">
              <a:solidFill>
                <a:schemeClr val="hlink"/>
              </a:solidFill>
            </a:endParaRPr>
          </a:p>
        </p:txBody>
      </p:sp>
      <p:sp>
        <p:nvSpPr>
          <p:cNvPr id="4102" name="Line 9"/>
          <p:cNvSpPr>
            <a:spLocks noChangeShapeType="1"/>
          </p:cNvSpPr>
          <p:nvPr/>
        </p:nvSpPr>
        <p:spPr bwMode="auto">
          <a:xfrm flipV="1">
            <a:off x="838200" y="5727700"/>
            <a:ext cx="7391400" cy="1778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3773488" y="5434013"/>
            <a:ext cx="206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</a:rPr>
              <a:t>Tropic of Cancer</a:t>
            </a:r>
          </a:p>
        </p:txBody>
      </p:sp>
      <p:sp>
        <p:nvSpPr>
          <p:cNvPr id="4104" name="Oval 12"/>
          <p:cNvSpPr>
            <a:spLocks noChangeArrowheads="1"/>
          </p:cNvSpPr>
          <p:nvPr/>
        </p:nvSpPr>
        <p:spPr bwMode="auto">
          <a:xfrm>
            <a:off x="6221413" y="5422900"/>
            <a:ext cx="228600" cy="2286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6489700" y="5157788"/>
            <a:ext cx="933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 b="1">
                <a:solidFill>
                  <a:schemeClr val="hlink"/>
                </a:solidFill>
              </a:rPr>
              <a:t>Syene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3600450" y="2965450"/>
            <a:ext cx="914400" cy="930275"/>
            <a:chOff x="2539" y="1828"/>
            <a:chExt cx="576" cy="586"/>
          </a:xfrm>
        </p:grpSpPr>
        <p:sp>
          <p:nvSpPr>
            <p:cNvPr id="40982" name="Oval 3"/>
            <p:cNvSpPr>
              <a:spLocks noChangeAspect="1" noChangeArrowheads="1"/>
            </p:cNvSpPr>
            <p:nvPr/>
          </p:nvSpPr>
          <p:spPr bwMode="auto">
            <a:xfrm>
              <a:off x="2539" y="1836"/>
              <a:ext cx="568" cy="57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Arc 4"/>
            <p:cNvSpPr>
              <a:spLocks noChangeAspect="1"/>
            </p:cNvSpPr>
            <p:nvPr/>
          </p:nvSpPr>
          <p:spPr bwMode="auto">
            <a:xfrm>
              <a:off x="2823" y="1828"/>
              <a:ext cx="292" cy="586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586 h 43200"/>
                <a:gd name="T4" fmla="*/ 1 w 21649"/>
                <a:gd name="T5" fmla="*/ 293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3" name="AutoShape 5"/>
          <p:cNvSpPr>
            <a:spLocks noChangeAspect="1" noChangeArrowheads="1"/>
          </p:cNvSpPr>
          <p:nvPr/>
        </p:nvSpPr>
        <p:spPr bwMode="auto">
          <a:xfrm>
            <a:off x="211138" y="3087688"/>
            <a:ext cx="685800" cy="68580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8" name="Group 6"/>
          <p:cNvGrpSpPr>
            <a:grpSpLocks/>
          </p:cNvGrpSpPr>
          <p:nvPr/>
        </p:nvGrpSpPr>
        <p:grpSpPr bwMode="auto">
          <a:xfrm>
            <a:off x="3554413" y="3917950"/>
            <a:ext cx="974725" cy="661988"/>
            <a:chOff x="2239" y="2468"/>
            <a:chExt cx="614" cy="417"/>
          </a:xfrm>
        </p:grpSpPr>
        <p:sp>
          <p:nvSpPr>
            <p:cNvPr id="40980" name="AutoShape 7"/>
            <p:cNvSpPr>
              <a:spLocks noChangeArrowheads="1"/>
            </p:cNvSpPr>
            <p:nvPr/>
          </p:nvSpPr>
          <p:spPr bwMode="auto">
            <a:xfrm flipV="1">
              <a:off x="2442" y="2468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Text Box 8"/>
            <p:cNvSpPr txBox="1">
              <a:spLocks noChangeArrowheads="1"/>
            </p:cNvSpPr>
            <p:nvPr/>
          </p:nvSpPr>
          <p:spPr bwMode="auto">
            <a:xfrm>
              <a:off x="2239" y="2635"/>
              <a:ext cx="6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Sunset</a:t>
              </a:r>
            </a:p>
          </p:txBody>
        </p:sp>
      </p:grpSp>
      <p:grpSp>
        <p:nvGrpSpPr>
          <p:cNvPr id="54281" name="Group 9"/>
          <p:cNvGrpSpPr>
            <a:grpSpLocks/>
          </p:cNvGrpSpPr>
          <p:nvPr/>
        </p:nvGrpSpPr>
        <p:grpSpPr bwMode="auto">
          <a:xfrm>
            <a:off x="3575050" y="2108200"/>
            <a:ext cx="1046163" cy="830263"/>
            <a:chOff x="2252" y="1328"/>
            <a:chExt cx="659" cy="523"/>
          </a:xfrm>
        </p:grpSpPr>
        <p:sp>
          <p:nvSpPr>
            <p:cNvPr id="40978" name="AutoShape 10"/>
            <p:cNvSpPr>
              <a:spLocks noChangeArrowheads="1"/>
            </p:cNvSpPr>
            <p:nvPr/>
          </p:nvSpPr>
          <p:spPr bwMode="auto">
            <a:xfrm>
              <a:off x="2466" y="1640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Text Box 11"/>
            <p:cNvSpPr txBox="1">
              <a:spLocks noChangeArrowheads="1"/>
            </p:cNvSpPr>
            <p:nvPr/>
          </p:nvSpPr>
          <p:spPr bwMode="auto">
            <a:xfrm>
              <a:off x="2252" y="1328"/>
              <a:ext cx="6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Sunrise</a:t>
              </a:r>
            </a:p>
          </p:txBody>
        </p:sp>
      </p:grpSp>
      <p:grpSp>
        <p:nvGrpSpPr>
          <p:cNvPr id="54284" name="Group 12"/>
          <p:cNvGrpSpPr>
            <a:grpSpLocks/>
          </p:cNvGrpSpPr>
          <p:nvPr/>
        </p:nvGrpSpPr>
        <p:grpSpPr bwMode="auto">
          <a:xfrm>
            <a:off x="4424363" y="3289300"/>
            <a:ext cx="1228725" cy="995363"/>
            <a:chOff x="2787" y="2072"/>
            <a:chExt cx="774" cy="627"/>
          </a:xfrm>
        </p:grpSpPr>
        <p:sp>
          <p:nvSpPr>
            <p:cNvPr id="40976" name="AutoShape 13"/>
            <p:cNvSpPr>
              <a:spLocks noChangeArrowheads="1"/>
            </p:cNvSpPr>
            <p:nvPr/>
          </p:nvSpPr>
          <p:spPr bwMode="auto">
            <a:xfrm rot="5400000">
              <a:off x="2856" y="2072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Text Box 14"/>
            <p:cNvSpPr txBox="1">
              <a:spLocks noChangeArrowheads="1"/>
            </p:cNvSpPr>
            <p:nvPr/>
          </p:nvSpPr>
          <p:spPr bwMode="auto">
            <a:xfrm>
              <a:off x="2787" y="2257"/>
              <a:ext cx="77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Midnight</a:t>
              </a:r>
            </a:p>
            <a:p>
              <a:pPr algn="ctr"/>
              <a:r>
                <a:rPr lang="en-US" sz="2000"/>
                <a:t>Moonrise</a:t>
              </a:r>
            </a:p>
          </p:txBody>
        </p:sp>
      </p:grpSp>
      <p:grpSp>
        <p:nvGrpSpPr>
          <p:cNvPr id="54287" name="Group 15"/>
          <p:cNvGrpSpPr>
            <a:grpSpLocks/>
          </p:cNvGrpSpPr>
          <p:nvPr/>
        </p:nvGrpSpPr>
        <p:grpSpPr bwMode="auto">
          <a:xfrm>
            <a:off x="2622550" y="3270250"/>
            <a:ext cx="1157288" cy="922338"/>
            <a:chOff x="1652" y="2060"/>
            <a:chExt cx="729" cy="581"/>
          </a:xfrm>
        </p:grpSpPr>
        <p:sp>
          <p:nvSpPr>
            <p:cNvPr id="40974" name="AutoShape 16"/>
            <p:cNvSpPr>
              <a:spLocks noChangeArrowheads="1"/>
            </p:cNvSpPr>
            <p:nvPr/>
          </p:nvSpPr>
          <p:spPr bwMode="auto">
            <a:xfrm rot="-5400000">
              <a:off x="2046" y="2060"/>
              <a:ext cx="211" cy="211"/>
            </a:xfrm>
            <a:prstGeom prst="smileyFace">
              <a:avLst>
                <a:gd name="adj" fmla="val 4653"/>
              </a:avLst>
            </a:prstGeom>
            <a:solidFill>
              <a:schemeClr val="tx2"/>
            </a:solidFill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Text Box 17"/>
            <p:cNvSpPr txBox="1">
              <a:spLocks noChangeArrowheads="1"/>
            </p:cNvSpPr>
            <p:nvPr/>
          </p:nvSpPr>
          <p:spPr bwMode="auto">
            <a:xfrm>
              <a:off x="1652" y="2199"/>
              <a:ext cx="72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Noon</a:t>
              </a:r>
            </a:p>
            <a:p>
              <a:pPr algn="ctr"/>
              <a:r>
                <a:rPr lang="en-US" sz="2000"/>
                <a:t>Moonset</a:t>
              </a:r>
            </a:p>
          </p:txBody>
        </p:sp>
      </p:grpSp>
      <p:sp>
        <p:nvSpPr>
          <p:cNvPr id="40968" name="Oval 18"/>
          <p:cNvSpPr>
            <a:spLocks noChangeAspect="1" noChangeArrowheads="1"/>
          </p:cNvSpPr>
          <p:nvPr/>
        </p:nvSpPr>
        <p:spPr bwMode="auto">
          <a:xfrm>
            <a:off x="2227263" y="1601788"/>
            <a:ext cx="3659187" cy="36591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Rectangle 19"/>
          <p:cNvSpPr>
            <a:spLocks noChangeArrowheads="1"/>
          </p:cNvSpPr>
          <p:nvPr/>
        </p:nvSpPr>
        <p:spPr bwMode="auto">
          <a:xfrm>
            <a:off x="682625" y="54483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200">
                <a:solidFill>
                  <a:schemeClr val="tx2"/>
                </a:solidFill>
              </a:rPr>
              <a:t>Moonrise &amp; Moonset at Last Quarter</a:t>
            </a:r>
            <a:endParaRPr lang="en-US" sz="3600">
              <a:solidFill>
                <a:schemeClr val="tx2"/>
              </a:solidFill>
            </a:endParaRPr>
          </a:p>
        </p:txBody>
      </p:sp>
      <p:grpSp>
        <p:nvGrpSpPr>
          <p:cNvPr id="40970" name="Group 20"/>
          <p:cNvGrpSpPr>
            <a:grpSpLocks/>
          </p:cNvGrpSpPr>
          <p:nvPr/>
        </p:nvGrpSpPr>
        <p:grpSpPr bwMode="auto">
          <a:xfrm>
            <a:off x="3859213" y="1349375"/>
            <a:ext cx="466725" cy="473075"/>
            <a:chOff x="2731" y="1150"/>
            <a:chExt cx="294" cy="298"/>
          </a:xfrm>
        </p:grpSpPr>
        <p:sp>
          <p:nvSpPr>
            <p:cNvPr id="40972" name="Oval 21"/>
            <p:cNvSpPr>
              <a:spLocks noChangeAspect="1" noChangeArrowheads="1"/>
            </p:cNvSpPr>
            <p:nvPr/>
          </p:nvSpPr>
          <p:spPr bwMode="auto">
            <a:xfrm>
              <a:off x="2731" y="1154"/>
              <a:ext cx="290" cy="2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Arc 22"/>
            <p:cNvSpPr>
              <a:spLocks noChangeAspect="1"/>
            </p:cNvSpPr>
            <p:nvPr/>
          </p:nvSpPr>
          <p:spPr bwMode="auto">
            <a:xfrm>
              <a:off x="2876" y="1150"/>
              <a:ext cx="149" cy="298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298 h 43200"/>
                <a:gd name="T4" fmla="*/ 0 w 21649"/>
                <a:gd name="T5" fmla="*/ 149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96" name="Arc 24"/>
          <p:cNvSpPr>
            <a:spLocks/>
          </p:cNvSpPr>
          <p:nvPr/>
        </p:nvSpPr>
        <p:spPr bwMode="auto">
          <a:xfrm>
            <a:off x="3889375" y="3233738"/>
            <a:ext cx="371475" cy="400050"/>
          </a:xfrm>
          <a:custGeom>
            <a:avLst/>
            <a:gdLst>
              <a:gd name="T0" fmla="*/ 46396 w 40049"/>
              <a:gd name="T1" fmla="*/ 43496 h 43200"/>
              <a:gd name="T2" fmla="*/ 0 w 40049"/>
              <a:gd name="T3" fmla="*/ 304057 h 43200"/>
              <a:gd name="T4" fmla="*/ 171124 w 40049"/>
              <a:gd name="T5" fmla="*/ 200025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49" h="43200" fill="none" extrusionOk="0">
                <a:moveTo>
                  <a:pt x="5001" y="4696"/>
                </a:moveTo>
                <a:cubicBezTo>
                  <a:pt x="8824" y="1655"/>
                  <a:pt x="13564" y="-1"/>
                  <a:pt x="18449" y="0"/>
                </a:cubicBezTo>
                <a:cubicBezTo>
                  <a:pt x="30378" y="0"/>
                  <a:pt x="40049" y="9670"/>
                  <a:pt x="40049" y="21600"/>
                </a:cubicBezTo>
                <a:cubicBezTo>
                  <a:pt x="40049" y="33529"/>
                  <a:pt x="30378" y="43200"/>
                  <a:pt x="18449" y="43200"/>
                </a:cubicBezTo>
                <a:cubicBezTo>
                  <a:pt x="10912" y="43200"/>
                  <a:pt x="3920" y="39271"/>
                  <a:pt x="0" y="32833"/>
                </a:cubicBezTo>
              </a:path>
              <a:path w="40049" h="43200" stroke="0" extrusionOk="0">
                <a:moveTo>
                  <a:pt x="5001" y="4696"/>
                </a:moveTo>
                <a:cubicBezTo>
                  <a:pt x="8824" y="1655"/>
                  <a:pt x="13564" y="-1"/>
                  <a:pt x="18449" y="0"/>
                </a:cubicBezTo>
                <a:cubicBezTo>
                  <a:pt x="30378" y="0"/>
                  <a:pt x="40049" y="9670"/>
                  <a:pt x="40049" y="21600"/>
                </a:cubicBezTo>
                <a:cubicBezTo>
                  <a:pt x="40049" y="33529"/>
                  <a:pt x="30378" y="43200"/>
                  <a:pt x="18449" y="43200"/>
                </a:cubicBezTo>
                <a:cubicBezTo>
                  <a:pt x="10912" y="43200"/>
                  <a:pt x="3920" y="39271"/>
                  <a:pt x="0" y="32833"/>
                </a:cubicBezTo>
                <a:lnTo>
                  <a:pt x="18449" y="21600"/>
                </a:lnTo>
                <a:lnTo>
                  <a:pt x="5001" y="4696"/>
                </a:lnTo>
                <a:close/>
              </a:path>
            </a:pathLst>
          </a:custGeom>
          <a:noFill/>
          <a:ln w="28575">
            <a:solidFill>
              <a:schemeClr val="hlink"/>
            </a:solidFill>
            <a:round/>
            <a:headEnd type="triangle" w="lg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/>
              <a:t>Sidereal </a:t>
            </a:r>
            <a:r>
              <a:rPr lang="en-US" sz="3200" i="1"/>
              <a:t>vs.</a:t>
            </a:r>
            <a:r>
              <a:rPr lang="en-US" sz="3200"/>
              <a:t> Synodic Months</a:t>
            </a:r>
            <a:endParaRPr lang="en-US"/>
          </a:p>
        </p:txBody>
      </p:sp>
      <p:sp>
        <p:nvSpPr>
          <p:cNvPr id="41987" name="AutoShape 3"/>
          <p:cNvSpPr>
            <a:spLocks noChangeAspect="1" noChangeArrowheads="1"/>
          </p:cNvSpPr>
          <p:nvPr/>
        </p:nvSpPr>
        <p:spPr bwMode="auto">
          <a:xfrm flipV="1">
            <a:off x="739775" y="4727575"/>
            <a:ext cx="685800" cy="68580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54588" y="5264150"/>
            <a:ext cx="819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/>
              <a:t>New</a:t>
            </a:r>
          </a:p>
          <a:p>
            <a:pPr algn="ctr"/>
            <a:r>
              <a:rPr lang="en-US" sz="2000"/>
              <a:t>Moon</a:t>
            </a: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>
            <a:off x="3295650" y="5067300"/>
            <a:ext cx="3343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H="1">
            <a:off x="3209925" y="2438400"/>
            <a:ext cx="2752725" cy="1528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7362825" y="4775200"/>
            <a:ext cx="942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T=0</a:t>
            </a:r>
            <a:r>
              <a:rPr lang="en-US" sz="2800" baseline="30000"/>
              <a:t>d</a:t>
            </a:r>
            <a:endParaRPr lang="en-US" sz="2000" baseline="30000"/>
          </a:p>
        </p:txBody>
      </p:sp>
      <p:sp>
        <p:nvSpPr>
          <p:cNvPr id="55304" name="Arc 8"/>
          <p:cNvSpPr>
            <a:spLocks/>
          </p:cNvSpPr>
          <p:nvPr/>
        </p:nvSpPr>
        <p:spPr bwMode="auto">
          <a:xfrm>
            <a:off x="1104900" y="1466850"/>
            <a:ext cx="5524500" cy="5053013"/>
          </a:xfrm>
          <a:custGeom>
            <a:avLst/>
            <a:gdLst>
              <a:gd name="T0" fmla="*/ 4188901 w 21600"/>
              <a:gd name="T1" fmla="*/ 0 h 19754"/>
              <a:gd name="T2" fmla="*/ 5330631 w 21600"/>
              <a:gd name="T3" fmla="*/ 5053013 h 19754"/>
              <a:gd name="T4" fmla="*/ 0 w 21600"/>
              <a:gd name="T5" fmla="*/ 3602388 h 197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754" fill="none" extrusionOk="0">
                <a:moveTo>
                  <a:pt x="16377" y="0"/>
                </a:moveTo>
                <a:cubicBezTo>
                  <a:pt x="19747" y="3918"/>
                  <a:pt x="21600" y="8915"/>
                  <a:pt x="21600" y="14083"/>
                </a:cubicBezTo>
                <a:cubicBezTo>
                  <a:pt x="21600" y="15998"/>
                  <a:pt x="21345" y="17905"/>
                  <a:pt x="20842" y="19754"/>
                </a:cubicBezTo>
              </a:path>
              <a:path w="21600" h="19754" stroke="0" extrusionOk="0">
                <a:moveTo>
                  <a:pt x="16377" y="0"/>
                </a:moveTo>
                <a:cubicBezTo>
                  <a:pt x="19747" y="3918"/>
                  <a:pt x="21600" y="8915"/>
                  <a:pt x="21600" y="14083"/>
                </a:cubicBezTo>
                <a:cubicBezTo>
                  <a:pt x="21600" y="15998"/>
                  <a:pt x="21345" y="17905"/>
                  <a:pt x="20842" y="19754"/>
                </a:cubicBezTo>
                <a:lnTo>
                  <a:pt x="0" y="14083"/>
                </a:lnTo>
                <a:lnTo>
                  <a:pt x="16377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5" name="Group 9"/>
          <p:cNvGrpSpPr>
            <a:grpSpLocks/>
          </p:cNvGrpSpPr>
          <p:nvPr/>
        </p:nvGrpSpPr>
        <p:grpSpPr bwMode="auto">
          <a:xfrm>
            <a:off x="2886075" y="2246313"/>
            <a:ext cx="5826125" cy="1444625"/>
            <a:chOff x="1818" y="1415"/>
            <a:chExt cx="3670" cy="910"/>
          </a:xfrm>
        </p:grpSpPr>
        <p:grpSp>
          <p:nvGrpSpPr>
            <p:cNvPr id="42012" name="Group 10"/>
            <p:cNvGrpSpPr>
              <a:grpSpLocks/>
            </p:cNvGrpSpPr>
            <p:nvPr/>
          </p:nvGrpSpPr>
          <p:grpSpPr bwMode="auto">
            <a:xfrm>
              <a:off x="1818" y="1415"/>
              <a:ext cx="2557" cy="910"/>
              <a:chOff x="1818" y="1415"/>
              <a:chExt cx="2557" cy="910"/>
            </a:xfrm>
          </p:grpSpPr>
          <p:sp>
            <p:nvSpPr>
              <p:cNvPr id="42014" name="Line 11"/>
              <p:cNvSpPr>
                <a:spLocks noChangeShapeType="1"/>
              </p:cNvSpPr>
              <p:nvPr/>
            </p:nvSpPr>
            <p:spPr bwMode="auto">
              <a:xfrm flipH="1">
                <a:off x="1818" y="1878"/>
                <a:ext cx="210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015" name="Group 12"/>
              <p:cNvGrpSpPr>
                <a:grpSpLocks/>
              </p:cNvGrpSpPr>
              <p:nvPr/>
            </p:nvGrpSpPr>
            <p:grpSpPr bwMode="auto">
              <a:xfrm>
                <a:off x="3398" y="1415"/>
                <a:ext cx="977" cy="910"/>
                <a:chOff x="3398" y="1415"/>
                <a:chExt cx="977" cy="910"/>
              </a:xfrm>
            </p:grpSpPr>
            <p:sp>
              <p:nvSpPr>
                <p:cNvPr id="42016" name="Oval 13"/>
                <p:cNvSpPr>
                  <a:spLocks noChangeAspect="1" noChangeArrowheads="1"/>
                </p:cNvSpPr>
                <p:nvPr/>
              </p:nvSpPr>
              <p:spPr bwMode="auto">
                <a:xfrm rot="19860000" flipV="1">
                  <a:off x="3465" y="1415"/>
                  <a:ext cx="910" cy="91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017" name="Group 14"/>
                <p:cNvGrpSpPr>
                  <a:grpSpLocks noChangeAspect="1"/>
                </p:cNvGrpSpPr>
                <p:nvPr/>
              </p:nvGrpSpPr>
              <p:grpSpPr bwMode="auto">
                <a:xfrm rot="20143414" flipV="1">
                  <a:off x="3776" y="1724"/>
                  <a:ext cx="288" cy="293"/>
                  <a:chOff x="2539" y="1828"/>
                  <a:chExt cx="576" cy="586"/>
                </a:xfrm>
              </p:grpSpPr>
              <p:sp>
                <p:nvSpPr>
                  <p:cNvPr id="42021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39" y="1836"/>
                    <a:ext cx="568" cy="570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127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22" name="Arc 16"/>
                  <p:cNvSpPr>
                    <a:spLocks noChangeAspect="1"/>
                  </p:cNvSpPr>
                  <p:nvPr/>
                </p:nvSpPr>
                <p:spPr bwMode="auto">
                  <a:xfrm>
                    <a:off x="2823" y="1828"/>
                    <a:ext cx="292" cy="586"/>
                  </a:xfrm>
                  <a:custGeom>
                    <a:avLst/>
                    <a:gdLst>
                      <a:gd name="T0" fmla="*/ 1 w 21649"/>
                      <a:gd name="T1" fmla="*/ 0 h 43200"/>
                      <a:gd name="T2" fmla="*/ 0 w 21649"/>
                      <a:gd name="T3" fmla="*/ 586 h 43200"/>
                      <a:gd name="T4" fmla="*/ 1 w 21649"/>
                      <a:gd name="T5" fmla="*/ 293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49" h="43200" fill="none" extrusionOk="0">
                        <a:moveTo>
                          <a:pt x="79" y="0"/>
                        </a:moveTo>
                        <a:cubicBezTo>
                          <a:pt x="11997" y="17"/>
                          <a:pt x="21649" y="9682"/>
                          <a:pt x="21649" y="21600"/>
                        </a:cubicBezTo>
                        <a:cubicBezTo>
                          <a:pt x="21649" y="33529"/>
                          <a:pt x="11978" y="43200"/>
                          <a:pt x="49" y="43200"/>
                        </a:cubicBezTo>
                        <a:cubicBezTo>
                          <a:pt x="32" y="43200"/>
                          <a:pt x="16" y="43199"/>
                          <a:pt x="0" y="43199"/>
                        </a:cubicBezTo>
                      </a:path>
                      <a:path w="21649" h="43200" stroke="0" extrusionOk="0">
                        <a:moveTo>
                          <a:pt x="79" y="0"/>
                        </a:moveTo>
                        <a:cubicBezTo>
                          <a:pt x="11997" y="17"/>
                          <a:pt x="21649" y="9682"/>
                          <a:pt x="21649" y="21600"/>
                        </a:cubicBezTo>
                        <a:cubicBezTo>
                          <a:pt x="21649" y="33529"/>
                          <a:pt x="11978" y="43200"/>
                          <a:pt x="49" y="43200"/>
                        </a:cubicBezTo>
                        <a:cubicBezTo>
                          <a:pt x="32" y="43200"/>
                          <a:pt x="16" y="43199"/>
                          <a:pt x="0" y="43199"/>
                        </a:cubicBezTo>
                        <a:lnTo>
                          <a:pt x="49" y="21600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018" name="Group 17"/>
                <p:cNvGrpSpPr>
                  <a:grpSpLocks noChangeAspect="1"/>
                </p:cNvGrpSpPr>
                <p:nvPr/>
              </p:nvGrpSpPr>
              <p:grpSpPr bwMode="auto">
                <a:xfrm rot="19730458" flipV="1">
                  <a:off x="3398" y="1806"/>
                  <a:ext cx="150" cy="152"/>
                  <a:chOff x="3232" y="1897"/>
                  <a:chExt cx="290" cy="294"/>
                </a:xfrm>
              </p:grpSpPr>
              <p:sp>
                <p:nvSpPr>
                  <p:cNvPr id="42019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32" y="1901"/>
                    <a:ext cx="286" cy="286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20" name="Arc 19"/>
                  <p:cNvSpPr>
                    <a:spLocks noChangeAspect="1"/>
                  </p:cNvSpPr>
                  <p:nvPr/>
                </p:nvSpPr>
                <p:spPr bwMode="auto">
                  <a:xfrm>
                    <a:off x="3375" y="1897"/>
                    <a:ext cx="147" cy="294"/>
                  </a:xfrm>
                  <a:custGeom>
                    <a:avLst/>
                    <a:gdLst>
                      <a:gd name="T0" fmla="*/ 1 w 21649"/>
                      <a:gd name="T1" fmla="*/ 0 h 43200"/>
                      <a:gd name="T2" fmla="*/ 0 w 21649"/>
                      <a:gd name="T3" fmla="*/ 294 h 43200"/>
                      <a:gd name="T4" fmla="*/ 0 w 21649"/>
                      <a:gd name="T5" fmla="*/ 147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49" h="43200" fill="none" extrusionOk="0">
                        <a:moveTo>
                          <a:pt x="79" y="0"/>
                        </a:moveTo>
                        <a:cubicBezTo>
                          <a:pt x="11997" y="17"/>
                          <a:pt x="21649" y="9682"/>
                          <a:pt x="21649" y="21600"/>
                        </a:cubicBezTo>
                        <a:cubicBezTo>
                          <a:pt x="21649" y="33529"/>
                          <a:pt x="11978" y="43200"/>
                          <a:pt x="49" y="43200"/>
                        </a:cubicBezTo>
                        <a:cubicBezTo>
                          <a:pt x="32" y="43200"/>
                          <a:pt x="16" y="43199"/>
                          <a:pt x="0" y="43199"/>
                        </a:cubicBezTo>
                      </a:path>
                      <a:path w="21649" h="43200" stroke="0" extrusionOk="0">
                        <a:moveTo>
                          <a:pt x="79" y="0"/>
                        </a:moveTo>
                        <a:cubicBezTo>
                          <a:pt x="11997" y="17"/>
                          <a:pt x="21649" y="9682"/>
                          <a:pt x="21649" y="21600"/>
                        </a:cubicBezTo>
                        <a:cubicBezTo>
                          <a:pt x="21649" y="33529"/>
                          <a:pt x="11978" y="43200"/>
                          <a:pt x="49" y="43200"/>
                        </a:cubicBezTo>
                        <a:cubicBezTo>
                          <a:pt x="32" y="43200"/>
                          <a:pt x="16" y="43199"/>
                          <a:pt x="0" y="43199"/>
                        </a:cubicBezTo>
                        <a:lnTo>
                          <a:pt x="49" y="21600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42013" name="Text Box 20"/>
            <p:cNvSpPr txBox="1">
              <a:spLocks noChangeArrowheads="1"/>
            </p:cNvSpPr>
            <p:nvPr/>
          </p:nvSpPr>
          <p:spPr bwMode="auto">
            <a:xfrm>
              <a:off x="4398" y="1637"/>
              <a:ext cx="1090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T=27.3</a:t>
              </a:r>
              <a:r>
                <a:rPr lang="en-US" sz="2800" baseline="30000"/>
                <a:t>d</a:t>
              </a:r>
              <a:endParaRPr lang="en-US" sz="2800"/>
            </a:p>
            <a:p>
              <a:pPr algn="ctr"/>
              <a:r>
                <a:rPr lang="en-US" sz="2800"/>
                <a:t>(Sidereal)</a:t>
              </a:r>
              <a:endParaRPr lang="en-US" sz="2000" baseline="30000"/>
            </a:p>
          </p:txBody>
        </p:sp>
      </p:grpSp>
      <p:grpSp>
        <p:nvGrpSpPr>
          <p:cNvPr id="55317" name="Group 21"/>
          <p:cNvGrpSpPr>
            <a:grpSpLocks/>
          </p:cNvGrpSpPr>
          <p:nvPr/>
        </p:nvGrpSpPr>
        <p:grpSpPr bwMode="auto">
          <a:xfrm>
            <a:off x="5237163" y="1427163"/>
            <a:ext cx="3165475" cy="1730375"/>
            <a:chOff x="3299" y="899"/>
            <a:chExt cx="1994" cy="1090"/>
          </a:xfrm>
        </p:grpSpPr>
        <p:grpSp>
          <p:nvGrpSpPr>
            <p:cNvPr id="42003" name="Group 22"/>
            <p:cNvGrpSpPr>
              <a:grpSpLocks/>
            </p:cNvGrpSpPr>
            <p:nvPr/>
          </p:nvGrpSpPr>
          <p:grpSpPr bwMode="auto">
            <a:xfrm>
              <a:off x="3299" y="1079"/>
              <a:ext cx="920" cy="910"/>
              <a:chOff x="3299" y="1079"/>
              <a:chExt cx="920" cy="910"/>
            </a:xfrm>
          </p:grpSpPr>
          <p:sp>
            <p:nvSpPr>
              <p:cNvPr id="42005" name="Oval 23"/>
              <p:cNvSpPr>
                <a:spLocks noChangeAspect="1" noChangeArrowheads="1"/>
              </p:cNvSpPr>
              <p:nvPr/>
            </p:nvSpPr>
            <p:spPr bwMode="auto">
              <a:xfrm rot="19860000" flipV="1">
                <a:off x="3309" y="1079"/>
                <a:ext cx="910" cy="91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006" name="Group 24"/>
              <p:cNvGrpSpPr>
                <a:grpSpLocks noChangeAspect="1"/>
              </p:cNvGrpSpPr>
              <p:nvPr/>
            </p:nvGrpSpPr>
            <p:grpSpPr bwMode="auto">
              <a:xfrm rot="19860000" flipV="1">
                <a:off x="3620" y="1387"/>
                <a:ext cx="288" cy="293"/>
                <a:chOff x="2539" y="1828"/>
                <a:chExt cx="576" cy="586"/>
              </a:xfrm>
            </p:grpSpPr>
            <p:sp>
              <p:nvSpPr>
                <p:cNvPr id="42010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539" y="1836"/>
                  <a:ext cx="568" cy="57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11" name="Arc 26"/>
                <p:cNvSpPr>
                  <a:spLocks noChangeAspect="1"/>
                </p:cNvSpPr>
                <p:nvPr/>
              </p:nvSpPr>
              <p:spPr bwMode="auto">
                <a:xfrm>
                  <a:off x="2823" y="1828"/>
                  <a:ext cx="292" cy="586"/>
                </a:xfrm>
                <a:custGeom>
                  <a:avLst/>
                  <a:gdLst>
                    <a:gd name="T0" fmla="*/ 1 w 21649"/>
                    <a:gd name="T1" fmla="*/ 0 h 43200"/>
                    <a:gd name="T2" fmla="*/ 0 w 21649"/>
                    <a:gd name="T3" fmla="*/ 586 h 43200"/>
                    <a:gd name="T4" fmla="*/ 1 w 21649"/>
                    <a:gd name="T5" fmla="*/ 293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49" h="43200" fill="none" extrusionOk="0">
                      <a:moveTo>
                        <a:pt x="79" y="0"/>
                      </a:moveTo>
                      <a:cubicBezTo>
                        <a:pt x="11997" y="17"/>
                        <a:pt x="21649" y="9682"/>
                        <a:pt x="21649" y="21600"/>
                      </a:cubicBezTo>
                      <a:cubicBezTo>
                        <a:pt x="21649" y="33529"/>
                        <a:pt x="11978" y="43200"/>
                        <a:pt x="49" y="43200"/>
                      </a:cubicBezTo>
                      <a:cubicBezTo>
                        <a:pt x="32" y="43200"/>
                        <a:pt x="16" y="43199"/>
                        <a:pt x="0" y="43199"/>
                      </a:cubicBezTo>
                    </a:path>
                    <a:path w="21649" h="43200" stroke="0" extrusionOk="0">
                      <a:moveTo>
                        <a:pt x="79" y="0"/>
                      </a:moveTo>
                      <a:cubicBezTo>
                        <a:pt x="11997" y="17"/>
                        <a:pt x="21649" y="9682"/>
                        <a:pt x="21649" y="21600"/>
                      </a:cubicBezTo>
                      <a:cubicBezTo>
                        <a:pt x="21649" y="33529"/>
                        <a:pt x="11978" y="43200"/>
                        <a:pt x="49" y="43200"/>
                      </a:cubicBezTo>
                      <a:cubicBezTo>
                        <a:pt x="32" y="43200"/>
                        <a:pt x="16" y="43199"/>
                        <a:pt x="0" y="43199"/>
                      </a:cubicBezTo>
                      <a:lnTo>
                        <a:pt x="49" y="2160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>
                  <a:solidFill>
                    <a:schemeClr val="accent2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007" name="Group 27"/>
              <p:cNvGrpSpPr>
                <a:grpSpLocks noChangeAspect="1"/>
              </p:cNvGrpSpPr>
              <p:nvPr/>
            </p:nvGrpSpPr>
            <p:grpSpPr bwMode="auto">
              <a:xfrm rot="19860000" flipV="1">
                <a:off x="3299" y="1673"/>
                <a:ext cx="150" cy="152"/>
                <a:chOff x="3232" y="1897"/>
                <a:chExt cx="290" cy="294"/>
              </a:xfrm>
            </p:grpSpPr>
            <p:sp>
              <p:nvSpPr>
                <p:cNvPr id="42008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232" y="1901"/>
                  <a:ext cx="286" cy="286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09" name="Arc 29"/>
                <p:cNvSpPr>
                  <a:spLocks noChangeAspect="1"/>
                </p:cNvSpPr>
                <p:nvPr/>
              </p:nvSpPr>
              <p:spPr bwMode="auto">
                <a:xfrm>
                  <a:off x="3375" y="1897"/>
                  <a:ext cx="147" cy="294"/>
                </a:xfrm>
                <a:custGeom>
                  <a:avLst/>
                  <a:gdLst>
                    <a:gd name="T0" fmla="*/ 1 w 21649"/>
                    <a:gd name="T1" fmla="*/ 0 h 43200"/>
                    <a:gd name="T2" fmla="*/ 0 w 21649"/>
                    <a:gd name="T3" fmla="*/ 294 h 43200"/>
                    <a:gd name="T4" fmla="*/ 0 w 21649"/>
                    <a:gd name="T5" fmla="*/ 147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49" h="43200" fill="none" extrusionOk="0">
                      <a:moveTo>
                        <a:pt x="79" y="0"/>
                      </a:moveTo>
                      <a:cubicBezTo>
                        <a:pt x="11997" y="17"/>
                        <a:pt x="21649" y="9682"/>
                        <a:pt x="21649" y="21600"/>
                      </a:cubicBezTo>
                      <a:cubicBezTo>
                        <a:pt x="21649" y="33529"/>
                        <a:pt x="11978" y="43200"/>
                        <a:pt x="49" y="43200"/>
                      </a:cubicBezTo>
                      <a:cubicBezTo>
                        <a:pt x="32" y="43200"/>
                        <a:pt x="16" y="43199"/>
                        <a:pt x="0" y="43199"/>
                      </a:cubicBezTo>
                    </a:path>
                    <a:path w="21649" h="43200" stroke="0" extrusionOk="0">
                      <a:moveTo>
                        <a:pt x="79" y="0"/>
                      </a:moveTo>
                      <a:cubicBezTo>
                        <a:pt x="11997" y="17"/>
                        <a:pt x="21649" y="9682"/>
                        <a:pt x="21649" y="21600"/>
                      </a:cubicBezTo>
                      <a:cubicBezTo>
                        <a:pt x="21649" y="33529"/>
                        <a:pt x="11978" y="43200"/>
                        <a:pt x="49" y="43200"/>
                      </a:cubicBezTo>
                      <a:cubicBezTo>
                        <a:pt x="32" y="43200"/>
                        <a:pt x="16" y="43199"/>
                        <a:pt x="0" y="43199"/>
                      </a:cubicBezTo>
                      <a:lnTo>
                        <a:pt x="49" y="2160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2004" name="Text Box 30"/>
            <p:cNvSpPr txBox="1">
              <a:spLocks noChangeArrowheads="1"/>
            </p:cNvSpPr>
            <p:nvPr/>
          </p:nvSpPr>
          <p:spPr bwMode="auto">
            <a:xfrm>
              <a:off x="4229" y="899"/>
              <a:ext cx="1064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T=29.5</a:t>
              </a:r>
              <a:r>
                <a:rPr lang="en-US" sz="2800" baseline="30000"/>
                <a:t>d</a:t>
              </a:r>
              <a:endParaRPr lang="en-US" sz="2800"/>
            </a:p>
            <a:p>
              <a:pPr algn="ctr"/>
              <a:r>
                <a:rPr lang="en-US" sz="2800"/>
                <a:t>(Synodic)</a:t>
              </a:r>
              <a:endParaRPr lang="en-US" sz="2000" baseline="30000"/>
            </a:p>
          </p:txBody>
        </p:sp>
      </p:grpSp>
      <p:grpSp>
        <p:nvGrpSpPr>
          <p:cNvPr id="41995" name="Group 31"/>
          <p:cNvGrpSpPr>
            <a:grpSpLocks/>
          </p:cNvGrpSpPr>
          <p:nvPr/>
        </p:nvGrpSpPr>
        <p:grpSpPr bwMode="auto">
          <a:xfrm flipV="1">
            <a:off x="5816600" y="4348163"/>
            <a:ext cx="1549400" cy="1444625"/>
            <a:chOff x="4037" y="1620"/>
            <a:chExt cx="976" cy="910"/>
          </a:xfrm>
        </p:grpSpPr>
        <p:sp>
          <p:nvSpPr>
            <p:cNvPr id="41996" name="Oval 32"/>
            <p:cNvSpPr>
              <a:spLocks noChangeAspect="1" noChangeArrowheads="1"/>
            </p:cNvSpPr>
            <p:nvPr/>
          </p:nvSpPr>
          <p:spPr bwMode="auto">
            <a:xfrm>
              <a:off x="4103" y="1620"/>
              <a:ext cx="910" cy="91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997" name="Group 33"/>
            <p:cNvGrpSpPr>
              <a:grpSpLocks noChangeAspect="1"/>
            </p:cNvGrpSpPr>
            <p:nvPr/>
          </p:nvGrpSpPr>
          <p:grpSpPr bwMode="auto">
            <a:xfrm>
              <a:off x="4414" y="1929"/>
              <a:ext cx="288" cy="293"/>
              <a:chOff x="2539" y="1828"/>
              <a:chExt cx="576" cy="586"/>
            </a:xfrm>
          </p:grpSpPr>
          <p:sp>
            <p:nvSpPr>
              <p:cNvPr id="42001" name="Oval 34"/>
              <p:cNvSpPr>
                <a:spLocks noChangeAspect="1" noChangeArrowheads="1"/>
              </p:cNvSpPr>
              <p:nvPr/>
            </p:nvSpPr>
            <p:spPr bwMode="auto">
              <a:xfrm>
                <a:off x="2539" y="1836"/>
                <a:ext cx="568" cy="570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2" name="Arc 35"/>
              <p:cNvSpPr>
                <a:spLocks noChangeAspect="1"/>
              </p:cNvSpPr>
              <p:nvPr/>
            </p:nvSpPr>
            <p:spPr bwMode="auto">
              <a:xfrm>
                <a:off x="2823" y="1828"/>
                <a:ext cx="292" cy="586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586 h 43200"/>
                  <a:gd name="T4" fmla="*/ 1 w 21649"/>
                  <a:gd name="T5" fmla="*/ 293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998" name="Group 36"/>
            <p:cNvGrpSpPr>
              <a:grpSpLocks noChangeAspect="1"/>
            </p:cNvGrpSpPr>
            <p:nvPr/>
          </p:nvGrpSpPr>
          <p:grpSpPr bwMode="auto">
            <a:xfrm>
              <a:off x="4037" y="2000"/>
              <a:ext cx="150" cy="152"/>
              <a:chOff x="3232" y="1897"/>
              <a:chExt cx="290" cy="294"/>
            </a:xfrm>
          </p:grpSpPr>
          <p:sp>
            <p:nvSpPr>
              <p:cNvPr id="41999" name="Oval 37"/>
              <p:cNvSpPr>
                <a:spLocks noChangeAspect="1" noChangeArrowheads="1"/>
              </p:cNvSpPr>
              <p:nvPr/>
            </p:nvSpPr>
            <p:spPr bwMode="auto">
              <a:xfrm>
                <a:off x="3232" y="1901"/>
                <a:ext cx="286" cy="28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000" name="Arc 38"/>
              <p:cNvSpPr>
                <a:spLocks noChangeAspect="1"/>
              </p:cNvSpPr>
              <p:nvPr/>
            </p:nvSpPr>
            <p:spPr bwMode="auto">
              <a:xfrm>
                <a:off x="3375" y="1897"/>
                <a:ext cx="147" cy="294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4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/>
      <p:bldP spid="55302" grpId="0" animBg="1"/>
      <p:bldP spid="5530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"/>
          <p:cNvGrpSpPr>
            <a:grpSpLocks/>
          </p:cNvGrpSpPr>
          <p:nvPr/>
        </p:nvGrpSpPr>
        <p:grpSpPr bwMode="auto">
          <a:xfrm>
            <a:off x="492125" y="1881188"/>
            <a:ext cx="8159750" cy="3095625"/>
            <a:chOff x="914400" y="2257716"/>
            <a:chExt cx="8159608" cy="3096922"/>
          </a:xfrm>
        </p:grpSpPr>
        <p:sp>
          <p:nvSpPr>
            <p:cNvPr id="43011" name="Oval 11"/>
            <p:cNvSpPr>
              <a:spLocks noChangeAspect="1" noChangeArrowheads="1"/>
            </p:cNvSpPr>
            <p:nvPr/>
          </p:nvSpPr>
          <p:spPr bwMode="auto">
            <a:xfrm>
              <a:off x="914400" y="2895600"/>
              <a:ext cx="1828800" cy="1828800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48" name="Freeform 4"/>
            <p:cNvSpPr>
              <a:spLocks/>
            </p:cNvSpPr>
            <p:nvPr/>
          </p:nvSpPr>
          <p:spPr bwMode="auto">
            <a:xfrm>
              <a:off x="5694280" y="2475294"/>
              <a:ext cx="3368616" cy="2674470"/>
            </a:xfrm>
            <a:custGeom>
              <a:avLst/>
              <a:gdLst>
                <a:gd name="T0" fmla="*/ 0 w 2121"/>
                <a:gd name="T1" fmla="*/ 657 h 1666"/>
                <a:gd name="T2" fmla="*/ 2121 w 2121"/>
                <a:gd name="T3" fmla="*/ 0 h 1666"/>
                <a:gd name="T4" fmla="*/ 2121 w 2121"/>
                <a:gd name="T5" fmla="*/ 1666 h 1666"/>
                <a:gd name="T6" fmla="*/ 0 w 2121"/>
                <a:gd name="T7" fmla="*/ 1005 h 1666"/>
                <a:gd name="T8" fmla="*/ 0 w 2121"/>
                <a:gd name="T9" fmla="*/ 657 h 1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1" h="1666">
                  <a:moveTo>
                    <a:pt x="0" y="657"/>
                  </a:moveTo>
                  <a:lnTo>
                    <a:pt x="2121" y="0"/>
                  </a:lnTo>
                  <a:lnTo>
                    <a:pt x="2121" y="1666"/>
                  </a:lnTo>
                  <a:lnTo>
                    <a:pt x="0" y="1005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13" name="Freeform 5"/>
            <p:cNvSpPr>
              <a:spLocks/>
            </p:cNvSpPr>
            <p:nvPr/>
          </p:nvSpPr>
          <p:spPr bwMode="auto">
            <a:xfrm>
              <a:off x="1828801" y="2469861"/>
              <a:ext cx="7245207" cy="2254538"/>
            </a:xfrm>
            <a:custGeom>
              <a:avLst/>
              <a:gdLst>
                <a:gd name="T0" fmla="*/ 0 w 4538"/>
                <a:gd name="T1" fmla="*/ 2254538 h 1416"/>
                <a:gd name="T2" fmla="*/ 7245207 w 4538"/>
                <a:gd name="T3" fmla="*/ 0 h 14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538" h="1416">
                  <a:moveTo>
                    <a:pt x="0" y="1416"/>
                  </a:moveTo>
                  <a:lnTo>
                    <a:pt x="4538" y="0"/>
                  </a:lnTo>
                </a:path>
              </a:pathLst>
            </a:custGeom>
            <a:solidFill>
              <a:srgbClr val="323232"/>
            </a:solidFill>
            <a:ln w="12700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4" name="Line 6"/>
            <p:cNvSpPr>
              <a:spLocks noChangeShapeType="1"/>
            </p:cNvSpPr>
            <p:nvPr/>
          </p:nvSpPr>
          <p:spPr bwMode="auto">
            <a:xfrm>
              <a:off x="1828802" y="2895601"/>
              <a:ext cx="7245206" cy="224819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5" name="Line 7"/>
            <p:cNvSpPr>
              <a:spLocks noChangeShapeType="1"/>
            </p:cNvSpPr>
            <p:nvPr/>
          </p:nvSpPr>
          <p:spPr bwMode="auto">
            <a:xfrm>
              <a:off x="1828800" y="2895600"/>
              <a:ext cx="5588000" cy="90963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6" name="Freeform 8"/>
            <p:cNvSpPr>
              <a:spLocks/>
            </p:cNvSpPr>
            <p:nvPr/>
          </p:nvSpPr>
          <p:spPr bwMode="auto">
            <a:xfrm>
              <a:off x="1828800" y="3806824"/>
              <a:ext cx="5605463" cy="917575"/>
            </a:xfrm>
            <a:custGeom>
              <a:avLst/>
              <a:gdLst>
                <a:gd name="T0" fmla="*/ 0 w 4627"/>
                <a:gd name="T1" fmla="*/ 917575 h 760"/>
                <a:gd name="T2" fmla="*/ 5605463 w 4627"/>
                <a:gd name="T3" fmla="*/ 0 h 7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627" h="760">
                  <a:moveTo>
                    <a:pt x="0" y="760"/>
                  </a:moveTo>
                  <a:lnTo>
                    <a:pt x="4627" y="0"/>
                  </a:lnTo>
                </a:path>
              </a:pathLst>
            </a:custGeom>
            <a:solidFill>
              <a:srgbClr val="323232"/>
            </a:solidFill>
            <a:ln w="12700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7" name="Freeform 9"/>
            <p:cNvSpPr>
              <a:spLocks/>
            </p:cNvSpPr>
            <p:nvPr/>
          </p:nvSpPr>
          <p:spPr bwMode="auto">
            <a:xfrm>
              <a:off x="5740400" y="3530600"/>
              <a:ext cx="1762125" cy="549275"/>
            </a:xfrm>
            <a:custGeom>
              <a:avLst/>
              <a:gdLst>
                <a:gd name="T0" fmla="*/ 0 w 1060"/>
                <a:gd name="T1" fmla="*/ 0 h 352"/>
                <a:gd name="T2" fmla="*/ 1762125 w 1060"/>
                <a:gd name="T3" fmla="*/ 274638 h 352"/>
                <a:gd name="T4" fmla="*/ 0 w 1060"/>
                <a:gd name="T5" fmla="*/ 549275 h 352"/>
                <a:gd name="T6" fmla="*/ 0 w 1060"/>
                <a:gd name="T7" fmla="*/ 0 h 3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0" h="352">
                  <a:moveTo>
                    <a:pt x="0" y="0"/>
                  </a:moveTo>
                  <a:lnTo>
                    <a:pt x="1060" y="176"/>
                  </a:lnTo>
                  <a:lnTo>
                    <a:pt x="0" y="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12700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4" name="Oval 10"/>
            <p:cNvSpPr>
              <a:spLocks noChangeArrowheads="1"/>
            </p:cNvSpPr>
            <p:nvPr/>
          </p:nvSpPr>
          <p:spPr bwMode="auto">
            <a:xfrm>
              <a:off x="5460921" y="3521895"/>
              <a:ext cx="568315" cy="56856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3019" name="Oval 12"/>
            <p:cNvSpPr>
              <a:spLocks noChangeArrowheads="1"/>
            </p:cNvSpPr>
            <p:nvPr/>
          </p:nvSpPr>
          <p:spPr bwMode="auto">
            <a:xfrm>
              <a:off x="5480050" y="3536950"/>
              <a:ext cx="533400" cy="5334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3020" name="Text Box 13"/>
            <p:cNvSpPr txBox="1">
              <a:spLocks noChangeArrowheads="1"/>
            </p:cNvSpPr>
            <p:nvPr/>
          </p:nvSpPr>
          <p:spPr bwMode="auto">
            <a:xfrm>
              <a:off x="7176814" y="3120123"/>
              <a:ext cx="184537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Penumbra</a:t>
              </a:r>
              <a:endParaRPr lang="en-US" sz="1800"/>
            </a:p>
          </p:txBody>
        </p:sp>
        <p:sp>
          <p:nvSpPr>
            <p:cNvPr id="43021" name="Text Box 14"/>
            <p:cNvSpPr txBox="1">
              <a:spLocks noChangeArrowheads="1"/>
            </p:cNvSpPr>
            <p:nvPr/>
          </p:nvSpPr>
          <p:spPr bwMode="auto">
            <a:xfrm>
              <a:off x="1392238" y="4835525"/>
              <a:ext cx="817562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>
                  <a:solidFill>
                    <a:schemeClr val="bg2"/>
                  </a:solidFill>
                </a:rPr>
                <a:t>Sun</a:t>
              </a:r>
              <a:endParaRPr lang="en-US" sz="2000">
                <a:solidFill>
                  <a:schemeClr val="bg2"/>
                </a:solidFill>
              </a:endParaRPr>
            </a:p>
          </p:txBody>
        </p:sp>
        <p:sp>
          <p:nvSpPr>
            <p:cNvPr id="43022" name="Text Box 15"/>
            <p:cNvSpPr txBox="1">
              <a:spLocks noChangeArrowheads="1"/>
            </p:cNvSpPr>
            <p:nvPr/>
          </p:nvSpPr>
          <p:spPr bwMode="auto">
            <a:xfrm>
              <a:off x="5195888" y="4833938"/>
              <a:ext cx="1035050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>
                  <a:solidFill>
                    <a:schemeClr val="bg2"/>
                  </a:solidFill>
                </a:rPr>
                <a:t>Earth</a:t>
              </a:r>
              <a:endParaRPr lang="en-US" sz="2000">
                <a:solidFill>
                  <a:schemeClr val="bg2"/>
                </a:solidFill>
              </a:endParaRPr>
            </a:p>
          </p:txBody>
        </p:sp>
        <p:sp>
          <p:nvSpPr>
            <p:cNvPr id="43023" name="Arc 16"/>
            <p:cNvSpPr>
              <a:spLocks/>
            </p:cNvSpPr>
            <p:nvPr/>
          </p:nvSpPr>
          <p:spPr bwMode="auto">
            <a:xfrm>
              <a:off x="5743931" y="3527068"/>
              <a:ext cx="284163" cy="566928"/>
            </a:xfrm>
            <a:custGeom>
              <a:avLst/>
              <a:gdLst>
                <a:gd name="T0" fmla="*/ 3893 w 21900"/>
                <a:gd name="T1" fmla="*/ 0 h 43200"/>
                <a:gd name="T2" fmla="*/ 0 w 21900"/>
                <a:gd name="T3" fmla="*/ 566902 h 43200"/>
                <a:gd name="T4" fmla="*/ 3893 w 21900"/>
                <a:gd name="T5" fmla="*/ 28346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00" h="43200" fill="none" extrusionOk="0">
                  <a:moveTo>
                    <a:pt x="299" y="0"/>
                  </a:moveTo>
                  <a:cubicBezTo>
                    <a:pt x="12229" y="0"/>
                    <a:pt x="21900" y="9670"/>
                    <a:pt x="21900" y="21600"/>
                  </a:cubicBezTo>
                  <a:cubicBezTo>
                    <a:pt x="21900" y="33529"/>
                    <a:pt x="12229" y="43200"/>
                    <a:pt x="300" y="43200"/>
                  </a:cubicBezTo>
                  <a:cubicBezTo>
                    <a:pt x="199" y="43200"/>
                    <a:pt x="99" y="43199"/>
                    <a:pt x="0" y="43197"/>
                  </a:cubicBezTo>
                </a:path>
                <a:path w="21900" h="43200" stroke="0" extrusionOk="0">
                  <a:moveTo>
                    <a:pt x="299" y="0"/>
                  </a:moveTo>
                  <a:cubicBezTo>
                    <a:pt x="12229" y="0"/>
                    <a:pt x="21900" y="9670"/>
                    <a:pt x="21900" y="21600"/>
                  </a:cubicBezTo>
                  <a:cubicBezTo>
                    <a:pt x="21900" y="33529"/>
                    <a:pt x="12229" y="43200"/>
                    <a:pt x="300" y="43200"/>
                  </a:cubicBezTo>
                  <a:cubicBezTo>
                    <a:pt x="199" y="43200"/>
                    <a:pt x="99" y="43199"/>
                    <a:pt x="0" y="43197"/>
                  </a:cubicBezTo>
                  <a:lnTo>
                    <a:pt x="300" y="21600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bg2"/>
            </a:solidFill>
            <a:ln w="63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Text Box 18"/>
            <p:cNvSpPr txBox="1">
              <a:spLocks noChangeArrowheads="1"/>
            </p:cNvSpPr>
            <p:nvPr/>
          </p:nvSpPr>
          <p:spPr bwMode="auto">
            <a:xfrm>
              <a:off x="5611740" y="2257716"/>
              <a:ext cx="1265238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>
                  <a:solidFill>
                    <a:schemeClr val="bg2"/>
                  </a:solidFill>
                </a:rPr>
                <a:t>Umbra</a:t>
              </a:r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3025" name="Line 19"/>
            <p:cNvSpPr>
              <a:spLocks noChangeShapeType="1"/>
            </p:cNvSpPr>
            <p:nvPr/>
          </p:nvSpPr>
          <p:spPr bwMode="auto">
            <a:xfrm>
              <a:off x="6244359" y="2732088"/>
              <a:ext cx="0" cy="10715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AutoShape 3"/>
          <p:cNvSpPr>
            <a:spLocks noChangeArrowheads="1"/>
          </p:cNvSpPr>
          <p:nvPr/>
        </p:nvSpPr>
        <p:spPr bwMode="auto">
          <a:xfrm rot="16200000">
            <a:off x="4810919" y="965994"/>
            <a:ext cx="1903412" cy="676275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endParaRPr lang="en-US" sz="2000">
              <a:solidFill>
                <a:schemeClr val="folHlink"/>
              </a:solidFill>
            </a:endParaRPr>
          </a:p>
        </p:txBody>
      </p:sp>
      <p:sp>
        <p:nvSpPr>
          <p:cNvPr id="58372" name="AutoShape 4"/>
          <p:cNvSpPr>
            <a:spLocks noChangeArrowheads="1"/>
          </p:cNvSpPr>
          <p:nvPr/>
        </p:nvSpPr>
        <p:spPr bwMode="auto">
          <a:xfrm rot="16200000">
            <a:off x="4810125" y="-890587"/>
            <a:ext cx="1905000" cy="676275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txBody>
          <a:bodyPr vert="eaVert" wrap="none" anchor="ctr"/>
          <a:lstStyle/>
          <a:p>
            <a:pPr algn="ctr" eaLnBrk="0" hangingPunct="0">
              <a:defRPr/>
            </a:pPr>
            <a:endParaRPr lang="en-US" sz="2000">
              <a:solidFill>
                <a:schemeClr val="folHlink"/>
              </a:solidFill>
            </a:endParaRPr>
          </a:p>
        </p:txBody>
      </p:sp>
      <p:sp>
        <p:nvSpPr>
          <p:cNvPr id="44036" name="AutoShape 5"/>
          <p:cNvSpPr>
            <a:spLocks noChangeArrowheads="1"/>
          </p:cNvSpPr>
          <p:nvPr/>
        </p:nvSpPr>
        <p:spPr bwMode="auto">
          <a:xfrm rot="5400000">
            <a:off x="4828382" y="32544"/>
            <a:ext cx="1854200" cy="6777037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Oval 6"/>
          <p:cNvSpPr>
            <a:spLocks noChangeAspect="1" noChangeArrowheads="1"/>
          </p:cNvSpPr>
          <p:nvPr/>
        </p:nvSpPr>
        <p:spPr bwMode="auto">
          <a:xfrm>
            <a:off x="1446213" y="2511425"/>
            <a:ext cx="1828800" cy="18288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5000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038" name="Arc 7"/>
          <p:cNvSpPr>
            <a:spLocks/>
          </p:cNvSpPr>
          <p:nvPr/>
        </p:nvSpPr>
        <p:spPr bwMode="auto">
          <a:xfrm>
            <a:off x="2363788" y="2509838"/>
            <a:ext cx="917575" cy="1828800"/>
          </a:xfrm>
          <a:custGeom>
            <a:avLst/>
            <a:gdLst>
              <a:gd name="T0" fmla="*/ 0 w 21600"/>
              <a:gd name="T1" fmla="*/ 0 h 43200"/>
              <a:gd name="T2" fmla="*/ 1317 w 21600"/>
              <a:gd name="T3" fmla="*/ 1828800 h 43200"/>
              <a:gd name="T4" fmla="*/ 0 w 21600"/>
              <a:gd name="T5" fmla="*/ 9144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17"/>
                  <a:pt x="11948" y="43182"/>
                  <a:pt x="30" y="43199"/>
                </a:cubicBezTo>
              </a:path>
              <a:path w="21600" h="432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17"/>
                  <a:pt x="11948" y="43182"/>
                  <a:pt x="30" y="43199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9"/>
          <p:cNvSpPr>
            <a:spLocks noChangeShapeType="1"/>
          </p:cNvSpPr>
          <p:nvPr/>
        </p:nvSpPr>
        <p:spPr bwMode="auto">
          <a:xfrm>
            <a:off x="0" y="3430588"/>
            <a:ext cx="13049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10"/>
          <p:cNvSpPr>
            <a:spLocks noChangeShapeType="1"/>
          </p:cNvSpPr>
          <p:nvPr/>
        </p:nvSpPr>
        <p:spPr bwMode="auto">
          <a:xfrm>
            <a:off x="0" y="3657600"/>
            <a:ext cx="13049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11"/>
          <p:cNvSpPr>
            <a:spLocks noChangeShapeType="1"/>
          </p:cNvSpPr>
          <p:nvPr/>
        </p:nvSpPr>
        <p:spPr bwMode="auto">
          <a:xfrm>
            <a:off x="0" y="3200400"/>
            <a:ext cx="13049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2"/>
          <p:cNvSpPr>
            <a:spLocks noChangeShapeType="1"/>
          </p:cNvSpPr>
          <p:nvPr/>
        </p:nvSpPr>
        <p:spPr bwMode="auto">
          <a:xfrm>
            <a:off x="0" y="3886200"/>
            <a:ext cx="13049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3"/>
          <p:cNvSpPr>
            <a:spLocks noChangeShapeType="1"/>
          </p:cNvSpPr>
          <p:nvPr/>
        </p:nvSpPr>
        <p:spPr bwMode="auto">
          <a:xfrm>
            <a:off x="0" y="4114800"/>
            <a:ext cx="13049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4"/>
          <p:cNvSpPr>
            <a:spLocks noChangeShapeType="1"/>
          </p:cNvSpPr>
          <p:nvPr/>
        </p:nvSpPr>
        <p:spPr bwMode="auto">
          <a:xfrm>
            <a:off x="0" y="2971800"/>
            <a:ext cx="13049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5"/>
          <p:cNvSpPr>
            <a:spLocks noChangeShapeType="1"/>
          </p:cNvSpPr>
          <p:nvPr/>
        </p:nvSpPr>
        <p:spPr bwMode="auto">
          <a:xfrm>
            <a:off x="0" y="2743200"/>
            <a:ext cx="1304925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Text Box 16"/>
          <p:cNvSpPr txBox="1">
            <a:spLocks noChangeArrowheads="1"/>
          </p:cNvSpPr>
          <p:nvPr/>
        </p:nvSpPr>
        <p:spPr bwMode="auto">
          <a:xfrm>
            <a:off x="44450" y="2147888"/>
            <a:ext cx="13001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2"/>
                </a:solidFill>
              </a:rPr>
              <a:t>Sunlight</a:t>
            </a:r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44047" name="Oval 19"/>
          <p:cNvSpPr>
            <a:spLocks noChangeAspect="1" noChangeArrowheads="1"/>
          </p:cNvSpPr>
          <p:nvPr/>
        </p:nvSpPr>
        <p:spPr bwMode="auto">
          <a:xfrm>
            <a:off x="4343400" y="1276350"/>
            <a:ext cx="455613" cy="455613"/>
          </a:xfrm>
          <a:prstGeom prst="ellipse">
            <a:avLst/>
          </a:prstGeom>
          <a:solidFill>
            <a:schemeClr val="bg2"/>
          </a:solidFill>
          <a:ln w="12700">
            <a:solidFill>
              <a:srgbClr val="00206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Arc 20"/>
          <p:cNvSpPr>
            <a:spLocks noChangeAspect="1"/>
          </p:cNvSpPr>
          <p:nvPr/>
        </p:nvSpPr>
        <p:spPr bwMode="auto">
          <a:xfrm>
            <a:off x="4337050" y="1273175"/>
            <a:ext cx="230188" cy="457200"/>
          </a:xfrm>
          <a:custGeom>
            <a:avLst/>
            <a:gdLst>
              <a:gd name="T0" fmla="*/ 230188 w 21685"/>
              <a:gd name="T1" fmla="*/ 457200 h 43191"/>
              <a:gd name="T2" fmla="*/ 222545 w 21685"/>
              <a:gd name="T3" fmla="*/ 0 h 43191"/>
              <a:gd name="T4" fmla="*/ 229286 w 21685"/>
              <a:gd name="T5" fmla="*/ 228552 h 431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85" h="43191" fill="none" extrusionOk="0">
                <a:moveTo>
                  <a:pt x="21684" y="43190"/>
                </a:moveTo>
                <a:cubicBezTo>
                  <a:pt x="21656" y="43190"/>
                  <a:pt x="21628" y="43190"/>
                  <a:pt x="21600" y="43191"/>
                </a:cubicBezTo>
                <a:cubicBezTo>
                  <a:pt x="9670" y="43191"/>
                  <a:pt x="0" y="33520"/>
                  <a:pt x="0" y="21591"/>
                </a:cubicBezTo>
                <a:cubicBezTo>
                  <a:pt x="-1" y="9908"/>
                  <a:pt x="9287" y="343"/>
                  <a:pt x="20965" y="0"/>
                </a:cubicBezTo>
              </a:path>
              <a:path w="21685" h="43191" stroke="0" extrusionOk="0">
                <a:moveTo>
                  <a:pt x="21684" y="43190"/>
                </a:moveTo>
                <a:cubicBezTo>
                  <a:pt x="21656" y="43190"/>
                  <a:pt x="21628" y="43190"/>
                  <a:pt x="21600" y="43191"/>
                </a:cubicBezTo>
                <a:cubicBezTo>
                  <a:pt x="9670" y="43191"/>
                  <a:pt x="0" y="33520"/>
                  <a:pt x="0" y="21591"/>
                </a:cubicBezTo>
                <a:cubicBezTo>
                  <a:pt x="-1" y="9908"/>
                  <a:pt x="9287" y="343"/>
                  <a:pt x="20965" y="0"/>
                </a:cubicBezTo>
                <a:lnTo>
                  <a:pt x="21600" y="21591"/>
                </a:lnTo>
                <a:lnTo>
                  <a:pt x="21684" y="4319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206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883150" y="1303338"/>
            <a:ext cx="2147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Uneclipsed Moon</a:t>
            </a:r>
          </a:p>
        </p:txBody>
      </p:sp>
      <p:sp>
        <p:nvSpPr>
          <p:cNvPr id="44050" name="Oval 24"/>
          <p:cNvSpPr>
            <a:spLocks noChangeAspect="1" noChangeArrowheads="1"/>
          </p:cNvSpPr>
          <p:nvPr/>
        </p:nvSpPr>
        <p:spPr bwMode="auto">
          <a:xfrm>
            <a:off x="4346575" y="2268538"/>
            <a:ext cx="455613" cy="455612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Arc 25"/>
          <p:cNvSpPr>
            <a:spLocks noChangeAspect="1"/>
          </p:cNvSpPr>
          <p:nvPr/>
        </p:nvSpPr>
        <p:spPr bwMode="auto">
          <a:xfrm>
            <a:off x="4340225" y="2263775"/>
            <a:ext cx="231775" cy="457200"/>
          </a:xfrm>
          <a:custGeom>
            <a:avLst/>
            <a:gdLst>
              <a:gd name="T0" fmla="*/ 230183 w 21835"/>
              <a:gd name="T1" fmla="*/ 457200 h 43200"/>
              <a:gd name="T2" fmla="*/ 231775 w 21835"/>
              <a:gd name="T3" fmla="*/ 11 h 43200"/>
              <a:gd name="T4" fmla="*/ 229281 w 21835"/>
              <a:gd name="T5" fmla="*/ 228600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835" h="43200" fill="none" extrusionOk="0">
                <a:moveTo>
                  <a:pt x="21684" y="43199"/>
                </a:moveTo>
                <a:cubicBezTo>
                  <a:pt x="21656" y="43199"/>
                  <a:pt x="216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678" y="-1"/>
                  <a:pt x="21756" y="0"/>
                  <a:pt x="21834" y="1"/>
                </a:cubicBezTo>
              </a:path>
              <a:path w="21835" h="43200" stroke="0" extrusionOk="0">
                <a:moveTo>
                  <a:pt x="21684" y="43199"/>
                </a:moveTo>
                <a:cubicBezTo>
                  <a:pt x="21656" y="43199"/>
                  <a:pt x="216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678" y="-1"/>
                  <a:pt x="21756" y="0"/>
                  <a:pt x="21834" y="1"/>
                </a:cubicBezTo>
                <a:lnTo>
                  <a:pt x="21600" y="21600"/>
                </a:lnTo>
                <a:lnTo>
                  <a:pt x="21684" y="43199"/>
                </a:lnTo>
                <a:close/>
              </a:path>
            </a:pathLst>
          </a:custGeom>
          <a:solidFill>
            <a:schemeClr val="fol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Text Box 26"/>
          <p:cNvSpPr txBox="1">
            <a:spLocks noChangeArrowheads="1"/>
          </p:cNvSpPr>
          <p:nvPr/>
        </p:nvSpPr>
        <p:spPr bwMode="auto">
          <a:xfrm>
            <a:off x="4883150" y="2295525"/>
            <a:ext cx="230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Penumbral Eclipse</a:t>
            </a:r>
          </a:p>
        </p:txBody>
      </p:sp>
      <p:sp>
        <p:nvSpPr>
          <p:cNvPr id="44053" name="Oval 29"/>
          <p:cNvSpPr>
            <a:spLocks noChangeAspect="1" noChangeArrowheads="1"/>
          </p:cNvSpPr>
          <p:nvPr/>
        </p:nvSpPr>
        <p:spPr bwMode="auto">
          <a:xfrm>
            <a:off x="4348163" y="3198813"/>
            <a:ext cx="466725" cy="465137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8" name="Arc 30"/>
          <p:cNvSpPr>
            <a:spLocks noChangeAspect="1"/>
          </p:cNvSpPr>
          <p:nvPr/>
        </p:nvSpPr>
        <p:spPr bwMode="auto">
          <a:xfrm>
            <a:off x="4340225" y="3195638"/>
            <a:ext cx="231775" cy="4699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750 w 21750"/>
              <a:gd name="T1" fmla="*/ 43199 h 43200"/>
              <a:gd name="T2" fmla="*/ 21750 w 21750"/>
              <a:gd name="T3" fmla="*/ 1 h 43200"/>
              <a:gd name="T4" fmla="*/ 21600 w 2175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50" h="43200" fill="none" extrusionOk="0">
                <a:moveTo>
                  <a:pt x="21750" y="43199"/>
                </a:moveTo>
                <a:cubicBezTo>
                  <a:pt x="21700" y="43199"/>
                  <a:pt x="21650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650" y="-1"/>
                  <a:pt x="21700" y="0"/>
                  <a:pt x="21750" y="0"/>
                </a:cubicBezTo>
              </a:path>
              <a:path w="21750" h="43200" stroke="0" extrusionOk="0">
                <a:moveTo>
                  <a:pt x="21750" y="43199"/>
                </a:moveTo>
                <a:cubicBezTo>
                  <a:pt x="21700" y="43199"/>
                  <a:pt x="21650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650" y="-1"/>
                  <a:pt x="21700" y="0"/>
                  <a:pt x="21750" y="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5">
              <a:lumMod val="25000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055" name="Text Box 31"/>
          <p:cNvSpPr txBox="1">
            <a:spLocks noChangeArrowheads="1"/>
          </p:cNvSpPr>
          <p:nvPr/>
        </p:nvSpPr>
        <p:spPr bwMode="auto">
          <a:xfrm>
            <a:off x="4883150" y="3232150"/>
            <a:ext cx="235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Total Lunar Eclipse</a:t>
            </a:r>
          </a:p>
        </p:txBody>
      </p:sp>
      <p:sp>
        <p:nvSpPr>
          <p:cNvPr id="44056" name="Oval 34"/>
          <p:cNvSpPr>
            <a:spLocks noChangeAspect="1" noChangeArrowheads="1"/>
          </p:cNvSpPr>
          <p:nvPr/>
        </p:nvSpPr>
        <p:spPr bwMode="auto">
          <a:xfrm>
            <a:off x="4348163" y="3803650"/>
            <a:ext cx="466725" cy="46672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03" name="Arc 35"/>
          <p:cNvSpPr>
            <a:spLocks noChangeAspect="1"/>
          </p:cNvSpPr>
          <p:nvPr/>
        </p:nvSpPr>
        <p:spPr bwMode="auto">
          <a:xfrm>
            <a:off x="4340225" y="3802063"/>
            <a:ext cx="231775" cy="4699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750 w 21750"/>
              <a:gd name="T1" fmla="*/ 43199 h 43200"/>
              <a:gd name="T2" fmla="*/ 21750 w 21750"/>
              <a:gd name="T3" fmla="*/ 1 h 43200"/>
              <a:gd name="T4" fmla="*/ 21600 w 2175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50" h="43200" fill="none" extrusionOk="0">
                <a:moveTo>
                  <a:pt x="21750" y="43199"/>
                </a:moveTo>
                <a:cubicBezTo>
                  <a:pt x="21700" y="43199"/>
                  <a:pt x="21650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650" y="-1"/>
                  <a:pt x="21700" y="0"/>
                  <a:pt x="21750" y="0"/>
                </a:cubicBezTo>
              </a:path>
              <a:path w="21750" h="43200" stroke="0" extrusionOk="0">
                <a:moveTo>
                  <a:pt x="21750" y="43199"/>
                </a:moveTo>
                <a:cubicBezTo>
                  <a:pt x="21700" y="43199"/>
                  <a:pt x="21650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650" y="-1"/>
                  <a:pt x="21700" y="0"/>
                  <a:pt x="21750" y="0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5">
              <a:lumMod val="25000"/>
            </a:scheme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058" name="Arc 36"/>
          <p:cNvSpPr>
            <a:spLocks noChangeAspect="1"/>
          </p:cNvSpPr>
          <p:nvPr/>
        </p:nvSpPr>
        <p:spPr bwMode="auto">
          <a:xfrm>
            <a:off x="4348163" y="4041775"/>
            <a:ext cx="228600" cy="228600"/>
          </a:xfrm>
          <a:custGeom>
            <a:avLst/>
            <a:gdLst>
              <a:gd name="T0" fmla="*/ 228600 w 21477"/>
              <a:gd name="T1" fmla="*/ 228589 h 21600"/>
              <a:gd name="T2" fmla="*/ 0 w 21477"/>
              <a:gd name="T3" fmla="*/ 36259 h 21600"/>
              <a:gd name="T4" fmla="*/ 227003 w 21477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477" h="21600" fill="none" extrusionOk="0">
                <a:moveTo>
                  <a:pt x="21477" y="21599"/>
                </a:moveTo>
                <a:cubicBezTo>
                  <a:pt x="21427" y="21599"/>
                  <a:pt x="21377" y="21599"/>
                  <a:pt x="21327" y="21600"/>
                </a:cubicBezTo>
                <a:cubicBezTo>
                  <a:pt x="10720" y="21600"/>
                  <a:pt x="1682" y="13898"/>
                  <a:pt x="0" y="3425"/>
                </a:cubicBezTo>
              </a:path>
              <a:path w="21477" h="21600" stroke="0" extrusionOk="0">
                <a:moveTo>
                  <a:pt x="21477" y="21599"/>
                </a:moveTo>
                <a:cubicBezTo>
                  <a:pt x="21427" y="21599"/>
                  <a:pt x="21377" y="21599"/>
                  <a:pt x="21327" y="21600"/>
                </a:cubicBezTo>
                <a:cubicBezTo>
                  <a:pt x="10720" y="21600"/>
                  <a:pt x="1682" y="13898"/>
                  <a:pt x="0" y="3425"/>
                </a:cubicBezTo>
                <a:lnTo>
                  <a:pt x="21327" y="0"/>
                </a:lnTo>
                <a:lnTo>
                  <a:pt x="21477" y="21599"/>
                </a:lnTo>
                <a:close/>
              </a:path>
            </a:pathLst>
          </a:custGeom>
          <a:solidFill>
            <a:schemeClr val="fol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Text Box 37"/>
          <p:cNvSpPr txBox="1">
            <a:spLocks noChangeArrowheads="1"/>
          </p:cNvSpPr>
          <p:nvPr/>
        </p:nvSpPr>
        <p:spPr bwMode="auto">
          <a:xfrm>
            <a:off x="4883150" y="4100513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Partial Lunar Eclipse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eclips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446213"/>
            <a:ext cx="3940175" cy="3651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leclips2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439863"/>
            <a:ext cx="3949700" cy="366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50838" y="5162550"/>
            <a:ext cx="4075112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Total Lunar Eclipse</a:t>
            </a:r>
            <a:r>
              <a:rPr lang="en-US" sz="2000"/>
              <a:t> </a:t>
            </a:r>
          </a:p>
          <a:p>
            <a:pPr algn="ctr"/>
            <a:r>
              <a:rPr lang="en-US" sz="2000"/>
              <a:t>(Note the ruddy scattered sunlight)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027613" y="5162550"/>
            <a:ext cx="3451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Partial Lunar Eclipse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6056313" y="2003425"/>
            <a:ext cx="2846387" cy="2840038"/>
            <a:chOff x="3815" y="1262"/>
            <a:chExt cx="1793" cy="1789"/>
          </a:xfrm>
        </p:grpSpPr>
        <p:sp>
          <p:nvSpPr>
            <p:cNvPr id="46112" name="Oval 3"/>
            <p:cNvSpPr>
              <a:spLocks noChangeAspect="1" noChangeArrowheads="1"/>
            </p:cNvSpPr>
            <p:nvPr/>
          </p:nvSpPr>
          <p:spPr bwMode="auto">
            <a:xfrm>
              <a:off x="3815" y="1262"/>
              <a:ext cx="1787" cy="178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3" name="Arc 4"/>
            <p:cNvSpPr>
              <a:spLocks/>
            </p:cNvSpPr>
            <p:nvPr/>
          </p:nvSpPr>
          <p:spPr bwMode="auto">
            <a:xfrm>
              <a:off x="4670" y="1262"/>
              <a:ext cx="938" cy="1789"/>
            </a:xfrm>
            <a:custGeom>
              <a:avLst/>
              <a:gdLst>
                <a:gd name="T0" fmla="*/ 42 w 22615"/>
                <a:gd name="T1" fmla="*/ 0 h 43200"/>
                <a:gd name="T2" fmla="*/ 0 w 22615"/>
                <a:gd name="T3" fmla="*/ 1788 h 43200"/>
                <a:gd name="T4" fmla="*/ 42 w 22615"/>
                <a:gd name="T5" fmla="*/ 895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615" h="43200" fill="none" extrusionOk="0">
                  <a:moveTo>
                    <a:pt x="1014" y="0"/>
                  </a:moveTo>
                  <a:cubicBezTo>
                    <a:pt x="12944" y="0"/>
                    <a:pt x="22615" y="9670"/>
                    <a:pt x="22615" y="21600"/>
                  </a:cubicBezTo>
                  <a:cubicBezTo>
                    <a:pt x="22615" y="33529"/>
                    <a:pt x="12944" y="43200"/>
                    <a:pt x="1015" y="43200"/>
                  </a:cubicBezTo>
                  <a:cubicBezTo>
                    <a:pt x="676" y="43200"/>
                    <a:pt x="338" y="43192"/>
                    <a:pt x="-1" y="43176"/>
                  </a:cubicBezTo>
                </a:path>
                <a:path w="22615" h="43200" stroke="0" extrusionOk="0">
                  <a:moveTo>
                    <a:pt x="1014" y="0"/>
                  </a:moveTo>
                  <a:cubicBezTo>
                    <a:pt x="12944" y="0"/>
                    <a:pt x="22615" y="9670"/>
                    <a:pt x="22615" y="21600"/>
                  </a:cubicBezTo>
                  <a:cubicBezTo>
                    <a:pt x="22615" y="33529"/>
                    <a:pt x="12944" y="43200"/>
                    <a:pt x="1015" y="43200"/>
                  </a:cubicBezTo>
                  <a:cubicBezTo>
                    <a:pt x="676" y="43200"/>
                    <a:pt x="338" y="43192"/>
                    <a:pt x="-1" y="43176"/>
                  </a:cubicBezTo>
                  <a:lnTo>
                    <a:pt x="1015" y="21600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4" name="Arc 5"/>
            <p:cNvSpPr>
              <a:spLocks noChangeAspect="1"/>
            </p:cNvSpPr>
            <p:nvPr/>
          </p:nvSpPr>
          <p:spPr bwMode="auto">
            <a:xfrm>
              <a:off x="4640" y="1268"/>
              <a:ext cx="478" cy="1781"/>
            </a:xfrm>
            <a:custGeom>
              <a:avLst/>
              <a:gdLst>
                <a:gd name="T0" fmla="*/ 0 w 23895"/>
                <a:gd name="T1" fmla="*/ 5 h 43200"/>
                <a:gd name="T2" fmla="*/ 23 w 23895"/>
                <a:gd name="T3" fmla="*/ 1780 h 43200"/>
                <a:gd name="T4" fmla="*/ 46 w 23895"/>
                <a:gd name="T5" fmla="*/ 89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895" h="43200" fill="none" extrusionOk="0">
                  <a:moveTo>
                    <a:pt x="0" y="122"/>
                  </a:moveTo>
                  <a:cubicBezTo>
                    <a:pt x="762" y="40"/>
                    <a:pt x="1528" y="-1"/>
                    <a:pt x="2295" y="0"/>
                  </a:cubicBezTo>
                  <a:cubicBezTo>
                    <a:pt x="14224" y="0"/>
                    <a:pt x="23895" y="9670"/>
                    <a:pt x="23895" y="21600"/>
                  </a:cubicBezTo>
                  <a:cubicBezTo>
                    <a:pt x="23895" y="33529"/>
                    <a:pt x="14224" y="43200"/>
                    <a:pt x="2295" y="43200"/>
                  </a:cubicBezTo>
                  <a:cubicBezTo>
                    <a:pt x="1911" y="43200"/>
                    <a:pt x="1527" y="43189"/>
                    <a:pt x="1144" y="43169"/>
                  </a:cubicBezTo>
                </a:path>
                <a:path w="23895" h="43200" stroke="0" extrusionOk="0">
                  <a:moveTo>
                    <a:pt x="0" y="122"/>
                  </a:moveTo>
                  <a:cubicBezTo>
                    <a:pt x="762" y="40"/>
                    <a:pt x="1528" y="-1"/>
                    <a:pt x="2295" y="0"/>
                  </a:cubicBezTo>
                  <a:cubicBezTo>
                    <a:pt x="14224" y="0"/>
                    <a:pt x="23895" y="9670"/>
                    <a:pt x="23895" y="21600"/>
                  </a:cubicBezTo>
                  <a:cubicBezTo>
                    <a:pt x="23895" y="33529"/>
                    <a:pt x="14224" y="43200"/>
                    <a:pt x="2295" y="43200"/>
                  </a:cubicBezTo>
                  <a:cubicBezTo>
                    <a:pt x="1911" y="43200"/>
                    <a:pt x="1527" y="43189"/>
                    <a:pt x="1144" y="43169"/>
                  </a:cubicBezTo>
                  <a:lnTo>
                    <a:pt x="2295" y="21600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2" name="Group 6"/>
          <p:cNvGrpSpPr>
            <a:grpSpLocks/>
          </p:cNvGrpSpPr>
          <p:nvPr/>
        </p:nvGrpSpPr>
        <p:grpSpPr bwMode="auto">
          <a:xfrm>
            <a:off x="-41275" y="2133600"/>
            <a:ext cx="6719888" cy="1981200"/>
            <a:chOff x="-26" y="1344"/>
            <a:chExt cx="4233" cy="1248"/>
          </a:xfrm>
        </p:grpSpPr>
        <p:grpSp>
          <p:nvGrpSpPr>
            <p:cNvPr id="46096" name="Group 7"/>
            <p:cNvGrpSpPr>
              <a:grpSpLocks/>
            </p:cNvGrpSpPr>
            <p:nvPr/>
          </p:nvGrpSpPr>
          <p:grpSpPr bwMode="auto">
            <a:xfrm>
              <a:off x="0" y="1728"/>
              <a:ext cx="622" cy="864"/>
              <a:chOff x="0" y="1728"/>
              <a:chExt cx="822" cy="864"/>
            </a:xfrm>
          </p:grpSpPr>
          <p:sp>
            <p:nvSpPr>
              <p:cNvPr id="46105" name="Line 8"/>
              <p:cNvSpPr>
                <a:spLocks noChangeShapeType="1"/>
              </p:cNvSpPr>
              <p:nvPr/>
            </p:nvSpPr>
            <p:spPr bwMode="auto">
              <a:xfrm>
                <a:off x="0" y="2161"/>
                <a:ext cx="82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6" name="Line 9"/>
              <p:cNvSpPr>
                <a:spLocks noChangeShapeType="1"/>
              </p:cNvSpPr>
              <p:nvPr/>
            </p:nvSpPr>
            <p:spPr bwMode="auto">
              <a:xfrm>
                <a:off x="0" y="2304"/>
                <a:ext cx="82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7" name="Line 10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82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8" name="Line 11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82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9" name="Line 12"/>
              <p:cNvSpPr>
                <a:spLocks noChangeShapeType="1"/>
              </p:cNvSpPr>
              <p:nvPr/>
            </p:nvSpPr>
            <p:spPr bwMode="auto">
              <a:xfrm>
                <a:off x="0" y="2592"/>
                <a:ext cx="82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0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82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1" name="Line 14"/>
              <p:cNvSpPr>
                <a:spLocks noChangeShapeType="1"/>
              </p:cNvSpPr>
              <p:nvPr/>
            </p:nvSpPr>
            <p:spPr bwMode="auto">
              <a:xfrm>
                <a:off x="0" y="1728"/>
                <a:ext cx="82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097" name="Text Box 15"/>
            <p:cNvSpPr txBox="1">
              <a:spLocks noChangeArrowheads="1"/>
            </p:cNvSpPr>
            <p:nvPr/>
          </p:nvSpPr>
          <p:spPr bwMode="auto">
            <a:xfrm>
              <a:off x="-26" y="1344"/>
              <a:ext cx="92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Sunlight</a:t>
              </a:r>
              <a:endParaRPr lang="en-US" sz="2000"/>
            </a:p>
          </p:txBody>
        </p:sp>
        <p:grpSp>
          <p:nvGrpSpPr>
            <p:cNvPr id="46098" name="Group 16"/>
            <p:cNvGrpSpPr>
              <a:grpSpLocks/>
            </p:cNvGrpSpPr>
            <p:nvPr/>
          </p:nvGrpSpPr>
          <p:grpSpPr bwMode="auto">
            <a:xfrm>
              <a:off x="943" y="1751"/>
              <a:ext cx="3264" cy="811"/>
              <a:chOff x="943" y="1751"/>
              <a:chExt cx="3264" cy="811"/>
            </a:xfrm>
          </p:grpSpPr>
          <p:sp>
            <p:nvSpPr>
              <p:cNvPr id="46099" name="Line 17"/>
              <p:cNvSpPr>
                <a:spLocks noChangeShapeType="1"/>
              </p:cNvSpPr>
              <p:nvPr/>
            </p:nvSpPr>
            <p:spPr bwMode="auto">
              <a:xfrm flipV="1">
                <a:off x="970" y="1751"/>
                <a:ext cx="3039" cy="18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0" name="Line 18"/>
              <p:cNvSpPr>
                <a:spLocks noChangeShapeType="1"/>
              </p:cNvSpPr>
              <p:nvPr/>
            </p:nvSpPr>
            <p:spPr bwMode="auto">
              <a:xfrm>
                <a:off x="964" y="2390"/>
                <a:ext cx="3038" cy="169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1" name="Oval 19"/>
              <p:cNvSpPr>
                <a:spLocks noChangeArrowheads="1"/>
              </p:cNvSpPr>
              <p:nvPr/>
            </p:nvSpPr>
            <p:spPr bwMode="auto">
              <a:xfrm>
                <a:off x="3815" y="1757"/>
                <a:ext cx="392" cy="805"/>
              </a:xfrm>
              <a:prstGeom prst="ellipse">
                <a:avLst/>
              </a:prstGeom>
              <a:gradFill rotWithShape="0">
                <a:gsLst>
                  <a:gs pos="0">
                    <a:srgbClr val="000000"/>
                  </a:gs>
                  <a:gs pos="100000">
                    <a:srgbClr val="00CAC5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chemeClr val="folHlink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2" name="Line 20"/>
              <p:cNvSpPr>
                <a:spLocks noChangeShapeType="1"/>
              </p:cNvSpPr>
              <p:nvPr/>
            </p:nvSpPr>
            <p:spPr bwMode="auto">
              <a:xfrm>
                <a:off x="943" y="1929"/>
                <a:ext cx="3059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3" name="Line 21"/>
              <p:cNvSpPr>
                <a:spLocks noChangeShapeType="1"/>
              </p:cNvSpPr>
              <p:nvPr/>
            </p:nvSpPr>
            <p:spPr bwMode="auto">
              <a:xfrm flipV="1">
                <a:off x="962" y="2193"/>
                <a:ext cx="3042" cy="1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4" name="Oval 22"/>
              <p:cNvSpPr>
                <a:spLocks noChangeArrowheads="1"/>
              </p:cNvSpPr>
              <p:nvPr/>
            </p:nvSpPr>
            <p:spPr bwMode="auto">
              <a:xfrm>
                <a:off x="3985" y="2123"/>
                <a:ext cx="36" cy="73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6084" name="Group 23"/>
          <p:cNvGrpSpPr>
            <a:grpSpLocks/>
          </p:cNvGrpSpPr>
          <p:nvPr/>
        </p:nvGrpSpPr>
        <p:grpSpPr bwMode="auto">
          <a:xfrm>
            <a:off x="1127125" y="3073400"/>
            <a:ext cx="712788" cy="714375"/>
            <a:chOff x="1366" y="403"/>
            <a:chExt cx="449" cy="450"/>
          </a:xfrm>
        </p:grpSpPr>
        <p:sp>
          <p:nvSpPr>
            <p:cNvPr id="46093" name="Oval 24"/>
            <p:cNvSpPr>
              <a:spLocks noChangeAspect="1" noChangeArrowheads="1"/>
            </p:cNvSpPr>
            <p:nvPr/>
          </p:nvSpPr>
          <p:spPr bwMode="auto">
            <a:xfrm>
              <a:off x="1366" y="403"/>
              <a:ext cx="447" cy="447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Arc 25"/>
            <p:cNvSpPr>
              <a:spLocks noChangeAspect="1"/>
            </p:cNvSpPr>
            <p:nvPr/>
          </p:nvSpPr>
          <p:spPr bwMode="auto">
            <a:xfrm>
              <a:off x="1591" y="404"/>
              <a:ext cx="224" cy="449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449 h 43200"/>
                <a:gd name="T4" fmla="*/ 0 w 21600"/>
                <a:gd name="T5" fmla="*/ 225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7"/>
                    <a:pt x="11948" y="43182"/>
                    <a:pt x="30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7"/>
                    <a:pt x="11948" y="43182"/>
                    <a:pt x="30" y="4319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Arc 26"/>
            <p:cNvSpPr>
              <a:spLocks noChangeAspect="1"/>
            </p:cNvSpPr>
            <p:nvPr/>
          </p:nvSpPr>
          <p:spPr bwMode="auto">
            <a:xfrm>
              <a:off x="1573" y="405"/>
              <a:ext cx="119" cy="440"/>
            </a:xfrm>
            <a:custGeom>
              <a:avLst/>
              <a:gdLst>
                <a:gd name="T0" fmla="*/ 0 w 23895"/>
                <a:gd name="T1" fmla="*/ 1 h 43200"/>
                <a:gd name="T2" fmla="*/ 6 w 23895"/>
                <a:gd name="T3" fmla="*/ 440 h 43200"/>
                <a:gd name="T4" fmla="*/ 11 w 23895"/>
                <a:gd name="T5" fmla="*/ 22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895" h="43200" fill="none" extrusionOk="0">
                  <a:moveTo>
                    <a:pt x="0" y="122"/>
                  </a:moveTo>
                  <a:cubicBezTo>
                    <a:pt x="762" y="40"/>
                    <a:pt x="1528" y="-1"/>
                    <a:pt x="2295" y="0"/>
                  </a:cubicBezTo>
                  <a:cubicBezTo>
                    <a:pt x="14224" y="0"/>
                    <a:pt x="23895" y="9670"/>
                    <a:pt x="23895" y="21600"/>
                  </a:cubicBezTo>
                  <a:cubicBezTo>
                    <a:pt x="23895" y="33529"/>
                    <a:pt x="14224" y="43200"/>
                    <a:pt x="2295" y="43200"/>
                  </a:cubicBezTo>
                  <a:cubicBezTo>
                    <a:pt x="1911" y="43200"/>
                    <a:pt x="1527" y="43189"/>
                    <a:pt x="1144" y="43169"/>
                  </a:cubicBezTo>
                </a:path>
                <a:path w="23895" h="43200" stroke="0" extrusionOk="0">
                  <a:moveTo>
                    <a:pt x="0" y="122"/>
                  </a:moveTo>
                  <a:cubicBezTo>
                    <a:pt x="762" y="40"/>
                    <a:pt x="1528" y="-1"/>
                    <a:pt x="2295" y="0"/>
                  </a:cubicBezTo>
                  <a:cubicBezTo>
                    <a:pt x="14224" y="0"/>
                    <a:pt x="23895" y="9670"/>
                    <a:pt x="23895" y="21600"/>
                  </a:cubicBezTo>
                  <a:cubicBezTo>
                    <a:pt x="23895" y="33529"/>
                    <a:pt x="14224" y="43200"/>
                    <a:pt x="2295" y="43200"/>
                  </a:cubicBezTo>
                  <a:cubicBezTo>
                    <a:pt x="1911" y="43200"/>
                    <a:pt x="1527" y="43189"/>
                    <a:pt x="1144" y="43169"/>
                  </a:cubicBezTo>
                  <a:lnTo>
                    <a:pt x="2295" y="21600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43" name="Group 27"/>
          <p:cNvGrpSpPr>
            <a:grpSpLocks/>
          </p:cNvGrpSpPr>
          <p:nvPr/>
        </p:nvGrpSpPr>
        <p:grpSpPr bwMode="auto">
          <a:xfrm>
            <a:off x="3216275" y="1676400"/>
            <a:ext cx="1555750" cy="1679575"/>
            <a:chOff x="2026" y="1056"/>
            <a:chExt cx="980" cy="1058"/>
          </a:xfrm>
        </p:grpSpPr>
        <p:sp>
          <p:nvSpPr>
            <p:cNvPr id="46091" name="Text Box 28"/>
            <p:cNvSpPr txBox="1">
              <a:spLocks noChangeArrowheads="1"/>
            </p:cNvSpPr>
            <p:nvPr/>
          </p:nvSpPr>
          <p:spPr bwMode="auto">
            <a:xfrm>
              <a:off x="2026" y="1056"/>
              <a:ext cx="9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600"/>
                <a:t>Umbra</a:t>
              </a:r>
              <a:endParaRPr lang="en-US" sz="2000"/>
            </a:p>
          </p:txBody>
        </p:sp>
        <p:sp>
          <p:nvSpPr>
            <p:cNvPr id="46092" name="Line 29"/>
            <p:cNvSpPr>
              <a:spLocks noChangeShapeType="1"/>
            </p:cNvSpPr>
            <p:nvPr/>
          </p:nvSpPr>
          <p:spPr bwMode="auto">
            <a:xfrm>
              <a:off x="2528" y="1494"/>
              <a:ext cx="2" cy="6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46" name="Group 30"/>
          <p:cNvGrpSpPr>
            <a:grpSpLocks/>
          </p:cNvGrpSpPr>
          <p:nvPr/>
        </p:nvGrpSpPr>
        <p:grpSpPr bwMode="auto">
          <a:xfrm>
            <a:off x="3116263" y="3810000"/>
            <a:ext cx="2292350" cy="1238250"/>
            <a:chOff x="1963" y="2400"/>
            <a:chExt cx="1444" cy="780"/>
          </a:xfrm>
        </p:grpSpPr>
        <p:sp>
          <p:nvSpPr>
            <p:cNvPr id="46089" name="Text Box 31"/>
            <p:cNvSpPr txBox="1">
              <a:spLocks noChangeArrowheads="1"/>
            </p:cNvSpPr>
            <p:nvPr/>
          </p:nvSpPr>
          <p:spPr bwMode="auto">
            <a:xfrm>
              <a:off x="1963" y="2776"/>
              <a:ext cx="14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3600"/>
                <a:t>Penumbra</a:t>
              </a:r>
              <a:endParaRPr lang="en-US" sz="2000"/>
            </a:p>
          </p:txBody>
        </p:sp>
        <p:sp>
          <p:nvSpPr>
            <p:cNvPr id="46090" name="Line 32"/>
            <p:cNvSpPr>
              <a:spLocks noChangeShapeType="1"/>
            </p:cNvSpPr>
            <p:nvPr/>
          </p:nvSpPr>
          <p:spPr bwMode="auto">
            <a:xfrm flipV="1">
              <a:off x="3204" y="2400"/>
              <a:ext cx="191" cy="45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7" name="Text Box 33"/>
          <p:cNvSpPr txBox="1">
            <a:spLocks noChangeArrowheads="1"/>
          </p:cNvSpPr>
          <p:nvPr/>
        </p:nvSpPr>
        <p:spPr bwMode="auto">
          <a:xfrm>
            <a:off x="1068388" y="3965575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/>
              <a:t>Moon</a:t>
            </a:r>
          </a:p>
        </p:txBody>
      </p:sp>
      <p:sp>
        <p:nvSpPr>
          <p:cNvPr id="46088" name="Text Box 34"/>
          <p:cNvSpPr txBox="1">
            <a:spLocks noChangeArrowheads="1"/>
          </p:cNvSpPr>
          <p:nvPr/>
        </p:nvSpPr>
        <p:spPr bwMode="auto">
          <a:xfrm>
            <a:off x="7134225" y="4867275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000"/>
              <a:t>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rc 2"/>
          <p:cNvSpPr>
            <a:spLocks/>
          </p:cNvSpPr>
          <p:nvPr/>
        </p:nvSpPr>
        <p:spPr bwMode="auto">
          <a:xfrm rot="4020000" flipH="1">
            <a:off x="4071938" y="250825"/>
            <a:ext cx="690562" cy="5703888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8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687763" y="6399213"/>
            <a:ext cx="811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SCP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601913"/>
            <a:ext cx="16573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4562475" y="4011613"/>
            <a:ext cx="6350" cy="2636837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605338" y="-1588"/>
            <a:ext cx="82867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NCP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361238" y="319405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CEq</a:t>
            </a:r>
            <a:endParaRPr lang="en-US" sz="2000"/>
          </a:p>
        </p:txBody>
      </p:sp>
      <p:sp>
        <p:nvSpPr>
          <p:cNvPr id="47112" name="Arc 8"/>
          <p:cNvSpPr>
            <a:spLocks/>
          </p:cNvSpPr>
          <p:nvPr/>
        </p:nvSpPr>
        <p:spPr bwMode="auto">
          <a:xfrm rot="5400000" flipH="1">
            <a:off x="4186238" y="890588"/>
            <a:ext cx="760412" cy="5713412"/>
          </a:xfrm>
          <a:custGeom>
            <a:avLst/>
            <a:gdLst>
              <a:gd name="T0" fmla="*/ 760412 w 23781"/>
              <a:gd name="T1" fmla="*/ 5698864 h 43200"/>
              <a:gd name="T2" fmla="*/ 716669 w 23781"/>
              <a:gd name="T3" fmla="*/ 1984 h 43200"/>
              <a:gd name="T4" fmla="*/ 690673 w 23781"/>
              <a:gd name="T5" fmla="*/ 285670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Arc 9"/>
          <p:cNvSpPr>
            <a:spLocks/>
          </p:cNvSpPr>
          <p:nvPr/>
        </p:nvSpPr>
        <p:spPr bwMode="auto">
          <a:xfrm rot="5400000" flipH="1">
            <a:off x="4203701" y="209550"/>
            <a:ext cx="690562" cy="5703887"/>
          </a:xfrm>
          <a:custGeom>
            <a:avLst/>
            <a:gdLst>
              <a:gd name="T0" fmla="*/ 38940 w 21600"/>
              <a:gd name="T1" fmla="*/ 0 h 43132"/>
              <a:gd name="T2" fmla="*/ 38684 w 21600"/>
              <a:gd name="T3" fmla="*/ 5703887 h 43132"/>
              <a:gd name="T4" fmla="*/ 0 w 21600"/>
              <a:gd name="T5" fmla="*/ 2851944 h 431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132" fill="none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</a:path>
              <a:path w="21600" h="43132" stroke="0" extrusionOk="0">
                <a:moveTo>
                  <a:pt x="1217" y="0"/>
                </a:moveTo>
                <a:cubicBezTo>
                  <a:pt x="12655" y="646"/>
                  <a:pt x="21600" y="10109"/>
                  <a:pt x="21600" y="21566"/>
                </a:cubicBezTo>
                <a:cubicBezTo>
                  <a:pt x="21600" y="33025"/>
                  <a:pt x="12651" y="42490"/>
                  <a:pt x="1210" y="43132"/>
                </a:cubicBezTo>
                <a:lnTo>
                  <a:pt x="0" y="21566"/>
                </a:lnTo>
                <a:lnTo>
                  <a:pt x="1217" y="0"/>
                </a:lnTo>
                <a:close/>
              </a:path>
            </a:pathLst>
          </a:cu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Oval 10"/>
          <p:cNvSpPr>
            <a:spLocks noChangeAspect="1" noChangeArrowheads="1"/>
          </p:cNvSpPr>
          <p:nvPr/>
        </p:nvSpPr>
        <p:spPr bwMode="auto">
          <a:xfrm>
            <a:off x="1711325" y="573088"/>
            <a:ext cx="5715000" cy="5715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Arc 11"/>
          <p:cNvSpPr>
            <a:spLocks/>
          </p:cNvSpPr>
          <p:nvPr/>
        </p:nvSpPr>
        <p:spPr bwMode="auto">
          <a:xfrm rot="4020000" flipH="1">
            <a:off x="4321176" y="871537"/>
            <a:ext cx="760412" cy="5713413"/>
          </a:xfrm>
          <a:custGeom>
            <a:avLst/>
            <a:gdLst>
              <a:gd name="T0" fmla="*/ 760412 w 23781"/>
              <a:gd name="T1" fmla="*/ 5698865 h 43200"/>
              <a:gd name="T2" fmla="*/ 716669 w 23781"/>
              <a:gd name="T3" fmla="*/ 1984 h 43200"/>
              <a:gd name="T4" fmla="*/ 690673 w 23781"/>
              <a:gd name="T5" fmla="*/ 285670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 rot="-1625753">
            <a:off x="4819650" y="3352800"/>
            <a:ext cx="1150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rgbClr val="00FF00"/>
                </a:solidFill>
              </a:rPr>
              <a:t>Ecliptic</a:t>
            </a:r>
            <a:endParaRPr lang="en-US" sz="2000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4546600" y="0"/>
            <a:ext cx="0" cy="28575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54" name="Group 14"/>
          <p:cNvGrpSpPr>
            <a:grpSpLocks/>
          </p:cNvGrpSpPr>
          <p:nvPr/>
        </p:nvGrpSpPr>
        <p:grpSpPr bwMode="auto">
          <a:xfrm>
            <a:off x="222250" y="376238"/>
            <a:ext cx="6734175" cy="4806950"/>
            <a:chOff x="140" y="237"/>
            <a:chExt cx="4242" cy="3028"/>
          </a:xfrm>
        </p:grpSpPr>
        <p:grpSp>
          <p:nvGrpSpPr>
            <p:cNvPr id="47129" name="Group 15"/>
            <p:cNvGrpSpPr>
              <a:grpSpLocks/>
            </p:cNvGrpSpPr>
            <p:nvPr/>
          </p:nvGrpSpPr>
          <p:grpSpPr bwMode="auto">
            <a:xfrm>
              <a:off x="1566" y="1162"/>
              <a:ext cx="2816" cy="2103"/>
              <a:chOff x="1566" y="1162"/>
              <a:chExt cx="2816" cy="2103"/>
            </a:xfrm>
          </p:grpSpPr>
          <p:grpSp>
            <p:nvGrpSpPr>
              <p:cNvPr id="47131" name="Group 16"/>
              <p:cNvGrpSpPr>
                <a:grpSpLocks/>
              </p:cNvGrpSpPr>
              <p:nvPr/>
            </p:nvGrpSpPr>
            <p:grpSpPr bwMode="auto">
              <a:xfrm>
                <a:off x="1566" y="1891"/>
                <a:ext cx="432" cy="383"/>
                <a:chOff x="1566" y="1891"/>
                <a:chExt cx="432" cy="383"/>
              </a:xfrm>
            </p:grpSpPr>
            <p:sp>
              <p:nvSpPr>
                <p:cNvPr id="47141" name="AutoShape 17"/>
                <p:cNvSpPr>
                  <a:spLocks noChangeArrowheads="1"/>
                </p:cNvSpPr>
                <p:nvPr/>
              </p:nvSpPr>
              <p:spPr bwMode="auto">
                <a:xfrm>
                  <a:off x="1806" y="2082"/>
                  <a:ext cx="192" cy="192"/>
                </a:xfrm>
                <a:prstGeom prst="plus">
                  <a:avLst>
                    <a:gd name="adj" fmla="val 48440"/>
                  </a:avLst>
                </a:prstGeom>
                <a:solidFill>
                  <a:schemeClr val="accent1"/>
                </a:solidFill>
                <a:ln w="28575">
                  <a:solidFill>
                    <a:schemeClr val="hlink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566" y="1891"/>
                  <a:ext cx="33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sz="2000">
                      <a:solidFill>
                        <a:schemeClr val="hlink"/>
                      </a:solidFill>
                    </a:rPr>
                    <a:t>4th</a:t>
                  </a:r>
                  <a:endParaRPr lang="en-US" sz="2000"/>
                </a:p>
              </p:txBody>
            </p:sp>
          </p:grpSp>
          <p:grpSp>
            <p:nvGrpSpPr>
              <p:cNvPr id="47132" name="Group 19"/>
              <p:cNvGrpSpPr>
                <a:grpSpLocks/>
              </p:cNvGrpSpPr>
              <p:nvPr/>
            </p:nvGrpSpPr>
            <p:grpSpPr bwMode="auto">
              <a:xfrm>
                <a:off x="1839" y="2816"/>
                <a:ext cx="329" cy="449"/>
                <a:chOff x="1839" y="2816"/>
                <a:chExt cx="329" cy="449"/>
              </a:xfrm>
            </p:grpSpPr>
            <p:sp>
              <p:nvSpPr>
                <p:cNvPr id="47139" name="AutoShape 20"/>
                <p:cNvSpPr>
                  <a:spLocks noChangeArrowheads="1"/>
                </p:cNvSpPr>
                <p:nvPr/>
              </p:nvSpPr>
              <p:spPr bwMode="auto">
                <a:xfrm>
                  <a:off x="1928" y="2816"/>
                  <a:ext cx="192" cy="192"/>
                </a:xfrm>
                <a:prstGeom prst="plus">
                  <a:avLst>
                    <a:gd name="adj" fmla="val 48440"/>
                  </a:avLst>
                </a:prstGeom>
                <a:solidFill>
                  <a:schemeClr val="accent1"/>
                </a:solidFill>
                <a:ln w="28575">
                  <a:solidFill>
                    <a:schemeClr val="hlink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4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839" y="3015"/>
                  <a:ext cx="329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sz="2000">
                      <a:solidFill>
                        <a:schemeClr val="hlink"/>
                      </a:solidFill>
                    </a:rPr>
                    <a:t>1st</a:t>
                  </a:r>
                  <a:endParaRPr lang="en-US" sz="2000"/>
                </a:p>
              </p:txBody>
            </p:sp>
          </p:grpSp>
          <p:grpSp>
            <p:nvGrpSpPr>
              <p:cNvPr id="47133" name="Group 22"/>
              <p:cNvGrpSpPr>
                <a:grpSpLocks/>
              </p:cNvGrpSpPr>
              <p:nvPr/>
            </p:nvGrpSpPr>
            <p:grpSpPr bwMode="auto">
              <a:xfrm>
                <a:off x="3864" y="2016"/>
                <a:ext cx="518" cy="367"/>
                <a:chOff x="3864" y="2016"/>
                <a:chExt cx="518" cy="367"/>
              </a:xfrm>
            </p:grpSpPr>
            <p:sp>
              <p:nvSpPr>
                <p:cNvPr id="47137" name="AutoShape 23"/>
                <p:cNvSpPr>
                  <a:spLocks noChangeArrowheads="1"/>
                </p:cNvSpPr>
                <p:nvPr/>
              </p:nvSpPr>
              <p:spPr bwMode="auto">
                <a:xfrm>
                  <a:off x="3864" y="2016"/>
                  <a:ext cx="192" cy="192"/>
                </a:xfrm>
                <a:prstGeom prst="plus">
                  <a:avLst>
                    <a:gd name="adj" fmla="val 48440"/>
                  </a:avLst>
                </a:prstGeom>
                <a:solidFill>
                  <a:schemeClr val="accent1"/>
                </a:solidFill>
                <a:ln w="28575">
                  <a:solidFill>
                    <a:schemeClr val="hlink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3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999" y="2133"/>
                  <a:ext cx="38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sz="2000">
                      <a:solidFill>
                        <a:schemeClr val="hlink"/>
                      </a:solidFill>
                    </a:rPr>
                    <a:t>2nd</a:t>
                  </a:r>
                  <a:endParaRPr lang="en-US" sz="2000"/>
                </a:p>
              </p:txBody>
            </p:sp>
          </p:grpSp>
          <p:grpSp>
            <p:nvGrpSpPr>
              <p:cNvPr id="47134" name="Group 25"/>
              <p:cNvGrpSpPr>
                <a:grpSpLocks/>
              </p:cNvGrpSpPr>
              <p:nvPr/>
            </p:nvGrpSpPr>
            <p:grpSpPr bwMode="auto">
              <a:xfrm>
                <a:off x="3345" y="1162"/>
                <a:ext cx="491" cy="350"/>
                <a:chOff x="3345" y="1162"/>
                <a:chExt cx="491" cy="350"/>
              </a:xfrm>
            </p:grpSpPr>
            <p:sp>
              <p:nvSpPr>
                <p:cNvPr id="47135" name="AutoShape 26"/>
                <p:cNvSpPr>
                  <a:spLocks noChangeArrowheads="1"/>
                </p:cNvSpPr>
                <p:nvPr/>
              </p:nvSpPr>
              <p:spPr bwMode="auto">
                <a:xfrm>
                  <a:off x="3644" y="1320"/>
                  <a:ext cx="192" cy="192"/>
                </a:xfrm>
                <a:prstGeom prst="plus">
                  <a:avLst>
                    <a:gd name="adj" fmla="val 48440"/>
                  </a:avLst>
                </a:prstGeom>
                <a:solidFill>
                  <a:schemeClr val="accent1"/>
                </a:solidFill>
                <a:ln w="28575">
                  <a:solidFill>
                    <a:schemeClr val="hlink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3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345" y="1162"/>
                  <a:ext cx="34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/>
                  <a:r>
                    <a:rPr lang="en-US" sz="2000">
                      <a:solidFill>
                        <a:schemeClr val="hlink"/>
                      </a:solidFill>
                    </a:rPr>
                    <a:t>3rd</a:t>
                  </a:r>
                  <a:endParaRPr lang="en-US" sz="2000"/>
                </a:p>
              </p:txBody>
            </p:sp>
          </p:grpSp>
        </p:grpSp>
        <p:sp>
          <p:nvSpPr>
            <p:cNvPr id="47130" name="Text Box 28"/>
            <p:cNvSpPr txBox="1">
              <a:spLocks noChangeArrowheads="1"/>
            </p:cNvSpPr>
            <p:nvPr/>
          </p:nvSpPr>
          <p:spPr bwMode="auto">
            <a:xfrm>
              <a:off x="140" y="237"/>
              <a:ext cx="1735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200">
                  <a:solidFill>
                    <a:schemeClr val="tx2"/>
                  </a:solidFill>
                </a:rPr>
                <a:t>Cross-Quarter</a:t>
              </a:r>
            </a:p>
            <a:p>
              <a:r>
                <a:rPr lang="en-US" sz="3200">
                  <a:solidFill>
                    <a:schemeClr val="tx2"/>
                  </a:solidFill>
                </a:rPr>
                <a:t>Days</a:t>
              </a:r>
            </a:p>
          </p:txBody>
        </p:sp>
      </p:grpSp>
      <p:grpSp>
        <p:nvGrpSpPr>
          <p:cNvPr id="61469" name="Group 29"/>
          <p:cNvGrpSpPr>
            <a:grpSpLocks/>
          </p:cNvGrpSpPr>
          <p:nvPr/>
        </p:nvGrpSpPr>
        <p:grpSpPr bwMode="auto">
          <a:xfrm>
            <a:off x="396875" y="1674813"/>
            <a:ext cx="8378825" cy="3536950"/>
            <a:chOff x="250" y="1055"/>
            <a:chExt cx="5278" cy="2228"/>
          </a:xfrm>
        </p:grpSpPr>
        <p:grpSp>
          <p:nvGrpSpPr>
            <p:cNvPr id="47120" name="Group 30"/>
            <p:cNvGrpSpPr>
              <a:grpSpLocks/>
            </p:cNvGrpSpPr>
            <p:nvPr/>
          </p:nvGrpSpPr>
          <p:grpSpPr bwMode="auto">
            <a:xfrm>
              <a:off x="250" y="1055"/>
              <a:ext cx="5278" cy="2228"/>
              <a:chOff x="250" y="1055"/>
              <a:chExt cx="5278" cy="2228"/>
            </a:xfrm>
          </p:grpSpPr>
          <p:sp>
            <p:nvSpPr>
              <p:cNvPr id="47125" name="Text Box 31"/>
              <p:cNvSpPr txBox="1">
                <a:spLocks noChangeArrowheads="1"/>
              </p:cNvSpPr>
              <p:nvPr/>
            </p:nvSpPr>
            <p:spPr bwMode="auto">
              <a:xfrm>
                <a:off x="250" y="2639"/>
                <a:ext cx="901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Winter</a:t>
                </a:r>
              </a:p>
              <a:p>
                <a:pPr algn="ctr"/>
                <a:r>
                  <a:rPr lang="en-US" sz="2800"/>
                  <a:t>Solstice</a:t>
                </a:r>
              </a:p>
            </p:txBody>
          </p:sp>
          <p:sp>
            <p:nvSpPr>
              <p:cNvPr id="47126" name="Text Box 32"/>
              <p:cNvSpPr txBox="1">
                <a:spLocks noChangeArrowheads="1"/>
              </p:cNvSpPr>
              <p:nvPr/>
            </p:nvSpPr>
            <p:spPr bwMode="auto">
              <a:xfrm>
                <a:off x="4564" y="1103"/>
                <a:ext cx="964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Summer</a:t>
                </a:r>
              </a:p>
              <a:p>
                <a:pPr algn="ctr"/>
                <a:r>
                  <a:rPr lang="en-US" sz="2800"/>
                  <a:t>Solstice</a:t>
                </a:r>
              </a:p>
            </p:txBody>
          </p:sp>
          <p:sp>
            <p:nvSpPr>
              <p:cNvPr id="47127" name="Text Box 33"/>
              <p:cNvSpPr txBox="1">
                <a:spLocks noChangeArrowheads="1"/>
              </p:cNvSpPr>
              <p:nvPr/>
            </p:nvSpPr>
            <p:spPr bwMode="auto">
              <a:xfrm>
                <a:off x="2951" y="2687"/>
                <a:ext cx="927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Vernal</a:t>
                </a:r>
              </a:p>
              <a:p>
                <a:pPr algn="ctr"/>
                <a:r>
                  <a:rPr lang="en-US" sz="2800"/>
                  <a:t>Equinox</a:t>
                </a:r>
              </a:p>
            </p:txBody>
          </p:sp>
          <p:sp>
            <p:nvSpPr>
              <p:cNvPr id="47128" name="Text Box 34"/>
              <p:cNvSpPr txBox="1">
                <a:spLocks noChangeArrowheads="1"/>
              </p:cNvSpPr>
              <p:nvPr/>
            </p:nvSpPr>
            <p:spPr bwMode="auto">
              <a:xfrm>
                <a:off x="1826" y="1055"/>
                <a:ext cx="1064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Autumnal</a:t>
                </a:r>
              </a:p>
              <a:p>
                <a:pPr algn="ctr"/>
                <a:r>
                  <a:rPr lang="en-US" sz="2800"/>
                  <a:t>Equinox</a:t>
                </a:r>
              </a:p>
            </p:txBody>
          </p:sp>
        </p:grpSp>
        <p:sp>
          <p:nvSpPr>
            <p:cNvPr id="47121" name="Oval 35"/>
            <p:cNvSpPr>
              <a:spLocks noChangeArrowheads="1"/>
            </p:cNvSpPr>
            <p:nvPr/>
          </p:nvSpPr>
          <p:spPr bwMode="auto">
            <a:xfrm>
              <a:off x="1184" y="2825"/>
              <a:ext cx="87" cy="8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Oval 36"/>
            <p:cNvSpPr>
              <a:spLocks noChangeArrowheads="1"/>
            </p:cNvSpPr>
            <p:nvPr/>
          </p:nvSpPr>
          <p:spPr bwMode="auto">
            <a:xfrm>
              <a:off x="2739" y="1674"/>
              <a:ext cx="87" cy="8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Oval 37"/>
            <p:cNvSpPr>
              <a:spLocks noChangeArrowheads="1"/>
            </p:cNvSpPr>
            <p:nvPr/>
          </p:nvSpPr>
          <p:spPr bwMode="auto">
            <a:xfrm>
              <a:off x="4493" y="1415"/>
              <a:ext cx="87" cy="8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Oval 38"/>
            <p:cNvSpPr>
              <a:spLocks noChangeArrowheads="1"/>
            </p:cNvSpPr>
            <p:nvPr/>
          </p:nvSpPr>
          <p:spPr bwMode="auto">
            <a:xfrm>
              <a:off x="2924" y="2553"/>
              <a:ext cx="87" cy="87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/>
          <p:cNvSpPr>
            <a:spLocks noChangeAspect="1" noChangeArrowheads="1"/>
          </p:cNvSpPr>
          <p:nvPr/>
        </p:nvSpPr>
        <p:spPr bwMode="auto">
          <a:xfrm flipV="1">
            <a:off x="739775" y="4156075"/>
            <a:ext cx="685800" cy="6858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3295650" y="4494213"/>
            <a:ext cx="3343275" cy="519112"/>
            <a:chOff x="2076" y="2831"/>
            <a:chExt cx="2106" cy="327"/>
          </a:xfrm>
        </p:grpSpPr>
        <p:sp>
          <p:nvSpPr>
            <p:cNvPr id="48153" name="Text Box 4"/>
            <p:cNvSpPr txBox="1">
              <a:spLocks noChangeArrowheads="1"/>
            </p:cNvSpPr>
            <p:nvPr/>
          </p:nvSpPr>
          <p:spPr bwMode="auto">
            <a:xfrm>
              <a:off x="2639" y="2831"/>
              <a:ext cx="6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Noon</a:t>
              </a:r>
            </a:p>
          </p:txBody>
        </p:sp>
        <p:sp>
          <p:nvSpPr>
            <p:cNvPr id="48154" name="Line 5"/>
            <p:cNvSpPr>
              <a:spLocks noChangeShapeType="1"/>
            </p:cNvSpPr>
            <p:nvPr/>
          </p:nvSpPr>
          <p:spPr bwMode="auto">
            <a:xfrm flipH="1">
              <a:off x="2076" y="2832"/>
              <a:ext cx="21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6913563" y="4265613"/>
            <a:ext cx="942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T=0</a:t>
            </a:r>
            <a:r>
              <a:rPr lang="en-US" sz="2800" baseline="30000"/>
              <a:t>h</a:t>
            </a:r>
            <a:endParaRPr lang="en-US" sz="2000" baseline="30000"/>
          </a:p>
        </p:txBody>
      </p:sp>
      <p:sp>
        <p:nvSpPr>
          <p:cNvPr id="43015" name="Arc 7"/>
          <p:cNvSpPr>
            <a:spLocks/>
          </p:cNvSpPr>
          <p:nvPr/>
        </p:nvSpPr>
        <p:spPr bwMode="auto">
          <a:xfrm>
            <a:off x="1104900" y="895350"/>
            <a:ext cx="5524500" cy="5053013"/>
          </a:xfrm>
          <a:custGeom>
            <a:avLst/>
            <a:gdLst>
              <a:gd name="T0" fmla="*/ 4188901 w 21600"/>
              <a:gd name="T1" fmla="*/ 0 h 19754"/>
              <a:gd name="T2" fmla="*/ 5330631 w 21600"/>
              <a:gd name="T3" fmla="*/ 5053013 h 19754"/>
              <a:gd name="T4" fmla="*/ 0 w 21600"/>
              <a:gd name="T5" fmla="*/ 3602388 h 197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754" fill="none" extrusionOk="0">
                <a:moveTo>
                  <a:pt x="16377" y="0"/>
                </a:moveTo>
                <a:cubicBezTo>
                  <a:pt x="19747" y="3918"/>
                  <a:pt x="21600" y="8915"/>
                  <a:pt x="21600" y="14083"/>
                </a:cubicBezTo>
                <a:cubicBezTo>
                  <a:pt x="21600" y="15998"/>
                  <a:pt x="21345" y="17905"/>
                  <a:pt x="20842" y="19754"/>
                </a:cubicBezTo>
              </a:path>
              <a:path w="21600" h="19754" stroke="0" extrusionOk="0">
                <a:moveTo>
                  <a:pt x="16377" y="0"/>
                </a:moveTo>
                <a:cubicBezTo>
                  <a:pt x="19747" y="3918"/>
                  <a:pt x="21600" y="8915"/>
                  <a:pt x="21600" y="14083"/>
                </a:cubicBezTo>
                <a:cubicBezTo>
                  <a:pt x="21600" y="15998"/>
                  <a:pt x="21345" y="17905"/>
                  <a:pt x="20842" y="19754"/>
                </a:cubicBezTo>
                <a:lnTo>
                  <a:pt x="0" y="14083"/>
                </a:lnTo>
                <a:lnTo>
                  <a:pt x="16377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16" name="Group 8"/>
          <p:cNvGrpSpPr>
            <a:grpSpLocks/>
          </p:cNvGrpSpPr>
          <p:nvPr/>
        </p:nvGrpSpPr>
        <p:grpSpPr bwMode="auto">
          <a:xfrm>
            <a:off x="2886075" y="2055813"/>
            <a:ext cx="5956300" cy="946150"/>
            <a:chOff x="1818" y="1295"/>
            <a:chExt cx="3752" cy="596"/>
          </a:xfrm>
        </p:grpSpPr>
        <p:sp>
          <p:nvSpPr>
            <p:cNvPr id="48148" name="Line 9"/>
            <p:cNvSpPr>
              <a:spLocks noChangeShapeType="1"/>
            </p:cNvSpPr>
            <p:nvPr/>
          </p:nvSpPr>
          <p:spPr bwMode="auto">
            <a:xfrm flipH="1">
              <a:off x="1818" y="1518"/>
              <a:ext cx="21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49" name="Group 10"/>
            <p:cNvGrpSpPr>
              <a:grpSpLocks/>
            </p:cNvGrpSpPr>
            <p:nvPr/>
          </p:nvGrpSpPr>
          <p:grpSpPr bwMode="auto">
            <a:xfrm>
              <a:off x="3776" y="1334"/>
              <a:ext cx="284" cy="319"/>
              <a:chOff x="3776" y="1334"/>
              <a:chExt cx="284" cy="319"/>
            </a:xfrm>
          </p:grpSpPr>
          <p:sp>
            <p:nvSpPr>
              <p:cNvPr id="48151" name="Oval 11"/>
              <p:cNvSpPr>
                <a:spLocks noChangeAspect="1" noChangeArrowheads="1"/>
              </p:cNvSpPr>
              <p:nvPr/>
            </p:nvSpPr>
            <p:spPr bwMode="auto">
              <a:xfrm rot="20143414" flipV="1">
                <a:off x="3776" y="1368"/>
                <a:ext cx="284" cy="285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2" name="Arc 12"/>
              <p:cNvSpPr>
                <a:spLocks noChangeAspect="1"/>
              </p:cNvSpPr>
              <p:nvPr/>
            </p:nvSpPr>
            <p:spPr bwMode="auto">
              <a:xfrm rot="20143414" flipV="1">
                <a:off x="3911" y="1334"/>
                <a:ext cx="146" cy="293"/>
              </a:xfrm>
              <a:custGeom>
                <a:avLst/>
                <a:gdLst>
                  <a:gd name="T0" fmla="*/ 1 w 21649"/>
                  <a:gd name="T1" fmla="*/ 0 h 43200"/>
                  <a:gd name="T2" fmla="*/ 0 w 21649"/>
                  <a:gd name="T3" fmla="*/ 293 h 43200"/>
                  <a:gd name="T4" fmla="*/ 0 w 21649"/>
                  <a:gd name="T5" fmla="*/ 147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150" name="Text Box 13"/>
            <p:cNvSpPr txBox="1">
              <a:spLocks noChangeArrowheads="1"/>
            </p:cNvSpPr>
            <p:nvPr/>
          </p:nvSpPr>
          <p:spPr bwMode="auto">
            <a:xfrm>
              <a:off x="4019" y="1295"/>
              <a:ext cx="1551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T=23</a:t>
              </a:r>
              <a:r>
                <a:rPr lang="en-US" sz="2800" baseline="30000"/>
                <a:t>h</a:t>
              </a:r>
              <a:r>
                <a:rPr lang="en-US" sz="2800"/>
                <a:t> 56</a:t>
              </a:r>
              <a:r>
                <a:rPr lang="en-US" sz="2800" baseline="30000"/>
                <a:t>m</a:t>
              </a:r>
              <a:r>
                <a:rPr lang="en-US" sz="2800"/>
                <a:t> 04</a:t>
              </a:r>
              <a:r>
                <a:rPr lang="en-US" sz="2800" baseline="30000"/>
                <a:t>s</a:t>
              </a:r>
              <a:endParaRPr lang="en-US" sz="2800"/>
            </a:p>
            <a:p>
              <a:pPr algn="ctr"/>
              <a:r>
                <a:rPr lang="en-US" sz="2800"/>
                <a:t>(Sidereal Day)</a:t>
              </a:r>
              <a:endParaRPr lang="en-US" sz="2000" baseline="30000"/>
            </a:p>
          </p:txBody>
        </p:sp>
      </p:grpSp>
      <p:grpSp>
        <p:nvGrpSpPr>
          <p:cNvPr id="48135" name="Group 14"/>
          <p:cNvGrpSpPr>
            <a:grpSpLocks/>
          </p:cNvGrpSpPr>
          <p:nvPr/>
        </p:nvGrpSpPr>
        <p:grpSpPr bwMode="auto">
          <a:xfrm>
            <a:off x="6415088" y="4265613"/>
            <a:ext cx="457200" cy="465137"/>
            <a:chOff x="4041" y="2687"/>
            <a:chExt cx="288" cy="293"/>
          </a:xfrm>
        </p:grpSpPr>
        <p:sp>
          <p:nvSpPr>
            <p:cNvPr id="48146" name="Oval 15"/>
            <p:cNvSpPr>
              <a:spLocks noChangeAspect="1" noChangeArrowheads="1"/>
            </p:cNvSpPr>
            <p:nvPr/>
          </p:nvSpPr>
          <p:spPr bwMode="auto">
            <a:xfrm flipV="1">
              <a:off x="4041" y="2691"/>
              <a:ext cx="284" cy="28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7" name="Arc 16"/>
            <p:cNvSpPr>
              <a:spLocks noChangeAspect="1"/>
            </p:cNvSpPr>
            <p:nvPr/>
          </p:nvSpPr>
          <p:spPr bwMode="auto">
            <a:xfrm flipV="1">
              <a:off x="4183" y="2687"/>
              <a:ext cx="146" cy="293"/>
            </a:xfrm>
            <a:custGeom>
              <a:avLst/>
              <a:gdLst>
                <a:gd name="T0" fmla="*/ 1 w 21649"/>
                <a:gd name="T1" fmla="*/ 0 h 43200"/>
                <a:gd name="T2" fmla="*/ 0 w 21649"/>
                <a:gd name="T3" fmla="*/ 293 h 43200"/>
                <a:gd name="T4" fmla="*/ 0 w 21649"/>
                <a:gd name="T5" fmla="*/ 147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49" h="43200" fill="none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</a:path>
                <a:path w="21649" h="43200" stroke="0" extrusionOk="0">
                  <a:moveTo>
                    <a:pt x="79" y="0"/>
                  </a:moveTo>
                  <a:cubicBezTo>
                    <a:pt x="11997" y="17"/>
                    <a:pt x="21649" y="9682"/>
                    <a:pt x="21649" y="21600"/>
                  </a:cubicBezTo>
                  <a:cubicBezTo>
                    <a:pt x="21649" y="33529"/>
                    <a:pt x="11978" y="43200"/>
                    <a:pt x="49" y="43200"/>
                  </a:cubicBezTo>
                  <a:cubicBezTo>
                    <a:pt x="32" y="43200"/>
                    <a:pt x="16" y="43199"/>
                    <a:pt x="0" y="43199"/>
                  </a:cubicBezTo>
                  <a:lnTo>
                    <a:pt x="49" y="2160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025" name="Group 17"/>
          <p:cNvGrpSpPr>
            <a:grpSpLocks/>
          </p:cNvGrpSpPr>
          <p:nvPr/>
        </p:nvGrpSpPr>
        <p:grpSpPr bwMode="auto">
          <a:xfrm>
            <a:off x="3209925" y="760413"/>
            <a:ext cx="4737100" cy="2635250"/>
            <a:chOff x="2022" y="479"/>
            <a:chExt cx="2984" cy="1660"/>
          </a:xfrm>
        </p:grpSpPr>
        <p:grpSp>
          <p:nvGrpSpPr>
            <p:cNvPr id="48139" name="Group 18"/>
            <p:cNvGrpSpPr>
              <a:grpSpLocks/>
            </p:cNvGrpSpPr>
            <p:nvPr/>
          </p:nvGrpSpPr>
          <p:grpSpPr bwMode="auto">
            <a:xfrm>
              <a:off x="2022" y="479"/>
              <a:ext cx="2984" cy="1660"/>
              <a:chOff x="2022" y="479"/>
              <a:chExt cx="2984" cy="1660"/>
            </a:xfrm>
          </p:grpSpPr>
          <p:sp>
            <p:nvSpPr>
              <p:cNvPr id="48141" name="Line 19"/>
              <p:cNvSpPr>
                <a:spLocks noChangeShapeType="1"/>
              </p:cNvSpPr>
              <p:nvPr/>
            </p:nvSpPr>
            <p:spPr bwMode="auto">
              <a:xfrm flipH="1">
                <a:off x="2022" y="1176"/>
                <a:ext cx="1734" cy="9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8142" name="Group 20"/>
              <p:cNvGrpSpPr>
                <a:grpSpLocks/>
              </p:cNvGrpSpPr>
              <p:nvPr/>
            </p:nvGrpSpPr>
            <p:grpSpPr bwMode="auto">
              <a:xfrm>
                <a:off x="3620" y="992"/>
                <a:ext cx="284" cy="324"/>
                <a:chOff x="3620" y="992"/>
                <a:chExt cx="284" cy="324"/>
              </a:xfrm>
            </p:grpSpPr>
            <p:sp>
              <p:nvSpPr>
                <p:cNvPr id="48144" name="Oval 21"/>
                <p:cNvSpPr>
                  <a:spLocks noChangeAspect="1" noChangeArrowheads="1"/>
                </p:cNvSpPr>
                <p:nvPr/>
              </p:nvSpPr>
              <p:spPr bwMode="auto">
                <a:xfrm rot="19860000" flipV="1">
                  <a:off x="3620" y="1031"/>
                  <a:ext cx="284" cy="285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45" name="Arc 22"/>
                <p:cNvSpPr>
                  <a:spLocks noChangeAspect="1"/>
                </p:cNvSpPr>
                <p:nvPr/>
              </p:nvSpPr>
              <p:spPr bwMode="auto">
                <a:xfrm rot="19860000" flipV="1">
                  <a:off x="3753" y="992"/>
                  <a:ext cx="146" cy="293"/>
                </a:xfrm>
                <a:custGeom>
                  <a:avLst/>
                  <a:gdLst>
                    <a:gd name="T0" fmla="*/ 1 w 21649"/>
                    <a:gd name="T1" fmla="*/ 0 h 43200"/>
                    <a:gd name="T2" fmla="*/ 0 w 21649"/>
                    <a:gd name="T3" fmla="*/ 293 h 43200"/>
                    <a:gd name="T4" fmla="*/ 0 w 21649"/>
                    <a:gd name="T5" fmla="*/ 147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49" h="43200" fill="none" extrusionOk="0">
                      <a:moveTo>
                        <a:pt x="79" y="0"/>
                      </a:moveTo>
                      <a:cubicBezTo>
                        <a:pt x="11997" y="17"/>
                        <a:pt x="21649" y="9682"/>
                        <a:pt x="21649" y="21600"/>
                      </a:cubicBezTo>
                      <a:cubicBezTo>
                        <a:pt x="21649" y="33529"/>
                        <a:pt x="11978" y="43200"/>
                        <a:pt x="49" y="43200"/>
                      </a:cubicBezTo>
                      <a:cubicBezTo>
                        <a:pt x="32" y="43200"/>
                        <a:pt x="16" y="43199"/>
                        <a:pt x="0" y="43199"/>
                      </a:cubicBezTo>
                    </a:path>
                    <a:path w="21649" h="43200" stroke="0" extrusionOk="0">
                      <a:moveTo>
                        <a:pt x="79" y="0"/>
                      </a:moveTo>
                      <a:cubicBezTo>
                        <a:pt x="11997" y="17"/>
                        <a:pt x="21649" y="9682"/>
                        <a:pt x="21649" y="21600"/>
                      </a:cubicBezTo>
                      <a:cubicBezTo>
                        <a:pt x="21649" y="33529"/>
                        <a:pt x="11978" y="43200"/>
                        <a:pt x="49" y="43200"/>
                      </a:cubicBezTo>
                      <a:cubicBezTo>
                        <a:pt x="32" y="43200"/>
                        <a:pt x="16" y="43199"/>
                        <a:pt x="0" y="43199"/>
                      </a:cubicBezTo>
                      <a:lnTo>
                        <a:pt x="49" y="2160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143" name="Text Box 23"/>
              <p:cNvSpPr txBox="1">
                <a:spLocks noChangeArrowheads="1"/>
              </p:cNvSpPr>
              <p:nvPr/>
            </p:nvSpPr>
            <p:spPr bwMode="auto">
              <a:xfrm>
                <a:off x="3792" y="479"/>
                <a:ext cx="1214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T=24</a:t>
                </a:r>
                <a:r>
                  <a:rPr lang="en-US" sz="2800" baseline="30000"/>
                  <a:t>h</a:t>
                </a:r>
                <a:endParaRPr lang="en-US" sz="2800"/>
              </a:p>
              <a:p>
                <a:pPr algn="ctr"/>
                <a:r>
                  <a:rPr lang="en-US" sz="2800"/>
                  <a:t>(Solar day)</a:t>
                </a:r>
                <a:endParaRPr lang="en-US" sz="2000" baseline="30000"/>
              </a:p>
            </p:txBody>
          </p:sp>
        </p:grpSp>
        <p:sp>
          <p:nvSpPr>
            <p:cNvPr id="48140" name="Text Box 24"/>
            <p:cNvSpPr txBox="1">
              <a:spLocks noChangeArrowheads="1"/>
            </p:cNvSpPr>
            <p:nvPr/>
          </p:nvSpPr>
          <p:spPr bwMode="auto">
            <a:xfrm rot="-1737092">
              <a:off x="2447" y="1727"/>
              <a:ext cx="6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Noon</a:t>
              </a:r>
            </a:p>
          </p:txBody>
        </p:sp>
      </p:grpSp>
      <p:sp>
        <p:nvSpPr>
          <p:cNvPr id="48137" name="Text Box 25"/>
          <p:cNvSpPr txBox="1">
            <a:spLocks noChangeArrowheads="1"/>
          </p:cNvSpPr>
          <p:nvPr/>
        </p:nvSpPr>
        <p:spPr bwMode="auto">
          <a:xfrm>
            <a:off x="1660525" y="5561013"/>
            <a:ext cx="2122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i="1">
                <a:solidFill>
                  <a:schemeClr val="tx2"/>
                </a:solidFill>
              </a:rPr>
              <a:t>Not to Scale</a:t>
            </a:r>
          </a:p>
        </p:txBody>
      </p:sp>
      <p:sp>
        <p:nvSpPr>
          <p:cNvPr id="48138" name="Rectangle 26"/>
          <p:cNvSpPr>
            <a:spLocks noGrp="1" noChangeArrowheads="1"/>
          </p:cNvSpPr>
          <p:nvPr>
            <p:ph type="title"/>
          </p:nvPr>
        </p:nvSpPr>
        <p:spPr>
          <a:xfrm>
            <a:off x="685800" y="436563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4000"/>
              <a:t>Solar &amp; Sidereal</a:t>
            </a:r>
            <a:br>
              <a:rPr lang="en-US" sz="4000"/>
            </a:br>
            <a:r>
              <a:rPr lang="en-US" sz="4000"/>
              <a:t>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2"/>
          <p:cNvSpPr>
            <a:spLocks noChangeShapeType="1"/>
          </p:cNvSpPr>
          <p:nvPr/>
        </p:nvSpPr>
        <p:spPr bwMode="auto">
          <a:xfrm>
            <a:off x="1428750" y="3430588"/>
            <a:ext cx="6210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" name="Oval 3"/>
          <p:cNvSpPr>
            <a:spLocks noChangeAspect="1" noChangeArrowheads="1"/>
          </p:cNvSpPr>
          <p:nvPr/>
        </p:nvSpPr>
        <p:spPr bwMode="auto">
          <a:xfrm>
            <a:off x="3198813" y="2060575"/>
            <a:ext cx="2741612" cy="2741613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Oval 4"/>
          <p:cNvSpPr>
            <a:spLocks noChangeAspect="1" noChangeArrowheads="1"/>
          </p:cNvSpPr>
          <p:nvPr/>
        </p:nvSpPr>
        <p:spPr bwMode="auto">
          <a:xfrm>
            <a:off x="1827213" y="688975"/>
            <a:ext cx="5484812" cy="548481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7" name="Freeform 5"/>
          <p:cNvSpPr>
            <a:spLocks/>
          </p:cNvSpPr>
          <p:nvPr/>
        </p:nvSpPr>
        <p:spPr bwMode="auto">
          <a:xfrm flipH="1">
            <a:off x="6524625" y="150495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Freeform 6"/>
          <p:cNvSpPr>
            <a:spLocks/>
          </p:cNvSpPr>
          <p:nvPr/>
        </p:nvSpPr>
        <p:spPr bwMode="auto">
          <a:xfrm flipH="1">
            <a:off x="5505450" y="243840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>
            <a:off x="4171950" y="3033713"/>
            <a:ext cx="793750" cy="79375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040" name="Group 8"/>
          <p:cNvGrpSpPr>
            <a:grpSpLocks/>
          </p:cNvGrpSpPr>
          <p:nvPr/>
        </p:nvGrpSpPr>
        <p:grpSpPr bwMode="auto">
          <a:xfrm>
            <a:off x="387350" y="3313113"/>
            <a:ext cx="2922588" cy="2522537"/>
            <a:chOff x="244" y="2087"/>
            <a:chExt cx="1841" cy="1589"/>
          </a:xfrm>
        </p:grpSpPr>
        <p:grpSp>
          <p:nvGrpSpPr>
            <p:cNvPr id="49171" name="Group 9"/>
            <p:cNvGrpSpPr>
              <a:grpSpLocks/>
            </p:cNvGrpSpPr>
            <p:nvPr/>
          </p:nvGrpSpPr>
          <p:grpSpPr bwMode="auto">
            <a:xfrm>
              <a:off x="244" y="2244"/>
              <a:ext cx="1668" cy="1432"/>
              <a:chOff x="244" y="2244"/>
              <a:chExt cx="1668" cy="1432"/>
            </a:xfrm>
          </p:grpSpPr>
          <p:sp>
            <p:nvSpPr>
              <p:cNvPr id="49175" name="Text Box 10"/>
              <p:cNvSpPr txBox="1">
                <a:spLocks noChangeArrowheads="1"/>
              </p:cNvSpPr>
              <p:nvPr/>
            </p:nvSpPr>
            <p:spPr bwMode="auto">
              <a:xfrm>
                <a:off x="244" y="3080"/>
                <a:ext cx="1302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800"/>
                  <a:t>Inferior</a:t>
                </a:r>
              </a:p>
              <a:p>
                <a:pPr algn="ctr"/>
                <a:r>
                  <a:rPr lang="en-US" sz="2800"/>
                  <a:t>Conjunction</a:t>
                </a:r>
              </a:p>
            </p:txBody>
          </p:sp>
          <p:sp>
            <p:nvSpPr>
              <p:cNvPr id="49176" name="Line 11"/>
              <p:cNvSpPr>
                <a:spLocks noChangeShapeType="1"/>
              </p:cNvSpPr>
              <p:nvPr/>
            </p:nvSpPr>
            <p:spPr bwMode="auto">
              <a:xfrm flipH="1">
                <a:off x="890" y="2244"/>
                <a:ext cx="1022" cy="917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172" name="Group 12"/>
            <p:cNvGrpSpPr>
              <a:grpSpLocks/>
            </p:cNvGrpSpPr>
            <p:nvPr/>
          </p:nvGrpSpPr>
          <p:grpSpPr bwMode="auto">
            <a:xfrm>
              <a:off x="1941" y="2087"/>
              <a:ext cx="144" cy="145"/>
              <a:chOff x="1580" y="1978"/>
              <a:chExt cx="144" cy="145"/>
            </a:xfrm>
          </p:grpSpPr>
          <p:sp>
            <p:nvSpPr>
              <p:cNvPr id="49173" name="Oval 13"/>
              <p:cNvSpPr>
                <a:spLocks noChangeAspect="1" noChangeArrowheads="1"/>
              </p:cNvSpPr>
              <p:nvPr/>
            </p:nvSpPr>
            <p:spPr bwMode="auto">
              <a:xfrm>
                <a:off x="1580" y="197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4" name="Arc 14"/>
              <p:cNvSpPr>
                <a:spLocks noChangeAspect="1"/>
              </p:cNvSpPr>
              <p:nvPr/>
            </p:nvSpPr>
            <p:spPr bwMode="auto">
              <a:xfrm flipH="1">
                <a:off x="1580" y="1979"/>
                <a:ext cx="72" cy="144"/>
              </a:xfrm>
              <a:custGeom>
                <a:avLst/>
                <a:gdLst>
                  <a:gd name="T0" fmla="*/ 0 w 21603"/>
                  <a:gd name="T1" fmla="*/ 0 h 43200"/>
                  <a:gd name="T2" fmla="*/ 0 w 21603"/>
                  <a:gd name="T3" fmla="*/ 144 h 43200"/>
                  <a:gd name="T4" fmla="*/ 0 w 21603"/>
                  <a:gd name="T5" fmla="*/ 72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9161" name="Group 15"/>
          <p:cNvGrpSpPr>
            <a:grpSpLocks/>
          </p:cNvGrpSpPr>
          <p:nvPr/>
        </p:nvGrpSpPr>
        <p:grpSpPr bwMode="auto">
          <a:xfrm>
            <a:off x="1639888" y="3244850"/>
            <a:ext cx="365125" cy="368300"/>
            <a:chOff x="1899" y="2056"/>
            <a:chExt cx="230" cy="232"/>
          </a:xfrm>
        </p:grpSpPr>
        <p:sp>
          <p:nvSpPr>
            <p:cNvPr id="49169" name="Oval 16"/>
            <p:cNvSpPr>
              <a:spLocks noChangeAspect="1" noChangeArrowheads="1"/>
            </p:cNvSpPr>
            <p:nvPr/>
          </p:nvSpPr>
          <p:spPr bwMode="auto">
            <a:xfrm>
              <a:off x="1899" y="2056"/>
              <a:ext cx="230" cy="23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Arc 17"/>
            <p:cNvSpPr>
              <a:spLocks/>
            </p:cNvSpPr>
            <p:nvPr/>
          </p:nvSpPr>
          <p:spPr bwMode="auto">
            <a:xfrm flipH="1">
              <a:off x="1899" y="2058"/>
              <a:ext cx="115" cy="230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230 h 43200"/>
                <a:gd name="T4" fmla="*/ 0 w 21603"/>
                <a:gd name="T5" fmla="*/ 115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50" name="Group 18"/>
          <p:cNvGrpSpPr>
            <a:grpSpLocks/>
          </p:cNvGrpSpPr>
          <p:nvPr/>
        </p:nvGrpSpPr>
        <p:grpSpPr bwMode="auto">
          <a:xfrm>
            <a:off x="5818188" y="3314700"/>
            <a:ext cx="2881312" cy="2520950"/>
            <a:chOff x="3665" y="2088"/>
            <a:chExt cx="1815" cy="1588"/>
          </a:xfrm>
        </p:grpSpPr>
        <p:sp>
          <p:nvSpPr>
            <p:cNvPr id="49164" name="Text Box 19"/>
            <p:cNvSpPr txBox="1">
              <a:spLocks noChangeArrowheads="1"/>
            </p:cNvSpPr>
            <p:nvPr/>
          </p:nvSpPr>
          <p:spPr bwMode="auto">
            <a:xfrm>
              <a:off x="4178" y="3080"/>
              <a:ext cx="130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Superior</a:t>
              </a:r>
            </a:p>
            <a:p>
              <a:pPr algn="ctr"/>
              <a:r>
                <a:rPr lang="en-US" sz="2800"/>
                <a:t>Conjunction</a:t>
              </a:r>
            </a:p>
          </p:txBody>
        </p:sp>
        <p:sp>
          <p:nvSpPr>
            <p:cNvPr id="49165" name="Line 20"/>
            <p:cNvSpPr>
              <a:spLocks noChangeShapeType="1"/>
            </p:cNvSpPr>
            <p:nvPr/>
          </p:nvSpPr>
          <p:spPr bwMode="auto">
            <a:xfrm>
              <a:off x="3860" y="2256"/>
              <a:ext cx="1022" cy="91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9166" name="Group 21"/>
            <p:cNvGrpSpPr>
              <a:grpSpLocks/>
            </p:cNvGrpSpPr>
            <p:nvPr/>
          </p:nvGrpSpPr>
          <p:grpSpPr bwMode="auto">
            <a:xfrm flipH="1">
              <a:off x="3665" y="2088"/>
              <a:ext cx="144" cy="145"/>
              <a:chOff x="1580" y="1978"/>
              <a:chExt cx="144" cy="145"/>
            </a:xfrm>
          </p:grpSpPr>
          <p:sp>
            <p:nvSpPr>
              <p:cNvPr id="49167" name="Oval 22"/>
              <p:cNvSpPr>
                <a:spLocks noChangeAspect="1" noChangeArrowheads="1"/>
              </p:cNvSpPr>
              <p:nvPr/>
            </p:nvSpPr>
            <p:spPr bwMode="auto">
              <a:xfrm>
                <a:off x="1580" y="197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8" name="Arc 23"/>
              <p:cNvSpPr>
                <a:spLocks noChangeAspect="1"/>
              </p:cNvSpPr>
              <p:nvPr/>
            </p:nvSpPr>
            <p:spPr bwMode="auto">
              <a:xfrm flipH="1">
                <a:off x="1580" y="1979"/>
                <a:ext cx="72" cy="144"/>
              </a:xfrm>
              <a:custGeom>
                <a:avLst/>
                <a:gdLst>
                  <a:gd name="T0" fmla="*/ 0 w 21603"/>
                  <a:gd name="T1" fmla="*/ 0 h 43200"/>
                  <a:gd name="T2" fmla="*/ 0 w 21603"/>
                  <a:gd name="T3" fmla="*/ 144 h 43200"/>
                  <a:gd name="T4" fmla="*/ 0 w 21603"/>
                  <a:gd name="T5" fmla="*/ 72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9163" name="Text Box 24"/>
          <p:cNvSpPr txBox="1">
            <a:spLocks noChangeArrowheads="1"/>
          </p:cNvSpPr>
          <p:nvPr/>
        </p:nvSpPr>
        <p:spPr bwMode="auto">
          <a:xfrm>
            <a:off x="904875" y="2838450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000"/>
              <a:t>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2"/>
          <p:cNvSpPr>
            <a:spLocks noChangeShapeType="1"/>
          </p:cNvSpPr>
          <p:nvPr/>
        </p:nvSpPr>
        <p:spPr bwMode="auto">
          <a:xfrm>
            <a:off x="1428750" y="3430588"/>
            <a:ext cx="6210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Oval 3"/>
          <p:cNvSpPr>
            <a:spLocks noChangeAspect="1" noChangeArrowheads="1"/>
          </p:cNvSpPr>
          <p:nvPr/>
        </p:nvSpPr>
        <p:spPr bwMode="auto">
          <a:xfrm>
            <a:off x="3198813" y="2060575"/>
            <a:ext cx="2741612" cy="2741613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Oval 4"/>
          <p:cNvSpPr>
            <a:spLocks noChangeAspect="1" noChangeArrowheads="1"/>
          </p:cNvSpPr>
          <p:nvPr/>
        </p:nvSpPr>
        <p:spPr bwMode="auto">
          <a:xfrm>
            <a:off x="1827213" y="688975"/>
            <a:ext cx="5484812" cy="548481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Freeform 5"/>
          <p:cNvSpPr>
            <a:spLocks/>
          </p:cNvSpPr>
          <p:nvPr/>
        </p:nvSpPr>
        <p:spPr bwMode="auto">
          <a:xfrm flipH="1">
            <a:off x="6524625" y="150495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Freeform 6"/>
          <p:cNvSpPr>
            <a:spLocks/>
          </p:cNvSpPr>
          <p:nvPr/>
        </p:nvSpPr>
        <p:spPr bwMode="auto">
          <a:xfrm flipH="1">
            <a:off x="5505450" y="243840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4171950" y="3033713"/>
            <a:ext cx="793750" cy="79375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4" name="Group 8"/>
          <p:cNvGrpSpPr>
            <a:grpSpLocks/>
          </p:cNvGrpSpPr>
          <p:nvPr/>
        </p:nvGrpSpPr>
        <p:grpSpPr bwMode="auto">
          <a:xfrm>
            <a:off x="3081338" y="3313113"/>
            <a:ext cx="228600" cy="230187"/>
            <a:chOff x="1580" y="1978"/>
            <a:chExt cx="144" cy="145"/>
          </a:xfrm>
        </p:grpSpPr>
        <p:sp>
          <p:nvSpPr>
            <p:cNvPr id="50205" name="Oval 9"/>
            <p:cNvSpPr>
              <a:spLocks noChangeAspect="1" noChangeArrowheads="1"/>
            </p:cNvSpPr>
            <p:nvPr/>
          </p:nvSpPr>
          <p:spPr bwMode="auto">
            <a:xfrm>
              <a:off x="1580" y="197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6" name="Arc 10"/>
            <p:cNvSpPr>
              <a:spLocks noChangeAspect="1"/>
            </p:cNvSpPr>
            <p:nvPr/>
          </p:nvSpPr>
          <p:spPr bwMode="auto">
            <a:xfrm flipH="1">
              <a:off x="1580" y="1979"/>
              <a:ext cx="72" cy="144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144 h 43200"/>
                <a:gd name="T4" fmla="*/ 0 w 21603"/>
                <a:gd name="T5" fmla="*/ 7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185" name="Group 11"/>
          <p:cNvGrpSpPr>
            <a:grpSpLocks/>
          </p:cNvGrpSpPr>
          <p:nvPr/>
        </p:nvGrpSpPr>
        <p:grpSpPr bwMode="auto">
          <a:xfrm flipH="1">
            <a:off x="5818188" y="3314700"/>
            <a:ext cx="228600" cy="230188"/>
            <a:chOff x="1580" y="1978"/>
            <a:chExt cx="144" cy="145"/>
          </a:xfrm>
        </p:grpSpPr>
        <p:sp>
          <p:nvSpPr>
            <p:cNvPr id="50203" name="Oval 12"/>
            <p:cNvSpPr>
              <a:spLocks noChangeAspect="1" noChangeArrowheads="1"/>
            </p:cNvSpPr>
            <p:nvPr/>
          </p:nvSpPr>
          <p:spPr bwMode="auto">
            <a:xfrm>
              <a:off x="1580" y="197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04" name="Arc 13"/>
            <p:cNvSpPr>
              <a:spLocks noChangeAspect="1"/>
            </p:cNvSpPr>
            <p:nvPr/>
          </p:nvSpPr>
          <p:spPr bwMode="auto">
            <a:xfrm flipH="1">
              <a:off x="1580" y="1979"/>
              <a:ext cx="72" cy="144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144 h 43200"/>
                <a:gd name="T4" fmla="*/ 0 w 21603"/>
                <a:gd name="T5" fmla="*/ 7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070" name="Group 14"/>
          <p:cNvGrpSpPr>
            <a:grpSpLocks/>
          </p:cNvGrpSpPr>
          <p:nvPr/>
        </p:nvGrpSpPr>
        <p:grpSpPr bwMode="auto">
          <a:xfrm>
            <a:off x="1835150" y="1098550"/>
            <a:ext cx="3546475" cy="2322513"/>
            <a:chOff x="1156" y="692"/>
            <a:chExt cx="2234" cy="1463"/>
          </a:xfrm>
        </p:grpSpPr>
        <p:sp>
          <p:nvSpPr>
            <p:cNvPr id="50198" name="Line 15"/>
            <p:cNvSpPr>
              <a:spLocks noChangeShapeType="1"/>
            </p:cNvSpPr>
            <p:nvPr/>
          </p:nvSpPr>
          <p:spPr bwMode="auto">
            <a:xfrm flipV="1">
              <a:off x="1156" y="1423"/>
              <a:ext cx="1268" cy="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9" name="Text Box 16"/>
            <p:cNvSpPr txBox="1">
              <a:spLocks noChangeArrowheads="1"/>
            </p:cNvSpPr>
            <p:nvPr/>
          </p:nvSpPr>
          <p:spPr bwMode="auto">
            <a:xfrm>
              <a:off x="1650" y="692"/>
              <a:ext cx="174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Maximum </a:t>
              </a:r>
            </a:p>
            <a:p>
              <a:pPr algn="ctr"/>
              <a:r>
                <a:rPr lang="en-US"/>
                <a:t>Eastern Elongation</a:t>
              </a:r>
            </a:p>
          </p:txBody>
        </p:sp>
        <p:grpSp>
          <p:nvGrpSpPr>
            <p:cNvPr id="50200" name="Group 17"/>
            <p:cNvGrpSpPr>
              <a:grpSpLocks/>
            </p:cNvGrpSpPr>
            <p:nvPr/>
          </p:nvGrpSpPr>
          <p:grpSpPr bwMode="auto">
            <a:xfrm rot="3432438">
              <a:off x="2371" y="1351"/>
              <a:ext cx="144" cy="145"/>
              <a:chOff x="1580" y="1978"/>
              <a:chExt cx="144" cy="145"/>
            </a:xfrm>
          </p:grpSpPr>
          <p:sp>
            <p:nvSpPr>
              <p:cNvPr id="50201" name="Oval 18"/>
              <p:cNvSpPr>
                <a:spLocks noChangeAspect="1" noChangeArrowheads="1"/>
              </p:cNvSpPr>
              <p:nvPr/>
            </p:nvSpPr>
            <p:spPr bwMode="auto">
              <a:xfrm>
                <a:off x="1580" y="197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2" name="Arc 19"/>
              <p:cNvSpPr>
                <a:spLocks noChangeAspect="1"/>
              </p:cNvSpPr>
              <p:nvPr/>
            </p:nvSpPr>
            <p:spPr bwMode="auto">
              <a:xfrm flipH="1">
                <a:off x="1580" y="1979"/>
                <a:ext cx="72" cy="144"/>
              </a:xfrm>
              <a:custGeom>
                <a:avLst/>
                <a:gdLst>
                  <a:gd name="T0" fmla="*/ 0 w 21603"/>
                  <a:gd name="T1" fmla="*/ 0 h 43200"/>
                  <a:gd name="T2" fmla="*/ 0 w 21603"/>
                  <a:gd name="T3" fmla="*/ 144 h 43200"/>
                  <a:gd name="T4" fmla="*/ 0 w 21603"/>
                  <a:gd name="T5" fmla="*/ 72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5076" name="Group 20"/>
          <p:cNvGrpSpPr>
            <a:grpSpLocks/>
          </p:cNvGrpSpPr>
          <p:nvPr/>
        </p:nvGrpSpPr>
        <p:grpSpPr bwMode="auto">
          <a:xfrm>
            <a:off x="1835150" y="3421063"/>
            <a:ext cx="3525838" cy="2316162"/>
            <a:chOff x="1156" y="2155"/>
            <a:chExt cx="2221" cy="1459"/>
          </a:xfrm>
        </p:grpSpPr>
        <p:sp>
          <p:nvSpPr>
            <p:cNvPr id="50192" name="Text Box 21"/>
            <p:cNvSpPr txBox="1">
              <a:spLocks noChangeArrowheads="1"/>
            </p:cNvSpPr>
            <p:nvPr/>
          </p:nvSpPr>
          <p:spPr bwMode="auto">
            <a:xfrm>
              <a:off x="1660" y="3096"/>
              <a:ext cx="171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Maximum Western</a:t>
              </a:r>
            </a:p>
            <a:p>
              <a:pPr algn="ctr"/>
              <a:r>
                <a:rPr lang="en-US"/>
                <a:t>Elongation</a:t>
              </a:r>
            </a:p>
          </p:txBody>
        </p:sp>
        <p:grpSp>
          <p:nvGrpSpPr>
            <p:cNvPr id="50193" name="Group 22"/>
            <p:cNvGrpSpPr>
              <a:grpSpLocks/>
            </p:cNvGrpSpPr>
            <p:nvPr/>
          </p:nvGrpSpPr>
          <p:grpSpPr bwMode="auto">
            <a:xfrm>
              <a:off x="1156" y="2155"/>
              <a:ext cx="1375" cy="841"/>
              <a:chOff x="1156" y="2155"/>
              <a:chExt cx="1375" cy="841"/>
            </a:xfrm>
          </p:grpSpPr>
          <p:sp>
            <p:nvSpPr>
              <p:cNvPr id="50194" name="Line 23"/>
              <p:cNvSpPr>
                <a:spLocks noChangeShapeType="1"/>
              </p:cNvSpPr>
              <p:nvPr/>
            </p:nvSpPr>
            <p:spPr bwMode="auto">
              <a:xfrm>
                <a:off x="1156" y="2155"/>
                <a:ext cx="1288" cy="75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0195" name="Group 24"/>
              <p:cNvGrpSpPr>
                <a:grpSpLocks/>
              </p:cNvGrpSpPr>
              <p:nvPr/>
            </p:nvGrpSpPr>
            <p:grpSpPr bwMode="auto">
              <a:xfrm rot="17925866" flipV="1">
                <a:off x="2387" y="2851"/>
                <a:ext cx="144" cy="145"/>
                <a:chOff x="1580" y="1978"/>
                <a:chExt cx="144" cy="145"/>
              </a:xfrm>
            </p:grpSpPr>
            <p:sp>
              <p:nvSpPr>
                <p:cNvPr id="50196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580" y="1978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97" name="Arc 26"/>
                <p:cNvSpPr>
                  <a:spLocks noChangeAspect="1"/>
                </p:cNvSpPr>
                <p:nvPr/>
              </p:nvSpPr>
              <p:spPr bwMode="auto">
                <a:xfrm flipH="1">
                  <a:off x="1580" y="1979"/>
                  <a:ext cx="72" cy="144"/>
                </a:xfrm>
                <a:custGeom>
                  <a:avLst/>
                  <a:gdLst>
                    <a:gd name="T0" fmla="*/ 0 w 21603"/>
                    <a:gd name="T1" fmla="*/ 0 h 43200"/>
                    <a:gd name="T2" fmla="*/ 0 w 21603"/>
                    <a:gd name="T3" fmla="*/ 144 h 43200"/>
                    <a:gd name="T4" fmla="*/ 0 w 21603"/>
                    <a:gd name="T5" fmla="*/ 72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3" h="43200" fill="none" extrusionOk="0">
                      <a:moveTo>
                        <a:pt x="2" y="0"/>
                      </a:moveTo>
                      <a:cubicBezTo>
                        <a:pt x="11932" y="0"/>
                        <a:pt x="21603" y="9670"/>
                        <a:pt x="21603" y="21600"/>
                      </a:cubicBezTo>
                      <a:cubicBezTo>
                        <a:pt x="21603" y="33529"/>
                        <a:pt x="11932" y="43200"/>
                        <a:pt x="3" y="43200"/>
                      </a:cubicBezTo>
                      <a:cubicBezTo>
                        <a:pt x="2" y="43200"/>
                        <a:pt x="1" y="43199"/>
                        <a:pt x="0" y="43199"/>
                      </a:cubicBezTo>
                    </a:path>
                    <a:path w="21603" h="43200" stroke="0" extrusionOk="0">
                      <a:moveTo>
                        <a:pt x="2" y="0"/>
                      </a:moveTo>
                      <a:cubicBezTo>
                        <a:pt x="11932" y="0"/>
                        <a:pt x="21603" y="9670"/>
                        <a:pt x="21603" y="21600"/>
                      </a:cubicBezTo>
                      <a:cubicBezTo>
                        <a:pt x="21603" y="33529"/>
                        <a:pt x="11932" y="43200"/>
                        <a:pt x="3" y="43200"/>
                      </a:cubicBezTo>
                      <a:cubicBezTo>
                        <a:pt x="2" y="43200"/>
                        <a:pt x="1" y="43199"/>
                        <a:pt x="0" y="43199"/>
                      </a:cubicBezTo>
                      <a:lnTo>
                        <a:pt x="3" y="2160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0188" name="Group 27"/>
          <p:cNvGrpSpPr>
            <a:grpSpLocks/>
          </p:cNvGrpSpPr>
          <p:nvPr/>
        </p:nvGrpSpPr>
        <p:grpSpPr bwMode="auto">
          <a:xfrm>
            <a:off x="1639888" y="3244850"/>
            <a:ext cx="365125" cy="368300"/>
            <a:chOff x="1899" y="2056"/>
            <a:chExt cx="230" cy="232"/>
          </a:xfrm>
        </p:grpSpPr>
        <p:sp>
          <p:nvSpPr>
            <p:cNvPr id="50190" name="Oval 28"/>
            <p:cNvSpPr>
              <a:spLocks noChangeAspect="1" noChangeArrowheads="1"/>
            </p:cNvSpPr>
            <p:nvPr/>
          </p:nvSpPr>
          <p:spPr bwMode="auto">
            <a:xfrm>
              <a:off x="1899" y="2056"/>
              <a:ext cx="230" cy="23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1" name="Arc 29"/>
            <p:cNvSpPr>
              <a:spLocks/>
            </p:cNvSpPr>
            <p:nvPr/>
          </p:nvSpPr>
          <p:spPr bwMode="auto">
            <a:xfrm flipH="1">
              <a:off x="1899" y="2058"/>
              <a:ext cx="115" cy="230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230 h 43200"/>
                <a:gd name="T4" fmla="*/ 0 w 21603"/>
                <a:gd name="T5" fmla="*/ 115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89" name="Text Box 30"/>
          <p:cNvSpPr txBox="1">
            <a:spLocks noChangeArrowheads="1"/>
          </p:cNvSpPr>
          <p:nvPr/>
        </p:nvSpPr>
        <p:spPr bwMode="auto">
          <a:xfrm>
            <a:off x="782638" y="279082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2135188" y="3155950"/>
            <a:ext cx="3651250" cy="36703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shade val="76078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3" name="Line 6"/>
          <p:cNvSpPr>
            <a:spLocks noChangeShapeType="1"/>
          </p:cNvSpPr>
          <p:nvPr/>
        </p:nvSpPr>
        <p:spPr bwMode="auto">
          <a:xfrm flipV="1">
            <a:off x="3916363" y="1143000"/>
            <a:ext cx="1206500" cy="3865563"/>
          </a:xfrm>
          <a:prstGeom prst="line">
            <a:avLst/>
          </a:prstGeom>
          <a:noFill/>
          <a:ln w="28575" cap="rnd">
            <a:solidFill>
              <a:schemeClr val="hlink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Line 7"/>
          <p:cNvSpPr>
            <a:spLocks noChangeShapeType="1"/>
          </p:cNvSpPr>
          <p:nvPr/>
        </p:nvSpPr>
        <p:spPr bwMode="auto">
          <a:xfrm flipV="1">
            <a:off x="3911600" y="1435100"/>
            <a:ext cx="2616200" cy="3594100"/>
          </a:xfrm>
          <a:prstGeom prst="line">
            <a:avLst/>
          </a:prstGeom>
          <a:noFill/>
          <a:ln w="28575" cap="rnd">
            <a:solidFill>
              <a:schemeClr val="hlink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057775" y="3284538"/>
            <a:ext cx="904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Syene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3151188" y="2443163"/>
            <a:ext cx="1385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000"/>
              <a:t>Alexandria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5730875" y="5499100"/>
            <a:ext cx="103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Earth</a:t>
            </a:r>
          </a:p>
        </p:txBody>
      </p:sp>
      <p:sp>
        <p:nvSpPr>
          <p:cNvPr id="5128" name="Oval 11"/>
          <p:cNvSpPr>
            <a:spLocks noChangeArrowheads="1"/>
          </p:cNvSpPr>
          <p:nvPr/>
        </p:nvSpPr>
        <p:spPr bwMode="auto">
          <a:xfrm>
            <a:off x="3878263" y="4956175"/>
            <a:ext cx="88900" cy="889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Arc 14"/>
          <p:cNvSpPr>
            <a:spLocks/>
          </p:cNvSpPr>
          <p:nvPr/>
        </p:nvSpPr>
        <p:spPr bwMode="auto">
          <a:xfrm>
            <a:off x="3976688" y="3852863"/>
            <a:ext cx="674687" cy="1055687"/>
          </a:xfrm>
          <a:custGeom>
            <a:avLst/>
            <a:gdLst>
              <a:gd name="T0" fmla="*/ 291881 w 13312"/>
              <a:gd name="T1" fmla="*/ 0 h 20818"/>
              <a:gd name="T2" fmla="*/ 674687 w 13312"/>
              <a:gd name="T3" fmla="*/ 193105 h 20818"/>
              <a:gd name="T4" fmla="*/ 0 w 13312"/>
              <a:gd name="T5" fmla="*/ 1055687 h 208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312" h="20818" fill="none" extrusionOk="0">
                <a:moveTo>
                  <a:pt x="5759" y="-1"/>
                </a:moveTo>
                <a:cubicBezTo>
                  <a:pt x="8503" y="758"/>
                  <a:pt x="11070" y="2053"/>
                  <a:pt x="13312" y="3807"/>
                </a:cubicBezTo>
              </a:path>
              <a:path w="13312" h="20818" stroke="0" extrusionOk="0">
                <a:moveTo>
                  <a:pt x="5759" y="-1"/>
                </a:moveTo>
                <a:cubicBezTo>
                  <a:pt x="8503" y="758"/>
                  <a:pt x="11070" y="2053"/>
                  <a:pt x="13312" y="3807"/>
                </a:cubicBezTo>
                <a:lnTo>
                  <a:pt x="0" y="20818"/>
                </a:lnTo>
                <a:lnTo>
                  <a:pt x="5759" y="-1"/>
                </a:lnTo>
                <a:close/>
              </a:path>
            </a:pathLst>
          </a:custGeom>
          <a:noFill/>
          <a:ln w="19050">
            <a:solidFill>
              <a:schemeClr val="hlink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Arc 15"/>
          <p:cNvSpPr>
            <a:spLocks/>
          </p:cNvSpPr>
          <p:nvPr/>
        </p:nvSpPr>
        <p:spPr bwMode="auto">
          <a:xfrm>
            <a:off x="4708525" y="1485900"/>
            <a:ext cx="674688" cy="1055688"/>
          </a:xfrm>
          <a:custGeom>
            <a:avLst/>
            <a:gdLst>
              <a:gd name="T0" fmla="*/ 291882 w 13312"/>
              <a:gd name="T1" fmla="*/ 0 h 20818"/>
              <a:gd name="T2" fmla="*/ 674688 w 13312"/>
              <a:gd name="T3" fmla="*/ 193105 h 20818"/>
              <a:gd name="T4" fmla="*/ 0 w 13312"/>
              <a:gd name="T5" fmla="*/ 1055688 h 208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312" h="20818" fill="none" extrusionOk="0">
                <a:moveTo>
                  <a:pt x="5759" y="-1"/>
                </a:moveTo>
                <a:cubicBezTo>
                  <a:pt x="8503" y="758"/>
                  <a:pt x="11070" y="2053"/>
                  <a:pt x="13312" y="3807"/>
                </a:cubicBezTo>
              </a:path>
              <a:path w="13312" h="20818" stroke="0" extrusionOk="0">
                <a:moveTo>
                  <a:pt x="5759" y="-1"/>
                </a:moveTo>
                <a:cubicBezTo>
                  <a:pt x="8503" y="758"/>
                  <a:pt x="11070" y="2053"/>
                  <a:pt x="13312" y="3807"/>
                </a:cubicBezTo>
                <a:lnTo>
                  <a:pt x="0" y="20818"/>
                </a:lnTo>
                <a:lnTo>
                  <a:pt x="5759" y="-1"/>
                </a:lnTo>
                <a:close/>
              </a:path>
            </a:pathLst>
          </a:custGeom>
          <a:noFill/>
          <a:ln w="19050">
            <a:solidFill>
              <a:schemeClr val="hlink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Text Box 16"/>
          <p:cNvSpPr txBox="1">
            <a:spLocks noChangeArrowheads="1"/>
          </p:cNvSpPr>
          <p:nvPr/>
        </p:nvSpPr>
        <p:spPr bwMode="auto">
          <a:xfrm>
            <a:off x="4460875" y="539750"/>
            <a:ext cx="1506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>
                <a:solidFill>
                  <a:schemeClr val="hlink"/>
                </a:solidFill>
              </a:rPr>
              <a:t>7 </a:t>
            </a:r>
            <a:r>
              <a:rPr lang="en-US" sz="3200" baseline="30000">
                <a:solidFill>
                  <a:schemeClr val="hlink"/>
                </a:solidFill>
              </a:rPr>
              <a:t>14</a:t>
            </a:r>
            <a:r>
              <a:rPr lang="en-US" sz="3200">
                <a:solidFill>
                  <a:schemeClr val="hlink"/>
                </a:solidFill>
              </a:rPr>
              <a:t>/</a:t>
            </a:r>
            <a:r>
              <a:rPr lang="en-US" sz="3200" baseline="-25000">
                <a:solidFill>
                  <a:schemeClr val="hlink"/>
                </a:solidFill>
              </a:rPr>
              <a:t>60</a:t>
            </a:r>
            <a:r>
              <a:rPr lang="en-US" sz="3200">
                <a:solidFill>
                  <a:schemeClr val="hlink"/>
                </a:solidFill>
              </a:rPr>
              <a:t>º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5132" name="Line 19"/>
          <p:cNvSpPr>
            <a:spLocks noChangeShapeType="1"/>
          </p:cNvSpPr>
          <p:nvPr/>
        </p:nvSpPr>
        <p:spPr bwMode="auto">
          <a:xfrm flipV="1">
            <a:off x="5297488" y="0"/>
            <a:ext cx="2278062" cy="31115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Line 20"/>
          <p:cNvSpPr>
            <a:spLocks noChangeShapeType="1"/>
          </p:cNvSpPr>
          <p:nvPr/>
        </p:nvSpPr>
        <p:spPr bwMode="auto">
          <a:xfrm flipV="1">
            <a:off x="4289425" y="0"/>
            <a:ext cx="2322513" cy="3175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21"/>
          <p:cNvSpPr txBox="1">
            <a:spLocks noChangeArrowheads="1"/>
          </p:cNvSpPr>
          <p:nvPr/>
        </p:nvSpPr>
        <p:spPr bwMode="auto">
          <a:xfrm>
            <a:off x="7265988" y="1847850"/>
            <a:ext cx="1471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/>
              <a:t>Sunlight</a:t>
            </a:r>
          </a:p>
        </p:txBody>
      </p:sp>
      <p:sp>
        <p:nvSpPr>
          <p:cNvPr id="5135" name="Line 22"/>
          <p:cNvSpPr>
            <a:spLocks noChangeShapeType="1"/>
          </p:cNvSpPr>
          <p:nvPr/>
        </p:nvSpPr>
        <p:spPr bwMode="auto">
          <a:xfrm flipH="1">
            <a:off x="5556250" y="0"/>
            <a:ext cx="2973388" cy="4054475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Line 2"/>
          <p:cNvSpPr>
            <a:spLocks noChangeShapeType="1"/>
          </p:cNvSpPr>
          <p:nvPr/>
        </p:nvSpPr>
        <p:spPr bwMode="auto">
          <a:xfrm flipV="1">
            <a:off x="4471988" y="2719388"/>
            <a:ext cx="160337" cy="531812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Line 3"/>
          <p:cNvSpPr>
            <a:spLocks noChangeShapeType="1"/>
          </p:cNvSpPr>
          <p:nvPr/>
        </p:nvSpPr>
        <p:spPr bwMode="auto">
          <a:xfrm flipV="1">
            <a:off x="5008563" y="3098800"/>
            <a:ext cx="290512" cy="406400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val 2"/>
          <p:cNvSpPr>
            <a:spLocks noChangeAspect="1" noChangeArrowheads="1"/>
          </p:cNvSpPr>
          <p:nvPr/>
        </p:nvSpPr>
        <p:spPr bwMode="auto">
          <a:xfrm>
            <a:off x="1827213" y="688975"/>
            <a:ext cx="5484812" cy="5484813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Oval 3"/>
          <p:cNvSpPr>
            <a:spLocks noChangeAspect="1" noChangeArrowheads="1"/>
          </p:cNvSpPr>
          <p:nvPr/>
        </p:nvSpPr>
        <p:spPr bwMode="auto">
          <a:xfrm>
            <a:off x="3198813" y="2060575"/>
            <a:ext cx="2741612" cy="274161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1409700" y="3430588"/>
            <a:ext cx="6316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Freeform 5"/>
          <p:cNvSpPr>
            <a:spLocks/>
          </p:cNvSpPr>
          <p:nvPr/>
        </p:nvSpPr>
        <p:spPr bwMode="auto">
          <a:xfrm flipH="1">
            <a:off x="6524625" y="150495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 flipH="1">
            <a:off x="5505450" y="243840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07" name="Group 7"/>
          <p:cNvGrpSpPr>
            <a:grpSpLocks/>
          </p:cNvGrpSpPr>
          <p:nvPr/>
        </p:nvGrpSpPr>
        <p:grpSpPr bwMode="auto">
          <a:xfrm flipH="1">
            <a:off x="7205663" y="3314700"/>
            <a:ext cx="228600" cy="230188"/>
            <a:chOff x="1580" y="1978"/>
            <a:chExt cx="144" cy="145"/>
          </a:xfrm>
        </p:grpSpPr>
        <p:sp>
          <p:nvSpPr>
            <p:cNvPr id="51218" name="Oval 8"/>
            <p:cNvSpPr>
              <a:spLocks noChangeAspect="1" noChangeArrowheads="1"/>
            </p:cNvSpPr>
            <p:nvPr/>
          </p:nvSpPr>
          <p:spPr bwMode="auto">
            <a:xfrm>
              <a:off x="1580" y="197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Arc 9"/>
            <p:cNvSpPr>
              <a:spLocks noChangeAspect="1"/>
            </p:cNvSpPr>
            <p:nvPr/>
          </p:nvSpPr>
          <p:spPr bwMode="auto">
            <a:xfrm flipH="1">
              <a:off x="1580" y="1979"/>
              <a:ext cx="72" cy="144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144 h 43200"/>
                <a:gd name="T4" fmla="*/ 0 w 21603"/>
                <a:gd name="T5" fmla="*/ 7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6753225" y="2660650"/>
            <a:ext cx="2284413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800"/>
              <a:t>Conjunction</a:t>
            </a:r>
          </a:p>
        </p:txBody>
      </p:sp>
      <p:grpSp>
        <p:nvGrpSpPr>
          <p:cNvPr id="51209" name="Group 11"/>
          <p:cNvGrpSpPr>
            <a:grpSpLocks/>
          </p:cNvGrpSpPr>
          <p:nvPr/>
        </p:nvGrpSpPr>
        <p:grpSpPr bwMode="auto">
          <a:xfrm>
            <a:off x="1720850" y="3316288"/>
            <a:ext cx="228600" cy="230187"/>
            <a:chOff x="1580" y="1978"/>
            <a:chExt cx="144" cy="145"/>
          </a:xfrm>
        </p:grpSpPr>
        <p:sp>
          <p:nvSpPr>
            <p:cNvPr id="51216" name="Oval 12"/>
            <p:cNvSpPr>
              <a:spLocks noChangeAspect="1" noChangeArrowheads="1"/>
            </p:cNvSpPr>
            <p:nvPr/>
          </p:nvSpPr>
          <p:spPr bwMode="auto">
            <a:xfrm>
              <a:off x="1580" y="197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Arc 13"/>
            <p:cNvSpPr>
              <a:spLocks noChangeAspect="1"/>
            </p:cNvSpPr>
            <p:nvPr/>
          </p:nvSpPr>
          <p:spPr bwMode="auto">
            <a:xfrm flipH="1">
              <a:off x="1580" y="1979"/>
              <a:ext cx="72" cy="144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144 h 43200"/>
                <a:gd name="T4" fmla="*/ 0 w 21603"/>
                <a:gd name="T5" fmla="*/ 7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300038" y="2543175"/>
            <a:ext cx="1887537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Opposition</a:t>
            </a:r>
          </a:p>
        </p:txBody>
      </p:sp>
      <p:sp>
        <p:nvSpPr>
          <p:cNvPr id="51211" name="AutoShape 15"/>
          <p:cNvSpPr>
            <a:spLocks noChangeArrowheads="1"/>
          </p:cNvSpPr>
          <p:nvPr/>
        </p:nvSpPr>
        <p:spPr bwMode="auto">
          <a:xfrm>
            <a:off x="4171950" y="3033713"/>
            <a:ext cx="793750" cy="79375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12" name="Group 16"/>
          <p:cNvGrpSpPr>
            <a:grpSpLocks/>
          </p:cNvGrpSpPr>
          <p:nvPr/>
        </p:nvGrpSpPr>
        <p:grpSpPr bwMode="auto">
          <a:xfrm>
            <a:off x="3014663" y="3246438"/>
            <a:ext cx="365125" cy="368300"/>
            <a:chOff x="1899" y="2056"/>
            <a:chExt cx="230" cy="232"/>
          </a:xfrm>
        </p:grpSpPr>
        <p:sp>
          <p:nvSpPr>
            <p:cNvPr id="51214" name="Oval 17"/>
            <p:cNvSpPr>
              <a:spLocks noChangeAspect="1" noChangeArrowheads="1"/>
            </p:cNvSpPr>
            <p:nvPr/>
          </p:nvSpPr>
          <p:spPr bwMode="auto">
            <a:xfrm>
              <a:off x="1899" y="2056"/>
              <a:ext cx="230" cy="23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Arc 18"/>
            <p:cNvSpPr>
              <a:spLocks/>
            </p:cNvSpPr>
            <p:nvPr/>
          </p:nvSpPr>
          <p:spPr bwMode="auto">
            <a:xfrm flipH="1">
              <a:off x="1899" y="2058"/>
              <a:ext cx="115" cy="230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230 h 43200"/>
                <a:gd name="T4" fmla="*/ 0 w 21603"/>
                <a:gd name="T5" fmla="*/ 115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13" name="Text Box 19"/>
          <p:cNvSpPr txBox="1">
            <a:spLocks noChangeArrowheads="1"/>
          </p:cNvSpPr>
          <p:nvPr/>
        </p:nvSpPr>
        <p:spPr bwMode="auto">
          <a:xfrm>
            <a:off x="2222500" y="2854325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/>
              <a:t>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94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2"/>
          <p:cNvSpPr>
            <a:spLocks noChangeShapeType="1"/>
          </p:cNvSpPr>
          <p:nvPr/>
        </p:nvSpPr>
        <p:spPr bwMode="auto">
          <a:xfrm flipV="1">
            <a:off x="3194050" y="608013"/>
            <a:ext cx="0" cy="5643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Oval 3"/>
          <p:cNvSpPr>
            <a:spLocks noChangeAspect="1" noChangeArrowheads="1"/>
          </p:cNvSpPr>
          <p:nvPr/>
        </p:nvSpPr>
        <p:spPr bwMode="auto">
          <a:xfrm>
            <a:off x="3198813" y="2060575"/>
            <a:ext cx="2741612" cy="2741613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Oval 4"/>
          <p:cNvSpPr>
            <a:spLocks noChangeAspect="1" noChangeArrowheads="1"/>
          </p:cNvSpPr>
          <p:nvPr/>
        </p:nvSpPr>
        <p:spPr bwMode="auto">
          <a:xfrm>
            <a:off x="1827213" y="688975"/>
            <a:ext cx="5484812" cy="5484813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Freeform 5"/>
          <p:cNvSpPr>
            <a:spLocks/>
          </p:cNvSpPr>
          <p:nvPr/>
        </p:nvSpPr>
        <p:spPr bwMode="auto">
          <a:xfrm flipH="1">
            <a:off x="6524625" y="150495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Freeform 6"/>
          <p:cNvSpPr>
            <a:spLocks/>
          </p:cNvSpPr>
          <p:nvPr/>
        </p:nvSpPr>
        <p:spPr bwMode="auto">
          <a:xfrm flipH="1">
            <a:off x="5505450" y="2438400"/>
            <a:ext cx="182563" cy="180975"/>
          </a:xfrm>
          <a:custGeom>
            <a:avLst/>
            <a:gdLst>
              <a:gd name="T0" fmla="*/ 0 w 144"/>
              <a:gd name="T1" fmla="*/ 0 h 114"/>
              <a:gd name="T2" fmla="*/ 182563 w 144"/>
              <a:gd name="T3" fmla="*/ 0 h 114"/>
              <a:gd name="T4" fmla="*/ 182563 w 144"/>
              <a:gd name="T5" fmla="*/ 180975 h 11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-61913" y="2773363"/>
            <a:ext cx="1887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Opposition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956425" y="2711450"/>
            <a:ext cx="2066925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/>
              <a:t>Conjunction</a:t>
            </a: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409700" y="3430588"/>
            <a:ext cx="6316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>
            <a:off x="4171950" y="3033713"/>
            <a:ext cx="793750" cy="793750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35" name="Group 11"/>
          <p:cNvGrpSpPr>
            <a:grpSpLocks/>
          </p:cNvGrpSpPr>
          <p:nvPr/>
        </p:nvGrpSpPr>
        <p:grpSpPr bwMode="auto">
          <a:xfrm>
            <a:off x="1697038" y="3316288"/>
            <a:ext cx="228600" cy="230187"/>
            <a:chOff x="1580" y="1978"/>
            <a:chExt cx="144" cy="145"/>
          </a:xfrm>
        </p:grpSpPr>
        <p:sp>
          <p:nvSpPr>
            <p:cNvPr id="52253" name="Oval 12"/>
            <p:cNvSpPr>
              <a:spLocks noChangeAspect="1" noChangeArrowheads="1"/>
            </p:cNvSpPr>
            <p:nvPr/>
          </p:nvSpPr>
          <p:spPr bwMode="auto">
            <a:xfrm>
              <a:off x="1580" y="197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4" name="Arc 13"/>
            <p:cNvSpPr>
              <a:spLocks noChangeAspect="1"/>
            </p:cNvSpPr>
            <p:nvPr/>
          </p:nvSpPr>
          <p:spPr bwMode="auto">
            <a:xfrm flipH="1">
              <a:off x="1580" y="1979"/>
              <a:ext cx="72" cy="144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144 h 43200"/>
                <a:gd name="T4" fmla="*/ 0 w 21603"/>
                <a:gd name="T5" fmla="*/ 7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36" name="Group 14"/>
          <p:cNvGrpSpPr>
            <a:grpSpLocks/>
          </p:cNvGrpSpPr>
          <p:nvPr/>
        </p:nvGrpSpPr>
        <p:grpSpPr bwMode="auto">
          <a:xfrm flipH="1">
            <a:off x="7205663" y="3314700"/>
            <a:ext cx="228600" cy="230188"/>
            <a:chOff x="1580" y="1978"/>
            <a:chExt cx="144" cy="145"/>
          </a:xfrm>
        </p:grpSpPr>
        <p:sp>
          <p:nvSpPr>
            <p:cNvPr id="52251" name="Oval 15"/>
            <p:cNvSpPr>
              <a:spLocks noChangeAspect="1" noChangeArrowheads="1"/>
            </p:cNvSpPr>
            <p:nvPr/>
          </p:nvSpPr>
          <p:spPr bwMode="auto">
            <a:xfrm>
              <a:off x="1580" y="197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2" name="Arc 16"/>
            <p:cNvSpPr>
              <a:spLocks noChangeAspect="1"/>
            </p:cNvSpPr>
            <p:nvPr/>
          </p:nvSpPr>
          <p:spPr bwMode="auto">
            <a:xfrm flipH="1">
              <a:off x="1580" y="1979"/>
              <a:ext cx="72" cy="144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144 h 43200"/>
                <a:gd name="T4" fmla="*/ 0 w 21603"/>
                <a:gd name="T5" fmla="*/ 7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37" name="Group 17"/>
          <p:cNvGrpSpPr>
            <a:grpSpLocks/>
          </p:cNvGrpSpPr>
          <p:nvPr/>
        </p:nvGrpSpPr>
        <p:grpSpPr bwMode="auto">
          <a:xfrm>
            <a:off x="3014663" y="3246438"/>
            <a:ext cx="365125" cy="368300"/>
            <a:chOff x="1899" y="2056"/>
            <a:chExt cx="230" cy="232"/>
          </a:xfrm>
        </p:grpSpPr>
        <p:sp>
          <p:nvSpPr>
            <p:cNvPr id="52249" name="Oval 18"/>
            <p:cNvSpPr>
              <a:spLocks noChangeAspect="1" noChangeArrowheads="1"/>
            </p:cNvSpPr>
            <p:nvPr/>
          </p:nvSpPr>
          <p:spPr bwMode="auto">
            <a:xfrm>
              <a:off x="1899" y="2056"/>
              <a:ext cx="230" cy="23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0" name="Arc 19"/>
            <p:cNvSpPr>
              <a:spLocks/>
            </p:cNvSpPr>
            <p:nvPr/>
          </p:nvSpPr>
          <p:spPr bwMode="auto">
            <a:xfrm flipH="1">
              <a:off x="1899" y="2058"/>
              <a:ext cx="115" cy="230"/>
            </a:xfrm>
            <a:custGeom>
              <a:avLst/>
              <a:gdLst>
                <a:gd name="T0" fmla="*/ 0 w 21603"/>
                <a:gd name="T1" fmla="*/ 0 h 43200"/>
                <a:gd name="T2" fmla="*/ 0 w 21603"/>
                <a:gd name="T3" fmla="*/ 230 h 43200"/>
                <a:gd name="T4" fmla="*/ 0 w 21603"/>
                <a:gd name="T5" fmla="*/ 115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124" name="Group 20"/>
          <p:cNvGrpSpPr>
            <a:grpSpLocks/>
          </p:cNvGrpSpPr>
          <p:nvPr/>
        </p:nvGrpSpPr>
        <p:grpSpPr bwMode="auto">
          <a:xfrm>
            <a:off x="1122363" y="295275"/>
            <a:ext cx="2184400" cy="946150"/>
            <a:chOff x="707" y="186"/>
            <a:chExt cx="1376" cy="596"/>
          </a:xfrm>
        </p:grpSpPr>
        <p:sp>
          <p:nvSpPr>
            <p:cNvPr id="52245" name="Text Box 21"/>
            <p:cNvSpPr txBox="1">
              <a:spLocks noChangeArrowheads="1"/>
            </p:cNvSpPr>
            <p:nvPr/>
          </p:nvSpPr>
          <p:spPr bwMode="auto">
            <a:xfrm>
              <a:off x="707" y="186"/>
              <a:ext cx="125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Eastern</a:t>
              </a:r>
            </a:p>
            <a:p>
              <a:pPr algn="ctr"/>
              <a:r>
                <a:rPr lang="en-US" sz="2800"/>
                <a:t>Quadrature</a:t>
              </a:r>
            </a:p>
          </p:txBody>
        </p:sp>
        <p:grpSp>
          <p:nvGrpSpPr>
            <p:cNvPr id="52246" name="Group 22"/>
            <p:cNvGrpSpPr>
              <a:grpSpLocks/>
            </p:cNvGrpSpPr>
            <p:nvPr/>
          </p:nvGrpSpPr>
          <p:grpSpPr bwMode="auto">
            <a:xfrm rot="3615671">
              <a:off x="1939" y="590"/>
              <a:ext cx="144" cy="145"/>
              <a:chOff x="1580" y="1978"/>
              <a:chExt cx="144" cy="145"/>
            </a:xfrm>
          </p:grpSpPr>
          <p:sp>
            <p:nvSpPr>
              <p:cNvPr id="52247" name="Oval 23"/>
              <p:cNvSpPr>
                <a:spLocks noChangeAspect="1" noChangeArrowheads="1"/>
              </p:cNvSpPr>
              <p:nvPr/>
            </p:nvSpPr>
            <p:spPr bwMode="auto">
              <a:xfrm>
                <a:off x="1580" y="197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8" name="Arc 24"/>
              <p:cNvSpPr>
                <a:spLocks noChangeAspect="1"/>
              </p:cNvSpPr>
              <p:nvPr/>
            </p:nvSpPr>
            <p:spPr bwMode="auto">
              <a:xfrm flipH="1">
                <a:off x="1580" y="1979"/>
                <a:ext cx="72" cy="144"/>
              </a:xfrm>
              <a:custGeom>
                <a:avLst/>
                <a:gdLst>
                  <a:gd name="T0" fmla="*/ 0 w 21603"/>
                  <a:gd name="T1" fmla="*/ 0 h 43200"/>
                  <a:gd name="T2" fmla="*/ 0 w 21603"/>
                  <a:gd name="T3" fmla="*/ 144 h 43200"/>
                  <a:gd name="T4" fmla="*/ 0 w 21603"/>
                  <a:gd name="T5" fmla="*/ 72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129" name="Group 25"/>
          <p:cNvGrpSpPr>
            <a:grpSpLocks/>
          </p:cNvGrpSpPr>
          <p:nvPr/>
        </p:nvGrpSpPr>
        <p:grpSpPr bwMode="auto">
          <a:xfrm>
            <a:off x="1123950" y="5597525"/>
            <a:ext cx="2189163" cy="946150"/>
            <a:chOff x="708" y="3526"/>
            <a:chExt cx="1379" cy="596"/>
          </a:xfrm>
        </p:grpSpPr>
        <p:sp>
          <p:nvSpPr>
            <p:cNvPr id="52241" name="Text Box 26"/>
            <p:cNvSpPr txBox="1">
              <a:spLocks noChangeArrowheads="1"/>
            </p:cNvSpPr>
            <p:nvPr/>
          </p:nvSpPr>
          <p:spPr bwMode="auto">
            <a:xfrm>
              <a:off x="708" y="3526"/>
              <a:ext cx="125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800"/>
                <a:t>Western</a:t>
              </a:r>
            </a:p>
            <a:p>
              <a:pPr algn="ctr"/>
              <a:r>
                <a:rPr lang="en-US" sz="2800"/>
                <a:t>Quadrature</a:t>
              </a:r>
            </a:p>
          </p:txBody>
        </p:sp>
        <p:grpSp>
          <p:nvGrpSpPr>
            <p:cNvPr id="52242" name="Group 27"/>
            <p:cNvGrpSpPr>
              <a:grpSpLocks/>
            </p:cNvGrpSpPr>
            <p:nvPr/>
          </p:nvGrpSpPr>
          <p:grpSpPr bwMode="auto">
            <a:xfrm rot="17984329" flipV="1">
              <a:off x="1943" y="3581"/>
              <a:ext cx="144" cy="145"/>
              <a:chOff x="1580" y="1978"/>
              <a:chExt cx="144" cy="145"/>
            </a:xfrm>
          </p:grpSpPr>
          <p:sp>
            <p:nvSpPr>
              <p:cNvPr id="52243" name="Oval 28"/>
              <p:cNvSpPr>
                <a:spLocks noChangeAspect="1" noChangeArrowheads="1"/>
              </p:cNvSpPr>
              <p:nvPr/>
            </p:nvSpPr>
            <p:spPr bwMode="auto">
              <a:xfrm>
                <a:off x="1580" y="197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44" name="Arc 29"/>
              <p:cNvSpPr>
                <a:spLocks noChangeAspect="1"/>
              </p:cNvSpPr>
              <p:nvPr/>
            </p:nvSpPr>
            <p:spPr bwMode="auto">
              <a:xfrm flipH="1">
                <a:off x="1580" y="1979"/>
                <a:ext cx="72" cy="144"/>
              </a:xfrm>
              <a:custGeom>
                <a:avLst/>
                <a:gdLst>
                  <a:gd name="T0" fmla="*/ 0 w 21603"/>
                  <a:gd name="T1" fmla="*/ 0 h 43200"/>
                  <a:gd name="T2" fmla="*/ 0 w 21603"/>
                  <a:gd name="T3" fmla="*/ 144 h 43200"/>
                  <a:gd name="T4" fmla="*/ 0 w 21603"/>
                  <a:gd name="T5" fmla="*/ 72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2240" name="Text Box 30"/>
          <p:cNvSpPr txBox="1">
            <a:spLocks noChangeArrowheads="1"/>
          </p:cNvSpPr>
          <p:nvPr/>
        </p:nvSpPr>
        <p:spPr bwMode="auto">
          <a:xfrm>
            <a:off x="2344738" y="2901950"/>
            <a:ext cx="790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2000"/>
              <a:t>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ars9495re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b="5659"/>
          <a:stretch>
            <a:fillRect/>
          </a:stretch>
        </p:blipFill>
        <p:spPr bwMode="auto">
          <a:xfrm>
            <a:off x="0" y="1365250"/>
            <a:ext cx="91440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3200"/>
              <a:t>Mars Retrograde Motion in 1994/95</a:t>
            </a:r>
            <a:endParaRPr lang="en-US"/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1862138" y="3735388"/>
            <a:ext cx="1439862" cy="396875"/>
            <a:chOff x="1173" y="2353"/>
            <a:chExt cx="907" cy="250"/>
          </a:xfrm>
        </p:grpSpPr>
        <p:sp>
          <p:nvSpPr>
            <p:cNvPr id="53268" name="Text Box 5"/>
            <p:cNvSpPr txBox="1">
              <a:spLocks noChangeArrowheads="1"/>
            </p:cNvSpPr>
            <p:nvPr/>
          </p:nvSpPr>
          <p:spPr bwMode="auto">
            <a:xfrm>
              <a:off x="1173" y="2353"/>
              <a:ext cx="9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2000"/>
                <a:t>1995 Jan 2</a:t>
              </a:r>
            </a:p>
          </p:txBody>
        </p:sp>
        <p:sp>
          <p:nvSpPr>
            <p:cNvPr id="53269" name="Oval 6"/>
            <p:cNvSpPr>
              <a:spLocks noChangeArrowheads="1"/>
            </p:cNvSpPr>
            <p:nvPr/>
          </p:nvSpPr>
          <p:spPr bwMode="auto">
            <a:xfrm>
              <a:off x="2004" y="2465"/>
              <a:ext cx="48" cy="4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35" name="Group 7"/>
          <p:cNvGrpSpPr>
            <a:grpSpLocks/>
          </p:cNvGrpSpPr>
          <p:nvPr/>
        </p:nvGrpSpPr>
        <p:grpSpPr bwMode="auto">
          <a:xfrm>
            <a:off x="3810000" y="2697163"/>
            <a:ext cx="2081213" cy="741362"/>
            <a:chOff x="2400" y="1699"/>
            <a:chExt cx="1311" cy="467"/>
          </a:xfrm>
        </p:grpSpPr>
        <p:grpSp>
          <p:nvGrpSpPr>
            <p:cNvPr id="53264" name="Group 8"/>
            <p:cNvGrpSpPr>
              <a:grpSpLocks/>
            </p:cNvGrpSpPr>
            <p:nvPr/>
          </p:nvGrpSpPr>
          <p:grpSpPr bwMode="auto">
            <a:xfrm>
              <a:off x="2698" y="1699"/>
              <a:ext cx="1013" cy="299"/>
              <a:chOff x="2698" y="1699"/>
              <a:chExt cx="1013" cy="299"/>
            </a:xfrm>
          </p:grpSpPr>
          <p:sp>
            <p:nvSpPr>
              <p:cNvPr id="53266" name="Text Box 9"/>
              <p:cNvSpPr txBox="1">
                <a:spLocks noChangeArrowheads="1"/>
              </p:cNvSpPr>
              <p:nvPr/>
            </p:nvSpPr>
            <p:spPr bwMode="auto">
              <a:xfrm>
                <a:off x="2698" y="1699"/>
                <a:ext cx="101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/>
                  <a:t>1995 Mar 24</a:t>
                </a:r>
              </a:p>
            </p:txBody>
          </p:sp>
          <p:sp>
            <p:nvSpPr>
              <p:cNvPr id="53267" name="Oval 10"/>
              <p:cNvSpPr>
                <a:spLocks noChangeArrowheads="1"/>
              </p:cNvSpPr>
              <p:nvPr/>
            </p:nvSpPr>
            <p:spPr bwMode="auto">
              <a:xfrm>
                <a:off x="3495" y="1950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65" name="Line 11"/>
            <p:cNvSpPr>
              <a:spLocks noChangeShapeType="1"/>
            </p:cNvSpPr>
            <p:nvPr/>
          </p:nvSpPr>
          <p:spPr bwMode="auto">
            <a:xfrm flipV="1">
              <a:off x="2400" y="1966"/>
              <a:ext cx="589" cy="2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40" name="Group 12"/>
          <p:cNvGrpSpPr>
            <a:grpSpLocks/>
          </p:cNvGrpSpPr>
          <p:nvPr/>
        </p:nvGrpSpPr>
        <p:grpSpPr bwMode="auto">
          <a:xfrm>
            <a:off x="6350000" y="2652713"/>
            <a:ext cx="2652713" cy="682625"/>
            <a:chOff x="4000" y="1671"/>
            <a:chExt cx="1671" cy="430"/>
          </a:xfrm>
        </p:grpSpPr>
        <p:grpSp>
          <p:nvGrpSpPr>
            <p:cNvPr id="53260" name="Group 13"/>
            <p:cNvGrpSpPr>
              <a:grpSpLocks/>
            </p:cNvGrpSpPr>
            <p:nvPr/>
          </p:nvGrpSpPr>
          <p:grpSpPr bwMode="auto">
            <a:xfrm>
              <a:off x="4604" y="1671"/>
              <a:ext cx="1067" cy="359"/>
              <a:chOff x="4604" y="1671"/>
              <a:chExt cx="1067" cy="359"/>
            </a:xfrm>
          </p:grpSpPr>
          <p:sp>
            <p:nvSpPr>
              <p:cNvPr id="53262" name="Text Box 14"/>
              <p:cNvSpPr txBox="1">
                <a:spLocks noChangeArrowheads="1"/>
              </p:cNvSpPr>
              <p:nvPr/>
            </p:nvSpPr>
            <p:spPr bwMode="auto">
              <a:xfrm>
                <a:off x="4604" y="1780"/>
                <a:ext cx="106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/>
                  <a:t>1994 Sept 24</a:t>
                </a:r>
              </a:p>
            </p:txBody>
          </p:sp>
          <p:sp>
            <p:nvSpPr>
              <p:cNvPr id="53263" name="Oval 15"/>
              <p:cNvSpPr>
                <a:spLocks noChangeArrowheads="1"/>
              </p:cNvSpPr>
              <p:nvPr/>
            </p:nvSpPr>
            <p:spPr bwMode="auto">
              <a:xfrm>
                <a:off x="5103" y="1671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61" name="Line 16"/>
            <p:cNvSpPr>
              <a:spLocks noChangeShapeType="1"/>
            </p:cNvSpPr>
            <p:nvPr/>
          </p:nvSpPr>
          <p:spPr bwMode="auto">
            <a:xfrm flipH="1">
              <a:off x="4000" y="1912"/>
              <a:ext cx="656" cy="18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145" name="Group 17"/>
          <p:cNvGrpSpPr>
            <a:grpSpLocks/>
          </p:cNvGrpSpPr>
          <p:nvPr/>
        </p:nvGrpSpPr>
        <p:grpSpPr bwMode="auto">
          <a:xfrm>
            <a:off x="387350" y="4778375"/>
            <a:ext cx="1993900" cy="796925"/>
            <a:chOff x="244" y="3010"/>
            <a:chExt cx="1256" cy="502"/>
          </a:xfrm>
        </p:grpSpPr>
        <p:grpSp>
          <p:nvGrpSpPr>
            <p:cNvPr id="53256" name="Group 18"/>
            <p:cNvGrpSpPr>
              <a:grpSpLocks/>
            </p:cNvGrpSpPr>
            <p:nvPr/>
          </p:nvGrpSpPr>
          <p:grpSpPr bwMode="auto">
            <a:xfrm>
              <a:off x="244" y="3189"/>
              <a:ext cx="934" cy="323"/>
              <a:chOff x="244" y="3189"/>
              <a:chExt cx="934" cy="323"/>
            </a:xfrm>
          </p:grpSpPr>
          <p:sp>
            <p:nvSpPr>
              <p:cNvPr id="53258" name="Text Box 19"/>
              <p:cNvSpPr txBox="1">
                <a:spLocks noChangeArrowheads="1"/>
              </p:cNvSpPr>
              <p:nvPr/>
            </p:nvSpPr>
            <p:spPr bwMode="auto">
              <a:xfrm>
                <a:off x="244" y="3262"/>
                <a:ext cx="93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2000"/>
                  <a:t>1995 July 4</a:t>
                </a:r>
              </a:p>
            </p:txBody>
          </p:sp>
          <p:sp>
            <p:nvSpPr>
              <p:cNvPr id="53259" name="Oval 20"/>
              <p:cNvSpPr>
                <a:spLocks noChangeArrowheads="1"/>
              </p:cNvSpPr>
              <p:nvPr/>
            </p:nvSpPr>
            <p:spPr bwMode="auto">
              <a:xfrm>
                <a:off x="696" y="3189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257" name="Line 21"/>
            <p:cNvSpPr>
              <a:spLocks noChangeShapeType="1"/>
            </p:cNvSpPr>
            <p:nvPr/>
          </p:nvSpPr>
          <p:spPr bwMode="auto">
            <a:xfrm flipH="1">
              <a:off x="967" y="3010"/>
              <a:ext cx="533" cy="23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17463" y="34925"/>
            <a:ext cx="6219825" cy="4635500"/>
            <a:chOff x="11" y="0"/>
            <a:chExt cx="3918" cy="2920"/>
          </a:xfrm>
        </p:grpSpPr>
        <p:grpSp>
          <p:nvGrpSpPr>
            <p:cNvPr id="54284" name="Group 3"/>
            <p:cNvGrpSpPr>
              <a:grpSpLocks/>
            </p:cNvGrpSpPr>
            <p:nvPr/>
          </p:nvGrpSpPr>
          <p:grpSpPr bwMode="auto">
            <a:xfrm>
              <a:off x="11" y="0"/>
              <a:ext cx="3918" cy="2920"/>
              <a:chOff x="0" y="1400"/>
              <a:chExt cx="3918" cy="2920"/>
            </a:xfrm>
          </p:grpSpPr>
          <p:pic>
            <p:nvPicPr>
              <p:cNvPr id="5428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400"/>
                <a:ext cx="3918" cy="29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288" name="Text Box 5"/>
              <p:cNvSpPr txBox="1">
                <a:spLocks noChangeArrowheads="1"/>
              </p:cNvSpPr>
              <p:nvPr/>
            </p:nvSpPr>
            <p:spPr bwMode="auto">
              <a:xfrm>
                <a:off x="138" y="3641"/>
                <a:ext cx="1724" cy="5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2800"/>
                  <a:t>Saturn &amp; Jupiter</a:t>
                </a:r>
              </a:p>
              <a:p>
                <a:r>
                  <a:rPr lang="en-US"/>
                  <a:t>4/1999 - 6/2000</a:t>
                </a:r>
                <a:endParaRPr lang="en-US" sz="2000"/>
              </a:p>
            </p:txBody>
          </p:sp>
        </p:grpSp>
        <p:sp>
          <p:nvSpPr>
            <p:cNvPr id="54285" name="Text Box 6"/>
            <p:cNvSpPr txBox="1">
              <a:spLocks noChangeArrowheads="1"/>
            </p:cNvSpPr>
            <p:nvPr/>
          </p:nvSpPr>
          <p:spPr bwMode="auto">
            <a:xfrm>
              <a:off x="238" y="759"/>
              <a:ext cx="5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sz="2000"/>
                <a:t>Saturn</a:t>
              </a:r>
            </a:p>
          </p:txBody>
        </p:sp>
        <p:sp>
          <p:nvSpPr>
            <p:cNvPr id="54286" name="Text Box 7"/>
            <p:cNvSpPr txBox="1">
              <a:spLocks noChangeArrowheads="1"/>
            </p:cNvSpPr>
            <p:nvPr/>
          </p:nvSpPr>
          <p:spPr bwMode="auto">
            <a:xfrm>
              <a:off x="2371" y="1398"/>
              <a:ext cx="5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sz="2000"/>
                <a:t>Jupiter</a:t>
              </a:r>
            </a:p>
          </p:txBody>
        </p:sp>
      </p:grpSp>
      <p:grpSp>
        <p:nvGrpSpPr>
          <p:cNvPr id="54275" name="Group 8"/>
          <p:cNvGrpSpPr>
            <a:grpSpLocks/>
          </p:cNvGrpSpPr>
          <p:nvPr/>
        </p:nvGrpSpPr>
        <p:grpSpPr bwMode="auto">
          <a:xfrm>
            <a:off x="5470525" y="246063"/>
            <a:ext cx="3656013" cy="2854325"/>
            <a:chOff x="3457" y="-1"/>
            <a:chExt cx="2303" cy="1798"/>
          </a:xfrm>
        </p:grpSpPr>
        <p:pic>
          <p:nvPicPr>
            <p:cNvPr id="5428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9" b="9509"/>
            <a:stretch>
              <a:fillRect/>
            </a:stretch>
          </p:blipFill>
          <p:spPr bwMode="auto">
            <a:xfrm>
              <a:off x="3457" y="0"/>
              <a:ext cx="2303" cy="17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505" y="-1"/>
              <a:ext cx="1570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800"/>
                <a:t>Mars </a:t>
              </a:r>
            </a:p>
            <a:p>
              <a:r>
                <a:rPr lang="en-US"/>
                <a:t>11/1998-10/1999</a:t>
              </a:r>
              <a:endParaRPr lang="en-US" sz="2800"/>
            </a:p>
          </p:txBody>
        </p:sp>
      </p:grpSp>
      <p:grpSp>
        <p:nvGrpSpPr>
          <p:cNvPr id="54276" name="Group 11"/>
          <p:cNvGrpSpPr>
            <a:grpSpLocks/>
          </p:cNvGrpSpPr>
          <p:nvPr/>
        </p:nvGrpSpPr>
        <p:grpSpPr bwMode="auto">
          <a:xfrm>
            <a:off x="5470525" y="4500563"/>
            <a:ext cx="3656013" cy="2005012"/>
            <a:chOff x="0" y="-1"/>
            <a:chExt cx="2303" cy="1263"/>
          </a:xfrm>
        </p:grpSpPr>
        <p:pic>
          <p:nvPicPr>
            <p:cNvPr id="5428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1" b="22217"/>
            <a:stretch>
              <a:fillRect/>
            </a:stretch>
          </p:blipFill>
          <p:spPr bwMode="auto">
            <a:xfrm>
              <a:off x="0" y="0"/>
              <a:ext cx="2303" cy="126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281" name="Text Box 13"/>
            <p:cNvSpPr txBox="1">
              <a:spLocks noChangeArrowheads="1"/>
            </p:cNvSpPr>
            <p:nvPr/>
          </p:nvSpPr>
          <p:spPr bwMode="auto">
            <a:xfrm>
              <a:off x="1282" y="-1"/>
              <a:ext cx="982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sz="2800"/>
                <a:t>Venus </a:t>
              </a:r>
              <a:endParaRPr lang="en-US"/>
            </a:p>
            <a:p>
              <a:pPr algn="r"/>
              <a:r>
                <a:rPr lang="en-US"/>
                <a:t>6-11/1999</a:t>
              </a:r>
            </a:p>
          </p:txBody>
        </p:sp>
      </p:grpSp>
      <p:grpSp>
        <p:nvGrpSpPr>
          <p:cNvPr id="54277" name="Group 14"/>
          <p:cNvGrpSpPr>
            <a:grpSpLocks/>
          </p:cNvGrpSpPr>
          <p:nvPr/>
        </p:nvGrpSpPr>
        <p:grpSpPr bwMode="auto">
          <a:xfrm>
            <a:off x="915988" y="4775200"/>
            <a:ext cx="3198812" cy="2047875"/>
            <a:chOff x="1111" y="3030"/>
            <a:chExt cx="2015" cy="1290"/>
          </a:xfrm>
        </p:grpSpPr>
        <p:pic>
          <p:nvPicPr>
            <p:cNvPr id="54278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3" r="6253"/>
            <a:stretch>
              <a:fillRect/>
            </a:stretch>
          </p:blipFill>
          <p:spPr bwMode="auto">
            <a:xfrm>
              <a:off x="1111" y="3049"/>
              <a:ext cx="2015" cy="127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279" name="Text Box 16"/>
            <p:cNvSpPr txBox="1">
              <a:spLocks noChangeArrowheads="1"/>
            </p:cNvSpPr>
            <p:nvPr/>
          </p:nvSpPr>
          <p:spPr bwMode="auto">
            <a:xfrm>
              <a:off x="1120" y="3030"/>
              <a:ext cx="1089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800"/>
                <a:t>Mercury</a:t>
              </a:r>
            </a:p>
            <a:p>
              <a:r>
                <a:rPr lang="en-US"/>
                <a:t>10-12/1999</a:t>
              </a:r>
              <a:endParaRPr lang="en-US" sz="2000"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A86913-233B-BC42-B575-1A6628A4FA7E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1474784"/>
            <a:ext cx="8686800" cy="3908432"/>
            <a:chOff x="836003" y="2217012"/>
            <a:chExt cx="7491413" cy="3370596"/>
          </a:xfrm>
        </p:grpSpPr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000396" y="3988995"/>
              <a:ext cx="454063" cy="457200"/>
              <a:chOff x="1090" y="2020"/>
              <a:chExt cx="579" cy="578"/>
            </a:xfrm>
            <a:solidFill>
              <a:schemeClr val="accent6"/>
            </a:solidFill>
          </p:grpSpPr>
          <p:sp>
            <p:nvSpPr>
              <p:cNvPr id="20" name="Oval 24"/>
              <p:cNvSpPr>
                <a:spLocks noChangeAspect="1" noChangeArrowheads="1"/>
              </p:cNvSpPr>
              <p:nvPr/>
            </p:nvSpPr>
            <p:spPr bwMode="auto">
              <a:xfrm rot="10800000">
                <a:off x="1093" y="2020"/>
                <a:ext cx="576" cy="578"/>
              </a:xfrm>
              <a:prstGeom prst="ellipse">
                <a:avLst/>
              </a:prstGeom>
              <a:grpFill/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21" name="Arc 25"/>
              <p:cNvSpPr>
                <a:spLocks noChangeAspect="1"/>
              </p:cNvSpPr>
              <p:nvPr/>
            </p:nvSpPr>
            <p:spPr bwMode="auto">
              <a:xfrm rot="10800000">
                <a:off x="1090" y="2020"/>
                <a:ext cx="288" cy="578"/>
              </a:xfrm>
              <a:custGeom>
                <a:avLst/>
                <a:gdLst>
                  <a:gd name="G0" fmla="+- 49 0 0"/>
                  <a:gd name="G1" fmla="+- 21600 0 0"/>
                  <a:gd name="G2" fmla="+- 21600 0 0"/>
                  <a:gd name="T0" fmla="*/ 80 w 21649"/>
                  <a:gd name="T1" fmla="*/ 0 h 43200"/>
                  <a:gd name="T2" fmla="*/ 0 w 21649"/>
                  <a:gd name="T3" fmla="*/ 43200 h 43200"/>
                  <a:gd name="T4" fmla="*/ 49 w 21649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199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199"/>
                      <a:pt x="16" y="43199"/>
                      <a:pt x="0" y="43199"/>
                    </a:cubicBezTo>
                    <a:lnTo>
                      <a:pt x="49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</p:grpSp>
        <p:sp>
          <p:nvSpPr>
            <p:cNvPr id="9" name="Oval 26"/>
            <p:cNvSpPr>
              <a:spLocks noChangeAspect="1" noChangeArrowheads="1"/>
            </p:cNvSpPr>
            <p:nvPr/>
          </p:nvSpPr>
          <p:spPr bwMode="auto">
            <a:xfrm rot="10800000">
              <a:off x="836003" y="2845995"/>
              <a:ext cx="2741613" cy="274161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 rot="822113">
              <a:off x="2438270" y="2769395"/>
              <a:ext cx="231753" cy="230176"/>
              <a:chOff x="1210" y="1011"/>
              <a:chExt cx="294" cy="292"/>
            </a:xfrm>
          </p:grpSpPr>
          <p:sp>
            <p:nvSpPr>
              <p:cNvPr id="18" name="Oval 28"/>
              <p:cNvSpPr>
                <a:spLocks noChangeAspect="1" noChangeArrowheads="1"/>
              </p:cNvSpPr>
              <p:nvPr/>
            </p:nvSpPr>
            <p:spPr bwMode="auto">
              <a:xfrm rot="10800000">
                <a:off x="1214" y="1013"/>
                <a:ext cx="290" cy="29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  <p:sp>
            <p:nvSpPr>
              <p:cNvPr id="19" name="Arc 29"/>
              <p:cNvSpPr>
                <a:spLocks noChangeAspect="1"/>
              </p:cNvSpPr>
              <p:nvPr/>
            </p:nvSpPr>
            <p:spPr bwMode="auto">
              <a:xfrm rot="10800000">
                <a:off x="1210" y="1011"/>
                <a:ext cx="145" cy="290"/>
              </a:xfrm>
              <a:custGeom>
                <a:avLst/>
                <a:gdLst>
                  <a:gd name="G0" fmla="+- 49 0 0"/>
                  <a:gd name="G1" fmla="+- 21600 0 0"/>
                  <a:gd name="G2" fmla="+- 21600 0 0"/>
                  <a:gd name="T0" fmla="*/ 80 w 21649"/>
                  <a:gd name="T1" fmla="*/ 0 h 43200"/>
                  <a:gd name="T2" fmla="*/ 0 w 21649"/>
                  <a:gd name="T3" fmla="*/ 43200 h 43200"/>
                  <a:gd name="T4" fmla="*/ 49 w 21649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199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199"/>
                      <a:pt x="16" y="43199"/>
                      <a:pt x="0" y="43199"/>
                    </a:cubicBezTo>
                    <a:lnTo>
                      <a:pt x="49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endParaRPr>
              </a:p>
            </p:txBody>
          </p:sp>
        </p:grpSp>
        <p:sp>
          <p:nvSpPr>
            <p:cNvPr id="11" name="Oval 30"/>
            <p:cNvSpPr>
              <a:spLocks noChangeArrowheads="1"/>
            </p:cNvSpPr>
            <p:nvPr/>
          </p:nvSpPr>
          <p:spPr bwMode="auto">
            <a:xfrm>
              <a:off x="7870216" y="3988995"/>
              <a:ext cx="457200" cy="4572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>
              <a:off x="2220303" y="4223311"/>
              <a:ext cx="58547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17" name="Rectangle 36"/>
            <p:cNvSpPr>
              <a:spLocks noChangeArrowheads="1"/>
            </p:cNvSpPr>
            <p:nvPr/>
          </p:nvSpPr>
          <p:spPr bwMode="auto">
            <a:xfrm>
              <a:off x="2607182" y="3651637"/>
              <a:ext cx="8723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latino"/>
                  <a:ea typeface="+mn-ea"/>
                  <a:cs typeface="Palatino"/>
                  <a:sym typeface="Symbol" panose="05050102010706020507" pitchFamily="18" charset="2"/>
                </a:rPr>
                <a:t>α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  <a:sym typeface="Symbol" panose="05050102010706020507" pitchFamily="18" charset="2"/>
                </a:rPr>
                <a:t>=87°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0860" y="4374675"/>
              <a:ext cx="4353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charset="0"/>
                  <a:ea typeface="Cambria Math" charset="0"/>
                  <a:cs typeface="Cambria Math" charset="0"/>
                </a:rPr>
                <a:t>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39828" y="2217012"/>
              <a:ext cx="53470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charset="0"/>
                  <a:ea typeface="Cambria Math" charset="0"/>
                  <a:cs typeface="Cambria Math" charset="0"/>
                </a:rPr>
                <a:t>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94407" y="4438843"/>
              <a:ext cx="388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charset="0"/>
                  <a:ea typeface="Cambria Math" charset="0"/>
                  <a:cs typeface="Cambria Math" charset="0"/>
                </a:rPr>
                <a:t>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02649" y="3099394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90°</a:t>
              </a:r>
            </a:p>
          </p:txBody>
        </p:sp>
        <p:sp>
          <p:nvSpPr>
            <p:cNvPr id="2" name="Rectangle 1"/>
            <p:cNvSpPr/>
            <p:nvPr/>
          </p:nvSpPr>
          <p:spPr bwMode="auto">
            <a:xfrm rot="780000">
              <a:off x="2525580" y="2912227"/>
              <a:ext cx="230578" cy="230578"/>
            </a:xfrm>
            <a:prstGeom prst="rect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 flipV="1">
              <a:off x="2220303" y="2879148"/>
              <a:ext cx="335280" cy="1350513"/>
            </a:xfrm>
            <a:prstGeom prst="line">
              <a:avLst/>
            </a:prstGeom>
            <a:noFill/>
            <a:ln w="28575">
              <a:solidFill>
                <a:srgbClr val="BB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2541297" y="2884863"/>
              <a:ext cx="5562282" cy="13327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3" name="Arc 2"/>
            <p:cNvSpPr/>
            <p:nvPr/>
          </p:nvSpPr>
          <p:spPr bwMode="auto">
            <a:xfrm>
              <a:off x="1739168" y="3709651"/>
              <a:ext cx="1002316" cy="1002316"/>
            </a:xfrm>
            <a:prstGeom prst="arc">
              <a:avLst>
                <a:gd name="adj1" fmla="val 17053208"/>
                <a:gd name="adj2" fmla="val 0"/>
              </a:avLst>
            </a:prstGeom>
            <a:noFill/>
            <a:ln w="12700" cap="flat" cmpd="sng" algn="ctr">
              <a:solidFill>
                <a:srgbClr val="BB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65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788468" y="49804"/>
            <a:ext cx="5567064" cy="6663819"/>
            <a:chOff x="1700213" y="1588"/>
            <a:chExt cx="5729287" cy="6858001"/>
          </a:xfrm>
        </p:grpSpPr>
        <p:sp>
          <p:nvSpPr>
            <p:cNvPr id="7" name="Arc 51"/>
            <p:cNvSpPr>
              <a:spLocks/>
            </p:cNvSpPr>
            <p:nvPr/>
          </p:nvSpPr>
          <p:spPr bwMode="auto">
            <a:xfrm flipV="1">
              <a:off x="1701800" y="2849563"/>
              <a:ext cx="5727700" cy="573087"/>
            </a:xfrm>
            <a:custGeom>
              <a:avLst/>
              <a:gdLst>
                <a:gd name="G0" fmla="+- 21600 0 0"/>
                <a:gd name="G1" fmla="+- 423 0 0"/>
                <a:gd name="G2" fmla="+- 21600 0 0"/>
                <a:gd name="T0" fmla="*/ 43200 w 43200"/>
                <a:gd name="T1" fmla="*/ 422 h 22023"/>
                <a:gd name="T2" fmla="*/ 4 w 43200"/>
                <a:gd name="T3" fmla="*/ 0 h 22023"/>
                <a:gd name="T4" fmla="*/ 21600 w 43200"/>
                <a:gd name="T5" fmla="*/ 423 h 22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023" fill="none" extrusionOk="0">
                  <a:moveTo>
                    <a:pt x="43199" y="422"/>
                  </a:moveTo>
                  <a:cubicBezTo>
                    <a:pt x="43199" y="422"/>
                    <a:pt x="43200" y="422"/>
                    <a:pt x="43200" y="423"/>
                  </a:cubicBezTo>
                  <a:cubicBezTo>
                    <a:pt x="43200" y="12352"/>
                    <a:pt x="33529" y="22023"/>
                    <a:pt x="21600" y="22023"/>
                  </a:cubicBezTo>
                  <a:cubicBezTo>
                    <a:pt x="9670" y="22023"/>
                    <a:pt x="0" y="12352"/>
                    <a:pt x="0" y="423"/>
                  </a:cubicBezTo>
                  <a:cubicBezTo>
                    <a:pt x="-1" y="281"/>
                    <a:pt x="1" y="140"/>
                    <a:pt x="4" y="0"/>
                  </a:cubicBezTo>
                </a:path>
                <a:path w="43200" h="22023" stroke="0" extrusionOk="0">
                  <a:moveTo>
                    <a:pt x="43199" y="422"/>
                  </a:moveTo>
                  <a:cubicBezTo>
                    <a:pt x="43199" y="422"/>
                    <a:pt x="43200" y="422"/>
                    <a:pt x="43200" y="423"/>
                  </a:cubicBezTo>
                  <a:cubicBezTo>
                    <a:pt x="43200" y="12352"/>
                    <a:pt x="33529" y="22023"/>
                    <a:pt x="21600" y="22023"/>
                  </a:cubicBezTo>
                  <a:cubicBezTo>
                    <a:pt x="9670" y="22023"/>
                    <a:pt x="0" y="12352"/>
                    <a:pt x="0" y="423"/>
                  </a:cubicBezTo>
                  <a:cubicBezTo>
                    <a:pt x="-1" y="281"/>
                    <a:pt x="1" y="140"/>
                    <a:pt x="4" y="0"/>
                  </a:cubicBezTo>
                  <a:lnTo>
                    <a:pt x="21600" y="423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900" y="3014663"/>
              <a:ext cx="831850" cy="831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Line 21"/>
            <p:cNvSpPr>
              <a:spLocks noChangeShapeType="1"/>
            </p:cNvSpPr>
            <p:nvPr/>
          </p:nvSpPr>
          <p:spPr bwMode="auto">
            <a:xfrm rot="19181019" flipV="1">
              <a:off x="4534740" y="935855"/>
              <a:ext cx="441325" cy="441325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" name="Oval 20"/>
            <p:cNvSpPr>
              <a:spLocks noChangeAspect="1" noChangeArrowheads="1"/>
            </p:cNvSpPr>
            <p:nvPr/>
          </p:nvSpPr>
          <p:spPr bwMode="auto">
            <a:xfrm rot="19181019">
              <a:off x="2625725" y="1487488"/>
              <a:ext cx="3884613" cy="3884613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rot="19181019" flipV="1">
              <a:off x="4153908" y="5460510"/>
              <a:ext cx="441325" cy="441325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4" name="Oval 30"/>
            <p:cNvSpPr>
              <a:spLocks noChangeAspect="1" noChangeArrowheads="1"/>
            </p:cNvSpPr>
            <p:nvPr/>
          </p:nvSpPr>
          <p:spPr bwMode="auto">
            <a:xfrm rot="18702484">
              <a:off x="3084247" y="1944095"/>
              <a:ext cx="2970213" cy="2970213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 rot="18702484" flipV="1">
              <a:off x="3897908" y="5075536"/>
              <a:ext cx="585788" cy="33655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Line 33"/>
            <p:cNvSpPr>
              <a:spLocks noChangeShapeType="1"/>
            </p:cNvSpPr>
            <p:nvPr/>
          </p:nvSpPr>
          <p:spPr bwMode="auto">
            <a:xfrm rot="18702484" flipV="1">
              <a:off x="4633762" y="1458142"/>
              <a:ext cx="620713" cy="35718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7" name="Oval 35"/>
            <p:cNvSpPr>
              <a:spLocks noChangeArrowheads="1"/>
            </p:cNvSpPr>
            <p:nvPr/>
          </p:nvSpPr>
          <p:spPr bwMode="auto">
            <a:xfrm>
              <a:off x="2946400" y="2981326"/>
              <a:ext cx="317500" cy="317500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6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8" name="Arc 53"/>
            <p:cNvSpPr>
              <a:spLocks/>
            </p:cNvSpPr>
            <p:nvPr/>
          </p:nvSpPr>
          <p:spPr bwMode="auto">
            <a:xfrm rot="20220000">
              <a:off x="2103438" y="3065463"/>
              <a:ext cx="4800600" cy="48577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715 h 21715"/>
                <a:gd name="T2" fmla="*/ 43200 w 43200"/>
                <a:gd name="T3" fmla="*/ 21600 h 21715"/>
                <a:gd name="T4" fmla="*/ 21600 w 43200"/>
                <a:gd name="T5" fmla="*/ 21600 h 2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15" fill="none" extrusionOk="0">
                  <a:moveTo>
                    <a:pt x="0" y="21714"/>
                  </a:moveTo>
                  <a:cubicBezTo>
                    <a:pt x="0" y="21676"/>
                    <a:pt x="0" y="2163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15" stroke="0" extrusionOk="0">
                  <a:moveTo>
                    <a:pt x="0" y="21714"/>
                  </a:moveTo>
                  <a:cubicBezTo>
                    <a:pt x="0" y="21676"/>
                    <a:pt x="0" y="2163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9" name="Oval 16"/>
            <p:cNvSpPr>
              <a:spLocks noChangeAspect="1" noChangeArrowheads="1"/>
            </p:cNvSpPr>
            <p:nvPr/>
          </p:nvSpPr>
          <p:spPr bwMode="auto">
            <a:xfrm>
              <a:off x="2168526" y="1030288"/>
              <a:ext cx="4799013" cy="479901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rot="20220000" flipH="1" flipV="1">
              <a:off x="3489326" y="550863"/>
              <a:ext cx="0" cy="6826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rot="20220000" flipH="1" flipV="1">
              <a:off x="5659439" y="5634038"/>
              <a:ext cx="0" cy="72548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2" name="AutoShape 46"/>
            <p:cNvSpPr>
              <a:spLocks noChangeArrowheads="1"/>
            </p:cNvSpPr>
            <p:nvPr/>
          </p:nvSpPr>
          <p:spPr bwMode="auto">
            <a:xfrm>
              <a:off x="2251076" y="4313238"/>
              <a:ext cx="301625" cy="301625"/>
            </a:xfrm>
            <a:prstGeom prst="star16">
              <a:avLst>
                <a:gd name="adj" fmla="val 37500"/>
              </a:avLst>
            </a:prstGeom>
            <a:solidFill>
              <a:srgbClr val="FFFF00"/>
            </a:solidFill>
            <a:ln w="12700">
              <a:solidFill>
                <a:srgbClr val="FF99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3" name="Arc 49"/>
            <p:cNvSpPr>
              <a:spLocks/>
            </p:cNvSpPr>
            <p:nvPr/>
          </p:nvSpPr>
          <p:spPr bwMode="auto">
            <a:xfrm rot="20228130">
              <a:off x="3227388" y="890588"/>
              <a:ext cx="638175" cy="282575"/>
            </a:xfrm>
            <a:custGeom>
              <a:avLst/>
              <a:gdLst>
                <a:gd name="G0" fmla="+- 21600 0 0"/>
                <a:gd name="G1" fmla="+- 21059 0 0"/>
                <a:gd name="G2" fmla="+- 21600 0 0"/>
                <a:gd name="T0" fmla="*/ 26531 w 43200"/>
                <a:gd name="T1" fmla="*/ 29 h 42659"/>
                <a:gd name="T2" fmla="*/ 16798 w 43200"/>
                <a:gd name="T3" fmla="*/ 0 h 42659"/>
                <a:gd name="T4" fmla="*/ 21600 w 43200"/>
                <a:gd name="T5" fmla="*/ 21059 h 4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2659" fill="none" extrusionOk="0">
                  <a:moveTo>
                    <a:pt x="26530" y="29"/>
                  </a:moveTo>
                  <a:cubicBezTo>
                    <a:pt x="36295" y="2318"/>
                    <a:pt x="43200" y="11029"/>
                    <a:pt x="43200" y="21059"/>
                  </a:cubicBezTo>
                  <a:cubicBezTo>
                    <a:pt x="43200" y="32988"/>
                    <a:pt x="33529" y="42659"/>
                    <a:pt x="21600" y="42659"/>
                  </a:cubicBezTo>
                  <a:cubicBezTo>
                    <a:pt x="9670" y="42659"/>
                    <a:pt x="0" y="32988"/>
                    <a:pt x="0" y="21059"/>
                  </a:cubicBezTo>
                  <a:cubicBezTo>
                    <a:pt x="-1" y="10979"/>
                    <a:pt x="6970" y="2240"/>
                    <a:pt x="16797" y="-1"/>
                  </a:cubicBezTo>
                </a:path>
                <a:path w="43200" h="42659" stroke="0" extrusionOk="0">
                  <a:moveTo>
                    <a:pt x="26530" y="29"/>
                  </a:moveTo>
                  <a:cubicBezTo>
                    <a:pt x="36295" y="2318"/>
                    <a:pt x="43200" y="11029"/>
                    <a:pt x="43200" y="21059"/>
                  </a:cubicBezTo>
                  <a:cubicBezTo>
                    <a:pt x="43200" y="32988"/>
                    <a:pt x="33529" y="42659"/>
                    <a:pt x="21600" y="42659"/>
                  </a:cubicBezTo>
                  <a:cubicBezTo>
                    <a:pt x="9670" y="42659"/>
                    <a:pt x="0" y="32988"/>
                    <a:pt x="0" y="21059"/>
                  </a:cubicBezTo>
                  <a:cubicBezTo>
                    <a:pt x="-1" y="10979"/>
                    <a:pt x="6970" y="2240"/>
                    <a:pt x="16797" y="-1"/>
                  </a:cubicBezTo>
                  <a:lnTo>
                    <a:pt x="21600" y="21059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4" name="Arc 52"/>
            <p:cNvSpPr>
              <a:spLocks/>
            </p:cNvSpPr>
            <p:nvPr/>
          </p:nvSpPr>
          <p:spPr bwMode="auto">
            <a:xfrm rot="20220000" flipV="1">
              <a:off x="2312988" y="3522663"/>
              <a:ext cx="4800600" cy="48577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715 h 21715"/>
                <a:gd name="T2" fmla="*/ 43200 w 43200"/>
                <a:gd name="T3" fmla="*/ 21600 h 21715"/>
                <a:gd name="T4" fmla="*/ 21600 w 43200"/>
                <a:gd name="T5" fmla="*/ 21600 h 2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15" fill="none" extrusionOk="0">
                  <a:moveTo>
                    <a:pt x="0" y="21714"/>
                  </a:moveTo>
                  <a:cubicBezTo>
                    <a:pt x="0" y="21676"/>
                    <a:pt x="0" y="2163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1715" stroke="0" extrusionOk="0">
                  <a:moveTo>
                    <a:pt x="0" y="21714"/>
                  </a:moveTo>
                  <a:cubicBezTo>
                    <a:pt x="0" y="21676"/>
                    <a:pt x="0" y="2163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5" name="Arc 48"/>
            <p:cNvSpPr>
              <a:spLocks/>
            </p:cNvSpPr>
            <p:nvPr/>
          </p:nvSpPr>
          <p:spPr bwMode="auto">
            <a:xfrm>
              <a:off x="4238625" y="185738"/>
              <a:ext cx="638175" cy="282575"/>
            </a:xfrm>
            <a:custGeom>
              <a:avLst/>
              <a:gdLst>
                <a:gd name="G0" fmla="+- 21600 0 0"/>
                <a:gd name="G1" fmla="+- 21059 0 0"/>
                <a:gd name="G2" fmla="+- 21600 0 0"/>
                <a:gd name="T0" fmla="*/ 26531 w 43200"/>
                <a:gd name="T1" fmla="*/ 29 h 42659"/>
                <a:gd name="T2" fmla="*/ 16798 w 43200"/>
                <a:gd name="T3" fmla="*/ 0 h 42659"/>
                <a:gd name="T4" fmla="*/ 21600 w 43200"/>
                <a:gd name="T5" fmla="*/ 21059 h 4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2659" fill="none" extrusionOk="0">
                  <a:moveTo>
                    <a:pt x="26530" y="29"/>
                  </a:moveTo>
                  <a:cubicBezTo>
                    <a:pt x="36295" y="2318"/>
                    <a:pt x="43200" y="11029"/>
                    <a:pt x="43200" y="21059"/>
                  </a:cubicBezTo>
                  <a:cubicBezTo>
                    <a:pt x="43200" y="32988"/>
                    <a:pt x="33529" y="42659"/>
                    <a:pt x="21600" y="42659"/>
                  </a:cubicBezTo>
                  <a:cubicBezTo>
                    <a:pt x="9670" y="42659"/>
                    <a:pt x="0" y="32988"/>
                    <a:pt x="0" y="21059"/>
                  </a:cubicBezTo>
                  <a:cubicBezTo>
                    <a:pt x="-1" y="10979"/>
                    <a:pt x="6970" y="2240"/>
                    <a:pt x="16797" y="-1"/>
                  </a:cubicBezTo>
                </a:path>
                <a:path w="43200" h="42659" stroke="0" extrusionOk="0">
                  <a:moveTo>
                    <a:pt x="26530" y="29"/>
                  </a:moveTo>
                  <a:cubicBezTo>
                    <a:pt x="36295" y="2318"/>
                    <a:pt x="43200" y="11029"/>
                    <a:pt x="43200" y="21059"/>
                  </a:cubicBezTo>
                  <a:cubicBezTo>
                    <a:pt x="43200" y="32988"/>
                    <a:pt x="33529" y="42659"/>
                    <a:pt x="21600" y="42659"/>
                  </a:cubicBezTo>
                  <a:cubicBezTo>
                    <a:pt x="9670" y="42659"/>
                    <a:pt x="0" y="32988"/>
                    <a:pt x="0" y="21059"/>
                  </a:cubicBezTo>
                  <a:cubicBezTo>
                    <a:pt x="-1" y="10979"/>
                    <a:pt x="6970" y="2240"/>
                    <a:pt x="16797" y="-1"/>
                  </a:cubicBezTo>
                  <a:lnTo>
                    <a:pt x="21600" y="21059"/>
                  </a:lnTo>
                  <a:close/>
                </a:path>
              </a:pathLst>
            </a:custGeom>
            <a:noFill/>
            <a:ln w="127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6" name="Arc 50"/>
            <p:cNvSpPr>
              <a:spLocks/>
            </p:cNvSpPr>
            <p:nvPr/>
          </p:nvSpPr>
          <p:spPr bwMode="auto">
            <a:xfrm>
              <a:off x="1700213" y="3406775"/>
              <a:ext cx="5727700" cy="573088"/>
            </a:xfrm>
            <a:custGeom>
              <a:avLst/>
              <a:gdLst>
                <a:gd name="G0" fmla="+- 21600 0 0"/>
                <a:gd name="G1" fmla="+- 439 0 0"/>
                <a:gd name="G2" fmla="+- 21600 0 0"/>
                <a:gd name="T0" fmla="*/ 43196 w 43200"/>
                <a:gd name="T1" fmla="*/ 0 h 22039"/>
                <a:gd name="T2" fmla="*/ 4 w 43200"/>
                <a:gd name="T3" fmla="*/ 13 h 22039"/>
                <a:gd name="T4" fmla="*/ 21600 w 43200"/>
                <a:gd name="T5" fmla="*/ 439 h 22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039" fill="none" extrusionOk="0">
                  <a:moveTo>
                    <a:pt x="43195" y="0"/>
                  </a:moveTo>
                  <a:cubicBezTo>
                    <a:pt x="43198" y="146"/>
                    <a:pt x="43200" y="292"/>
                    <a:pt x="43200" y="439"/>
                  </a:cubicBezTo>
                  <a:cubicBezTo>
                    <a:pt x="43200" y="12368"/>
                    <a:pt x="33529" y="22039"/>
                    <a:pt x="21600" y="22039"/>
                  </a:cubicBezTo>
                  <a:cubicBezTo>
                    <a:pt x="9670" y="22039"/>
                    <a:pt x="0" y="12368"/>
                    <a:pt x="0" y="439"/>
                  </a:cubicBezTo>
                  <a:cubicBezTo>
                    <a:pt x="-1" y="296"/>
                    <a:pt x="1" y="154"/>
                    <a:pt x="4" y="13"/>
                  </a:cubicBezTo>
                </a:path>
                <a:path w="43200" h="22039" stroke="0" extrusionOk="0">
                  <a:moveTo>
                    <a:pt x="43195" y="0"/>
                  </a:moveTo>
                  <a:cubicBezTo>
                    <a:pt x="43198" y="146"/>
                    <a:pt x="43200" y="292"/>
                    <a:pt x="43200" y="439"/>
                  </a:cubicBezTo>
                  <a:cubicBezTo>
                    <a:pt x="43200" y="12368"/>
                    <a:pt x="33529" y="22039"/>
                    <a:pt x="21600" y="22039"/>
                  </a:cubicBezTo>
                  <a:cubicBezTo>
                    <a:pt x="9670" y="22039"/>
                    <a:pt x="0" y="12368"/>
                    <a:pt x="0" y="439"/>
                  </a:cubicBezTo>
                  <a:cubicBezTo>
                    <a:pt x="-1" y="296"/>
                    <a:pt x="1" y="154"/>
                    <a:pt x="4" y="13"/>
                  </a:cubicBezTo>
                  <a:lnTo>
                    <a:pt x="21600" y="439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7" name="Line 5"/>
            <p:cNvSpPr>
              <a:spLocks noChangeShapeType="1"/>
            </p:cNvSpPr>
            <p:nvPr/>
          </p:nvSpPr>
          <p:spPr bwMode="auto">
            <a:xfrm flipV="1">
              <a:off x="4552950" y="1588"/>
              <a:ext cx="0" cy="5762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8" name="Line 3"/>
            <p:cNvSpPr>
              <a:spLocks noChangeShapeType="1"/>
            </p:cNvSpPr>
            <p:nvPr/>
          </p:nvSpPr>
          <p:spPr bwMode="auto">
            <a:xfrm>
              <a:off x="4562475" y="6284914"/>
              <a:ext cx="0" cy="57467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9" name="Oval 13"/>
            <p:cNvSpPr>
              <a:spLocks noChangeAspect="1" noChangeArrowheads="1"/>
            </p:cNvSpPr>
            <p:nvPr/>
          </p:nvSpPr>
          <p:spPr bwMode="auto">
            <a:xfrm>
              <a:off x="1711325" y="574676"/>
              <a:ext cx="5715000" cy="5715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3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85800" y="367390"/>
            <a:ext cx="7772400" cy="6123220"/>
            <a:chOff x="2650841" y="1311734"/>
            <a:chExt cx="5420894" cy="4270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4" t="18976" r="2646" b="18752"/>
            <a:stretch/>
          </p:blipFill>
          <p:spPr>
            <a:xfrm>
              <a:off x="2650841" y="1311734"/>
              <a:ext cx="5235857" cy="427066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752108" y="3853543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Earth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34899" y="5077766"/>
              <a:ext cx="1167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Deferent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30076" y="3669334"/>
              <a:ext cx="1141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Epicycle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67132" y="1489512"/>
              <a:ext cx="9124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Planet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1103" y="322713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2727614" y="1402773"/>
              <a:ext cx="3969327" cy="3969327"/>
            </a:xfrm>
            <a:prstGeom prst="arc">
              <a:avLst>
                <a:gd name="adj1" fmla="val 19040812"/>
                <a:gd name="adj2" fmla="val 20482707"/>
              </a:avLst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5568456" y="1787235"/>
              <a:ext cx="2027828" cy="2027828"/>
            </a:xfrm>
            <a:prstGeom prst="arc">
              <a:avLst>
                <a:gd name="adj1" fmla="val 16200000"/>
                <a:gd name="adj2" fmla="val 1845250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6652362" y="2047130"/>
              <a:ext cx="490524" cy="7171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5093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piMoon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91440"/>
            <a:ext cx="6675120" cy="6675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5039" y="6182708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Perigee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4257" y="75127"/>
            <a:ext cx="1085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Apogee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12839" y="322894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6533" y="4009111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Earth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BE3E6A-A3D2-5D49-A858-5C05071CE0F5}"/>
              </a:ext>
            </a:extLst>
          </p:cNvPr>
          <p:cNvSpPr txBox="1"/>
          <p:nvPr/>
        </p:nvSpPr>
        <p:spPr>
          <a:xfrm>
            <a:off x="163286" y="89052"/>
            <a:ext cx="2935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Earth-Moon System</a:t>
            </a:r>
          </a:p>
        </p:txBody>
      </p:sp>
    </p:spTree>
    <p:extLst>
      <p:ext uri="{BB962C8B-B14F-4D97-AF65-F5344CB8AC3E}">
        <p14:creationId xmlns:p14="http://schemas.microsoft.com/office/powerpoint/2010/main" val="2451118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42834" y="320040"/>
            <a:ext cx="8058333" cy="6217920"/>
            <a:chOff x="1404257" y="130629"/>
            <a:chExt cx="7134662" cy="55052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" t="1905" r="1864" b="17820"/>
            <a:stretch/>
          </p:blipFill>
          <p:spPr>
            <a:xfrm>
              <a:off x="1404257" y="130629"/>
              <a:ext cx="6368143" cy="55052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85854" y="3832761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Earth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31180" y="4680857"/>
              <a:ext cx="1167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Deferent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97260" y="2558142"/>
              <a:ext cx="1141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Epicycle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36639" y="1562825"/>
              <a:ext cx="9124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Planet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6371543" y="1175657"/>
              <a:ext cx="593905" cy="72816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1504508" y="1980018"/>
              <a:ext cx="602494" cy="8089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4566556" y="2417154"/>
              <a:ext cx="821872" cy="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Box 25"/>
            <p:cNvSpPr txBox="1"/>
            <p:nvPr/>
          </p:nvSpPr>
          <p:spPr>
            <a:xfrm>
              <a:off x="4277586" y="305048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4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i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41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5712" y="374528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2815" y="418493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Earth</a:t>
            </a:r>
          </a:p>
        </p:txBody>
      </p:sp>
    </p:spTree>
    <p:extLst>
      <p:ext uri="{BB962C8B-B14F-4D97-AF65-F5344CB8AC3E}">
        <p14:creationId xmlns:p14="http://schemas.microsoft.com/office/powerpoint/2010/main" val="396456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 descr="Brown marble"/>
          <p:cNvSpPr>
            <a:spLocks noChangeAspect="1" noChangeArrowheads="1"/>
          </p:cNvSpPr>
          <p:nvPr/>
        </p:nvSpPr>
        <p:spPr bwMode="auto">
          <a:xfrm>
            <a:off x="461963" y="600075"/>
            <a:ext cx="5715000" cy="57150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rgbClr val="007676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311525" y="228600"/>
            <a:ext cx="1516063" cy="3209925"/>
            <a:chOff x="2078" y="144"/>
            <a:chExt cx="955" cy="2022"/>
          </a:xfrm>
        </p:grpSpPr>
        <p:sp>
          <p:nvSpPr>
            <p:cNvPr id="6156" name="Line 4"/>
            <p:cNvSpPr>
              <a:spLocks noChangeShapeType="1"/>
            </p:cNvSpPr>
            <p:nvPr/>
          </p:nvSpPr>
          <p:spPr bwMode="auto">
            <a:xfrm flipV="1">
              <a:off x="2078" y="144"/>
              <a:ext cx="0" cy="202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Text Box 5"/>
            <p:cNvSpPr txBox="1">
              <a:spLocks noChangeArrowheads="1"/>
            </p:cNvSpPr>
            <p:nvPr/>
          </p:nvSpPr>
          <p:spPr bwMode="auto">
            <a:xfrm>
              <a:off x="2161" y="145"/>
              <a:ext cx="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North Pole</a:t>
              </a:r>
            </a:p>
          </p:txBody>
        </p:sp>
      </p:grpSp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3311525" y="3475038"/>
            <a:ext cx="1495425" cy="3249612"/>
            <a:chOff x="2078" y="2189"/>
            <a:chExt cx="942" cy="2047"/>
          </a:xfrm>
        </p:grpSpPr>
        <p:sp>
          <p:nvSpPr>
            <p:cNvPr id="6154" name="Line 7"/>
            <p:cNvSpPr>
              <a:spLocks noChangeShapeType="1"/>
            </p:cNvSpPr>
            <p:nvPr/>
          </p:nvSpPr>
          <p:spPr bwMode="auto">
            <a:xfrm>
              <a:off x="2078" y="2189"/>
              <a:ext cx="0" cy="19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Text Box 8"/>
            <p:cNvSpPr txBox="1">
              <a:spLocks noChangeArrowheads="1"/>
            </p:cNvSpPr>
            <p:nvPr/>
          </p:nvSpPr>
          <p:spPr bwMode="auto">
            <a:xfrm>
              <a:off x="2121" y="3986"/>
              <a:ext cx="8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South Pole</a:t>
              </a: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455613" y="2751138"/>
            <a:ext cx="7499350" cy="1411287"/>
            <a:chOff x="287" y="1733"/>
            <a:chExt cx="4724" cy="889"/>
          </a:xfrm>
        </p:grpSpPr>
        <p:sp>
          <p:nvSpPr>
            <p:cNvPr id="6151" name="Text Box 10"/>
            <p:cNvSpPr txBox="1">
              <a:spLocks noChangeArrowheads="1"/>
            </p:cNvSpPr>
            <p:nvPr/>
          </p:nvSpPr>
          <p:spPr bwMode="auto">
            <a:xfrm>
              <a:off x="3966" y="1946"/>
              <a:ext cx="1045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200" i="1">
                  <a:solidFill>
                    <a:schemeClr val="hlink"/>
                  </a:solidFill>
                </a:rPr>
                <a:t>Equator</a:t>
              </a:r>
              <a:endParaRPr lang="en-US" sz="2800">
                <a:solidFill>
                  <a:schemeClr val="hlink"/>
                </a:solidFill>
              </a:endParaRPr>
            </a:p>
          </p:txBody>
        </p:sp>
        <p:sp>
          <p:nvSpPr>
            <p:cNvPr id="6152" name="Arc 11"/>
            <p:cNvSpPr>
              <a:spLocks/>
            </p:cNvSpPr>
            <p:nvPr/>
          </p:nvSpPr>
          <p:spPr bwMode="auto">
            <a:xfrm rot="5400000" flipH="1">
              <a:off x="1855" y="583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Arc 12"/>
            <p:cNvSpPr>
              <a:spLocks/>
            </p:cNvSpPr>
            <p:nvPr/>
          </p:nvSpPr>
          <p:spPr bwMode="auto">
            <a:xfrm rot="5400000" flipH="1">
              <a:off x="1866" y="154"/>
              <a:ext cx="435" cy="3593"/>
            </a:xfrm>
            <a:custGeom>
              <a:avLst/>
              <a:gdLst>
                <a:gd name="T0" fmla="*/ 25 w 21600"/>
                <a:gd name="T1" fmla="*/ 0 h 43132"/>
                <a:gd name="T2" fmla="*/ 24 w 21600"/>
                <a:gd name="T3" fmla="*/ 3593 h 43132"/>
                <a:gd name="T4" fmla="*/ 0 w 21600"/>
                <a:gd name="T5" fmla="*/ 1797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190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0" name="Oval 13"/>
          <p:cNvSpPr>
            <a:spLocks noChangeArrowheads="1"/>
          </p:cNvSpPr>
          <p:nvPr/>
        </p:nvSpPr>
        <p:spPr bwMode="auto">
          <a:xfrm>
            <a:off x="3275013" y="3413125"/>
            <a:ext cx="88900" cy="889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4B7A41-B20B-9F40-A4B3-E3A0D5B97B44}"/>
              </a:ext>
            </a:extLst>
          </p:cNvPr>
          <p:cNvGrpSpPr>
            <a:grpSpLocks noChangeAspect="1"/>
          </p:cNvGrpSpPr>
          <p:nvPr/>
        </p:nvGrpSpPr>
        <p:grpSpPr>
          <a:xfrm>
            <a:off x="1567231" y="0"/>
            <a:ext cx="6009537" cy="6656887"/>
            <a:chOff x="4620372" y="1572768"/>
            <a:chExt cx="4523628" cy="50109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7" t="5466" r="11628" b="12266"/>
            <a:stretch/>
          </p:blipFill>
          <p:spPr>
            <a:xfrm>
              <a:off x="4620372" y="1572768"/>
              <a:ext cx="4523628" cy="501091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47633" y="4761140"/>
              <a:ext cx="546852" cy="27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Earth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89757" y="4165192"/>
              <a:ext cx="250017" cy="254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06453" y="3391300"/>
              <a:ext cx="688031" cy="27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Equant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4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7903" y="35489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5382" y="411410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Earth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6725" y="300519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Equant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57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ptolemiac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31" y="-1588"/>
            <a:ext cx="6773862" cy="6864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548" y="163285"/>
            <a:ext cx="32503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Ptolemaic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Geocentric System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c. 150 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8229" y="6270172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Saturn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7692" y="403123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Jupiter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8016" y="4779182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1748" y="2460525"/>
            <a:ext cx="7790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Moon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2690" y="3670073"/>
            <a:ext cx="82593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Venus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0431" y="3387043"/>
            <a:ext cx="10310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Mercury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4B15D-AEA2-5147-9FDC-478B60A59AFF}"/>
              </a:ext>
            </a:extLst>
          </p:cNvPr>
          <p:cNvSpPr txBox="1"/>
          <p:nvPr/>
        </p:nvSpPr>
        <p:spPr>
          <a:xfrm>
            <a:off x="7122794" y="6265753"/>
            <a:ext cx="20212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W.D.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Stahlman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Santillana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(1955)</a:t>
            </a:r>
          </a:p>
        </p:txBody>
      </p:sp>
    </p:spTree>
    <p:extLst>
      <p:ext uri="{BB962C8B-B14F-4D97-AF65-F5344CB8AC3E}">
        <p14:creationId xmlns:p14="http://schemas.microsoft.com/office/powerpoint/2010/main" val="2148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opernican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113"/>
            <a:ext cx="7092950" cy="6846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684" y="142503"/>
            <a:ext cx="33986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The Copernican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Heliocentric System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1543 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0794" y="484152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Saturn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1569" y="932726"/>
            <a:ext cx="90281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Jupiter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4463" y="3659046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Mars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9251" y="1117392"/>
            <a:ext cx="7790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Moon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1444" y="4994626"/>
            <a:ext cx="825932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Venus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5576" y="4409850"/>
            <a:ext cx="10310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Mercury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FA83D8-4F00-9943-B2C3-5856DDD0E4DB}"/>
              </a:ext>
            </a:extLst>
          </p:cNvPr>
          <p:cNvSpPr txBox="1"/>
          <p:nvPr/>
        </p:nvSpPr>
        <p:spPr>
          <a:xfrm>
            <a:off x="7122794" y="6265753"/>
            <a:ext cx="20212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W.D.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Stahlman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Santillana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(1955)</a:t>
            </a:r>
          </a:p>
        </p:txBody>
      </p:sp>
    </p:spTree>
    <p:extLst>
      <p:ext uri="{BB962C8B-B14F-4D97-AF65-F5344CB8AC3E}">
        <p14:creationId xmlns:p14="http://schemas.microsoft.com/office/powerpoint/2010/main" val="13526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Arc 68"/>
          <p:cNvSpPr/>
          <p:nvPr/>
        </p:nvSpPr>
        <p:spPr bwMode="auto">
          <a:xfrm>
            <a:off x="-1471177" y="2412031"/>
            <a:ext cx="7564414" cy="7564414"/>
          </a:xfrm>
          <a:prstGeom prst="arc">
            <a:avLst>
              <a:gd name="adj1" fmla="val 14709876"/>
              <a:gd name="adj2" fmla="val 1621687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72" name="Arc 71"/>
          <p:cNvSpPr/>
          <p:nvPr/>
        </p:nvSpPr>
        <p:spPr bwMode="auto">
          <a:xfrm>
            <a:off x="230772" y="4129549"/>
            <a:ext cx="4132535" cy="4132535"/>
          </a:xfrm>
          <a:prstGeom prst="arc">
            <a:avLst>
              <a:gd name="adj1" fmla="val 14729923"/>
              <a:gd name="adj2" fmla="val 1621687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72000" y="0"/>
            <a:ext cx="0" cy="6858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Group 155"/>
          <p:cNvGrpSpPr>
            <a:grpSpLocks/>
          </p:cNvGrpSpPr>
          <p:nvPr/>
        </p:nvGrpSpPr>
        <p:grpSpPr bwMode="auto">
          <a:xfrm rot="16200000">
            <a:off x="2119383" y="6028459"/>
            <a:ext cx="354012" cy="352425"/>
            <a:chOff x="1343" y="2220"/>
            <a:chExt cx="223" cy="222"/>
          </a:xfrm>
        </p:grpSpPr>
        <p:sp>
          <p:nvSpPr>
            <p:cNvPr id="8" name="Oval 148"/>
            <p:cNvSpPr>
              <a:spLocks noChangeArrowheads="1"/>
            </p:cNvSpPr>
            <p:nvPr/>
          </p:nvSpPr>
          <p:spPr bwMode="auto">
            <a:xfrm>
              <a:off x="1343" y="2220"/>
              <a:ext cx="222" cy="2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9" name="Arc 152"/>
            <p:cNvSpPr>
              <a:spLocks/>
            </p:cNvSpPr>
            <p:nvPr/>
          </p:nvSpPr>
          <p:spPr bwMode="auto">
            <a:xfrm>
              <a:off x="1451" y="2220"/>
              <a:ext cx="115" cy="222"/>
            </a:xfrm>
            <a:custGeom>
              <a:avLst/>
              <a:gdLst>
                <a:gd name="G0" fmla="+- 579 0 0"/>
                <a:gd name="G1" fmla="+- 21600 0 0"/>
                <a:gd name="G2" fmla="+- 21600 0 0"/>
                <a:gd name="T0" fmla="*/ 579 w 22179"/>
                <a:gd name="T1" fmla="*/ 0 h 43200"/>
                <a:gd name="T2" fmla="*/ 0 w 22179"/>
                <a:gd name="T3" fmla="*/ 43192 h 43200"/>
                <a:gd name="T4" fmla="*/ 579 w 2217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79" h="43200" fill="none" extrusionOk="0">
                  <a:moveTo>
                    <a:pt x="578" y="0"/>
                  </a:moveTo>
                  <a:cubicBezTo>
                    <a:pt x="12508" y="0"/>
                    <a:pt x="22179" y="9670"/>
                    <a:pt x="22179" y="21600"/>
                  </a:cubicBezTo>
                  <a:cubicBezTo>
                    <a:pt x="22179" y="33529"/>
                    <a:pt x="12508" y="43200"/>
                    <a:pt x="579" y="43200"/>
                  </a:cubicBezTo>
                  <a:cubicBezTo>
                    <a:pt x="385" y="43200"/>
                    <a:pt x="192" y="43197"/>
                    <a:pt x="-1" y="43192"/>
                  </a:cubicBezTo>
                </a:path>
                <a:path w="22179" h="43200" stroke="0" extrusionOk="0">
                  <a:moveTo>
                    <a:pt x="578" y="0"/>
                  </a:moveTo>
                  <a:cubicBezTo>
                    <a:pt x="12508" y="0"/>
                    <a:pt x="22179" y="9670"/>
                    <a:pt x="22179" y="21600"/>
                  </a:cubicBezTo>
                  <a:cubicBezTo>
                    <a:pt x="22179" y="33529"/>
                    <a:pt x="12508" y="43200"/>
                    <a:pt x="579" y="43200"/>
                  </a:cubicBezTo>
                  <a:cubicBezTo>
                    <a:pt x="385" y="43200"/>
                    <a:pt x="192" y="43197"/>
                    <a:pt x="-1" y="43192"/>
                  </a:cubicBezTo>
                  <a:lnTo>
                    <a:pt x="579" y="21600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H="1">
            <a:off x="2285892" y="727362"/>
            <a:ext cx="41779" cy="5486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Arc 14"/>
          <p:cNvSpPr/>
          <p:nvPr/>
        </p:nvSpPr>
        <p:spPr bwMode="auto">
          <a:xfrm>
            <a:off x="-3283530" y="716971"/>
            <a:ext cx="10972800" cy="10972800"/>
          </a:xfrm>
          <a:prstGeom prst="arc">
            <a:avLst>
              <a:gd name="adj1" fmla="val 14792957"/>
              <a:gd name="adj2" fmla="val 17740837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" name="Sun 4"/>
          <p:cNvSpPr/>
          <p:nvPr/>
        </p:nvSpPr>
        <p:spPr bwMode="auto">
          <a:xfrm>
            <a:off x="2067790" y="446582"/>
            <a:ext cx="519545" cy="519545"/>
          </a:xfrm>
          <a:prstGeom prst="sun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16" idx="4"/>
            <a:endCxn id="9" idx="2"/>
          </p:cNvCxnSpPr>
          <p:nvPr/>
        </p:nvCxnSpPr>
        <p:spPr bwMode="auto">
          <a:xfrm flipH="1">
            <a:off x="2296390" y="2795153"/>
            <a:ext cx="956019" cy="34103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Arc 27"/>
          <p:cNvSpPr/>
          <p:nvPr/>
        </p:nvSpPr>
        <p:spPr bwMode="auto">
          <a:xfrm>
            <a:off x="1320584" y="1413996"/>
            <a:ext cx="1993392" cy="1993392"/>
          </a:xfrm>
          <a:prstGeom prst="arc">
            <a:avLst>
              <a:gd name="adj1" fmla="val 20239378"/>
              <a:gd name="adj2" fmla="val 635443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9581" y="2496385"/>
            <a:ext cx="89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Venus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4257" y="4278739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Mercury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506" y="58218"/>
            <a:ext cx="1946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Geocentric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848065" y="3667992"/>
            <a:ext cx="914400" cy="914400"/>
          </a:xfrm>
          <a:prstGeom prst="ellipse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9" name="Arc 28"/>
          <p:cNvSpPr/>
          <p:nvPr/>
        </p:nvSpPr>
        <p:spPr bwMode="auto">
          <a:xfrm>
            <a:off x="1849580" y="3670114"/>
            <a:ext cx="914400" cy="914400"/>
          </a:xfrm>
          <a:prstGeom prst="arc">
            <a:avLst>
              <a:gd name="adj1" fmla="val 6674893"/>
              <a:gd name="adj2" fmla="val 9785401"/>
            </a:avLst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>
            <a:stCxn id="9" idx="2"/>
            <a:endCxn id="29" idx="2"/>
          </p:cNvCxnSpPr>
          <p:nvPr/>
        </p:nvCxnSpPr>
        <p:spPr bwMode="auto">
          <a:xfrm flipH="1" flipV="1">
            <a:off x="1869348" y="4260299"/>
            <a:ext cx="427042" cy="19451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1319644" y="1413165"/>
            <a:ext cx="1995055" cy="1995055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153696" y="2597727"/>
            <a:ext cx="197426" cy="1974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0942" y="58218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Heliocentric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32667" y="6004643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Earth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42612" y="669405"/>
            <a:ext cx="4026029" cy="4442088"/>
            <a:chOff x="4842612" y="1437501"/>
            <a:chExt cx="4026029" cy="4442088"/>
          </a:xfrm>
        </p:grpSpPr>
        <p:sp>
          <p:nvSpPr>
            <p:cNvPr id="33" name="Oval 32"/>
            <p:cNvSpPr/>
            <p:nvPr/>
          </p:nvSpPr>
          <p:spPr bwMode="auto">
            <a:xfrm>
              <a:off x="5403219" y="1974352"/>
              <a:ext cx="2907792" cy="2907792"/>
            </a:xfrm>
            <a:prstGeom prst="ellips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048499" y="3537553"/>
              <a:ext cx="1120820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Mercury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4847359" y="1459921"/>
              <a:ext cx="4021282" cy="4021282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07372" y="4283661"/>
              <a:ext cx="898259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Venus</a:t>
              </a: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078575" y="2648914"/>
              <a:ext cx="1554480" cy="1554480"/>
            </a:xfrm>
            <a:prstGeom prst="ellipse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 bwMode="auto">
            <a:xfrm>
              <a:off x="5407187" y="1975114"/>
              <a:ext cx="2907792" cy="2907792"/>
            </a:xfrm>
            <a:prstGeom prst="arc">
              <a:avLst>
                <a:gd name="adj1" fmla="val 430980"/>
                <a:gd name="adj2" fmla="val 2834889"/>
              </a:avLst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9" name="Arc 38"/>
            <p:cNvSpPr/>
            <p:nvPr/>
          </p:nvSpPr>
          <p:spPr bwMode="auto">
            <a:xfrm>
              <a:off x="6077052" y="2648914"/>
              <a:ext cx="1554480" cy="1554480"/>
            </a:xfrm>
            <a:prstGeom prst="arc">
              <a:avLst>
                <a:gd name="adj1" fmla="val 4112417"/>
                <a:gd name="adj2" fmla="val 9329707"/>
              </a:avLst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42" name="Group 155"/>
            <p:cNvGrpSpPr>
              <a:grpSpLocks/>
            </p:cNvGrpSpPr>
            <p:nvPr/>
          </p:nvGrpSpPr>
          <p:grpSpPr bwMode="auto">
            <a:xfrm rot="16200000">
              <a:off x="6680997" y="5294602"/>
              <a:ext cx="354012" cy="352425"/>
              <a:chOff x="1343" y="2220"/>
              <a:chExt cx="223" cy="222"/>
            </a:xfrm>
          </p:grpSpPr>
          <p:sp>
            <p:nvSpPr>
              <p:cNvPr id="43" name="Oval 148"/>
              <p:cNvSpPr>
                <a:spLocks noChangeArrowheads="1"/>
              </p:cNvSpPr>
              <p:nvPr/>
            </p:nvSpPr>
            <p:spPr bwMode="auto">
              <a:xfrm>
                <a:off x="1343" y="2220"/>
                <a:ext cx="222" cy="22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44" name="Arc 152"/>
              <p:cNvSpPr>
                <a:spLocks/>
              </p:cNvSpPr>
              <p:nvPr/>
            </p:nvSpPr>
            <p:spPr bwMode="auto">
              <a:xfrm>
                <a:off x="1451" y="2220"/>
                <a:ext cx="115" cy="222"/>
              </a:xfrm>
              <a:custGeom>
                <a:avLst/>
                <a:gdLst>
                  <a:gd name="G0" fmla="+- 579 0 0"/>
                  <a:gd name="G1" fmla="+- 21600 0 0"/>
                  <a:gd name="G2" fmla="+- 21600 0 0"/>
                  <a:gd name="T0" fmla="*/ 579 w 22179"/>
                  <a:gd name="T1" fmla="*/ 0 h 43200"/>
                  <a:gd name="T2" fmla="*/ 0 w 22179"/>
                  <a:gd name="T3" fmla="*/ 43192 h 43200"/>
                  <a:gd name="T4" fmla="*/ 579 w 22179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79" h="43200" fill="none" extrusionOk="0">
                    <a:moveTo>
                      <a:pt x="578" y="0"/>
                    </a:moveTo>
                    <a:cubicBezTo>
                      <a:pt x="12508" y="0"/>
                      <a:pt x="22179" y="9670"/>
                      <a:pt x="22179" y="21600"/>
                    </a:cubicBezTo>
                    <a:cubicBezTo>
                      <a:pt x="22179" y="33529"/>
                      <a:pt x="12508" y="43200"/>
                      <a:pt x="579" y="43200"/>
                    </a:cubicBezTo>
                    <a:cubicBezTo>
                      <a:pt x="385" y="43200"/>
                      <a:pt x="192" y="43197"/>
                      <a:pt x="-1" y="43192"/>
                    </a:cubicBezTo>
                  </a:path>
                  <a:path w="22179" h="43200" stroke="0" extrusionOk="0">
                    <a:moveTo>
                      <a:pt x="578" y="0"/>
                    </a:moveTo>
                    <a:cubicBezTo>
                      <a:pt x="12508" y="0"/>
                      <a:pt x="22179" y="9670"/>
                      <a:pt x="22179" y="21600"/>
                    </a:cubicBezTo>
                    <a:cubicBezTo>
                      <a:pt x="22179" y="33529"/>
                      <a:pt x="12508" y="43200"/>
                      <a:pt x="579" y="43200"/>
                    </a:cubicBezTo>
                    <a:cubicBezTo>
                      <a:pt x="385" y="43200"/>
                      <a:pt x="192" y="43197"/>
                      <a:pt x="-1" y="43192"/>
                    </a:cubicBezTo>
                    <a:lnTo>
                      <a:pt x="579" y="2160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cxnSp>
          <p:nvCxnSpPr>
            <p:cNvPr id="45" name="Straight Connector 44"/>
            <p:cNvCxnSpPr>
              <a:stCxn id="34" idx="3"/>
              <a:endCxn id="44" idx="2"/>
            </p:cNvCxnSpPr>
            <p:nvPr/>
          </p:nvCxnSpPr>
          <p:spPr bwMode="auto">
            <a:xfrm flipH="1">
              <a:off x="6858004" y="4553517"/>
              <a:ext cx="922524" cy="9180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 flipH="1" flipV="1">
              <a:off x="6157457" y="3781540"/>
              <a:ext cx="698360" cy="167932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Oval 33"/>
            <p:cNvSpPr/>
            <p:nvPr/>
          </p:nvSpPr>
          <p:spPr bwMode="auto">
            <a:xfrm>
              <a:off x="7751616" y="4385003"/>
              <a:ext cx="197426" cy="19742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49855" y="5479479"/>
              <a:ext cx="7970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Earth</a:t>
              </a: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6074607" y="3669028"/>
              <a:ext cx="137160" cy="137160"/>
            </a:xfrm>
            <a:prstGeom prst="ellipse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5" name="Arc 64"/>
            <p:cNvSpPr/>
            <p:nvPr/>
          </p:nvSpPr>
          <p:spPr bwMode="auto">
            <a:xfrm>
              <a:off x="4842612" y="1437501"/>
              <a:ext cx="4023360" cy="4023360"/>
            </a:xfrm>
            <a:prstGeom prst="arc">
              <a:avLst>
                <a:gd name="adj1" fmla="val 3707584"/>
                <a:gd name="adj2" fmla="val 5101228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67" name="Straight Connector 66"/>
            <p:cNvCxnSpPr>
              <a:endCxn id="44" idx="2"/>
            </p:cNvCxnSpPr>
            <p:nvPr/>
          </p:nvCxnSpPr>
          <p:spPr bwMode="auto">
            <a:xfrm>
              <a:off x="6858004" y="3449181"/>
              <a:ext cx="0" cy="20224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Sun 24"/>
            <p:cNvSpPr/>
            <p:nvPr/>
          </p:nvSpPr>
          <p:spPr bwMode="auto">
            <a:xfrm>
              <a:off x="6598228" y="3168397"/>
              <a:ext cx="519545" cy="519545"/>
            </a:xfrm>
            <a:prstGeom prst="sun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 bwMode="auto">
          <a:xfrm>
            <a:off x="1801840" y="4184037"/>
            <a:ext cx="137160" cy="137160"/>
          </a:xfrm>
          <a:prstGeom prst="ellipse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242617" y="4066228"/>
            <a:ext cx="124691" cy="124691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254826" y="2348347"/>
            <a:ext cx="124691" cy="124691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7974E2F-E15B-2D48-ADB0-B29DBAE8A304}"/>
              </a:ext>
            </a:extLst>
          </p:cNvPr>
          <p:cNvGrpSpPr/>
          <p:nvPr/>
        </p:nvGrpSpPr>
        <p:grpSpPr>
          <a:xfrm>
            <a:off x="370682" y="650082"/>
            <a:ext cx="8402637" cy="5557837"/>
            <a:chOff x="445270" y="1115181"/>
            <a:chExt cx="8402637" cy="5557837"/>
          </a:xfrm>
        </p:grpSpPr>
        <p:sp>
          <p:nvSpPr>
            <p:cNvPr id="55384" name="Freeform 88"/>
            <p:cNvSpPr>
              <a:spLocks/>
            </p:cNvSpPr>
            <p:nvPr/>
          </p:nvSpPr>
          <p:spPr bwMode="auto">
            <a:xfrm>
              <a:off x="8058920" y="2240718"/>
              <a:ext cx="712787" cy="3289300"/>
            </a:xfrm>
            <a:custGeom>
              <a:avLst/>
              <a:gdLst>
                <a:gd name="T0" fmla="*/ 449 w 449"/>
                <a:gd name="T1" fmla="*/ 2072 h 2072"/>
                <a:gd name="T2" fmla="*/ 423 w 449"/>
                <a:gd name="T3" fmla="*/ 1453 h 2072"/>
                <a:gd name="T4" fmla="*/ 405 w 449"/>
                <a:gd name="T5" fmla="*/ 1152 h 2072"/>
                <a:gd name="T6" fmla="*/ 357 w 449"/>
                <a:gd name="T7" fmla="*/ 768 h 2072"/>
                <a:gd name="T8" fmla="*/ 217 w 449"/>
                <a:gd name="T9" fmla="*/ 992 h 2072"/>
                <a:gd name="T10" fmla="*/ 57 w 449"/>
                <a:gd name="T11" fmla="*/ 1208 h 2072"/>
                <a:gd name="T12" fmla="*/ 9 w 449"/>
                <a:gd name="T13" fmla="*/ 796 h 2072"/>
                <a:gd name="T14" fmla="*/ 5 w 449"/>
                <a:gd name="T15" fmla="*/ 432 h 2072"/>
                <a:gd name="T16" fmla="*/ 1 w 449"/>
                <a:gd name="T17" fmla="*/ 0 h 2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" h="2072">
                  <a:moveTo>
                    <a:pt x="449" y="2072"/>
                  </a:moveTo>
                  <a:cubicBezTo>
                    <a:pt x="445" y="1969"/>
                    <a:pt x="430" y="1606"/>
                    <a:pt x="423" y="1453"/>
                  </a:cubicBezTo>
                  <a:cubicBezTo>
                    <a:pt x="416" y="1300"/>
                    <a:pt x="416" y="1266"/>
                    <a:pt x="405" y="1152"/>
                  </a:cubicBezTo>
                  <a:cubicBezTo>
                    <a:pt x="394" y="1038"/>
                    <a:pt x="388" y="795"/>
                    <a:pt x="357" y="768"/>
                  </a:cubicBezTo>
                  <a:cubicBezTo>
                    <a:pt x="326" y="741"/>
                    <a:pt x="267" y="919"/>
                    <a:pt x="217" y="992"/>
                  </a:cubicBezTo>
                  <a:cubicBezTo>
                    <a:pt x="167" y="1065"/>
                    <a:pt x="92" y="1241"/>
                    <a:pt x="57" y="1208"/>
                  </a:cubicBezTo>
                  <a:cubicBezTo>
                    <a:pt x="22" y="1175"/>
                    <a:pt x="18" y="925"/>
                    <a:pt x="9" y="796"/>
                  </a:cubicBezTo>
                  <a:cubicBezTo>
                    <a:pt x="0" y="667"/>
                    <a:pt x="6" y="565"/>
                    <a:pt x="5" y="432"/>
                  </a:cubicBezTo>
                  <a:cubicBezTo>
                    <a:pt x="4" y="299"/>
                    <a:pt x="2" y="90"/>
                    <a:pt x="1" y="0"/>
                  </a:cubicBez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55409" name="Group 113"/>
            <p:cNvGrpSpPr>
              <a:grpSpLocks/>
            </p:cNvGrpSpPr>
            <p:nvPr/>
          </p:nvGrpSpPr>
          <p:grpSpPr bwMode="auto">
            <a:xfrm>
              <a:off x="4128270" y="4425118"/>
              <a:ext cx="4719637" cy="1046163"/>
              <a:chOff x="2491" y="2496"/>
              <a:chExt cx="2973" cy="659"/>
            </a:xfrm>
          </p:grpSpPr>
          <p:sp>
            <p:nvSpPr>
              <p:cNvPr id="55400" name="Line 104"/>
              <p:cNvSpPr>
                <a:spLocks noChangeShapeType="1"/>
              </p:cNvSpPr>
              <p:nvPr/>
            </p:nvSpPr>
            <p:spPr bwMode="auto">
              <a:xfrm flipV="1">
                <a:off x="2491" y="2688"/>
                <a:ext cx="2287" cy="4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403" name="Oval 107"/>
              <p:cNvSpPr>
                <a:spLocks noChangeAspect="1" noChangeArrowheads="1"/>
              </p:cNvSpPr>
              <p:nvPr/>
            </p:nvSpPr>
            <p:spPr bwMode="auto">
              <a:xfrm flipH="1">
                <a:off x="5320" y="2496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408" name="Group 112"/>
            <p:cNvGrpSpPr>
              <a:grpSpLocks/>
            </p:cNvGrpSpPr>
            <p:nvPr/>
          </p:nvGrpSpPr>
          <p:grpSpPr bwMode="auto">
            <a:xfrm>
              <a:off x="445270" y="1115181"/>
              <a:ext cx="5557837" cy="5557837"/>
              <a:chOff x="171" y="411"/>
              <a:chExt cx="3501" cy="3501"/>
            </a:xfrm>
          </p:grpSpPr>
          <p:grpSp>
            <p:nvGrpSpPr>
              <p:cNvPr id="55406" name="Group 110"/>
              <p:cNvGrpSpPr>
                <a:grpSpLocks/>
              </p:cNvGrpSpPr>
              <p:nvPr/>
            </p:nvGrpSpPr>
            <p:grpSpPr bwMode="auto">
              <a:xfrm>
                <a:off x="171" y="411"/>
                <a:ext cx="3501" cy="3501"/>
                <a:chOff x="171" y="411"/>
                <a:chExt cx="3501" cy="3501"/>
              </a:xfrm>
            </p:grpSpPr>
            <p:sp>
              <p:nvSpPr>
                <p:cNvPr id="55301" name="Freeform 5"/>
                <p:cNvSpPr>
                  <a:spLocks/>
                </p:cNvSpPr>
                <p:nvPr/>
              </p:nvSpPr>
              <p:spPr bwMode="auto">
                <a:xfrm flipH="1">
                  <a:off x="3071" y="843"/>
                  <a:ext cx="115" cy="114"/>
                </a:xfrm>
                <a:custGeom>
                  <a:avLst/>
                  <a:gdLst>
                    <a:gd name="T0" fmla="*/ 0 w 144"/>
                    <a:gd name="T1" fmla="*/ 0 h 114"/>
                    <a:gd name="T2" fmla="*/ 144 w 144"/>
                    <a:gd name="T3" fmla="*/ 0 h 114"/>
                    <a:gd name="T4" fmla="*/ 144 w 144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4" h="114">
                      <a:moveTo>
                        <a:pt x="0" y="0"/>
                      </a:moveTo>
                      <a:lnTo>
                        <a:pt x="144" y="0"/>
                      </a:lnTo>
                      <a:lnTo>
                        <a:pt x="144" y="114"/>
                      </a:lnTo>
                    </a:path>
                  </a:pathLst>
                </a:custGeom>
                <a:noFill/>
                <a:ln w="38100" cap="flat" cmpd="sng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endParaRPr>
                </a:p>
              </p:txBody>
            </p:sp>
            <p:grpSp>
              <p:nvGrpSpPr>
                <p:cNvPr id="55405" name="Group 109"/>
                <p:cNvGrpSpPr>
                  <a:grpSpLocks/>
                </p:cNvGrpSpPr>
                <p:nvPr/>
              </p:nvGrpSpPr>
              <p:grpSpPr bwMode="auto">
                <a:xfrm>
                  <a:off x="171" y="411"/>
                  <a:ext cx="3501" cy="3501"/>
                  <a:chOff x="171" y="411"/>
                  <a:chExt cx="3501" cy="3501"/>
                </a:xfrm>
              </p:grpSpPr>
              <p:sp>
                <p:nvSpPr>
                  <p:cNvPr id="55302" name="Freeform 6"/>
                  <p:cNvSpPr>
                    <a:spLocks/>
                  </p:cNvSpPr>
                  <p:nvPr/>
                </p:nvSpPr>
                <p:spPr bwMode="auto">
                  <a:xfrm rot="19950857" flipH="1">
                    <a:off x="2183" y="1000"/>
                    <a:ext cx="115" cy="114"/>
                  </a:xfrm>
                  <a:custGeom>
                    <a:avLst/>
                    <a:gdLst>
                      <a:gd name="T0" fmla="*/ 0 w 144"/>
                      <a:gd name="T1" fmla="*/ 0 h 114"/>
                      <a:gd name="T2" fmla="*/ 144 w 144"/>
                      <a:gd name="T3" fmla="*/ 0 h 114"/>
                      <a:gd name="T4" fmla="*/ 144 w 144"/>
                      <a:gd name="T5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44" h="114">
                        <a:moveTo>
                          <a:pt x="0" y="0"/>
                        </a:moveTo>
                        <a:lnTo>
                          <a:pt x="144" y="0"/>
                        </a:lnTo>
                        <a:lnTo>
                          <a:pt x="144" y="114"/>
                        </a:lnTo>
                      </a:path>
                    </a:pathLst>
                  </a:custGeom>
                  <a:noFill/>
                  <a:ln w="38100" cap="flat" cmpd="sng">
                    <a:solidFill>
                      <a:schemeClr val="bg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 Neue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5394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171" y="411"/>
                    <a:ext cx="3501" cy="3501"/>
                    <a:chOff x="171" y="411"/>
                    <a:chExt cx="3501" cy="3501"/>
                  </a:xfrm>
                </p:grpSpPr>
                <p:sp>
                  <p:nvSpPr>
                    <p:cNvPr id="55298" name="Oval 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" y="411"/>
                      <a:ext cx="3501" cy="3501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elvetica Neue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299" name="Oval 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70" y="1010"/>
                      <a:ext cx="2303" cy="2303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chemeClr val="bg1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2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elvetica Neue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313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2" y="1911"/>
                      <a:ext cx="500" cy="500"/>
                    </a:xfrm>
                    <a:prstGeom prst="star16">
                      <a:avLst>
                        <a:gd name="adj" fmla="val 37500"/>
                      </a:avLst>
                    </a:prstGeom>
                    <a:solidFill>
                      <a:schemeClr val="tx2"/>
                    </a:solidFill>
                    <a:ln w="38100">
                      <a:solidFill>
                        <a:schemeClr val="tx2"/>
                      </a:solidFill>
                      <a:miter lim="800000"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Helvetica Neue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sp>
            <p:nvSpPr>
              <p:cNvPr id="55396" name="Oval 100"/>
              <p:cNvSpPr>
                <a:spLocks noChangeAspect="1" noChangeArrowheads="1"/>
              </p:cNvSpPr>
              <p:nvPr/>
            </p:nvSpPr>
            <p:spPr bwMode="auto">
              <a:xfrm flipH="1">
                <a:off x="2406" y="3082"/>
                <a:ext cx="173" cy="1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98" name="Oval 102"/>
              <p:cNvSpPr>
                <a:spLocks noChangeAspect="1" noChangeArrowheads="1"/>
              </p:cNvSpPr>
              <p:nvPr/>
            </p:nvSpPr>
            <p:spPr bwMode="auto">
              <a:xfrm flipH="1">
                <a:off x="3410" y="2893"/>
                <a:ext cx="144" cy="14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411" name="Group 115"/>
            <p:cNvGrpSpPr>
              <a:grpSpLocks/>
            </p:cNvGrpSpPr>
            <p:nvPr/>
          </p:nvGrpSpPr>
          <p:grpSpPr bwMode="auto">
            <a:xfrm>
              <a:off x="4802957" y="3325259"/>
              <a:ext cx="3940175" cy="1360488"/>
              <a:chOff x="2916" y="1822"/>
              <a:chExt cx="2482" cy="857"/>
            </a:xfrm>
          </p:grpSpPr>
          <p:sp>
            <p:nvSpPr>
              <p:cNvPr id="55353" name="Line 57"/>
              <p:cNvSpPr>
                <a:spLocks noChangeShapeType="1"/>
              </p:cNvSpPr>
              <p:nvPr/>
            </p:nvSpPr>
            <p:spPr bwMode="auto">
              <a:xfrm flipV="1">
                <a:off x="3000" y="2053"/>
                <a:ext cx="1798" cy="5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64" name="Oval 68"/>
              <p:cNvSpPr>
                <a:spLocks noChangeAspect="1" noChangeArrowheads="1"/>
              </p:cNvSpPr>
              <p:nvPr/>
            </p:nvSpPr>
            <p:spPr bwMode="auto">
              <a:xfrm flipH="1">
                <a:off x="5254" y="1822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29" name="Oval 33"/>
              <p:cNvSpPr>
                <a:spLocks noChangeAspect="1" noChangeArrowheads="1"/>
              </p:cNvSpPr>
              <p:nvPr/>
            </p:nvSpPr>
            <p:spPr bwMode="auto">
              <a:xfrm flipH="1">
                <a:off x="2916" y="2506"/>
                <a:ext cx="173" cy="1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32" name="Oval 36"/>
              <p:cNvSpPr>
                <a:spLocks noChangeAspect="1" noChangeArrowheads="1"/>
              </p:cNvSpPr>
              <p:nvPr/>
            </p:nvSpPr>
            <p:spPr bwMode="auto">
              <a:xfrm flipH="1">
                <a:off x="3588" y="2338"/>
                <a:ext cx="144" cy="14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413" name="Group 117"/>
            <p:cNvGrpSpPr>
              <a:grpSpLocks/>
            </p:cNvGrpSpPr>
            <p:nvPr/>
          </p:nvGrpSpPr>
          <p:grpSpPr bwMode="auto">
            <a:xfrm>
              <a:off x="4806854" y="3154037"/>
              <a:ext cx="3482975" cy="1127125"/>
              <a:chOff x="2916" y="1676"/>
              <a:chExt cx="2194" cy="710"/>
            </a:xfrm>
          </p:grpSpPr>
          <p:sp>
            <p:nvSpPr>
              <p:cNvPr id="55357" name="Line 61"/>
              <p:cNvSpPr>
                <a:spLocks noChangeShapeType="1"/>
              </p:cNvSpPr>
              <p:nvPr/>
            </p:nvSpPr>
            <p:spPr bwMode="auto">
              <a:xfrm>
                <a:off x="2986" y="1750"/>
                <a:ext cx="1810" cy="48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61" name="Oval 65"/>
              <p:cNvSpPr>
                <a:spLocks noChangeAspect="1" noChangeArrowheads="1"/>
              </p:cNvSpPr>
              <p:nvPr/>
            </p:nvSpPr>
            <p:spPr bwMode="auto">
              <a:xfrm flipH="1">
                <a:off x="4966" y="2242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55" name="Oval 59"/>
              <p:cNvSpPr>
                <a:spLocks noChangeAspect="1" noChangeArrowheads="1"/>
              </p:cNvSpPr>
              <p:nvPr/>
            </p:nvSpPr>
            <p:spPr bwMode="auto">
              <a:xfrm flipH="1">
                <a:off x="2916" y="1676"/>
                <a:ext cx="173" cy="1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30" name="Oval 34"/>
              <p:cNvSpPr>
                <a:spLocks noChangeAspect="1" noChangeArrowheads="1"/>
              </p:cNvSpPr>
              <p:nvPr/>
            </p:nvSpPr>
            <p:spPr bwMode="auto">
              <a:xfrm flipH="1">
                <a:off x="3581" y="1858"/>
                <a:ext cx="144" cy="14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412" name="Group 116"/>
            <p:cNvGrpSpPr>
              <a:grpSpLocks/>
            </p:cNvGrpSpPr>
            <p:nvPr/>
          </p:nvGrpSpPr>
          <p:grpSpPr bwMode="auto">
            <a:xfrm>
              <a:off x="4904557" y="3717093"/>
              <a:ext cx="3611563" cy="314325"/>
              <a:chOff x="2980" y="2050"/>
              <a:chExt cx="2275" cy="198"/>
            </a:xfrm>
          </p:grpSpPr>
          <p:sp>
            <p:nvSpPr>
              <p:cNvPr id="55352" name="Line 56"/>
              <p:cNvSpPr>
                <a:spLocks noChangeShapeType="1"/>
              </p:cNvSpPr>
              <p:nvPr/>
            </p:nvSpPr>
            <p:spPr bwMode="auto">
              <a:xfrm flipV="1">
                <a:off x="3078" y="2148"/>
                <a:ext cx="1728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60" name="Oval 64"/>
              <p:cNvSpPr>
                <a:spLocks noChangeAspect="1" noChangeArrowheads="1"/>
              </p:cNvSpPr>
              <p:nvPr/>
            </p:nvSpPr>
            <p:spPr bwMode="auto">
              <a:xfrm flipH="1">
                <a:off x="5111" y="2050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05" name="Oval 9"/>
              <p:cNvSpPr>
                <a:spLocks noChangeAspect="1" noChangeArrowheads="1"/>
              </p:cNvSpPr>
              <p:nvPr/>
            </p:nvSpPr>
            <p:spPr bwMode="auto">
              <a:xfrm flipH="1">
                <a:off x="3609" y="2088"/>
                <a:ext cx="144" cy="14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18" name="Oval 22"/>
              <p:cNvSpPr>
                <a:spLocks noChangeAspect="1" noChangeArrowheads="1"/>
              </p:cNvSpPr>
              <p:nvPr/>
            </p:nvSpPr>
            <p:spPr bwMode="auto">
              <a:xfrm flipH="1">
                <a:off x="2980" y="2075"/>
                <a:ext cx="173" cy="1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414" name="Group 118"/>
            <p:cNvGrpSpPr>
              <a:grpSpLocks/>
            </p:cNvGrpSpPr>
            <p:nvPr/>
          </p:nvGrpSpPr>
          <p:grpSpPr bwMode="auto">
            <a:xfrm>
              <a:off x="4498157" y="2612193"/>
              <a:ext cx="3690938" cy="1000125"/>
              <a:chOff x="2724" y="1354"/>
              <a:chExt cx="2325" cy="630"/>
            </a:xfrm>
          </p:grpSpPr>
          <p:sp>
            <p:nvSpPr>
              <p:cNvPr id="55362" name="Oval 66"/>
              <p:cNvSpPr>
                <a:spLocks noChangeAspect="1" noChangeArrowheads="1"/>
              </p:cNvSpPr>
              <p:nvPr/>
            </p:nvSpPr>
            <p:spPr bwMode="auto">
              <a:xfrm flipH="1">
                <a:off x="4905" y="1840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80" name="Line 84"/>
              <p:cNvSpPr>
                <a:spLocks noChangeShapeType="1"/>
              </p:cNvSpPr>
              <p:nvPr/>
            </p:nvSpPr>
            <p:spPr bwMode="auto">
              <a:xfrm>
                <a:off x="2798" y="1442"/>
                <a:ext cx="2012" cy="4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35" name="Oval 39"/>
              <p:cNvSpPr>
                <a:spLocks noChangeAspect="1" noChangeArrowheads="1"/>
              </p:cNvSpPr>
              <p:nvPr/>
            </p:nvSpPr>
            <p:spPr bwMode="auto">
              <a:xfrm flipH="1">
                <a:off x="3503" y="1550"/>
                <a:ext cx="144" cy="14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56" name="Oval 60"/>
              <p:cNvSpPr>
                <a:spLocks noChangeAspect="1" noChangeArrowheads="1"/>
              </p:cNvSpPr>
              <p:nvPr/>
            </p:nvSpPr>
            <p:spPr bwMode="auto">
              <a:xfrm flipH="1">
                <a:off x="2724" y="1354"/>
                <a:ext cx="173" cy="1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55393" name="Text Box 97"/>
            <p:cNvSpPr txBox="1">
              <a:spLocks noChangeArrowheads="1"/>
            </p:cNvSpPr>
            <p:nvPr/>
          </p:nvSpPr>
          <p:spPr bwMode="auto">
            <a:xfrm>
              <a:off x="3770530" y="5585327"/>
              <a:ext cx="79701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Earth</a:t>
              </a:r>
            </a:p>
          </p:txBody>
        </p:sp>
        <p:grpSp>
          <p:nvGrpSpPr>
            <p:cNvPr id="55415" name="Group 119"/>
            <p:cNvGrpSpPr>
              <a:grpSpLocks/>
            </p:cNvGrpSpPr>
            <p:nvPr/>
          </p:nvGrpSpPr>
          <p:grpSpPr bwMode="auto">
            <a:xfrm>
              <a:off x="3993332" y="2202618"/>
              <a:ext cx="4195763" cy="841375"/>
              <a:chOff x="2406" y="1096"/>
              <a:chExt cx="2643" cy="530"/>
            </a:xfrm>
          </p:grpSpPr>
          <p:sp>
            <p:nvSpPr>
              <p:cNvPr id="55401" name="Line 105"/>
              <p:cNvSpPr>
                <a:spLocks noChangeShapeType="1"/>
              </p:cNvSpPr>
              <p:nvPr/>
            </p:nvSpPr>
            <p:spPr bwMode="auto">
              <a:xfrm>
                <a:off x="2500" y="1182"/>
                <a:ext cx="2254" cy="3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97" name="Oval 101"/>
              <p:cNvSpPr>
                <a:spLocks noChangeAspect="1" noChangeArrowheads="1"/>
              </p:cNvSpPr>
              <p:nvPr/>
            </p:nvSpPr>
            <p:spPr bwMode="auto">
              <a:xfrm flipH="1">
                <a:off x="2406" y="1096"/>
                <a:ext cx="173" cy="1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99" name="Oval 103"/>
              <p:cNvSpPr>
                <a:spLocks noChangeAspect="1" noChangeArrowheads="1"/>
              </p:cNvSpPr>
              <p:nvPr/>
            </p:nvSpPr>
            <p:spPr bwMode="auto">
              <a:xfrm flipH="1">
                <a:off x="3392" y="1273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402" name="Oval 106"/>
              <p:cNvSpPr>
                <a:spLocks noChangeAspect="1" noChangeArrowheads="1"/>
              </p:cNvSpPr>
              <p:nvPr/>
            </p:nvSpPr>
            <p:spPr bwMode="auto">
              <a:xfrm flipH="1">
                <a:off x="4905" y="1482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55407" name="Text Box 111"/>
            <p:cNvSpPr txBox="1">
              <a:spLocks noChangeArrowheads="1"/>
            </p:cNvSpPr>
            <p:nvPr/>
          </p:nvSpPr>
          <p:spPr bwMode="auto">
            <a:xfrm>
              <a:off x="5691671" y="5169211"/>
              <a:ext cx="7617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Mars</a:t>
              </a:r>
            </a:p>
          </p:txBody>
        </p:sp>
        <p:grpSp>
          <p:nvGrpSpPr>
            <p:cNvPr id="55410" name="Group 114"/>
            <p:cNvGrpSpPr>
              <a:grpSpLocks/>
            </p:cNvGrpSpPr>
            <p:nvPr/>
          </p:nvGrpSpPr>
          <p:grpSpPr bwMode="auto">
            <a:xfrm>
              <a:off x="4498157" y="3969506"/>
              <a:ext cx="4322763" cy="1270000"/>
              <a:chOff x="2724" y="2209"/>
              <a:chExt cx="2723" cy="800"/>
            </a:xfrm>
          </p:grpSpPr>
          <p:sp>
            <p:nvSpPr>
              <p:cNvPr id="55363" name="Oval 67"/>
              <p:cNvSpPr>
                <a:spLocks noChangeAspect="1" noChangeArrowheads="1"/>
              </p:cNvSpPr>
              <p:nvPr/>
            </p:nvSpPr>
            <p:spPr bwMode="auto">
              <a:xfrm flipH="1">
                <a:off x="5303" y="2209"/>
                <a:ext cx="144" cy="14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74" name="Line 78"/>
              <p:cNvSpPr>
                <a:spLocks noChangeShapeType="1"/>
              </p:cNvSpPr>
              <p:nvPr/>
            </p:nvSpPr>
            <p:spPr bwMode="auto">
              <a:xfrm flipV="1">
                <a:off x="2801" y="2410"/>
                <a:ext cx="1976" cy="5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33" name="Oval 37"/>
              <p:cNvSpPr>
                <a:spLocks noChangeAspect="1" noChangeArrowheads="1"/>
              </p:cNvSpPr>
              <p:nvPr/>
            </p:nvSpPr>
            <p:spPr bwMode="auto">
              <a:xfrm flipH="1">
                <a:off x="3524" y="2644"/>
                <a:ext cx="144" cy="14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48" name="Oval 52"/>
              <p:cNvSpPr>
                <a:spLocks noChangeAspect="1" noChangeArrowheads="1"/>
              </p:cNvSpPr>
              <p:nvPr/>
            </p:nvSpPr>
            <p:spPr bwMode="auto">
              <a:xfrm flipH="1">
                <a:off x="2724" y="2836"/>
                <a:ext cx="173" cy="1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accent2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2" name="Sun 1"/>
            <p:cNvSpPr/>
            <p:nvPr/>
          </p:nvSpPr>
          <p:spPr bwMode="auto">
            <a:xfrm>
              <a:off x="2987650" y="3622637"/>
              <a:ext cx="531813" cy="531813"/>
            </a:xfrm>
            <a:prstGeom prst="sun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6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/>
          <p:cNvSpPr/>
          <p:nvPr/>
        </p:nvSpPr>
        <p:spPr bwMode="auto">
          <a:xfrm>
            <a:off x="5400965" y="2908661"/>
            <a:ext cx="1018309" cy="1018309"/>
          </a:xfrm>
          <a:prstGeom prst="sun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28" name="Oval 4"/>
          <p:cNvSpPr>
            <a:spLocks noChangeAspect="1" noChangeArrowheads="1"/>
          </p:cNvSpPr>
          <p:nvPr/>
        </p:nvSpPr>
        <p:spPr bwMode="auto">
          <a:xfrm>
            <a:off x="2882837" y="346837"/>
            <a:ext cx="6130925" cy="613092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29" name="Freeform 5"/>
          <p:cNvSpPr>
            <a:spLocks/>
          </p:cNvSpPr>
          <p:nvPr/>
        </p:nvSpPr>
        <p:spPr bwMode="auto">
          <a:xfrm flipH="1">
            <a:off x="8170863" y="1277938"/>
            <a:ext cx="203200" cy="201612"/>
          </a:xfrm>
          <a:custGeom>
            <a:avLst/>
            <a:gdLst>
              <a:gd name="T0" fmla="*/ 0 w 144"/>
              <a:gd name="T1" fmla="*/ 0 h 114"/>
              <a:gd name="T2" fmla="*/ 144 w 144"/>
              <a:gd name="T3" fmla="*/ 0 h 114"/>
              <a:gd name="T4" fmla="*/ 144 w 144"/>
              <a:gd name="T5" fmla="*/ 11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27" name="Oval 3"/>
          <p:cNvSpPr>
            <a:spLocks noChangeAspect="1" noChangeArrowheads="1"/>
          </p:cNvSpPr>
          <p:nvPr/>
        </p:nvSpPr>
        <p:spPr bwMode="auto">
          <a:xfrm>
            <a:off x="3735388" y="1211263"/>
            <a:ext cx="4435475" cy="4435475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30" name="Freeform 6"/>
          <p:cNvSpPr>
            <a:spLocks/>
          </p:cNvSpPr>
          <p:nvPr/>
        </p:nvSpPr>
        <p:spPr bwMode="auto">
          <a:xfrm flipH="1">
            <a:off x="7523163" y="1873250"/>
            <a:ext cx="203200" cy="201613"/>
          </a:xfrm>
          <a:custGeom>
            <a:avLst/>
            <a:gdLst>
              <a:gd name="T0" fmla="*/ 0 w 144"/>
              <a:gd name="T1" fmla="*/ 0 h 114"/>
              <a:gd name="T2" fmla="*/ 144 w 144"/>
              <a:gd name="T3" fmla="*/ 0 h 114"/>
              <a:gd name="T4" fmla="*/ 144 w 144"/>
              <a:gd name="T5" fmla="*/ 11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2857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52" name="Oval 28"/>
          <p:cNvSpPr>
            <a:spLocks noChangeAspect="1" noChangeArrowheads="1"/>
          </p:cNvSpPr>
          <p:nvPr/>
        </p:nvSpPr>
        <p:spPr bwMode="auto">
          <a:xfrm>
            <a:off x="2681096" y="3228235"/>
            <a:ext cx="407987" cy="407988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53" name="Arc 29"/>
          <p:cNvSpPr>
            <a:spLocks/>
          </p:cNvSpPr>
          <p:nvPr/>
        </p:nvSpPr>
        <p:spPr bwMode="auto">
          <a:xfrm flipH="1">
            <a:off x="2681096" y="3228879"/>
            <a:ext cx="204787" cy="407988"/>
          </a:xfrm>
          <a:custGeom>
            <a:avLst/>
            <a:gdLst>
              <a:gd name="G0" fmla="+- 3 0 0"/>
              <a:gd name="G1" fmla="+- 21600 0 0"/>
              <a:gd name="G2" fmla="+- 21600 0 0"/>
              <a:gd name="T0" fmla="*/ 3 w 21603"/>
              <a:gd name="T1" fmla="*/ 0 h 43200"/>
              <a:gd name="T2" fmla="*/ 0 w 21603"/>
              <a:gd name="T3" fmla="*/ 43200 h 43200"/>
              <a:gd name="T4" fmla="*/ 3 w 2160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3" h="43200" fill="none" extrusionOk="0">
                <a:moveTo>
                  <a:pt x="2" y="0"/>
                </a:moveTo>
                <a:cubicBezTo>
                  <a:pt x="11932" y="0"/>
                  <a:pt x="21603" y="9670"/>
                  <a:pt x="21603" y="21600"/>
                </a:cubicBezTo>
                <a:cubicBezTo>
                  <a:pt x="21603" y="33529"/>
                  <a:pt x="11932" y="43200"/>
                  <a:pt x="3" y="43200"/>
                </a:cubicBezTo>
                <a:cubicBezTo>
                  <a:pt x="2" y="43200"/>
                  <a:pt x="1" y="43199"/>
                  <a:pt x="0" y="43199"/>
                </a:cubicBezTo>
              </a:path>
              <a:path w="21603" h="43200" stroke="0" extrusionOk="0">
                <a:moveTo>
                  <a:pt x="2" y="0"/>
                </a:moveTo>
                <a:cubicBezTo>
                  <a:pt x="11932" y="0"/>
                  <a:pt x="21603" y="9670"/>
                  <a:pt x="21603" y="21600"/>
                </a:cubicBezTo>
                <a:cubicBezTo>
                  <a:pt x="21603" y="33529"/>
                  <a:pt x="11932" y="43200"/>
                  <a:pt x="3" y="43200"/>
                </a:cubicBezTo>
                <a:cubicBezTo>
                  <a:pt x="2" y="43200"/>
                  <a:pt x="1" y="43199"/>
                  <a:pt x="0" y="43199"/>
                </a:cubicBezTo>
                <a:lnTo>
                  <a:pt x="3" y="2160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42" name="Oval 18"/>
          <p:cNvSpPr>
            <a:spLocks noChangeAspect="1" noChangeArrowheads="1"/>
          </p:cNvSpPr>
          <p:nvPr/>
        </p:nvSpPr>
        <p:spPr bwMode="auto">
          <a:xfrm rot="2563978">
            <a:off x="4167187" y="1830389"/>
            <a:ext cx="255587" cy="255587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43" name="Arc 19"/>
          <p:cNvSpPr>
            <a:spLocks noChangeAspect="1"/>
          </p:cNvSpPr>
          <p:nvPr/>
        </p:nvSpPr>
        <p:spPr bwMode="auto">
          <a:xfrm rot="2563978" flipH="1">
            <a:off x="4184650" y="1785938"/>
            <a:ext cx="127000" cy="255587"/>
          </a:xfrm>
          <a:custGeom>
            <a:avLst/>
            <a:gdLst>
              <a:gd name="G0" fmla="+- 3 0 0"/>
              <a:gd name="G1" fmla="+- 21600 0 0"/>
              <a:gd name="G2" fmla="+- 21600 0 0"/>
              <a:gd name="T0" fmla="*/ 3 w 21603"/>
              <a:gd name="T1" fmla="*/ 0 h 43200"/>
              <a:gd name="T2" fmla="*/ 0 w 21603"/>
              <a:gd name="T3" fmla="*/ 43200 h 43200"/>
              <a:gd name="T4" fmla="*/ 3 w 2160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3" h="43200" fill="none" extrusionOk="0">
                <a:moveTo>
                  <a:pt x="2" y="0"/>
                </a:moveTo>
                <a:cubicBezTo>
                  <a:pt x="11932" y="0"/>
                  <a:pt x="21603" y="9670"/>
                  <a:pt x="21603" y="21600"/>
                </a:cubicBezTo>
                <a:cubicBezTo>
                  <a:pt x="21603" y="33529"/>
                  <a:pt x="11932" y="43200"/>
                  <a:pt x="3" y="43200"/>
                </a:cubicBezTo>
                <a:cubicBezTo>
                  <a:pt x="2" y="43200"/>
                  <a:pt x="1" y="43199"/>
                  <a:pt x="0" y="43199"/>
                </a:cubicBezTo>
              </a:path>
              <a:path w="21603" h="43200" stroke="0" extrusionOk="0">
                <a:moveTo>
                  <a:pt x="2" y="0"/>
                </a:moveTo>
                <a:cubicBezTo>
                  <a:pt x="11932" y="0"/>
                  <a:pt x="21603" y="9670"/>
                  <a:pt x="21603" y="21600"/>
                </a:cubicBezTo>
                <a:cubicBezTo>
                  <a:pt x="21603" y="33529"/>
                  <a:pt x="11932" y="43200"/>
                  <a:pt x="3" y="43200"/>
                </a:cubicBezTo>
                <a:cubicBezTo>
                  <a:pt x="2" y="43200"/>
                  <a:pt x="1" y="43199"/>
                  <a:pt x="0" y="43199"/>
                </a:cubicBezTo>
                <a:lnTo>
                  <a:pt x="3" y="2160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2873375" y="3429000"/>
            <a:ext cx="3065463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57" name="Line 33"/>
          <p:cNvSpPr>
            <a:spLocks noChangeShapeType="1"/>
          </p:cNvSpPr>
          <p:nvPr/>
        </p:nvSpPr>
        <p:spPr bwMode="auto">
          <a:xfrm rot="18780000" flipH="1" flipV="1">
            <a:off x="2566988" y="2673350"/>
            <a:ext cx="2032000" cy="301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>
            <a:off x="4284663" y="1947863"/>
            <a:ext cx="1668463" cy="14795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grpSp>
        <p:nvGrpSpPr>
          <p:cNvPr id="52268" name="Group 44"/>
          <p:cNvGrpSpPr>
            <a:grpSpLocks/>
          </p:cNvGrpSpPr>
          <p:nvPr/>
        </p:nvGrpSpPr>
        <p:grpSpPr bwMode="auto">
          <a:xfrm>
            <a:off x="2903538" y="3440113"/>
            <a:ext cx="3044825" cy="708025"/>
            <a:chOff x="1829" y="2167"/>
            <a:chExt cx="1918" cy="446"/>
          </a:xfrm>
        </p:grpSpPr>
        <p:sp>
          <p:nvSpPr>
            <p:cNvPr id="52256" name="AutoShape 32"/>
            <p:cNvSpPr>
              <a:spLocks/>
            </p:cNvSpPr>
            <p:nvPr/>
          </p:nvSpPr>
          <p:spPr bwMode="auto">
            <a:xfrm rot="16200000">
              <a:off x="2722" y="1274"/>
              <a:ext cx="132" cy="1918"/>
            </a:xfrm>
            <a:prstGeom prst="leftBrace">
              <a:avLst>
                <a:gd name="adj1" fmla="val 41438"/>
                <a:gd name="adj2" fmla="val 50000"/>
              </a:avLst>
            </a:prstGeom>
            <a:noFill/>
            <a:ln w="28575">
              <a:solidFill>
                <a:srgbClr val="C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2261" name="Text Box 37"/>
            <p:cNvSpPr txBox="1">
              <a:spLocks noChangeArrowheads="1"/>
            </p:cNvSpPr>
            <p:nvPr/>
          </p:nvSpPr>
          <p:spPr bwMode="auto">
            <a:xfrm>
              <a:off x="2460" y="2286"/>
              <a:ext cx="61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 AU</a:t>
              </a:r>
            </a:p>
          </p:txBody>
        </p:sp>
      </p:grpSp>
      <p:grpSp>
        <p:nvGrpSpPr>
          <p:cNvPr id="52269" name="Group 45"/>
          <p:cNvGrpSpPr>
            <a:grpSpLocks/>
          </p:cNvGrpSpPr>
          <p:nvPr/>
        </p:nvGrpSpPr>
        <p:grpSpPr bwMode="auto">
          <a:xfrm>
            <a:off x="4086225" y="2103438"/>
            <a:ext cx="2297113" cy="592137"/>
            <a:chOff x="2574" y="1325"/>
            <a:chExt cx="1447" cy="373"/>
          </a:xfrm>
        </p:grpSpPr>
        <p:sp>
          <p:nvSpPr>
            <p:cNvPr id="52262" name="AutoShape 38"/>
            <p:cNvSpPr>
              <a:spLocks/>
            </p:cNvSpPr>
            <p:nvPr/>
          </p:nvSpPr>
          <p:spPr bwMode="auto">
            <a:xfrm rot="7908534" flipV="1">
              <a:off x="3203" y="937"/>
              <a:ext cx="132" cy="1389"/>
            </a:xfrm>
            <a:prstGeom prst="leftBrace">
              <a:avLst>
                <a:gd name="adj1" fmla="val 30009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2263" name="Text Box 39"/>
            <p:cNvSpPr txBox="1">
              <a:spLocks noChangeArrowheads="1"/>
            </p:cNvSpPr>
            <p:nvPr/>
          </p:nvSpPr>
          <p:spPr bwMode="auto">
            <a:xfrm>
              <a:off x="3351" y="1325"/>
              <a:ext cx="6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d</a:t>
              </a:r>
              <a:r>
                <a:rPr kumimoji="0" lang="en-US" altLang="en-US" sz="2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Venus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grpSp>
        <p:nvGrpSpPr>
          <p:cNvPr id="52270" name="Group 46"/>
          <p:cNvGrpSpPr>
            <a:grpSpLocks/>
          </p:cNvGrpSpPr>
          <p:nvPr/>
        </p:nvGrpSpPr>
        <p:grpSpPr bwMode="auto">
          <a:xfrm>
            <a:off x="2882901" y="2782888"/>
            <a:ext cx="1560513" cy="657225"/>
            <a:chOff x="1816" y="1753"/>
            <a:chExt cx="983" cy="414"/>
          </a:xfrm>
        </p:grpSpPr>
        <p:sp>
          <p:nvSpPr>
            <p:cNvPr id="52264" name="Arc 40"/>
            <p:cNvSpPr>
              <a:spLocks/>
            </p:cNvSpPr>
            <p:nvPr/>
          </p:nvSpPr>
          <p:spPr bwMode="auto">
            <a:xfrm>
              <a:off x="1816" y="1806"/>
              <a:ext cx="500" cy="361"/>
            </a:xfrm>
            <a:custGeom>
              <a:avLst/>
              <a:gdLst>
                <a:gd name="G0" fmla="+- 0 0 0"/>
                <a:gd name="G1" fmla="+- 15620 0 0"/>
                <a:gd name="G2" fmla="+- 21600 0 0"/>
                <a:gd name="T0" fmla="*/ 14919 w 21586"/>
                <a:gd name="T1" fmla="*/ 0 h 15620"/>
                <a:gd name="T2" fmla="*/ 21586 w 21586"/>
                <a:gd name="T3" fmla="*/ 14842 h 15620"/>
                <a:gd name="T4" fmla="*/ 0 w 21586"/>
                <a:gd name="T5" fmla="*/ 15620 h 15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6" h="15620" fill="none" extrusionOk="0">
                  <a:moveTo>
                    <a:pt x="14918" y="0"/>
                  </a:moveTo>
                  <a:cubicBezTo>
                    <a:pt x="18990" y="3889"/>
                    <a:pt x="21383" y="9214"/>
                    <a:pt x="21585" y="14842"/>
                  </a:cubicBezTo>
                </a:path>
                <a:path w="21586" h="15620" stroke="0" extrusionOk="0">
                  <a:moveTo>
                    <a:pt x="14918" y="0"/>
                  </a:moveTo>
                  <a:cubicBezTo>
                    <a:pt x="18990" y="3889"/>
                    <a:pt x="21383" y="9214"/>
                    <a:pt x="21585" y="14842"/>
                  </a:cubicBezTo>
                  <a:lnTo>
                    <a:pt x="0" y="1562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2265" name="Text Box 41"/>
            <p:cNvSpPr txBox="1">
              <a:spLocks noChangeArrowheads="1"/>
            </p:cNvSpPr>
            <p:nvPr/>
          </p:nvSpPr>
          <p:spPr bwMode="auto">
            <a:xfrm>
              <a:off x="2344" y="1753"/>
              <a:ext cx="4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46º</a:t>
              </a:r>
            </a:p>
          </p:txBody>
        </p:sp>
      </p:grpSp>
      <p:graphicFrame>
        <p:nvGraphicFramePr>
          <p:cNvPr id="52267" name="Object 43"/>
          <p:cNvGraphicFramePr>
            <a:graphicFrameLocks noChangeAspect="1"/>
          </p:cNvGraphicFramePr>
          <p:nvPr/>
        </p:nvGraphicFramePr>
        <p:xfrm>
          <a:off x="332359" y="5386387"/>
          <a:ext cx="3579813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5" name="Equation" r:id="rId4" imgW="1523880" imgH="431640" progId="Equation.DSMT4">
                  <p:embed/>
                </p:oleObj>
              </mc:Choice>
              <mc:Fallback>
                <p:oleObj name="Equation" r:id="rId4" imgW="1523880" imgH="431640" progId="Equation.DSMT4">
                  <p:embed/>
                  <p:pic>
                    <p:nvPicPr>
                      <p:cNvPr id="52267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359" y="5386387"/>
                        <a:ext cx="3579813" cy="10096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274" name="Group 50"/>
          <p:cNvGrpSpPr>
            <a:grpSpLocks/>
          </p:cNvGrpSpPr>
          <p:nvPr/>
        </p:nvGrpSpPr>
        <p:grpSpPr bwMode="auto">
          <a:xfrm>
            <a:off x="4108450" y="2128838"/>
            <a:ext cx="377825" cy="195262"/>
            <a:chOff x="2588" y="1341"/>
            <a:chExt cx="238" cy="123"/>
          </a:xfrm>
        </p:grpSpPr>
        <p:sp>
          <p:nvSpPr>
            <p:cNvPr id="52272" name="Line 48"/>
            <p:cNvSpPr>
              <a:spLocks noChangeShapeType="1"/>
            </p:cNvSpPr>
            <p:nvPr/>
          </p:nvSpPr>
          <p:spPr bwMode="auto">
            <a:xfrm>
              <a:off x="2588" y="1350"/>
              <a:ext cx="119" cy="10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2273" name="Line 49"/>
            <p:cNvSpPr>
              <a:spLocks noChangeShapeType="1"/>
            </p:cNvSpPr>
            <p:nvPr/>
          </p:nvSpPr>
          <p:spPr bwMode="auto">
            <a:xfrm flipV="1">
              <a:off x="2703" y="1341"/>
              <a:ext cx="123" cy="12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5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F20F094-8051-4E4B-B39F-807541A24F6B}"/>
              </a:ext>
            </a:extLst>
          </p:cNvPr>
          <p:cNvGrpSpPr/>
          <p:nvPr/>
        </p:nvGrpSpPr>
        <p:grpSpPr>
          <a:xfrm>
            <a:off x="0" y="1693473"/>
            <a:ext cx="9144000" cy="3471055"/>
            <a:chOff x="0" y="1210824"/>
            <a:chExt cx="9144000" cy="3471055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1731212" y="1210824"/>
              <a:ext cx="5837237" cy="3033712"/>
              <a:chOff x="969" y="854"/>
              <a:chExt cx="3774" cy="2023"/>
            </a:xfrm>
            <a:noFill/>
          </p:grpSpPr>
          <p:grpSp>
            <p:nvGrpSpPr>
              <p:cNvPr id="3" name="Group 4"/>
              <p:cNvGrpSpPr>
                <a:grpSpLocks/>
              </p:cNvGrpSpPr>
              <p:nvPr/>
            </p:nvGrpSpPr>
            <p:grpSpPr bwMode="auto">
              <a:xfrm>
                <a:off x="969" y="854"/>
                <a:ext cx="3774" cy="2023"/>
                <a:chOff x="969" y="854"/>
                <a:chExt cx="3774" cy="2023"/>
              </a:xfrm>
              <a:grpFill/>
            </p:grpSpPr>
            <p:pic>
              <p:nvPicPr>
                <p:cNvPr id="6" name="Picture 5" descr="parallax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9" y="854"/>
                  <a:ext cx="3774" cy="2023"/>
                </a:xfrm>
                <a:prstGeom prst="rect">
                  <a:avLst/>
                </a:prstGeom>
                <a:grpFill/>
              </p:spPr>
            </p:pic>
            <p:sp>
              <p:nvSpPr>
                <p:cNvPr id="7" name="AutoShape 6"/>
                <p:cNvSpPr>
                  <a:spLocks noChangeArrowheads="1"/>
                </p:cNvSpPr>
                <p:nvPr/>
              </p:nvSpPr>
              <p:spPr bwMode="auto">
                <a:xfrm>
                  <a:off x="2711" y="1076"/>
                  <a:ext cx="266" cy="693"/>
                </a:xfrm>
                <a:prstGeom prst="star5">
                  <a:avLst/>
                </a:prstGeom>
                <a:grp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AutoShape 7"/>
                <p:cNvSpPr>
                  <a:spLocks noChangeArrowheads="1"/>
                </p:cNvSpPr>
                <p:nvPr/>
              </p:nvSpPr>
              <p:spPr bwMode="auto">
                <a:xfrm>
                  <a:off x="1428" y="2044"/>
                  <a:ext cx="314" cy="693"/>
                </a:xfrm>
                <a:prstGeom prst="star5">
                  <a:avLst/>
                </a:prstGeom>
                <a:grp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AutoShape 8"/>
                <p:cNvSpPr>
                  <a:spLocks noChangeArrowheads="1"/>
                </p:cNvSpPr>
                <p:nvPr/>
              </p:nvSpPr>
              <p:spPr bwMode="auto">
                <a:xfrm>
                  <a:off x="3993" y="2044"/>
                  <a:ext cx="314" cy="693"/>
                </a:xfrm>
                <a:prstGeom prst="star5">
                  <a:avLst/>
                </a:prstGeom>
                <a:grp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Oval 9"/>
              <p:cNvSpPr>
                <a:spLocks noChangeArrowheads="1"/>
              </p:cNvSpPr>
              <p:nvPr/>
            </p:nvSpPr>
            <p:spPr bwMode="auto">
              <a:xfrm>
                <a:off x="1804" y="2214"/>
                <a:ext cx="168" cy="375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" name="Oval 10"/>
              <p:cNvSpPr>
                <a:spLocks noChangeArrowheads="1"/>
              </p:cNvSpPr>
              <p:nvPr/>
            </p:nvSpPr>
            <p:spPr bwMode="auto">
              <a:xfrm>
                <a:off x="3740" y="2214"/>
                <a:ext cx="168" cy="375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 descr="Stellarparallax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7" t="36519" r="8521" b="8053"/>
            <a:stretch/>
          </p:blipFill>
          <p:spPr>
            <a:xfrm>
              <a:off x="0" y="1304426"/>
              <a:ext cx="9144000" cy="3331658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204374" y="1544297"/>
              <a:ext cx="1780991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January 1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496339" y="4232978"/>
              <a:ext cx="1197061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July 1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717318" y="3263678"/>
              <a:ext cx="755102" cy="40011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Sun</a:t>
              </a: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462956" y="1750343"/>
              <a:ext cx="1904195" cy="707886"/>
            </a:xfrm>
            <a:prstGeom prst="rect">
              <a:avLst/>
            </a:prstGeom>
            <a:solidFill>
              <a:schemeClr val="bg2"/>
            </a:solidFill>
            <a:ln w="9525" cmpd="sng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Background stars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388953" y="2150686"/>
              <a:ext cx="330254" cy="5460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388953" y="2140524"/>
              <a:ext cx="404100" cy="49355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305551" y="2822418"/>
              <a:ext cx="603005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July 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94747" y="4312547"/>
              <a:ext cx="1198390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January 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70992" y="3237723"/>
              <a:ext cx="101181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Nearby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Star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6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7" name="AutoShape 33"/>
          <p:cNvSpPr>
            <a:spLocks noChangeArrowheads="1"/>
          </p:cNvSpPr>
          <p:nvPr/>
        </p:nvSpPr>
        <p:spPr bwMode="auto">
          <a:xfrm>
            <a:off x="2321426" y="3129666"/>
            <a:ext cx="600746" cy="600746"/>
          </a:xfrm>
          <a:prstGeom prst="star16">
            <a:avLst>
              <a:gd name="adj" fmla="val 37500"/>
            </a:avLst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558683" y="3429000"/>
            <a:ext cx="8229600" cy="207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7116" name="Oval 12"/>
          <p:cNvSpPr>
            <a:spLocks noChangeArrowheads="1"/>
          </p:cNvSpPr>
          <p:nvPr/>
        </p:nvSpPr>
        <p:spPr bwMode="auto">
          <a:xfrm>
            <a:off x="558683" y="930393"/>
            <a:ext cx="8229600" cy="4997214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4495860" y="3223590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X</a:t>
            </a:r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2428144" y="2504677"/>
            <a:ext cx="3770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</a:t>
            </a: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2432964" y="3430507"/>
            <a:ext cx="389850" cy="46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</a:t>
            </a: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6531675" y="3430507"/>
            <a:ext cx="389850" cy="46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</a:t>
            </a: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4475375" y="3487204"/>
            <a:ext cx="407484" cy="46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572395" y="3379510"/>
            <a:ext cx="116408" cy="11640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>
            <a:stCxn id="19" idx="7"/>
          </p:cNvCxnSpPr>
          <p:nvPr/>
        </p:nvCxnSpPr>
        <p:spPr bwMode="auto">
          <a:xfrm flipV="1">
            <a:off x="2671756" y="1074436"/>
            <a:ext cx="3341393" cy="232212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>
            <a:endCxn id="20" idx="4"/>
          </p:cNvCxnSpPr>
          <p:nvPr/>
        </p:nvCxnSpPr>
        <p:spPr bwMode="auto">
          <a:xfrm>
            <a:off x="6007052" y="1071805"/>
            <a:ext cx="723366" cy="241995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6672214" y="3375353"/>
            <a:ext cx="116408" cy="11640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7120" name="Oval 16"/>
          <p:cNvSpPr>
            <a:spLocks noChangeAspect="1" noChangeArrowheads="1"/>
          </p:cNvSpPr>
          <p:nvPr/>
        </p:nvSpPr>
        <p:spPr bwMode="auto">
          <a:xfrm>
            <a:off x="5880173" y="944943"/>
            <a:ext cx="274389" cy="27438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7118" name="AutoShape 14"/>
          <p:cNvSpPr>
            <a:spLocks/>
          </p:cNvSpPr>
          <p:nvPr/>
        </p:nvSpPr>
        <p:spPr bwMode="auto">
          <a:xfrm rot="5400000" flipV="1">
            <a:off x="2392866" y="1141661"/>
            <a:ext cx="438607" cy="4106969"/>
          </a:xfrm>
          <a:prstGeom prst="leftBrace">
            <a:avLst>
              <a:gd name="adj1" fmla="val 39315"/>
              <a:gd name="adj2" fmla="val 50000"/>
            </a:avLst>
          </a:prstGeom>
          <a:noFill/>
          <a:ln w="28575">
            <a:solidFill>
              <a:srgbClr val="00B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18F8D91F-174E-3149-92D9-096074928E19}"/>
              </a:ext>
            </a:extLst>
          </p:cNvPr>
          <p:cNvSpPr/>
          <p:nvPr/>
        </p:nvSpPr>
        <p:spPr bwMode="auto">
          <a:xfrm rot="5400000" flipV="1">
            <a:off x="5483589" y="2174136"/>
            <a:ext cx="422646" cy="2054047"/>
          </a:xfrm>
          <a:prstGeom prst="leftBrace">
            <a:avLst>
              <a:gd name="adj1" fmla="val 29031"/>
              <a:gd name="adj2" fmla="val 50000"/>
            </a:avLst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3AABB7-894D-194E-8CD0-72CFC599745E}"/>
              </a:ext>
            </a:extLst>
          </p:cNvPr>
          <p:cNvSpPr txBox="1"/>
          <p:nvPr/>
        </p:nvSpPr>
        <p:spPr>
          <a:xfrm>
            <a:off x="5416332" y="2504677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D65B9-61C0-424F-8E32-812CB7F229EA}"/>
              </a:ext>
            </a:extLst>
          </p:cNvPr>
          <p:cNvSpPr txBox="1"/>
          <p:nvPr/>
        </p:nvSpPr>
        <p:spPr>
          <a:xfrm>
            <a:off x="159877" y="5813520"/>
            <a:ext cx="2762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a = semimajor axis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e = eccentricity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0A0C23-2CE5-5243-969B-5E6C3B997FD3}"/>
              </a:ext>
            </a:extLst>
          </p:cNvPr>
          <p:cNvSpPr txBox="1"/>
          <p:nvPr/>
        </p:nvSpPr>
        <p:spPr>
          <a:xfrm>
            <a:off x="182880" y="182880"/>
            <a:ext cx="367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Kepler’s First Law</a:t>
            </a:r>
          </a:p>
        </p:txBody>
      </p:sp>
    </p:spTree>
    <p:extLst>
      <p:ext uri="{BB962C8B-B14F-4D97-AF65-F5344CB8AC3E}">
        <p14:creationId xmlns:p14="http://schemas.microsoft.com/office/powerpoint/2010/main" val="5322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Ellip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484" y="155864"/>
            <a:ext cx="3942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763" marR="0" lvl="0" indent="-225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How to draw an Ellipse:</a:t>
            </a:r>
          </a:p>
        </p:txBody>
      </p:sp>
    </p:spTree>
    <p:extLst>
      <p:ext uri="{BB962C8B-B14F-4D97-AF65-F5344CB8AC3E}">
        <p14:creationId xmlns:p14="http://schemas.microsoft.com/office/powerpoint/2010/main" val="41226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3298825" y="3475038"/>
            <a:ext cx="0" cy="31559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367088" y="6327775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South Pole</a:t>
            </a:r>
          </a:p>
        </p:txBody>
      </p:sp>
      <p:pic>
        <p:nvPicPr>
          <p:cNvPr id="7172" name="Picture 4" descr="EarthDisk83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569913"/>
            <a:ext cx="5713413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442913" y="3089275"/>
            <a:ext cx="7486650" cy="1073150"/>
            <a:chOff x="279" y="1946"/>
            <a:chExt cx="4716" cy="676"/>
          </a:xfrm>
        </p:grpSpPr>
        <p:sp>
          <p:nvSpPr>
            <p:cNvPr id="7176" name="Text Box 6"/>
            <p:cNvSpPr txBox="1">
              <a:spLocks noChangeArrowheads="1"/>
            </p:cNvSpPr>
            <p:nvPr/>
          </p:nvSpPr>
          <p:spPr bwMode="auto">
            <a:xfrm>
              <a:off x="3950" y="1946"/>
              <a:ext cx="1045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200" i="1">
                  <a:solidFill>
                    <a:schemeClr val="hlink"/>
                  </a:solidFill>
                </a:rPr>
                <a:t>Equator</a:t>
              </a:r>
              <a:endParaRPr lang="en-US" sz="2800">
                <a:solidFill>
                  <a:schemeClr val="hlink"/>
                </a:solidFill>
              </a:endParaRPr>
            </a:p>
          </p:txBody>
        </p:sp>
        <p:sp>
          <p:nvSpPr>
            <p:cNvPr id="7177" name="Arc 7"/>
            <p:cNvSpPr>
              <a:spLocks/>
            </p:cNvSpPr>
            <p:nvPr/>
          </p:nvSpPr>
          <p:spPr bwMode="auto">
            <a:xfrm rot="5400000" flipH="1">
              <a:off x="1839" y="583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4" name="Line 8"/>
          <p:cNvSpPr>
            <a:spLocks noChangeShapeType="1"/>
          </p:cNvSpPr>
          <p:nvPr/>
        </p:nvSpPr>
        <p:spPr bwMode="auto">
          <a:xfrm flipV="1">
            <a:off x="3286125" y="228600"/>
            <a:ext cx="0" cy="4445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3419475" y="231775"/>
            <a:ext cx="138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North Pole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3746500" y="223044"/>
            <a:ext cx="165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Circle: e=0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A9BC50-532D-F64E-B86A-1FE557E9183F}"/>
              </a:ext>
            </a:extLst>
          </p:cNvPr>
          <p:cNvGrpSpPr/>
          <p:nvPr/>
        </p:nvGrpSpPr>
        <p:grpSpPr>
          <a:xfrm>
            <a:off x="1829594" y="686594"/>
            <a:ext cx="5484812" cy="5484813"/>
            <a:chOff x="1830388" y="495012"/>
            <a:chExt cx="5484812" cy="5484813"/>
          </a:xfrm>
        </p:grpSpPr>
        <p:sp>
          <p:nvSpPr>
            <p:cNvPr id="128030" name="Oval 30"/>
            <p:cNvSpPr>
              <a:spLocks noChangeArrowheads="1"/>
            </p:cNvSpPr>
            <p:nvPr/>
          </p:nvSpPr>
          <p:spPr bwMode="auto">
            <a:xfrm>
              <a:off x="4527550" y="3193762"/>
              <a:ext cx="88900" cy="889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8008" name="Text Box 8"/>
            <p:cNvSpPr txBox="1">
              <a:spLocks noChangeArrowheads="1"/>
            </p:cNvSpPr>
            <p:nvPr/>
          </p:nvSpPr>
          <p:spPr bwMode="auto">
            <a:xfrm>
              <a:off x="4397375" y="3038839"/>
              <a:ext cx="354013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28010" name="Line 10"/>
            <p:cNvSpPr>
              <a:spLocks noChangeShapeType="1"/>
            </p:cNvSpPr>
            <p:nvPr/>
          </p:nvSpPr>
          <p:spPr bwMode="auto">
            <a:xfrm>
              <a:off x="4572000" y="3235879"/>
              <a:ext cx="2741613" cy="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8004" name="Oval 4"/>
            <p:cNvSpPr>
              <a:spLocks noChangeAspect="1" noChangeArrowheads="1"/>
            </p:cNvSpPr>
            <p:nvPr/>
          </p:nvSpPr>
          <p:spPr bwMode="auto">
            <a:xfrm>
              <a:off x="1830388" y="495012"/>
              <a:ext cx="5484812" cy="548481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8005" name="Oval 5"/>
            <p:cNvSpPr>
              <a:spLocks noChangeAspect="1" noChangeArrowheads="1"/>
            </p:cNvSpPr>
            <p:nvPr/>
          </p:nvSpPr>
          <p:spPr bwMode="auto">
            <a:xfrm>
              <a:off x="1830388" y="850612"/>
              <a:ext cx="5484812" cy="4773613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8006" name="Oval 6"/>
            <p:cNvSpPr>
              <a:spLocks noChangeAspect="1" noChangeArrowheads="1"/>
            </p:cNvSpPr>
            <p:nvPr/>
          </p:nvSpPr>
          <p:spPr bwMode="auto">
            <a:xfrm>
              <a:off x="1830388" y="2031712"/>
              <a:ext cx="5484812" cy="2413000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8011" name="Text Box 11"/>
            <p:cNvSpPr txBox="1">
              <a:spLocks noChangeArrowheads="1"/>
            </p:cNvSpPr>
            <p:nvPr/>
          </p:nvSpPr>
          <p:spPr bwMode="auto">
            <a:xfrm>
              <a:off x="5751513" y="2730212"/>
              <a:ext cx="382587" cy="5191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28013" name="Text Box 13"/>
            <p:cNvSpPr txBox="1">
              <a:spLocks noChangeArrowheads="1"/>
            </p:cNvSpPr>
            <p:nvPr/>
          </p:nvSpPr>
          <p:spPr bwMode="auto">
            <a:xfrm>
              <a:off x="4094163" y="818862"/>
              <a:ext cx="9556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e=0.5</a:t>
              </a:r>
            </a:p>
          </p:txBody>
        </p:sp>
        <p:sp>
          <p:nvSpPr>
            <p:cNvPr id="128014" name="Text Box 14"/>
            <p:cNvSpPr txBox="1">
              <a:spLocks noChangeArrowheads="1"/>
            </p:cNvSpPr>
            <p:nvPr/>
          </p:nvSpPr>
          <p:spPr bwMode="auto">
            <a:xfrm>
              <a:off x="4094163" y="2006312"/>
              <a:ext cx="9556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e=0.9</a:t>
              </a:r>
            </a:p>
          </p:txBody>
        </p:sp>
        <p:grpSp>
          <p:nvGrpSpPr>
            <p:cNvPr id="128026" name="Group 26"/>
            <p:cNvGrpSpPr>
              <a:grpSpLocks/>
            </p:cNvGrpSpPr>
            <p:nvPr/>
          </p:nvGrpSpPr>
          <p:grpSpPr bwMode="auto">
            <a:xfrm>
              <a:off x="3155950" y="3190587"/>
              <a:ext cx="2830513" cy="92075"/>
              <a:chOff x="3500" y="3957"/>
              <a:chExt cx="1783" cy="58"/>
            </a:xfrm>
            <a:solidFill>
              <a:srgbClr val="00B050"/>
            </a:solidFill>
          </p:grpSpPr>
          <p:sp>
            <p:nvSpPr>
              <p:cNvPr id="128017" name="Oval 17"/>
              <p:cNvSpPr>
                <a:spLocks noChangeArrowheads="1"/>
              </p:cNvSpPr>
              <p:nvPr/>
            </p:nvSpPr>
            <p:spPr bwMode="auto">
              <a:xfrm>
                <a:off x="3500" y="3959"/>
                <a:ext cx="56" cy="56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128018" name="Oval 18"/>
              <p:cNvSpPr>
                <a:spLocks noChangeArrowheads="1"/>
              </p:cNvSpPr>
              <p:nvPr/>
            </p:nvSpPr>
            <p:spPr bwMode="auto">
              <a:xfrm>
                <a:off x="5227" y="3957"/>
                <a:ext cx="56" cy="56"/>
              </a:xfrm>
              <a:prstGeom prst="ellipse">
                <a:avLst/>
              </a:prstGeom>
              <a:grp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128027" name="Group 27"/>
            <p:cNvGrpSpPr>
              <a:grpSpLocks/>
            </p:cNvGrpSpPr>
            <p:nvPr/>
          </p:nvGrpSpPr>
          <p:grpSpPr bwMode="auto">
            <a:xfrm>
              <a:off x="2062163" y="3193762"/>
              <a:ext cx="5019675" cy="88900"/>
              <a:chOff x="675" y="4054"/>
              <a:chExt cx="3162" cy="56"/>
            </a:xfrm>
            <a:solidFill>
              <a:schemeClr val="accent1"/>
            </a:solidFill>
          </p:grpSpPr>
          <p:sp>
            <p:nvSpPr>
              <p:cNvPr id="128022" name="Oval 22"/>
              <p:cNvSpPr>
                <a:spLocks noChangeArrowheads="1"/>
              </p:cNvSpPr>
              <p:nvPr/>
            </p:nvSpPr>
            <p:spPr bwMode="auto">
              <a:xfrm>
                <a:off x="675" y="4054"/>
                <a:ext cx="56" cy="5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128023" name="Oval 23"/>
              <p:cNvSpPr>
                <a:spLocks noChangeArrowheads="1"/>
              </p:cNvSpPr>
              <p:nvPr/>
            </p:nvSpPr>
            <p:spPr bwMode="auto">
              <a:xfrm>
                <a:off x="3781" y="4054"/>
                <a:ext cx="56" cy="5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>
              <a:off x="2985568" y="3244435"/>
              <a:ext cx="44847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f</a:t>
              </a:r>
              <a:r>
                <a:rPr kumimoji="0" lang="en-US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B050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>
              <a:off x="5719046" y="3246813"/>
              <a:ext cx="44847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50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f</a:t>
              </a:r>
              <a:r>
                <a:rPr kumimoji="0" lang="en-US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B050">
                      <a:lumMod val="75000"/>
                    </a:srgbClr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" name="Text Box 32"/>
            <p:cNvSpPr txBox="1">
              <a:spLocks noChangeArrowheads="1"/>
            </p:cNvSpPr>
            <p:nvPr/>
          </p:nvSpPr>
          <p:spPr bwMode="auto">
            <a:xfrm>
              <a:off x="4360446" y="3237763"/>
              <a:ext cx="40748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22" name="Text Box 30"/>
            <p:cNvSpPr txBox="1">
              <a:spLocks noChangeArrowheads="1"/>
            </p:cNvSpPr>
            <p:nvPr/>
          </p:nvSpPr>
          <p:spPr bwMode="auto">
            <a:xfrm>
              <a:off x="1884901" y="3250081"/>
              <a:ext cx="44847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f</a:t>
              </a:r>
              <a:r>
                <a:rPr kumimoji="0" lang="en-US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6819713" y="3241169"/>
              <a:ext cx="44847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f</a:t>
              </a:r>
              <a:r>
                <a:rPr kumimoji="0" lang="en-US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" name="Left Brace 1"/>
            <p:cNvSpPr/>
            <p:nvPr/>
          </p:nvSpPr>
          <p:spPr bwMode="auto">
            <a:xfrm rot="16200000">
              <a:off x="3797741" y="3092655"/>
              <a:ext cx="176827" cy="1367345"/>
            </a:xfrm>
            <a:prstGeom prst="leftBrace">
              <a:avLst>
                <a:gd name="adj1" fmla="val 29031"/>
                <a:gd name="adj2" fmla="val 50000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97919" y="3812299"/>
              <a:ext cx="777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0.5a</a:t>
              </a:r>
            </a:p>
          </p:txBody>
        </p:sp>
        <p:sp>
          <p:nvSpPr>
            <p:cNvPr id="26" name="Left Brace 25"/>
            <p:cNvSpPr/>
            <p:nvPr/>
          </p:nvSpPr>
          <p:spPr bwMode="auto">
            <a:xfrm rot="5400000" flipV="1">
              <a:off x="3238860" y="1875129"/>
              <a:ext cx="190128" cy="2450982"/>
            </a:xfrm>
            <a:prstGeom prst="leftBrace">
              <a:avLst>
                <a:gd name="adj1" fmla="val 29031"/>
                <a:gd name="adj2" fmla="val 50000"/>
              </a:avLst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70484" y="2565816"/>
              <a:ext cx="777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0.9a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8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22381" r="9609" b="21587"/>
          <a:stretch/>
        </p:blipFill>
        <p:spPr>
          <a:xfrm>
            <a:off x="457200" y="503867"/>
            <a:ext cx="8229600" cy="5850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454241-20C2-8D45-83D0-9967165CD957}"/>
              </a:ext>
            </a:extLst>
          </p:cNvPr>
          <p:cNvSpPr txBox="1"/>
          <p:nvPr/>
        </p:nvSpPr>
        <p:spPr>
          <a:xfrm>
            <a:off x="182880" y="182880"/>
            <a:ext cx="4302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Kepler’s Second Law</a:t>
            </a:r>
          </a:p>
        </p:txBody>
      </p:sp>
    </p:spTree>
    <p:extLst>
      <p:ext uri="{BB962C8B-B14F-4D97-AF65-F5344CB8AC3E}">
        <p14:creationId xmlns:p14="http://schemas.microsoft.com/office/powerpoint/2010/main" val="125248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042" name="Group 218"/>
          <p:cNvGraphicFramePr>
            <a:graphicFrameLocks noGrp="1"/>
          </p:cNvGraphicFramePr>
          <p:nvPr/>
        </p:nvGraphicFramePr>
        <p:xfrm>
          <a:off x="1298575" y="2283744"/>
          <a:ext cx="6546850" cy="4249741"/>
        </p:xfrm>
        <a:graphic>
          <a:graphicData uri="http://schemas.openxmlformats.org/drawingml/2006/table">
            <a:tbl>
              <a:tblPr/>
              <a:tblGrid>
                <a:gridCol w="147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4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16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Planet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a (AU)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P (</a:t>
                      </a:r>
                      <a:r>
                        <a:rPr kumimoji="0" lang="en-US" alt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yr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)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a</a:t>
                      </a:r>
                      <a:r>
                        <a:rPr kumimoji="0" lang="en-US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3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P</a:t>
                      </a:r>
                      <a:r>
                        <a:rPr kumimoji="0" lang="en-US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2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Mercury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0.387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0.241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0.0580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0.0580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Venus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0.723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0.615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0.3785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0.3785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Earth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1.000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1.000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1.0000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1.0000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Mars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1.524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1.881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3.5373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3.5376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Jupiter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5.203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11.863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140.88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140.72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Saturn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9.537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29.447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867.45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-109538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"/>
                        </a:rPr>
                        <a:t>867.16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D6AAA4B-A466-184D-BCEB-2E86AC2053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95650" y="1004206"/>
          <a:ext cx="25527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9" name="Equation" r:id="rId4" imgW="495000" imgH="203040" progId="Equation.DSMT4">
                  <p:embed/>
                </p:oleObj>
              </mc:Choice>
              <mc:Fallback>
                <p:oleObj name="Equation" r:id="rId4" imgW="495000" imgH="203040" progId="Equation.DSMT4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CD6AAA4B-A466-184D-BCEB-2E86AC2053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1004206"/>
                        <a:ext cx="2552700" cy="104298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0CBB2A-BEBD-9A44-902F-8DBFBDBD14AE}"/>
              </a:ext>
            </a:extLst>
          </p:cNvPr>
          <p:cNvSpPr txBox="1"/>
          <p:nvPr/>
        </p:nvSpPr>
        <p:spPr>
          <a:xfrm>
            <a:off x="182880" y="182880"/>
            <a:ext cx="3670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Kepler’s Third Law</a:t>
            </a:r>
          </a:p>
        </p:txBody>
      </p:sp>
    </p:spTree>
    <p:extLst>
      <p:ext uri="{BB962C8B-B14F-4D97-AF65-F5344CB8AC3E}">
        <p14:creationId xmlns:p14="http://schemas.microsoft.com/office/powerpoint/2010/main" val="9460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A2AB1-B981-CB42-936D-4C6884118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12" y="91440"/>
            <a:ext cx="5263976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28600" y="476896"/>
            <a:ext cx="8686800" cy="5904207"/>
            <a:chOff x="764791" y="976798"/>
            <a:chExt cx="7533943" cy="5120640"/>
          </a:xfrm>
        </p:grpSpPr>
        <p:pic>
          <p:nvPicPr>
            <p:cNvPr id="109571" name="Picture 3" descr="moon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600" y="976798"/>
              <a:ext cx="3318134" cy="51206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573" name="Picture 5" descr="sidereus_nuncius_p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91" y="976798"/>
              <a:ext cx="3577206" cy="51206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23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7086" y="1165441"/>
            <a:ext cx="8509828" cy="4527119"/>
            <a:chOff x="337267" y="1204290"/>
            <a:chExt cx="8509828" cy="4527119"/>
          </a:xfrm>
        </p:grpSpPr>
        <p:pic>
          <p:nvPicPr>
            <p:cNvPr id="129026" name="Picture 2" descr="sspots9jun1613"/>
            <p:cNvPicPr>
              <a:picLocks noChangeAspect="1" noChangeArrowheads="1"/>
            </p:cNvPicPr>
            <p:nvPr/>
          </p:nvPicPr>
          <p:blipFill>
            <a:blip r:embed="rId3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67" y="1204290"/>
              <a:ext cx="4114801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27" name="Picture 3" descr="sspots11jun1613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295" y="1204290"/>
              <a:ext cx="4114800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28" name="Text Box 4"/>
            <p:cNvSpPr txBox="1">
              <a:spLocks noChangeArrowheads="1"/>
            </p:cNvSpPr>
            <p:nvPr/>
          </p:nvSpPr>
          <p:spPr bwMode="auto">
            <a:xfrm>
              <a:off x="1597013" y="5331299"/>
              <a:ext cx="159530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9 June 1613</a:t>
              </a:r>
            </a:p>
          </p:txBody>
        </p:sp>
        <p:sp>
          <p:nvSpPr>
            <p:cNvPr id="129029" name="Text Box 5"/>
            <p:cNvSpPr txBox="1">
              <a:spLocks noChangeArrowheads="1"/>
            </p:cNvSpPr>
            <p:nvPr/>
          </p:nvSpPr>
          <p:spPr bwMode="auto">
            <a:xfrm>
              <a:off x="5920229" y="5331299"/>
              <a:ext cx="173893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11 June 1613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7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70" name="Group 6"/>
          <p:cNvGrpSpPr>
            <a:grpSpLocks noChangeAspect="1"/>
          </p:cNvGrpSpPr>
          <p:nvPr/>
        </p:nvGrpSpPr>
        <p:grpSpPr bwMode="auto">
          <a:xfrm>
            <a:off x="457200" y="1002443"/>
            <a:ext cx="8229600" cy="3595666"/>
            <a:chOff x="1098" y="162"/>
            <a:chExt cx="4621" cy="2019"/>
          </a:xfrm>
        </p:grpSpPr>
        <p:pic>
          <p:nvPicPr>
            <p:cNvPr id="113671" name="Picture 7" descr="jup1610jan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30" r="1932" b="12665"/>
            <a:stretch>
              <a:fillRect/>
            </a:stretch>
          </p:blipFill>
          <p:spPr bwMode="auto">
            <a:xfrm>
              <a:off x="1114" y="162"/>
              <a:ext cx="451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72" name="Picture 8" descr="jup1610jan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1" b="11879"/>
            <a:stretch>
              <a:fillRect/>
            </a:stretch>
          </p:blipFill>
          <p:spPr bwMode="auto">
            <a:xfrm>
              <a:off x="1098" y="687"/>
              <a:ext cx="4495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73" name="Picture 9" descr="jup1610jan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00"/>
            <a:stretch>
              <a:fillRect/>
            </a:stretch>
          </p:blipFill>
          <p:spPr bwMode="auto">
            <a:xfrm>
              <a:off x="1151" y="1212"/>
              <a:ext cx="454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74" name="Picture 10" descr="jup1610jan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91" b="10332"/>
            <a:stretch>
              <a:fillRect/>
            </a:stretch>
          </p:blipFill>
          <p:spPr bwMode="auto">
            <a:xfrm>
              <a:off x="1185" y="1773"/>
              <a:ext cx="4534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7" b="39830"/>
          <a:stretch/>
        </p:blipFill>
        <p:spPr>
          <a:xfrm>
            <a:off x="840738" y="5038516"/>
            <a:ext cx="6972359" cy="8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0"/>
            <a:ext cx="9144000" cy="3732609"/>
          </a:xfrm>
          <a:prstGeom prst="rect">
            <a:avLst/>
          </a:prstGeom>
        </p:spPr>
      </p:pic>
      <p:pic>
        <p:nvPicPr>
          <p:cNvPr id="115717" name="Picture 5" descr="gal1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3448" r="14911" b="61403"/>
          <a:stretch>
            <a:fillRect/>
          </a:stretch>
        </p:blipFill>
        <p:spPr bwMode="auto">
          <a:xfrm>
            <a:off x="2707883" y="4100079"/>
            <a:ext cx="3557953" cy="2605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7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4" name="Arc 222"/>
          <p:cNvSpPr>
            <a:spLocks/>
          </p:cNvSpPr>
          <p:nvPr/>
        </p:nvSpPr>
        <p:spPr bwMode="auto">
          <a:xfrm>
            <a:off x="-31750" y="1482725"/>
            <a:ext cx="4581525" cy="4816475"/>
          </a:xfrm>
          <a:custGeom>
            <a:avLst/>
            <a:gdLst>
              <a:gd name="G0" fmla="+- 19493 0 0"/>
              <a:gd name="G1" fmla="+- 21600 0 0"/>
              <a:gd name="G2" fmla="+- 21600 0 0"/>
              <a:gd name="T0" fmla="*/ 248 w 41093"/>
              <a:gd name="T1" fmla="*/ 11792 h 43200"/>
              <a:gd name="T2" fmla="*/ 0 w 41093"/>
              <a:gd name="T3" fmla="*/ 30906 h 43200"/>
              <a:gd name="T4" fmla="*/ 19493 w 4109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093" h="43200" fill="none" extrusionOk="0">
                <a:moveTo>
                  <a:pt x="248" y="11792"/>
                </a:moveTo>
                <a:cubicBezTo>
                  <a:pt x="3935" y="4555"/>
                  <a:pt x="11371" y="0"/>
                  <a:pt x="19493" y="0"/>
                </a:cubicBezTo>
                <a:cubicBezTo>
                  <a:pt x="31422" y="0"/>
                  <a:pt x="41093" y="9670"/>
                  <a:pt x="41093" y="21600"/>
                </a:cubicBezTo>
                <a:cubicBezTo>
                  <a:pt x="41093" y="33529"/>
                  <a:pt x="31422" y="43200"/>
                  <a:pt x="19493" y="43200"/>
                </a:cubicBezTo>
                <a:cubicBezTo>
                  <a:pt x="11169" y="43200"/>
                  <a:pt x="3586" y="38417"/>
                  <a:pt x="0" y="30905"/>
                </a:cubicBezTo>
              </a:path>
              <a:path w="41093" h="43200" stroke="0" extrusionOk="0">
                <a:moveTo>
                  <a:pt x="248" y="11792"/>
                </a:moveTo>
                <a:cubicBezTo>
                  <a:pt x="3935" y="4555"/>
                  <a:pt x="11371" y="0"/>
                  <a:pt x="19493" y="0"/>
                </a:cubicBezTo>
                <a:cubicBezTo>
                  <a:pt x="31422" y="0"/>
                  <a:pt x="41093" y="9670"/>
                  <a:pt x="41093" y="21600"/>
                </a:cubicBezTo>
                <a:cubicBezTo>
                  <a:pt x="41093" y="33529"/>
                  <a:pt x="31422" y="43200"/>
                  <a:pt x="19493" y="43200"/>
                </a:cubicBezTo>
                <a:cubicBezTo>
                  <a:pt x="11169" y="43200"/>
                  <a:pt x="3586" y="38417"/>
                  <a:pt x="0" y="30905"/>
                </a:cubicBezTo>
                <a:lnTo>
                  <a:pt x="19493" y="21600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251" name="Oval 99"/>
          <p:cNvSpPr>
            <a:spLocks noChangeAspect="1" noChangeArrowheads="1"/>
          </p:cNvSpPr>
          <p:nvPr/>
        </p:nvSpPr>
        <p:spPr bwMode="auto">
          <a:xfrm rot="-5400000">
            <a:off x="5476875" y="2984500"/>
            <a:ext cx="2741613" cy="2741613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252" name="Freeform 100"/>
          <p:cNvSpPr>
            <a:spLocks/>
          </p:cNvSpPr>
          <p:nvPr/>
        </p:nvSpPr>
        <p:spPr bwMode="auto">
          <a:xfrm rot="15438440" flipH="1">
            <a:off x="5614195" y="3517106"/>
            <a:ext cx="182562" cy="180975"/>
          </a:xfrm>
          <a:custGeom>
            <a:avLst/>
            <a:gdLst>
              <a:gd name="T0" fmla="*/ 0 w 144"/>
              <a:gd name="T1" fmla="*/ 0 h 114"/>
              <a:gd name="T2" fmla="*/ 144 w 144"/>
              <a:gd name="T3" fmla="*/ 0 h 114"/>
              <a:gd name="T4" fmla="*/ 144 w 144"/>
              <a:gd name="T5" fmla="*/ 11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114">
                <a:moveTo>
                  <a:pt x="0" y="0"/>
                </a:moveTo>
                <a:lnTo>
                  <a:pt x="144" y="0"/>
                </a:lnTo>
                <a:lnTo>
                  <a:pt x="144" y="114"/>
                </a:ln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9212" name="Group 60"/>
          <p:cNvGrpSpPr>
            <a:grpSpLocks/>
          </p:cNvGrpSpPr>
          <p:nvPr/>
        </p:nvGrpSpPr>
        <p:grpSpPr bwMode="auto">
          <a:xfrm>
            <a:off x="776288" y="2505075"/>
            <a:ext cx="2741612" cy="2741613"/>
            <a:chOff x="589" y="839"/>
            <a:chExt cx="1727" cy="1727"/>
          </a:xfrm>
        </p:grpSpPr>
        <p:sp>
          <p:nvSpPr>
            <p:cNvPr id="49155" name="Oval 3"/>
            <p:cNvSpPr>
              <a:spLocks noChangeAspect="1" noChangeArrowheads="1"/>
            </p:cNvSpPr>
            <p:nvPr/>
          </p:nvSpPr>
          <p:spPr bwMode="auto">
            <a:xfrm rot="-5400000">
              <a:off x="589" y="839"/>
              <a:ext cx="1727" cy="172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58" name="Freeform 6"/>
            <p:cNvSpPr>
              <a:spLocks/>
            </p:cNvSpPr>
            <p:nvPr/>
          </p:nvSpPr>
          <p:spPr bwMode="auto">
            <a:xfrm rot="15438440" flipH="1">
              <a:off x="675" y="1175"/>
              <a:ext cx="115" cy="114"/>
            </a:xfrm>
            <a:custGeom>
              <a:avLst/>
              <a:gdLst>
                <a:gd name="T0" fmla="*/ 0 w 144"/>
                <a:gd name="T1" fmla="*/ 0 h 114"/>
                <a:gd name="T2" fmla="*/ 144 w 144"/>
                <a:gd name="T3" fmla="*/ 0 h 114"/>
                <a:gd name="T4" fmla="*/ 144 w 144"/>
                <a:gd name="T5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114">
                  <a:moveTo>
                    <a:pt x="0" y="0"/>
                  </a:moveTo>
                  <a:lnTo>
                    <a:pt x="144" y="0"/>
                  </a:lnTo>
                  <a:lnTo>
                    <a:pt x="144" y="114"/>
                  </a:ln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9346" name="Group 194"/>
          <p:cNvGrpSpPr>
            <a:grpSpLocks/>
          </p:cNvGrpSpPr>
          <p:nvPr/>
        </p:nvGrpSpPr>
        <p:grpSpPr bwMode="auto">
          <a:xfrm>
            <a:off x="2306638" y="960438"/>
            <a:ext cx="1039812" cy="1876425"/>
            <a:chOff x="1467" y="416"/>
            <a:chExt cx="655" cy="1182"/>
          </a:xfrm>
        </p:grpSpPr>
        <p:grpSp>
          <p:nvGrpSpPr>
            <p:cNvPr id="49205" name="Group 53"/>
            <p:cNvGrpSpPr>
              <a:grpSpLocks/>
            </p:cNvGrpSpPr>
            <p:nvPr/>
          </p:nvGrpSpPr>
          <p:grpSpPr bwMode="auto">
            <a:xfrm rot="19771169" flipV="1">
              <a:off x="1746" y="1435"/>
              <a:ext cx="144" cy="163"/>
              <a:chOff x="2123" y="2051"/>
              <a:chExt cx="144" cy="163"/>
            </a:xfrm>
          </p:grpSpPr>
          <p:sp>
            <p:nvSpPr>
              <p:cNvPr id="49206" name="Oval 54"/>
              <p:cNvSpPr>
                <a:spLocks noChangeAspect="1" noChangeArrowheads="1"/>
              </p:cNvSpPr>
              <p:nvPr/>
            </p:nvSpPr>
            <p:spPr bwMode="auto">
              <a:xfrm rot="12525866" flipV="1">
                <a:off x="2123" y="2051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207" name="Arc 55"/>
              <p:cNvSpPr>
                <a:spLocks noChangeAspect="1"/>
              </p:cNvSpPr>
              <p:nvPr/>
            </p:nvSpPr>
            <p:spPr bwMode="auto">
              <a:xfrm rot="-9074134" flipH="1" flipV="1">
                <a:off x="2190" y="2070"/>
                <a:ext cx="72" cy="144"/>
              </a:xfrm>
              <a:custGeom>
                <a:avLst/>
                <a:gdLst>
                  <a:gd name="G0" fmla="+- 3 0 0"/>
                  <a:gd name="G1" fmla="+- 21600 0 0"/>
                  <a:gd name="G2" fmla="+- 21600 0 0"/>
                  <a:gd name="T0" fmla="*/ 3 w 21603"/>
                  <a:gd name="T1" fmla="*/ 0 h 43200"/>
                  <a:gd name="T2" fmla="*/ 0 w 21603"/>
                  <a:gd name="T3" fmla="*/ 43200 h 43200"/>
                  <a:gd name="T4" fmla="*/ 3 w 2160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245" name="Text Box 93"/>
            <p:cNvSpPr txBox="1">
              <a:spLocks noChangeArrowheads="1"/>
            </p:cNvSpPr>
            <p:nvPr/>
          </p:nvSpPr>
          <p:spPr bwMode="auto">
            <a:xfrm>
              <a:off x="1881" y="1234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49316" name="Group 164"/>
            <p:cNvGrpSpPr>
              <a:grpSpLocks/>
            </p:cNvGrpSpPr>
            <p:nvPr/>
          </p:nvGrpSpPr>
          <p:grpSpPr bwMode="auto">
            <a:xfrm>
              <a:off x="1467" y="416"/>
              <a:ext cx="241" cy="493"/>
              <a:chOff x="1570" y="604"/>
              <a:chExt cx="241" cy="493"/>
            </a:xfrm>
          </p:grpSpPr>
          <p:sp>
            <p:nvSpPr>
              <p:cNvPr id="49289" name="Oval 137"/>
              <p:cNvSpPr>
                <a:spLocks noChangeArrowheads="1"/>
              </p:cNvSpPr>
              <p:nvPr/>
            </p:nvSpPr>
            <p:spPr bwMode="auto">
              <a:xfrm>
                <a:off x="1630" y="604"/>
                <a:ext cx="120" cy="12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305" name="Text Box 153"/>
              <p:cNvSpPr txBox="1">
                <a:spLocks noChangeArrowheads="1"/>
              </p:cNvSpPr>
              <p:nvPr/>
            </p:nvSpPr>
            <p:spPr bwMode="auto">
              <a:xfrm>
                <a:off x="1570" y="770"/>
                <a:ext cx="241" cy="3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49347" name="Group 195"/>
          <p:cNvGrpSpPr>
            <a:grpSpLocks/>
          </p:cNvGrpSpPr>
          <p:nvPr/>
        </p:nvGrpSpPr>
        <p:grpSpPr bwMode="auto">
          <a:xfrm>
            <a:off x="1001713" y="960438"/>
            <a:ext cx="1057275" cy="1871662"/>
            <a:chOff x="631" y="416"/>
            <a:chExt cx="666" cy="1179"/>
          </a:xfrm>
        </p:grpSpPr>
        <p:grpSp>
          <p:nvGrpSpPr>
            <p:cNvPr id="49202" name="Group 50"/>
            <p:cNvGrpSpPr>
              <a:grpSpLocks/>
            </p:cNvGrpSpPr>
            <p:nvPr/>
          </p:nvGrpSpPr>
          <p:grpSpPr bwMode="auto">
            <a:xfrm rot="1643377" flipV="1">
              <a:off x="827" y="1434"/>
              <a:ext cx="144" cy="161"/>
              <a:chOff x="646" y="2068"/>
              <a:chExt cx="144" cy="161"/>
            </a:xfrm>
          </p:grpSpPr>
          <p:sp>
            <p:nvSpPr>
              <p:cNvPr id="49203" name="Oval 51"/>
              <p:cNvSpPr>
                <a:spLocks noChangeAspect="1" noChangeArrowheads="1"/>
              </p:cNvSpPr>
              <p:nvPr/>
            </p:nvSpPr>
            <p:spPr bwMode="auto">
              <a:xfrm rot="-1697234">
                <a:off x="646" y="206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204" name="Arc 52"/>
              <p:cNvSpPr>
                <a:spLocks noChangeAspect="1"/>
              </p:cNvSpPr>
              <p:nvPr/>
            </p:nvSpPr>
            <p:spPr bwMode="auto">
              <a:xfrm rot="19902766" flipH="1">
                <a:off x="651" y="2085"/>
                <a:ext cx="72" cy="144"/>
              </a:xfrm>
              <a:custGeom>
                <a:avLst/>
                <a:gdLst>
                  <a:gd name="G0" fmla="+- 3 0 0"/>
                  <a:gd name="G1" fmla="+- 21600 0 0"/>
                  <a:gd name="G2" fmla="+- 21600 0 0"/>
                  <a:gd name="T0" fmla="*/ 3 w 21603"/>
                  <a:gd name="T1" fmla="*/ 0 h 43200"/>
                  <a:gd name="T2" fmla="*/ 0 w 21603"/>
                  <a:gd name="T3" fmla="*/ 43200 h 43200"/>
                  <a:gd name="T4" fmla="*/ 3 w 2160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241" name="Text Box 89"/>
            <p:cNvSpPr txBox="1">
              <a:spLocks noChangeArrowheads="1"/>
            </p:cNvSpPr>
            <p:nvPr/>
          </p:nvSpPr>
          <p:spPr bwMode="auto">
            <a:xfrm>
              <a:off x="631" y="1227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49315" name="Group 163"/>
            <p:cNvGrpSpPr>
              <a:grpSpLocks/>
            </p:cNvGrpSpPr>
            <p:nvPr/>
          </p:nvGrpSpPr>
          <p:grpSpPr bwMode="auto">
            <a:xfrm>
              <a:off x="1056" y="416"/>
              <a:ext cx="241" cy="494"/>
              <a:chOff x="1171" y="604"/>
              <a:chExt cx="241" cy="494"/>
            </a:xfrm>
          </p:grpSpPr>
          <p:sp>
            <p:nvSpPr>
              <p:cNvPr id="49288" name="Oval 136"/>
              <p:cNvSpPr>
                <a:spLocks noChangeArrowheads="1"/>
              </p:cNvSpPr>
              <p:nvPr/>
            </p:nvSpPr>
            <p:spPr bwMode="auto">
              <a:xfrm>
                <a:off x="1231" y="604"/>
                <a:ext cx="120" cy="120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308" name="Text Box 156"/>
              <p:cNvSpPr txBox="1">
                <a:spLocks noChangeArrowheads="1"/>
              </p:cNvSpPr>
              <p:nvPr/>
            </p:nvSpPr>
            <p:spPr bwMode="auto">
              <a:xfrm>
                <a:off x="1171" y="771"/>
                <a:ext cx="241" cy="3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49345" name="Group 193"/>
          <p:cNvGrpSpPr>
            <a:grpSpLocks/>
          </p:cNvGrpSpPr>
          <p:nvPr/>
        </p:nvGrpSpPr>
        <p:grpSpPr bwMode="auto">
          <a:xfrm>
            <a:off x="2982913" y="892175"/>
            <a:ext cx="1052512" cy="3221038"/>
            <a:chOff x="1879" y="373"/>
            <a:chExt cx="663" cy="2029"/>
          </a:xfrm>
        </p:grpSpPr>
        <p:grpSp>
          <p:nvGrpSpPr>
            <p:cNvPr id="49201" name="Group 49"/>
            <p:cNvGrpSpPr>
              <a:grpSpLocks/>
            </p:cNvGrpSpPr>
            <p:nvPr/>
          </p:nvGrpSpPr>
          <p:grpSpPr bwMode="auto">
            <a:xfrm rot="-5400000">
              <a:off x="2153" y="2195"/>
              <a:ext cx="145" cy="144"/>
              <a:chOff x="1378" y="2497"/>
              <a:chExt cx="145" cy="144"/>
            </a:xfrm>
          </p:grpSpPr>
          <p:sp>
            <p:nvSpPr>
              <p:cNvPr id="49160" name="Oval 8"/>
              <p:cNvSpPr>
                <a:spLocks noChangeAspect="1" noChangeArrowheads="1"/>
              </p:cNvSpPr>
              <p:nvPr/>
            </p:nvSpPr>
            <p:spPr bwMode="auto">
              <a:xfrm rot="-5400000">
                <a:off x="1378" y="2497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161" name="Arc 9"/>
              <p:cNvSpPr>
                <a:spLocks noChangeAspect="1"/>
              </p:cNvSpPr>
              <p:nvPr/>
            </p:nvSpPr>
            <p:spPr bwMode="auto">
              <a:xfrm rot="16200000" flipH="1">
                <a:off x="1415" y="2533"/>
                <a:ext cx="72" cy="144"/>
              </a:xfrm>
              <a:custGeom>
                <a:avLst/>
                <a:gdLst>
                  <a:gd name="G0" fmla="+- 3 0 0"/>
                  <a:gd name="G1" fmla="+- 21600 0 0"/>
                  <a:gd name="G2" fmla="+- 21600 0 0"/>
                  <a:gd name="T0" fmla="*/ 3 w 21603"/>
                  <a:gd name="T1" fmla="*/ 0 h 43200"/>
                  <a:gd name="T2" fmla="*/ 0 w 21603"/>
                  <a:gd name="T3" fmla="*/ 43200 h 43200"/>
                  <a:gd name="T4" fmla="*/ 3 w 2160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246" name="Text Box 94"/>
            <p:cNvSpPr txBox="1">
              <a:spLocks noChangeArrowheads="1"/>
            </p:cNvSpPr>
            <p:nvPr/>
          </p:nvSpPr>
          <p:spPr bwMode="auto">
            <a:xfrm>
              <a:off x="2301" y="2075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49317" name="Group 165"/>
            <p:cNvGrpSpPr>
              <a:grpSpLocks/>
            </p:cNvGrpSpPr>
            <p:nvPr/>
          </p:nvGrpSpPr>
          <p:grpSpPr bwMode="auto">
            <a:xfrm>
              <a:off x="1879" y="373"/>
              <a:ext cx="241" cy="537"/>
              <a:chOff x="1981" y="561"/>
              <a:chExt cx="241" cy="537"/>
            </a:xfrm>
          </p:grpSpPr>
          <p:sp>
            <p:nvSpPr>
              <p:cNvPr id="49295" name="Arc 143"/>
              <p:cNvSpPr>
                <a:spLocks noChangeAspect="1"/>
              </p:cNvSpPr>
              <p:nvPr/>
            </p:nvSpPr>
            <p:spPr bwMode="auto">
              <a:xfrm flipH="1">
                <a:off x="2049" y="561"/>
                <a:ext cx="104" cy="2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200"/>
                  <a:gd name="T2" fmla="*/ 0 w 21600"/>
                  <a:gd name="T3" fmla="*/ 43200 h 43200"/>
                  <a:gd name="T4" fmla="*/ 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200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200"/>
                      <a:pt x="0" y="432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309" name="Text Box 157"/>
              <p:cNvSpPr txBox="1">
                <a:spLocks noChangeArrowheads="1"/>
              </p:cNvSpPr>
              <p:nvPr/>
            </p:nvSpPr>
            <p:spPr bwMode="auto">
              <a:xfrm>
                <a:off x="1981" y="771"/>
                <a:ext cx="24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49344" name="Group 192"/>
          <p:cNvGrpSpPr>
            <a:grpSpLocks/>
          </p:cNvGrpSpPr>
          <p:nvPr/>
        </p:nvGrpSpPr>
        <p:grpSpPr bwMode="auto">
          <a:xfrm>
            <a:off x="2779713" y="847725"/>
            <a:ext cx="1239837" cy="4765675"/>
            <a:chOff x="1751" y="345"/>
            <a:chExt cx="781" cy="3002"/>
          </a:xfrm>
        </p:grpSpPr>
        <p:grpSp>
          <p:nvGrpSpPr>
            <p:cNvPr id="49342" name="Group 190"/>
            <p:cNvGrpSpPr>
              <a:grpSpLocks/>
            </p:cNvGrpSpPr>
            <p:nvPr/>
          </p:nvGrpSpPr>
          <p:grpSpPr bwMode="auto">
            <a:xfrm>
              <a:off x="1751" y="2922"/>
              <a:ext cx="347" cy="425"/>
              <a:chOff x="1751" y="2922"/>
              <a:chExt cx="347" cy="425"/>
            </a:xfrm>
          </p:grpSpPr>
          <p:grpSp>
            <p:nvGrpSpPr>
              <p:cNvPr id="49199" name="Group 47"/>
              <p:cNvGrpSpPr>
                <a:grpSpLocks/>
              </p:cNvGrpSpPr>
              <p:nvPr/>
            </p:nvGrpSpPr>
            <p:grpSpPr bwMode="auto">
              <a:xfrm rot="1545718">
                <a:off x="1751" y="2922"/>
                <a:ext cx="144" cy="163"/>
                <a:chOff x="2123" y="2051"/>
                <a:chExt cx="144" cy="163"/>
              </a:xfrm>
            </p:grpSpPr>
            <p:sp>
              <p:nvSpPr>
                <p:cNvPr id="49172" name="Oval 20"/>
                <p:cNvSpPr>
                  <a:spLocks noChangeAspect="1" noChangeArrowheads="1"/>
                </p:cNvSpPr>
                <p:nvPr/>
              </p:nvSpPr>
              <p:spPr bwMode="auto">
                <a:xfrm rot="12525866" flipV="1">
                  <a:off x="2123" y="2051"/>
                  <a:ext cx="144" cy="144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173" name="Arc 21"/>
                <p:cNvSpPr>
                  <a:spLocks noChangeAspect="1"/>
                </p:cNvSpPr>
                <p:nvPr/>
              </p:nvSpPr>
              <p:spPr bwMode="auto">
                <a:xfrm rot="-9074134" flipH="1" flipV="1">
                  <a:off x="2190" y="2070"/>
                  <a:ext cx="72" cy="144"/>
                </a:xfrm>
                <a:custGeom>
                  <a:avLst/>
                  <a:gdLst>
                    <a:gd name="G0" fmla="+- 3 0 0"/>
                    <a:gd name="G1" fmla="+- 21600 0 0"/>
                    <a:gd name="G2" fmla="+- 21600 0 0"/>
                    <a:gd name="T0" fmla="*/ 3 w 21603"/>
                    <a:gd name="T1" fmla="*/ 0 h 43200"/>
                    <a:gd name="T2" fmla="*/ 0 w 21603"/>
                    <a:gd name="T3" fmla="*/ 43200 h 43200"/>
                    <a:gd name="T4" fmla="*/ 3 w 21603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3" h="43200" fill="none" extrusionOk="0">
                      <a:moveTo>
                        <a:pt x="2" y="0"/>
                      </a:moveTo>
                      <a:cubicBezTo>
                        <a:pt x="11932" y="0"/>
                        <a:pt x="21603" y="9670"/>
                        <a:pt x="21603" y="21600"/>
                      </a:cubicBezTo>
                      <a:cubicBezTo>
                        <a:pt x="21603" y="33529"/>
                        <a:pt x="11932" y="43200"/>
                        <a:pt x="3" y="43200"/>
                      </a:cubicBezTo>
                      <a:cubicBezTo>
                        <a:pt x="2" y="43200"/>
                        <a:pt x="1" y="43199"/>
                        <a:pt x="0" y="43199"/>
                      </a:cubicBezTo>
                    </a:path>
                    <a:path w="21603" h="43200" stroke="0" extrusionOk="0">
                      <a:moveTo>
                        <a:pt x="2" y="0"/>
                      </a:moveTo>
                      <a:cubicBezTo>
                        <a:pt x="11932" y="0"/>
                        <a:pt x="21603" y="9670"/>
                        <a:pt x="21603" y="21600"/>
                      </a:cubicBezTo>
                      <a:cubicBezTo>
                        <a:pt x="21603" y="33529"/>
                        <a:pt x="11932" y="43200"/>
                        <a:pt x="3" y="43200"/>
                      </a:cubicBezTo>
                      <a:cubicBezTo>
                        <a:pt x="2" y="43200"/>
                        <a:pt x="1" y="43199"/>
                        <a:pt x="0" y="43199"/>
                      </a:cubicBezTo>
                      <a:lnTo>
                        <a:pt x="3" y="2160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240" name="Text Box 88"/>
              <p:cNvSpPr txBox="1">
                <a:spLocks noChangeArrowheads="1"/>
              </p:cNvSpPr>
              <p:nvPr/>
            </p:nvSpPr>
            <p:spPr bwMode="auto">
              <a:xfrm>
                <a:off x="1857" y="3020"/>
                <a:ext cx="24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49318" name="Group 166"/>
            <p:cNvGrpSpPr>
              <a:grpSpLocks/>
            </p:cNvGrpSpPr>
            <p:nvPr/>
          </p:nvGrpSpPr>
          <p:grpSpPr bwMode="auto">
            <a:xfrm>
              <a:off x="2291" y="345"/>
              <a:ext cx="241" cy="565"/>
              <a:chOff x="2392" y="533"/>
              <a:chExt cx="241" cy="565"/>
            </a:xfrm>
          </p:grpSpPr>
          <p:sp>
            <p:nvSpPr>
              <p:cNvPr id="49303" name="AutoShape 151"/>
              <p:cNvSpPr>
                <a:spLocks noChangeArrowheads="1"/>
              </p:cNvSpPr>
              <p:nvPr/>
            </p:nvSpPr>
            <p:spPr bwMode="auto">
              <a:xfrm>
                <a:off x="2455" y="533"/>
                <a:ext cx="114" cy="263"/>
              </a:xfrm>
              <a:prstGeom prst="moon">
                <a:avLst>
                  <a:gd name="adj" fmla="val 40907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310" name="Text Box 158"/>
              <p:cNvSpPr txBox="1">
                <a:spLocks noChangeArrowheads="1"/>
              </p:cNvSpPr>
              <p:nvPr/>
            </p:nvSpPr>
            <p:spPr bwMode="auto">
              <a:xfrm>
                <a:off x="2392" y="771"/>
                <a:ext cx="24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49348" name="Group 196"/>
          <p:cNvGrpSpPr>
            <a:grpSpLocks/>
          </p:cNvGrpSpPr>
          <p:nvPr/>
        </p:nvGrpSpPr>
        <p:grpSpPr bwMode="auto">
          <a:xfrm>
            <a:off x="331788" y="892175"/>
            <a:ext cx="1050925" cy="3257550"/>
            <a:chOff x="223" y="373"/>
            <a:chExt cx="662" cy="2052"/>
          </a:xfrm>
        </p:grpSpPr>
        <p:grpSp>
          <p:nvGrpSpPr>
            <p:cNvPr id="49208" name="Group 56"/>
            <p:cNvGrpSpPr>
              <a:grpSpLocks/>
            </p:cNvGrpSpPr>
            <p:nvPr/>
          </p:nvGrpSpPr>
          <p:grpSpPr bwMode="auto">
            <a:xfrm rot="5400000" flipH="1">
              <a:off x="431" y="2195"/>
              <a:ext cx="145" cy="144"/>
              <a:chOff x="1378" y="2497"/>
              <a:chExt cx="145" cy="144"/>
            </a:xfrm>
          </p:grpSpPr>
          <p:sp>
            <p:nvSpPr>
              <p:cNvPr id="49209" name="Oval 57"/>
              <p:cNvSpPr>
                <a:spLocks noChangeAspect="1" noChangeArrowheads="1"/>
              </p:cNvSpPr>
              <p:nvPr/>
            </p:nvSpPr>
            <p:spPr bwMode="auto">
              <a:xfrm rot="-5400000">
                <a:off x="1378" y="2497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210" name="Arc 58"/>
              <p:cNvSpPr>
                <a:spLocks noChangeAspect="1"/>
              </p:cNvSpPr>
              <p:nvPr/>
            </p:nvSpPr>
            <p:spPr bwMode="auto">
              <a:xfrm rot="16200000" flipH="1">
                <a:off x="1415" y="2533"/>
                <a:ext cx="72" cy="144"/>
              </a:xfrm>
              <a:custGeom>
                <a:avLst/>
                <a:gdLst>
                  <a:gd name="G0" fmla="+- 3 0 0"/>
                  <a:gd name="G1" fmla="+- 21600 0 0"/>
                  <a:gd name="G2" fmla="+- 21600 0 0"/>
                  <a:gd name="T0" fmla="*/ 3 w 21603"/>
                  <a:gd name="T1" fmla="*/ 0 h 43200"/>
                  <a:gd name="T2" fmla="*/ 0 w 21603"/>
                  <a:gd name="T3" fmla="*/ 43200 h 43200"/>
                  <a:gd name="T4" fmla="*/ 3 w 2160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243" name="Text Box 91"/>
            <p:cNvSpPr txBox="1">
              <a:spLocks noChangeArrowheads="1"/>
            </p:cNvSpPr>
            <p:nvPr/>
          </p:nvSpPr>
          <p:spPr bwMode="auto">
            <a:xfrm>
              <a:off x="223" y="2098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9314" name="Group 162"/>
            <p:cNvGrpSpPr>
              <a:grpSpLocks/>
            </p:cNvGrpSpPr>
            <p:nvPr/>
          </p:nvGrpSpPr>
          <p:grpSpPr bwMode="auto">
            <a:xfrm>
              <a:off x="644" y="373"/>
              <a:ext cx="241" cy="537"/>
              <a:chOff x="727" y="561"/>
              <a:chExt cx="241" cy="537"/>
            </a:xfrm>
          </p:grpSpPr>
          <p:sp>
            <p:nvSpPr>
              <p:cNvPr id="49300" name="Arc 148"/>
              <p:cNvSpPr>
                <a:spLocks noChangeAspect="1"/>
              </p:cNvSpPr>
              <p:nvPr/>
            </p:nvSpPr>
            <p:spPr bwMode="auto">
              <a:xfrm>
                <a:off x="795" y="561"/>
                <a:ext cx="104" cy="2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200"/>
                  <a:gd name="T2" fmla="*/ 0 w 21600"/>
                  <a:gd name="T3" fmla="*/ 43200 h 43200"/>
                  <a:gd name="T4" fmla="*/ 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200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200"/>
                      <a:pt x="0" y="432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311" name="Text Box 159"/>
              <p:cNvSpPr txBox="1">
                <a:spLocks noChangeArrowheads="1"/>
              </p:cNvSpPr>
              <p:nvPr/>
            </p:nvSpPr>
            <p:spPr bwMode="auto">
              <a:xfrm>
                <a:off x="727" y="771"/>
                <a:ext cx="24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49349" name="Group 197"/>
          <p:cNvGrpSpPr>
            <a:grpSpLocks/>
          </p:cNvGrpSpPr>
          <p:nvPr/>
        </p:nvGrpSpPr>
        <p:grpSpPr bwMode="auto">
          <a:xfrm>
            <a:off x="347663" y="846138"/>
            <a:ext cx="1209675" cy="4721225"/>
            <a:chOff x="233" y="344"/>
            <a:chExt cx="762" cy="2974"/>
          </a:xfrm>
        </p:grpSpPr>
        <p:grpSp>
          <p:nvGrpSpPr>
            <p:cNvPr id="49198" name="Group 46"/>
            <p:cNvGrpSpPr>
              <a:grpSpLocks/>
            </p:cNvGrpSpPr>
            <p:nvPr/>
          </p:nvGrpSpPr>
          <p:grpSpPr bwMode="auto">
            <a:xfrm rot="-1834697">
              <a:off x="851" y="2933"/>
              <a:ext cx="144" cy="161"/>
              <a:chOff x="646" y="2068"/>
              <a:chExt cx="144" cy="161"/>
            </a:xfrm>
          </p:grpSpPr>
          <p:sp>
            <p:nvSpPr>
              <p:cNvPr id="49167" name="Oval 15"/>
              <p:cNvSpPr>
                <a:spLocks noChangeAspect="1" noChangeArrowheads="1"/>
              </p:cNvSpPr>
              <p:nvPr/>
            </p:nvSpPr>
            <p:spPr bwMode="auto">
              <a:xfrm rot="-1697234">
                <a:off x="646" y="2068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168" name="Arc 16"/>
              <p:cNvSpPr>
                <a:spLocks noChangeAspect="1"/>
              </p:cNvSpPr>
              <p:nvPr/>
            </p:nvSpPr>
            <p:spPr bwMode="auto">
              <a:xfrm rot="19902766" flipH="1">
                <a:off x="651" y="2085"/>
                <a:ext cx="72" cy="144"/>
              </a:xfrm>
              <a:custGeom>
                <a:avLst/>
                <a:gdLst>
                  <a:gd name="G0" fmla="+- 3 0 0"/>
                  <a:gd name="G1" fmla="+- 21600 0 0"/>
                  <a:gd name="G2" fmla="+- 21600 0 0"/>
                  <a:gd name="T0" fmla="*/ 3 w 21603"/>
                  <a:gd name="T1" fmla="*/ 0 h 43200"/>
                  <a:gd name="T2" fmla="*/ 0 w 21603"/>
                  <a:gd name="T3" fmla="*/ 43200 h 43200"/>
                  <a:gd name="T4" fmla="*/ 3 w 2160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3" h="43200" fill="none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</a:path>
                  <a:path w="21603" h="43200" stroke="0" extrusionOk="0">
                    <a:moveTo>
                      <a:pt x="2" y="0"/>
                    </a:moveTo>
                    <a:cubicBezTo>
                      <a:pt x="11932" y="0"/>
                      <a:pt x="21603" y="9670"/>
                      <a:pt x="21603" y="21600"/>
                    </a:cubicBezTo>
                    <a:cubicBezTo>
                      <a:pt x="21603" y="33529"/>
                      <a:pt x="11932" y="43200"/>
                      <a:pt x="3" y="43200"/>
                    </a:cubicBezTo>
                    <a:cubicBezTo>
                      <a:pt x="2" y="43200"/>
                      <a:pt x="1" y="43199"/>
                      <a:pt x="0" y="43199"/>
                    </a:cubicBezTo>
                    <a:lnTo>
                      <a:pt x="3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9242" name="Text Box 90"/>
            <p:cNvSpPr txBox="1">
              <a:spLocks noChangeArrowheads="1"/>
            </p:cNvSpPr>
            <p:nvPr/>
          </p:nvSpPr>
          <p:spPr bwMode="auto">
            <a:xfrm>
              <a:off x="671" y="2991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49326" name="Group 174"/>
            <p:cNvGrpSpPr>
              <a:grpSpLocks/>
            </p:cNvGrpSpPr>
            <p:nvPr/>
          </p:nvGrpSpPr>
          <p:grpSpPr bwMode="auto">
            <a:xfrm>
              <a:off x="233" y="344"/>
              <a:ext cx="241" cy="566"/>
              <a:chOff x="334" y="532"/>
              <a:chExt cx="241" cy="566"/>
            </a:xfrm>
          </p:grpSpPr>
          <p:sp>
            <p:nvSpPr>
              <p:cNvPr id="49294" name="AutoShape 142"/>
              <p:cNvSpPr>
                <a:spLocks noChangeArrowheads="1"/>
              </p:cNvSpPr>
              <p:nvPr/>
            </p:nvSpPr>
            <p:spPr bwMode="auto">
              <a:xfrm flipH="1">
                <a:off x="397" y="532"/>
                <a:ext cx="114" cy="263"/>
              </a:xfrm>
              <a:prstGeom prst="moon">
                <a:avLst>
                  <a:gd name="adj" fmla="val 40907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312" name="Text Box 160"/>
              <p:cNvSpPr txBox="1">
                <a:spLocks noChangeArrowheads="1"/>
              </p:cNvSpPr>
              <p:nvPr/>
            </p:nvSpPr>
            <p:spPr bwMode="auto">
              <a:xfrm>
                <a:off x="334" y="771"/>
                <a:ext cx="24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6</a:t>
                </a:r>
              </a:p>
            </p:txBody>
          </p:sp>
        </p:grpSp>
      </p:grpSp>
      <p:grpSp>
        <p:nvGrpSpPr>
          <p:cNvPr id="49278" name="Group 126"/>
          <p:cNvGrpSpPr>
            <a:grpSpLocks/>
          </p:cNvGrpSpPr>
          <p:nvPr/>
        </p:nvGrpSpPr>
        <p:grpSpPr bwMode="auto">
          <a:xfrm>
            <a:off x="1965325" y="6105525"/>
            <a:ext cx="368300" cy="365125"/>
            <a:chOff x="1335" y="3319"/>
            <a:chExt cx="232" cy="230"/>
          </a:xfrm>
        </p:grpSpPr>
        <p:sp>
          <p:nvSpPr>
            <p:cNvPr id="49174" name="Oval 22"/>
            <p:cNvSpPr>
              <a:spLocks noChangeAspect="1" noChangeArrowheads="1"/>
            </p:cNvSpPr>
            <p:nvPr/>
          </p:nvSpPr>
          <p:spPr bwMode="auto">
            <a:xfrm rot="-5400000">
              <a:off x="1335" y="3319"/>
              <a:ext cx="230" cy="230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175" name="Arc 23"/>
            <p:cNvSpPr>
              <a:spLocks/>
            </p:cNvSpPr>
            <p:nvPr/>
          </p:nvSpPr>
          <p:spPr bwMode="auto">
            <a:xfrm rot="16200000" flipH="1">
              <a:off x="1394" y="3376"/>
              <a:ext cx="115" cy="230"/>
            </a:xfrm>
            <a:custGeom>
              <a:avLst/>
              <a:gdLst>
                <a:gd name="G0" fmla="+- 3 0 0"/>
                <a:gd name="G1" fmla="+- 21600 0 0"/>
                <a:gd name="G2" fmla="+- 21600 0 0"/>
                <a:gd name="T0" fmla="*/ 3 w 21603"/>
                <a:gd name="T1" fmla="*/ 0 h 43200"/>
                <a:gd name="T2" fmla="*/ 0 w 21603"/>
                <a:gd name="T3" fmla="*/ 43200 h 43200"/>
                <a:gd name="T4" fmla="*/ 3 w 216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362" name="Text Box 210"/>
          <p:cNvSpPr txBox="1">
            <a:spLocks noChangeArrowheads="1"/>
          </p:cNvSpPr>
          <p:nvPr/>
        </p:nvSpPr>
        <p:spPr bwMode="auto">
          <a:xfrm>
            <a:off x="5191970" y="88900"/>
            <a:ext cx="349874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Ptolemaic System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9360" name="Text Box 208"/>
          <p:cNvSpPr txBox="1">
            <a:spLocks noChangeArrowheads="1"/>
          </p:cNvSpPr>
          <p:nvPr/>
        </p:nvSpPr>
        <p:spPr bwMode="auto">
          <a:xfrm>
            <a:off x="293508" y="88900"/>
            <a:ext cx="380242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Copernican System</a:t>
            </a:r>
          </a:p>
        </p:txBody>
      </p:sp>
      <p:sp>
        <p:nvSpPr>
          <p:cNvPr id="49364" name="Line 212"/>
          <p:cNvSpPr>
            <a:spLocks noChangeShapeType="1"/>
          </p:cNvSpPr>
          <p:nvPr/>
        </p:nvSpPr>
        <p:spPr bwMode="auto">
          <a:xfrm flipV="1">
            <a:off x="4605338" y="3175"/>
            <a:ext cx="0" cy="685800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9257" name="Group 105"/>
          <p:cNvGrpSpPr>
            <a:grpSpLocks/>
          </p:cNvGrpSpPr>
          <p:nvPr/>
        </p:nvGrpSpPr>
        <p:grpSpPr bwMode="auto">
          <a:xfrm rot="-2989853">
            <a:off x="6055519" y="5426869"/>
            <a:ext cx="228600" cy="255588"/>
            <a:chOff x="646" y="2068"/>
            <a:chExt cx="144" cy="161"/>
          </a:xfrm>
        </p:grpSpPr>
        <p:sp>
          <p:nvSpPr>
            <p:cNvPr id="49258" name="Oval 106"/>
            <p:cNvSpPr>
              <a:spLocks noChangeAspect="1" noChangeArrowheads="1"/>
            </p:cNvSpPr>
            <p:nvPr/>
          </p:nvSpPr>
          <p:spPr bwMode="auto">
            <a:xfrm rot="-1697234">
              <a:off x="646" y="206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59" name="Arc 107"/>
            <p:cNvSpPr>
              <a:spLocks noChangeAspect="1"/>
            </p:cNvSpPr>
            <p:nvPr/>
          </p:nvSpPr>
          <p:spPr bwMode="auto">
            <a:xfrm rot="19902766" flipH="1">
              <a:off x="651" y="2085"/>
              <a:ext cx="72" cy="144"/>
            </a:xfrm>
            <a:custGeom>
              <a:avLst/>
              <a:gdLst>
                <a:gd name="G0" fmla="+- 3 0 0"/>
                <a:gd name="G1" fmla="+- 21600 0 0"/>
                <a:gd name="G2" fmla="+- 21600 0 0"/>
                <a:gd name="T0" fmla="*/ 3 w 21603"/>
                <a:gd name="T1" fmla="*/ 0 h 43200"/>
                <a:gd name="T2" fmla="*/ 0 w 21603"/>
                <a:gd name="T3" fmla="*/ 43200 h 43200"/>
                <a:gd name="T4" fmla="*/ 3 w 216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274" name="Text Box 122"/>
          <p:cNvSpPr txBox="1">
            <a:spLocks noChangeArrowheads="1"/>
          </p:cNvSpPr>
          <p:nvPr/>
        </p:nvSpPr>
        <p:spPr bwMode="auto">
          <a:xfrm>
            <a:off x="5770563" y="551815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6</a:t>
            </a:r>
          </a:p>
        </p:txBody>
      </p:sp>
      <p:grpSp>
        <p:nvGrpSpPr>
          <p:cNvPr id="49332" name="Group 180"/>
          <p:cNvGrpSpPr>
            <a:grpSpLocks/>
          </p:cNvGrpSpPr>
          <p:nvPr/>
        </p:nvGrpSpPr>
        <p:grpSpPr bwMode="auto">
          <a:xfrm>
            <a:off x="5124450" y="841375"/>
            <a:ext cx="382588" cy="912813"/>
            <a:chOff x="2941" y="540"/>
            <a:chExt cx="241" cy="575"/>
          </a:xfrm>
        </p:grpSpPr>
        <p:sp>
          <p:nvSpPr>
            <p:cNvPr id="49324" name="AutoShape 172"/>
            <p:cNvSpPr>
              <a:spLocks noChangeArrowheads="1"/>
            </p:cNvSpPr>
            <p:nvPr/>
          </p:nvSpPr>
          <p:spPr bwMode="auto">
            <a:xfrm flipH="1">
              <a:off x="2996" y="540"/>
              <a:ext cx="130" cy="260"/>
            </a:xfrm>
            <a:prstGeom prst="moon">
              <a:avLst>
                <a:gd name="adj" fmla="val 21431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325" name="Text Box 173"/>
            <p:cNvSpPr txBox="1">
              <a:spLocks noChangeArrowheads="1"/>
            </p:cNvSpPr>
            <p:nvPr/>
          </p:nvSpPr>
          <p:spPr bwMode="auto">
            <a:xfrm>
              <a:off x="2941" y="788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9269" name="Group 117"/>
          <p:cNvGrpSpPr>
            <a:grpSpLocks/>
          </p:cNvGrpSpPr>
          <p:nvPr/>
        </p:nvGrpSpPr>
        <p:grpSpPr bwMode="auto">
          <a:xfrm rot="1879817" flipH="1">
            <a:off x="5367338" y="4254500"/>
            <a:ext cx="230187" cy="228600"/>
            <a:chOff x="1378" y="2497"/>
            <a:chExt cx="145" cy="144"/>
          </a:xfrm>
        </p:grpSpPr>
        <p:sp>
          <p:nvSpPr>
            <p:cNvPr id="49270" name="Oval 118"/>
            <p:cNvSpPr>
              <a:spLocks noChangeAspect="1" noChangeArrowheads="1"/>
            </p:cNvSpPr>
            <p:nvPr/>
          </p:nvSpPr>
          <p:spPr bwMode="auto">
            <a:xfrm rot="-5400000">
              <a:off x="1378" y="2497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71" name="Arc 119"/>
            <p:cNvSpPr>
              <a:spLocks noChangeAspect="1"/>
            </p:cNvSpPr>
            <p:nvPr/>
          </p:nvSpPr>
          <p:spPr bwMode="auto">
            <a:xfrm rot="16200000" flipH="1">
              <a:off x="1415" y="2533"/>
              <a:ext cx="72" cy="144"/>
            </a:xfrm>
            <a:custGeom>
              <a:avLst/>
              <a:gdLst>
                <a:gd name="G0" fmla="+- 3 0 0"/>
                <a:gd name="G1" fmla="+- 21600 0 0"/>
                <a:gd name="G2" fmla="+- 21600 0 0"/>
                <a:gd name="T0" fmla="*/ 3 w 21603"/>
                <a:gd name="T1" fmla="*/ 0 h 43200"/>
                <a:gd name="T2" fmla="*/ 0 w 21603"/>
                <a:gd name="T3" fmla="*/ 43200 h 43200"/>
                <a:gd name="T4" fmla="*/ 3 w 216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275" name="Text Box 123"/>
          <p:cNvSpPr txBox="1">
            <a:spLocks noChangeArrowheads="1"/>
          </p:cNvSpPr>
          <p:nvPr/>
        </p:nvSpPr>
        <p:spPr bwMode="auto">
          <a:xfrm>
            <a:off x="5026025" y="4100513"/>
            <a:ext cx="382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5</a:t>
            </a:r>
          </a:p>
        </p:txBody>
      </p:sp>
      <p:grpSp>
        <p:nvGrpSpPr>
          <p:cNvPr id="49333" name="Group 181"/>
          <p:cNvGrpSpPr>
            <a:grpSpLocks/>
          </p:cNvGrpSpPr>
          <p:nvPr/>
        </p:nvGrpSpPr>
        <p:grpSpPr bwMode="auto">
          <a:xfrm>
            <a:off x="5753100" y="892175"/>
            <a:ext cx="382588" cy="862013"/>
            <a:chOff x="3371" y="572"/>
            <a:chExt cx="241" cy="543"/>
          </a:xfrm>
        </p:grpSpPr>
        <p:sp>
          <p:nvSpPr>
            <p:cNvPr id="49321" name="AutoShape 169"/>
            <p:cNvSpPr>
              <a:spLocks noChangeArrowheads="1"/>
            </p:cNvSpPr>
            <p:nvPr/>
          </p:nvSpPr>
          <p:spPr bwMode="auto">
            <a:xfrm flipH="1">
              <a:off x="3442" y="572"/>
              <a:ext cx="98" cy="196"/>
            </a:xfrm>
            <a:prstGeom prst="moon">
              <a:avLst>
                <a:gd name="adj" fmla="val 45917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327" name="Text Box 175"/>
            <p:cNvSpPr txBox="1">
              <a:spLocks noChangeArrowheads="1"/>
            </p:cNvSpPr>
            <p:nvPr/>
          </p:nvSpPr>
          <p:spPr bwMode="auto">
            <a:xfrm>
              <a:off x="3371" y="788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49263" name="Group 111"/>
          <p:cNvGrpSpPr>
            <a:grpSpLocks/>
          </p:cNvGrpSpPr>
          <p:nvPr/>
        </p:nvGrpSpPr>
        <p:grpSpPr bwMode="auto">
          <a:xfrm rot="16269890" flipV="1">
            <a:off x="6025357" y="3064669"/>
            <a:ext cx="228600" cy="255587"/>
            <a:chOff x="646" y="2068"/>
            <a:chExt cx="144" cy="161"/>
          </a:xfrm>
        </p:grpSpPr>
        <p:sp>
          <p:nvSpPr>
            <p:cNvPr id="49264" name="Oval 112"/>
            <p:cNvSpPr>
              <a:spLocks noChangeAspect="1" noChangeArrowheads="1"/>
            </p:cNvSpPr>
            <p:nvPr/>
          </p:nvSpPr>
          <p:spPr bwMode="auto">
            <a:xfrm rot="-1697234">
              <a:off x="646" y="2068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65" name="Arc 113"/>
            <p:cNvSpPr>
              <a:spLocks noChangeAspect="1"/>
            </p:cNvSpPr>
            <p:nvPr/>
          </p:nvSpPr>
          <p:spPr bwMode="auto">
            <a:xfrm rot="19902766" flipH="1">
              <a:off x="651" y="2085"/>
              <a:ext cx="72" cy="144"/>
            </a:xfrm>
            <a:custGeom>
              <a:avLst/>
              <a:gdLst>
                <a:gd name="G0" fmla="+- 3 0 0"/>
                <a:gd name="G1" fmla="+- 21600 0 0"/>
                <a:gd name="G2" fmla="+- 21600 0 0"/>
                <a:gd name="T0" fmla="*/ 3 w 21603"/>
                <a:gd name="T1" fmla="*/ 0 h 43200"/>
                <a:gd name="T2" fmla="*/ 0 w 21603"/>
                <a:gd name="T3" fmla="*/ 43200 h 43200"/>
                <a:gd name="T4" fmla="*/ 3 w 216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273" name="Text Box 121"/>
          <p:cNvSpPr txBox="1">
            <a:spLocks noChangeArrowheads="1"/>
          </p:cNvSpPr>
          <p:nvPr/>
        </p:nvSpPr>
        <p:spPr bwMode="auto">
          <a:xfrm>
            <a:off x="5707063" y="271780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4</a:t>
            </a:r>
          </a:p>
        </p:txBody>
      </p:sp>
      <p:grpSp>
        <p:nvGrpSpPr>
          <p:cNvPr id="49334" name="Group 182"/>
          <p:cNvGrpSpPr>
            <a:grpSpLocks/>
          </p:cNvGrpSpPr>
          <p:nvPr/>
        </p:nvGrpSpPr>
        <p:grpSpPr bwMode="auto">
          <a:xfrm>
            <a:off x="6381750" y="936625"/>
            <a:ext cx="382588" cy="817563"/>
            <a:chOff x="3722" y="600"/>
            <a:chExt cx="241" cy="515"/>
          </a:xfrm>
        </p:grpSpPr>
        <p:sp>
          <p:nvSpPr>
            <p:cNvPr id="49319" name="AutoShape 167"/>
            <p:cNvSpPr>
              <a:spLocks noChangeArrowheads="1"/>
            </p:cNvSpPr>
            <p:nvPr/>
          </p:nvSpPr>
          <p:spPr bwMode="auto">
            <a:xfrm flipH="1">
              <a:off x="3807" y="600"/>
              <a:ext cx="70" cy="140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328" name="Text Box 176"/>
            <p:cNvSpPr txBox="1">
              <a:spLocks noChangeArrowheads="1"/>
            </p:cNvSpPr>
            <p:nvPr/>
          </p:nvSpPr>
          <p:spPr bwMode="auto">
            <a:xfrm>
              <a:off x="3722" y="788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9266" name="Group 114"/>
          <p:cNvGrpSpPr>
            <a:grpSpLocks/>
          </p:cNvGrpSpPr>
          <p:nvPr/>
        </p:nvGrpSpPr>
        <p:grpSpPr bwMode="auto">
          <a:xfrm rot="4928316" flipV="1">
            <a:off x="7490619" y="3063082"/>
            <a:ext cx="228600" cy="258762"/>
            <a:chOff x="2123" y="2051"/>
            <a:chExt cx="144" cy="163"/>
          </a:xfrm>
        </p:grpSpPr>
        <p:sp>
          <p:nvSpPr>
            <p:cNvPr id="49267" name="Oval 115"/>
            <p:cNvSpPr>
              <a:spLocks noChangeAspect="1" noChangeArrowheads="1"/>
            </p:cNvSpPr>
            <p:nvPr/>
          </p:nvSpPr>
          <p:spPr bwMode="auto">
            <a:xfrm rot="12525866" flipV="1">
              <a:off x="2123" y="2051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68" name="Arc 116"/>
            <p:cNvSpPr>
              <a:spLocks noChangeAspect="1"/>
            </p:cNvSpPr>
            <p:nvPr/>
          </p:nvSpPr>
          <p:spPr bwMode="auto">
            <a:xfrm rot="-9074134" flipH="1" flipV="1">
              <a:off x="2190" y="2070"/>
              <a:ext cx="72" cy="144"/>
            </a:xfrm>
            <a:custGeom>
              <a:avLst/>
              <a:gdLst>
                <a:gd name="G0" fmla="+- 3 0 0"/>
                <a:gd name="G1" fmla="+- 21600 0 0"/>
                <a:gd name="G2" fmla="+- 21600 0 0"/>
                <a:gd name="T0" fmla="*/ 3 w 21603"/>
                <a:gd name="T1" fmla="*/ 0 h 43200"/>
                <a:gd name="T2" fmla="*/ 0 w 21603"/>
                <a:gd name="T3" fmla="*/ 43200 h 43200"/>
                <a:gd name="T4" fmla="*/ 3 w 216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276" name="Text Box 124"/>
          <p:cNvSpPr txBox="1">
            <a:spLocks noChangeArrowheads="1"/>
          </p:cNvSpPr>
          <p:nvPr/>
        </p:nvSpPr>
        <p:spPr bwMode="auto">
          <a:xfrm>
            <a:off x="7691438" y="2728913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3</a:t>
            </a:r>
          </a:p>
        </p:txBody>
      </p:sp>
      <p:grpSp>
        <p:nvGrpSpPr>
          <p:cNvPr id="49335" name="Group 183"/>
          <p:cNvGrpSpPr>
            <a:grpSpLocks/>
          </p:cNvGrpSpPr>
          <p:nvPr/>
        </p:nvGrpSpPr>
        <p:grpSpPr bwMode="auto">
          <a:xfrm>
            <a:off x="7010400" y="936625"/>
            <a:ext cx="382588" cy="817563"/>
            <a:chOff x="4251" y="600"/>
            <a:chExt cx="241" cy="515"/>
          </a:xfrm>
        </p:grpSpPr>
        <p:sp>
          <p:nvSpPr>
            <p:cNvPr id="49320" name="AutoShape 168"/>
            <p:cNvSpPr>
              <a:spLocks noChangeArrowheads="1"/>
            </p:cNvSpPr>
            <p:nvPr/>
          </p:nvSpPr>
          <p:spPr bwMode="auto">
            <a:xfrm>
              <a:off x="4336" y="600"/>
              <a:ext cx="70" cy="140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329" name="Text Box 177"/>
            <p:cNvSpPr txBox="1">
              <a:spLocks noChangeArrowheads="1"/>
            </p:cNvSpPr>
            <p:nvPr/>
          </p:nvSpPr>
          <p:spPr bwMode="auto">
            <a:xfrm>
              <a:off x="4251" y="788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9254" name="Group 102"/>
          <p:cNvGrpSpPr>
            <a:grpSpLocks/>
          </p:cNvGrpSpPr>
          <p:nvPr/>
        </p:nvGrpSpPr>
        <p:grpSpPr bwMode="auto">
          <a:xfrm rot="-2251876">
            <a:off x="8104188" y="4270375"/>
            <a:ext cx="230187" cy="228600"/>
            <a:chOff x="1378" y="2497"/>
            <a:chExt cx="145" cy="144"/>
          </a:xfrm>
        </p:grpSpPr>
        <p:sp>
          <p:nvSpPr>
            <p:cNvPr id="49255" name="Oval 103"/>
            <p:cNvSpPr>
              <a:spLocks noChangeAspect="1" noChangeArrowheads="1"/>
            </p:cNvSpPr>
            <p:nvPr/>
          </p:nvSpPr>
          <p:spPr bwMode="auto">
            <a:xfrm rot="-5400000">
              <a:off x="1378" y="2497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56" name="Arc 104"/>
            <p:cNvSpPr>
              <a:spLocks noChangeAspect="1"/>
            </p:cNvSpPr>
            <p:nvPr/>
          </p:nvSpPr>
          <p:spPr bwMode="auto">
            <a:xfrm rot="16200000" flipH="1">
              <a:off x="1415" y="2533"/>
              <a:ext cx="72" cy="144"/>
            </a:xfrm>
            <a:custGeom>
              <a:avLst/>
              <a:gdLst>
                <a:gd name="G0" fmla="+- 3 0 0"/>
                <a:gd name="G1" fmla="+- 21600 0 0"/>
                <a:gd name="G2" fmla="+- 21600 0 0"/>
                <a:gd name="T0" fmla="*/ 3 w 21603"/>
                <a:gd name="T1" fmla="*/ 0 h 43200"/>
                <a:gd name="T2" fmla="*/ 0 w 21603"/>
                <a:gd name="T3" fmla="*/ 43200 h 43200"/>
                <a:gd name="T4" fmla="*/ 3 w 216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277" name="Text Box 125"/>
          <p:cNvSpPr txBox="1">
            <a:spLocks noChangeArrowheads="1"/>
          </p:cNvSpPr>
          <p:nvPr/>
        </p:nvSpPr>
        <p:spPr bwMode="auto">
          <a:xfrm>
            <a:off x="8335963" y="4064000"/>
            <a:ext cx="382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</a:t>
            </a:r>
          </a:p>
        </p:txBody>
      </p:sp>
      <p:grpSp>
        <p:nvGrpSpPr>
          <p:cNvPr id="49336" name="Group 184"/>
          <p:cNvGrpSpPr>
            <a:grpSpLocks/>
          </p:cNvGrpSpPr>
          <p:nvPr/>
        </p:nvGrpSpPr>
        <p:grpSpPr bwMode="auto">
          <a:xfrm>
            <a:off x="7639050" y="892175"/>
            <a:ext cx="382588" cy="862013"/>
            <a:chOff x="4559" y="572"/>
            <a:chExt cx="241" cy="543"/>
          </a:xfrm>
        </p:grpSpPr>
        <p:sp>
          <p:nvSpPr>
            <p:cNvPr id="49322" name="AutoShape 170"/>
            <p:cNvSpPr>
              <a:spLocks noChangeArrowheads="1"/>
            </p:cNvSpPr>
            <p:nvPr/>
          </p:nvSpPr>
          <p:spPr bwMode="auto">
            <a:xfrm>
              <a:off x="4630" y="572"/>
              <a:ext cx="98" cy="196"/>
            </a:xfrm>
            <a:prstGeom prst="moon">
              <a:avLst>
                <a:gd name="adj" fmla="val 4183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330" name="Text Box 178"/>
            <p:cNvSpPr txBox="1">
              <a:spLocks noChangeArrowheads="1"/>
            </p:cNvSpPr>
            <p:nvPr/>
          </p:nvSpPr>
          <p:spPr bwMode="auto">
            <a:xfrm>
              <a:off x="4559" y="788"/>
              <a:ext cx="24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9261" name="Oval 109"/>
          <p:cNvSpPr>
            <a:spLocks noChangeAspect="1" noChangeArrowheads="1"/>
          </p:cNvSpPr>
          <p:nvPr/>
        </p:nvSpPr>
        <p:spPr bwMode="auto">
          <a:xfrm rot="14918356" flipV="1">
            <a:off x="7494588" y="5411788"/>
            <a:ext cx="2286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262" name="Arc 110"/>
          <p:cNvSpPr>
            <a:spLocks noChangeAspect="1"/>
          </p:cNvSpPr>
          <p:nvPr/>
        </p:nvSpPr>
        <p:spPr bwMode="auto">
          <a:xfrm rot="-6681644" flipH="1" flipV="1">
            <a:off x="7570788" y="5465763"/>
            <a:ext cx="114300" cy="228600"/>
          </a:xfrm>
          <a:custGeom>
            <a:avLst/>
            <a:gdLst>
              <a:gd name="G0" fmla="+- 3 0 0"/>
              <a:gd name="G1" fmla="+- 21600 0 0"/>
              <a:gd name="G2" fmla="+- 21600 0 0"/>
              <a:gd name="T0" fmla="*/ 3 w 21603"/>
              <a:gd name="T1" fmla="*/ 0 h 43200"/>
              <a:gd name="T2" fmla="*/ 0 w 21603"/>
              <a:gd name="T3" fmla="*/ 43200 h 43200"/>
              <a:gd name="T4" fmla="*/ 3 w 21603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3" h="43200" fill="none" extrusionOk="0">
                <a:moveTo>
                  <a:pt x="2" y="0"/>
                </a:moveTo>
                <a:cubicBezTo>
                  <a:pt x="11932" y="0"/>
                  <a:pt x="21603" y="9670"/>
                  <a:pt x="21603" y="21600"/>
                </a:cubicBezTo>
                <a:cubicBezTo>
                  <a:pt x="21603" y="33529"/>
                  <a:pt x="11932" y="43200"/>
                  <a:pt x="3" y="43200"/>
                </a:cubicBezTo>
                <a:cubicBezTo>
                  <a:pt x="2" y="43200"/>
                  <a:pt x="1" y="43199"/>
                  <a:pt x="0" y="43199"/>
                </a:cubicBezTo>
              </a:path>
              <a:path w="21603" h="43200" stroke="0" extrusionOk="0">
                <a:moveTo>
                  <a:pt x="2" y="0"/>
                </a:moveTo>
                <a:cubicBezTo>
                  <a:pt x="11932" y="0"/>
                  <a:pt x="21603" y="9670"/>
                  <a:pt x="21603" y="21600"/>
                </a:cubicBezTo>
                <a:cubicBezTo>
                  <a:pt x="21603" y="33529"/>
                  <a:pt x="11932" y="43200"/>
                  <a:pt x="3" y="43200"/>
                </a:cubicBezTo>
                <a:cubicBezTo>
                  <a:pt x="2" y="43200"/>
                  <a:pt x="1" y="43199"/>
                  <a:pt x="0" y="43199"/>
                </a:cubicBezTo>
                <a:lnTo>
                  <a:pt x="3" y="2160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272" name="Text Box 120"/>
          <p:cNvSpPr txBox="1">
            <a:spLocks noChangeArrowheads="1"/>
          </p:cNvSpPr>
          <p:nvPr/>
        </p:nvSpPr>
        <p:spPr bwMode="auto">
          <a:xfrm>
            <a:off x="7653338" y="5564188"/>
            <a:ext cx="382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</a:t>
            </a:r>
          </a:p>
        </p:txBody>
      </p:sp>
      <p:sp>
        <p:nvSpPr>
          <p:cNvPr id="49323" name="AutoShape 171"/>
          <p:cNvSpPr>
            <a:spLocks noChangeArrowheads="1"/>
          </p:cNvSpPr>
          <p:nvPr/>
        </p:nvSpPr>
        <p:spPr bwMode="auto">
          <a:xfrm>
            <a:off x="8355013" y="841375"/>
            <a:ext cx="206375" cy="412750"/>
          </a:xfrm>
          <a:prstGeom prst="moon">
            <a:avLst>
              <a:gd name="adj" fmla="val 21431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331" name="Text Box 179"/>
          <p:cNvSpPr txBox="1">
            <a:spLocks noChangeArrowheads="1"/>
          </p:cNvSpPr>
          <p:nvPr/>
        </p:nvSpPr>
        <p:spPr bwMode="auto">
          <a:xfrm>
            <a:off x="8267700" y="1235075"/>
            <a:ext cx="382588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</a:t>
            </a:r>
          </a:p>
        </p:txBody>
      </p:sp>
      <p:sp>
        <p:nvSpPr>
          <p:cNvPr id="49366" name="Line 214"/>
          <p:cNvSpPr>
            <a:spLocks noChangeShapeType="1"/>
          </p:cNvSpPr>
          <p:nvPr/>
        </p:nvSpPr>
        <p:spPr bwMode="auto">
          <a:xfrm>
            <a:off x="6848475" y="2227263"/>
            <a:ext cx="0" cy="4011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368" name="Oval 216"/>
          <p:cNvSpPr>
            <a:spLocks noChangeArrowheads="1"/>
          </p:cNvSpPr>
          <p:nvPr/>
        </p:nvSpPr>
        <p:spPr bwMode="auto">
          <a:xfrm>
            <a:off x="6778625" y="42862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9369" name="Group 217"/>
          <p:cNvGrpSpPr>
            <a:grpSpLocks/>
          </p:cNvGrpSpPr>
          <p:nvPr/>
        </p:nvGrpSpPr>
        <p:grpSpPr bwMode="auto">
          <a:xfrm>
            <a:off x="6656388" y="6057900"/>
            <a:ext cx="368300" cy="365125"/>
            <a:chOff x="4207" y="3816"/>
            <a:chExt cx="232" cy="230"/>
          </a:xfrm>
        </p:grpSpPr>
        <p:sp>
          <p:nvSpPr>
            <p:cNvPr id="49228" name="Oval 76"/>
            <p:cNvSpPr>
              <a:spLocks noChangeAspect="1" noChangeArrowheads="1"/>
            </p:cNvSpPr>
            <p:nvPr/>
          </p:nvSpPr>
          <p:spPr bwMode="auto">
            <a:xfrm rot="-5400000">
              <a:off x="4207" y="3816"/>
              <a:ext cx="230" cy="23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9229" name="Arc 77"/>
            <p:cNvSpPr>
              <a:spLocks/>
            </p:cNvSpPr>
            <p:nvPr/>
          </p:nvSpPr>
          <p:spPr bwMode="auto">
            <a:xfrm rot="16200000" flipH="1">
              <a:off x="4266" y="3873"/>
              <a:ext cx="115" cy="230"/>
            </a:xfrm>
            <a:custGeom>
              <a:avLst/>
              <a:gdLst>
                <a:gd name="G0" fmla="+- 3 0 0"/>
                <a:gd name="G1" fmla="+- 21600 0 0"/>
                <a:gd name="G2" fmla="+- 21600 0 0"/>
                <a:gd name="T0" fmla="*/ 3 w 21603"/>
                <a:gd name="T1" fmla="*/ 0 h 43200"/>
                <a:gd name="T2" fmla="*/ 0 w 21603"/>
                <a:gd name="T3" fmla="*/ 43200 h 43200"/>
                <a:gd name="T4" fmla="*/ 3 w 2160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3" h="43200" fill="none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</a:path>
                <a:path w="21603" h="43200" stroke="0" extrusionOk="0">
                  <a:moveTo>
                    <a:pt x="2" y="0"/>
                  </a:moveTo>
                  <a:cubicBezTo>
                    <a:pt x="11932" y="0"/>
                    <a:pt x="21603" y="9670"/>
                    <a:pt x="21603" y="21600"/>
                  </a:cubicBezTo>
                  <a:cubicBezTo>
                    <a:pt x="21603" y="33529"/>
                    <a:pt x="11932" y="43200"/>
                    <a:pt x="3" y="43200"/>
                  </a:cubicBezTo>
                  <a:cubicBezTo>
                    <a:pt x="2" y="43200"/>
                    <a:pt x="1" y="43199"/>
                    <a:pt x="0" y="43199"/>
                  </a:cubicBezTo>
                  <a:lnTo>
                    <a:pt x="3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375" name="Line 223"/>
          <p:cNvSpPr>
            <a:spLocks noChangeShapeType="1"/>
          </p:cNvSpPr>
          <p:nvPr/>
        </p:nvSpPr>
        <p:spPr bwMode="auto">
          <a:xfrm flipH="1" flipV="1">
            <a:off x="2862263" y="6043613"/>
            <a:ext cx="193675" cy="777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9376" name="Line 224"/>
          <p:cNvSpPr>
            <a:spLocks noChangeShapeType="1"/>
          </p:cNvSpPr>
          <p:nvPr/>
        </p:nvSpPr>
        <p:spPr bwMode="auto">
          <a:xfrm flipV="1">
            <a:off x="2979738" y="6119813"/>
            <a:ext cx="63500" cy="1682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3" name="Sun 112"/>
          <p:cNvSpPr/>
          <p:nvPr/>
        </p:nvSpPr>
        <p:spPr bwMode="auto">
          <a:xfrm>
            <a:off x="1920240" y="3657600"/>
            <a:ext cx="438912" cy="438912"/>
          </a:xfrm>
          <a:prstGeom prst="sun">
            <a:avLst/>
          </a:prstGeom>
          <a:solidFill>
            <a:schemeClr val="tx2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4" name="Sun 113"/>
          <p:cNvSpPr/>
          <p:nvPr/>
        </p:nvSpPr>
        <p:spPr bwMode="auto">
          <a:xfrm>
            <a:off x="6626352" y="2026920"/>
            <a:ext cx="438912" cy="438912"/>
          </a:xfrm>
          <a:prstGeom prst="sun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965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1" grpId="0" animBg="1"/>
      <p:bldP spid="49252" grpId="0" animBg="1"/>
      <p:bldP spid="49362" grpId="0"/>
      <p:bldP spid="49364" grpId="0" animBg="1"/>
      <p:bldP spid="49274" grpId="0"/>
      <p:bldP spid="49275" grpId="0"/>
      <p:bldP spid="49273" grpId="0"/>
      <p:bldP spid="49276" grpId="0"/>
      <p:bldP spid="49277" grpId="0"/>
      <p:bldP spid="49261" grpId="0" animBg="1"/>
      <p:bldP spid="49262" grpId="0" animBg="1"/>
      <p:bldP spid="49272" grpId="0"/>
      <p:bldP spid="49323" grpId="0" animBg="1"/>
      <p:bldP spid="49331" grpId="0"/>
      <p:bldP spid="49366" grpId="0" animBg="1"/>
      <p:bldP spid="49368" grpId="0" animBg="1"/>
      <p:bldP spid="1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62" y="1730989"/>
            <a:ext cx="2743200" cy="2350008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>
            <a:off x="1551898" y="2474752"/>
            <a:ext cx="1602968" cy="793993"/>
          </a:xfrm>
          <a:prstGeom prst="rightArrow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</a:t>
            </a:r>
          </a:p>
        </p:txBody>
      </p:sp>
      <p:sp>
        <p:nvSpPr>
          <p:cNvPr id="12" name="Right Arrow 11"/>
          <p:cNvSpPr/>
          <p:nvPr/>
        </p:nvSpPr>
        <p:spPr bwMode="auto">
          <a:xfrm>
            <a:off x="1551898" y="5413704"/>
            <a:ext cx="1602968" cy="793993"/>
          </a:xfrm>
          <a:prstGeom prst="rightArrow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261911" y="2905993"/>
            <a:ext cx="6035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444219" y="5833883"/>
            <a:ext cx="24381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846660" y="2484433"/>
            <a:ext cx="2647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BIG mass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small acceleration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6660" y="5424420"/>
            <a:ext cx="2459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small mass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BIG acceleration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9410" y="4202003"/>
            <a:ext cx="187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Same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Force</a:t>
            </a:r>
          </a:p>
        </p:txBody>
      </p:sp>
      <p:pic>
        <p:nvPicPr>
          <p:cNvPr id="9" name="Picture 2" descr="AP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984" y="5557360"/>
            <a:ext cx="427272" cy="488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9476" y="580487"/>
            <a:ext cx="46050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acceleration = Force / mass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Symbol" panose="05050102010706020507" pitchFamily="18" charset="2"/>
              </a:rPr>
              <a:t>   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  <a:sym typeface="Symbol" panose="05050102010706020507" pitchFamily="18" charset="2"/>
              </a:rPr>
              <a:t>a = F / m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1606" y="4202003"/>
            <a:ext cx="310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Different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acceleration</a:t>
            </a:r>
          </a:p>
        </p:txBody>
      </p:sp>
    </p:spTree>
    <p:extLst>
      <p:ext uri="{BB962C8B-B14F-4D97-AF65-F5344CB8AC3E}">
        <p14:creationId xmlns:p14="http://schemas.microsoft.com/office/powerpoint/2010/main" val="536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/>
      <p:bldP spid="19" grpId="0"/>
      <p:bldP spid="20" grpId="0"/>
      <p:bldP spid="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spect="1" noChangeArrowheads="1"/>
          </p:cNvSpPr>
          <p:nvPr/>
        </p:nvSpPr>
        <p:spPr bwMode="auto">
          <a:xfrm>
            <a:off x="3821113" y="2000250"/>
            <a:ext cx="234950" cy="228600"/>
          </a:xfrm>
          <a:prstGeom prst="flowChartSummingJunction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Oval 3"/>
          <p:cNvSpPr>
            <a:spLocks noChangeAspect="1" noChangeArrowheads="1"/>
          </p:cNvSpPr>
          <p:nvPr/>
        </p:nvSpPr>
        <p:spPr bwMode="auto">
          <a:xfrm>
            <a:off x="461963" y="600075"/>
            <a:ext cx="5715000" cy="57150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2614613" y="593725"/>
            <a:ext cx="3378200" cy="5726113"/>
            <a:chOff x="1647" y="374"/>
            <a:chExt cx="2128" cy="3607"/>
          </a:xfrm>
        </p:grpSpPr>
        <p:sp>
          <p:nvSpPr>
            <p:cNvPr id="8207" name="Text Box 5"/>
            <p:cNvSpPr txBox="1">
              <a:spLocks noChangeArrowheads="1"/>
            </p:cNvSpPr>
            <p:nvPr/>
          </p:nvSpPr>
          <p:spPr bwMode="auto">
            <a:xfrm>
              <a:off x="2529" y="675"/>
              <a:ext cx="1246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200" i="1">
                  <a:solidFill>
                    <a:srgbClr val="00FF00"/>
                  </a:solidFill>
                </a:rPr>
                <a:t>Meridian</a:t>
              </a:r>
              <a:endParaRPr lang="en-US" sz="2000">
                <a:solidFill>
                  <a:schemeClr val="tx2"/>
                </a:solidFill>
              </a:endParaRPr>
            </a:p>
          </p:txBody>
        </p:sp>
        <p:grpSp>
          <p:nvGrpSpPr>
            <p:cNvPr id="8208" name="Group 6"/>
            <p:cNvGrpSpPr>
              <a:grpSpLocks/>
            </p:cNvGrpSpPr>
            <p:nvPr/>
          </p:nvGrpSpPr>
          <p:grpSpPr bwMode="auto">
            <a:xfrm>
              <a:off x="1647" y="374"/>
              <a:ext cx="889" cy="3607"/>
              <a:chOff x="1738" y="373"/>
              <a:chExt cx="889" cy="3607"/>
            </a:xfrm>
          </p:grpSpPr>
          <p:sp>
            <p:nvSpPr>
              <p:cNvPr id="8209" name="Arc 7"/>
              <p:cNvSpPr>
                <a:spLocks/>
              </p:cNvSpPr>
              <p:nvPr/>
            </p:nvSpPr>
            <p:spPr bwMode="auto">
              <a:xfrm flipH="1">
                <a:off x="2148" y="373"/>
                <a:ext cx="479" cy="3599"/>
              </a:xfrm>
              <a:custGeom>
                <a:avLst/>
                <a:gdLst>
                  <a:gd name="T0" fmla="*/ 479 w 23781"/>
                  <a:gd name="T1" fmla="*/ 3590 h 43200"/>
                  <a:gd name="T2" fmla="*/ 451 w 23781"/>
                  <a:gd name="T3" fmla="*/ 1 h 43200"/>
                  <a:gd name="T4" fmla="*/ 435 w 23781"/>
                  <a:gd name="T5" fmla="*/ 180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781" h="43200" fill="none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</a:path>
                  <a:path w="23781" h="43200" stroke="0" extrusionOk="0">
                    <a:moveTo>
                      <a:pt x="23780" y="43089"/>
                    </a:moveTo>
                    <a:cubicBezTo>
                      <a:pt x="23056" y="43163"/>
                      <a:pt x="22328" y="43199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871" y="-1"/>
                      <a:pt x="22142" y="5"/>
                      <a:pt x="22412" y="15"/>
                    </a:cubicBezTo>
                    <a:lnTo>
                      <a:pt x="21600" y="21600"/>
                    </a:lnTo>
                    <a:lnTo>
                      <a:pt x="23780" y="43089"/>
                    </a:lnTo>
                    <a:close/>
                  </a:path>
                </a:pathLst>
              </a:custGeom>
              <a:noFill/>
              <a:ln w="1905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0" name="Arc 8"/>
              <p:cNvSpPr>
                <a:spLocks/>
              </p:cNvSpPr>
              <p:nvPr/>
            </p:nvSpPr>
            <p:spPr bwMode="auto">
              <a:xfrm flipH="1">
                <a:off x="1738" y="387"/>
                <a:ext cx="435" cy="3593"/>
              </a:xfrm>
              <a:custGeom>
                <a:avLst/>
                <a:gdLst>
                  <a:gd name="T0" fmla="*/ 25 w 21600"/>
                  <a:gd name="T1" fmla="*/ 0 h 43132"/>
                  <a:gd name="T2" fmla="*/ 24 w 21600"/>
                  <a:gd name="T3" fmla="*/ 3593 h 43132"/>
                  <a:gd name="T4" fmla="*/ 0 w 21600"/>
                  <a:gd name="T5" fmla="*/ 1797 h 431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132" fill="none" extrusionOk="0">
                    <a:moveTo>
                      <a:pt x="1217" y="0"/>
                    </a:moveTo>
                    <a:cubicBezTo>
                      <a:pt x="12655" y="646"/>
                      <a:pt x="21600" y="10109"/>
                      <a:pt x="21600" y="21566"/>
                    </a:cubicBezTo>
                    <a:cubicBezTo>
                      <a:pt x="21600" y="33025"/>
                      <a:pt x="12651" y="42490"/>
                      <a:pt x="1210" y="43132"/>
                    </a:cubicBezTo>
                  </a:path>
                  <a:path w="21600" h="43132" stroke="0" extrusionOk="0">
                    <a:moveTo>
                      <a:pt x="1217" y="0"/>
                    </a:moveTo>
                    <a:cubicBezTo>
                      <a:pt x="12655" y="646"/>
                      <a:pt x="21600" y="10109"/>
                      <a:pt x="21600" y="21566"/>
                    </a:cubicBezTo>
                    <a:cubicBezTo>
                      <a:pt x="21600" y="33025"/>
                      <a:pt x="12651" y="42490"/>
                      <a:pt x="1210" y="43132"/>
                    </a:cubicBezTo>
                    <a:lnTo>
                      <a:pt x="0" y="21566"/>
                    </a:lnTo>
                    <a:lnTo>
                      <a:pt x="1217" y="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197" name="Group 9"/>
          <p:cNvGrpSpPr>
            <a:grpSpLocks/>
          </p:cNvGrpSpPr>
          <p:nvPr/>
        </p:nvGrpSpPr>
        <p:grpSpPr bwMode="auto">
          <a:xfrm>
            <a:off x="3298825" y="228600"/>
            <a:ext cx="1516063" cy="3209925"/>
            <a:chOff x="2078" y="144"/>
            <a:chExt cx="955" cy="2022"/>
          </a:xfrm>
        </p:grpSpPr>
        <p:sp>
          <p:nvSpPr>
            <p:cNvPr id="8205" name="Line 10"/>
            <p:cNvSpPr>
              <a:spLocks noChangeShapeType="1"/>
            </p:cNvSpPr>
            <p:nvPr/>
          </p:nvSpPr>
          <p:spPr bwMode="auto">
            <a:xfrm flipV="1">
              <a:off x="2078" y="144"/>
              <a:ext cx="0" cy="202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Text Box 11"/>
            <p:cNvSpPr txBox="1">
              <a:spLocks noChangeArrowheads="1"/>
            </p:cNvSpPr>
            <p:nvPr/>
          </p:nvSpPr>
          <p:spPr bwMode="auto">
            <a:xfrm>
              <a:off x="2161" y="145"/>
              <a:ext cx="8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North Pole</a:t>
              </a:r>
            </a:p>
          </p:txBody>
        </p:sp>
      </p:grpSp>
      <p:grpSp>
        <p:nvGrpSpPr>
          <p:cNvPr id="8198" name="Group 12"/>
          <p:cNvGrpSpPr>
            <a:grpSpLocks/>
          </p:cNvGrpSpPr>
          <p:nvPr/>
        </p:nvGrpSpPr>
        <p:grpSpPr bwMode="auto">
          <a:xfrm>
            <a:off x="3298825" y="3475038"/>
            <a:ext cx="1495425" cy="3249612"/>
            <a:chOff x="2078" y="2189"/>
            <a:chExt cx="942" cy="2047"/>
          </a:xfrm>
        </p:grpSpPr>
        <p:sp>
          <p:nvSpPr>
            <p:cNvPr id="8203" name="Line 13"/>
            <p:cNvSpPr>
              <a:spLocks noChangeShapeType="1"/>
            </p:cNvSpPr>
            <p:nvPr/>
          </p:nvSpPr>
          <p:spPr bwMode="auto">
            <a:xfrm>
              <a:off x="2078" y="2189"/>
              <a:ext cx="0" cy="19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Text Box 14"/>
            <p:cNvSpPr txBox="1">
              <a:spLocks noChangeArrowheads="1"/>
            </p:cNvSpPr>
            <p:nvPr/>
          </p:nvSpPr>
          <p:spPr bwMode="auto">
            <a:xfrm>
              <a:off x="2121" y="3986"/>
              <a:ext cx="8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South Pole</a:t>
              </a:r>
            </a:p>
          </p:txBody>
        </p:sp>
      </p:grpSp>
      <p:grpSp>
        <p:nvGrpSpPr>
          <p:cNvPr id="8199" name="Group 15"/>
          <p:cNvGrpSpPr>
            <a:grpSpLocks/>
          </p:cNvGrpSpPr>
          <p:nvPr/>
        </p:nvGrpSpPr>
        <p:grpSpPr bwMode="auto">
          <a:xfrm>
            <a:off x="455613" y="2751138"/>
            <a:ext cx="7499350" cy="1411287"/>
            <a:chOff x="287" y="1733"/>
            <a:chExt cx="4724" cy="889"/>
          </a:xfrm>
        </p:grpSpPr>
        <p:sp>
          <p:nvSpPr>
            <p:cNvPr id="8200" name="Text Box 16"/>
            <p:cNvSpPr txBox="1">
              <a:spLocks noChangeArrowheads="1"/>
            </p:cNvSpPr>
            <p:nvPr/>
          </p:nvSpPr>
          <p:spPr bwMode="auto">
            <a:xfrm>
              <a:off x="3966" y="1946"/>
              <a:ext cx="1045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200" i="1">
                  <a:solidFill>
                    <a:schemeClr val="hlink"/>
                  </a:solidFill>
                </a:rPr>
                <a:t>Equator</a:t>
              </a:r>
              <a:endParaRPr lang="en-US" sz="2800">
                <a:solidFill>
                  <a:schemeClr val="hlink"/>
                </a:solidFill>
              </a:endParaRPr>
            </a:p>
          </p:txBody>
        </p:sp>
        <p:sp>
          <p:nvSpPr>
            <p:cNvPr id="8201" name="Arc 17"/>
            <p:cNvSpPr>
              <a:spLocks/>
            </p:cNvSpPr>
            <p:nvPr/>
          </p:nvSpPr>
          <p:spPr bwMode="auto">
            <a:xfrm rot="5400000" flipH="1">
              <a:off x="1855" y="583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Arc 18"/>
            <p:cNvSpPr>
              <a:spLocks/>
            </p:cNvSpPr>
            <p:nvPr/>
          </p:nvSpPr>
          <p:spPr bwMode="auto">
            <a:xfrm rot="5400000" flipH="1">
              <a:off x="1866" y="154"/>
              <a:ext cx="435" cy="3593"/>
            </a:xfrm>
            <a:custGeom>
              <a:avLst/>
              <a:gdLst>
                <a:gd name="T0" fmla="*/ 25 w 21600"/>
                <a:gd name="T1" fmla="*/ 0 h 43132"/>
                <a:gd name="T2" fmla="*/ 24 w 21600"/>
                <a:gd name="T3" fmla="*/ 3593 h 43132"/>
                <a:gd name="T4" fmla="*/ 0 w 21600"/>
                <a:gd name="T5" fmla="*/ 1797 h 43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3132" fill="none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</a:path>
                <a:path w="21600" h="43132" stroke="0" extrusionOk="0">
                  <a:moveTo>
                    <a:pt x="1217" y="0"/>
                  </a:moveTo>
                  <a:cubicBezTo>
                    <a:pt x="12655" y="646"/>
                    <a:pt x="21600" y="10109"/>
                    <a:pt x="21600" y="21566"/>
                  </a:cubicBezTo>
                  <a:cubicBezTo>
                    <a:pt x="21600" y="33025"/>
                    <a:pt x="12651" y="42490"/>
                    <a:pt x="1210" y="43132"/>
                  </a:cubicBezTo>
                  <a:lnTo>
                    <a:pt x="0" y="21566"/>
                  </a:lnTo>
                  <a:lnTo>
                    <a:pt x="1217" y="0"/>
                  </a:lnTo>
                  <a:close/>
                </a:path>
              </a:pathLst>
            </a:custGeom>
            <a:noFill/>
            <a:ln w="19050" cap="rnd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260147" y="1550795"/>
            <a:ext cx="674806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Changing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Speed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(apple’s speed is faster the farther it falls)</a:t>
            </a:r>
          </a:p>
        </p:txBody>
      </p:sp>
      <p:sp>
        <p:nvSpPr>
          <p:cNvPr id="2" name="Down Arrow 1"/>
          <p:cNvSpPr/>
          <p:nvPr/>
        </p:nvSpPr>
        <p:spPr bwMode="auto">
          <a:xfrm>
            <a:off x="992519" y="2743200"/>
            <a:ext cx="402336" cy="3657600"/>
          </a:xfrm>
          <a:prstGeom prst="downArrow">
            <a:avLst>
              <a:gd name="adj1" fmla="val 50000"/>
              <a:gd name="adj2" fmla="val 109091"/>
            </a:avLst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pic>
        <p:nvPicPr>
          <p:cNvPr id="53250" name="Picture 2" descr="AP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56" y="1045187"/>
            <a:ext cx="1719262" cy="1965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28776" y="4094946"/>
            <a:ext cx="61381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Constant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Direction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(apples always falls toward the Earth)</a:t>
            </a:r>
          </a:p>
        </p:txBody>
      </p:sp>
    </p:spTree>
    <p:extLst>
      <p:ext uri="{BB962C8B-B14F-4D97-AF65-F5344CB8AC3E}">
        <p14:creationId xmlns:p14="http://schemas.microsoft.com/office/powerpoint/2010/main" val="22150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 descr="Oak"/>
          <p:cNvSpPr>
            <a:spLocks noChangeArrowheads="1"/>
          </p:cNvSpPr>
          <p:nvPr/>
        </p:nvSpPr>
        <p:spPr bwMode="auto">
          <a:xfrm>
            <a:off x="1428750" y="3367088"/>
            <a:ext cx="5875338" cy="3524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83" name="Picture 3" descr="APP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035050"/>
            <a:ext cx="2074862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698625" y="3000375"/>
            <a:ext cx="7392988" cy="2827338"/>
            <a:chOff x="1070" y="1878"/>
            <a:chExt cx="4657" cy="1781"/>
          </a:xfrm>
        </p:grpSpPr>
        <p:sp>
          <p:nvSpPr>
            <p:cNvPr id="71688" name="AutoShape 5"/>
            <p:cNvSpPr>
              <a:spLocks noChangeArrowheads="1"/>
            </p:cNvSpPr>
            <p:nvPr/>
          </p:nvSpPr>
          <p:spPr bwMode="auto">
            <a:xfrm>
              <a:off x="2849" y="1878"/>
              <a:ext cx="680" cy="1367"/>
            </a:xfrm>
            <a:prstGeom prst="downArrow">
              <a:avLst>
                <a:gd name="adj1" fmla="val 50000"/>
                <a:gd name="adj2" fmla="val 50257"/>
              </a:avLst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89" name="Text Box 6"/>
            <p:cNvSpPr txBox="1">
              <a:spLocks noChangeArrowheads="1"/>
            </p:cNvSpPr>
            <p:nvPr/>
          </p:nvSpPr>
          <p:spPr bwMode="auto">
            <a:xfrm>
              <a:off x="1070" y="3371"/>
              <a:ext cx="46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Force = (apple’s mass) </a:t>
              </a:r>
              <a:r>
                <a:rPr lang="en-US">
                  <a:sym typeface="Symbol" pitchFamily="18" charset="2"/>
                </a:rPr>
                <a:t> (acceleration due to gravity)</a:t>
              </a:r>
              <a:endParaRPr lang="en-US" sz="2800"/>
            </a:p>
          </p:txBody>
        </p:sp>
      </p:grpSp>
      <p:sp>
        <p:nvSpPr>
          <p:cNvPr id="71685" name="AutoShape 8"/>
          <p:cNvSpPr>
            <a:spLocks noChangeArrowheads="1"/>
          </p:cNvSpPr>
          <p:nvPr/>
        </p:nvSpPr>
        <p:spPr bwMode="auto">
          <a:xfrm flipV="1">
            <a:off x="3092450" y="1350963"/>
            <a:ext cx="1079500" cy="2170112"/>
          </a:xfrm>
          <a:prstGeom prst="downArrow">
            <a:avLst>
              <a:gd name="adj1" fmla="val 50000"/>
              <a:gd name="adj2" fmla="val 50257"/>
            </a:avLst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6" name="Text Box 9"/>
          <p:cNvSpPr txBox="1">
            <a:spLocks noChangeArrowheads="1"/>
          </p:cNvSpPr>
          <p:nvPr/>
        </p:nvSpPr>
        <p:spPr bwMode="auto">
          <a:xfrm>
            <a:off x="392113" y="2179638"/>
            <a:ext cx="3013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Equal and Opposite</a:t>
            </a:r>
          </a:p>
          <a:p>
            <a:r>
              <a:rPr lang="en-US"/>
              <a:t>Force from the Table</a:t>
            </a:r>
            <a:endParaRPr lang="en-US" sz="2000"/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514350" y="4073525"/>
            <a:ext cx="35433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i="1">
                <a:solidFill>
                  <a:schemeClr val="tx2"/>
                </a:solidFill>
              </a:rPr>
              <a:t>Net Force is Zero, </a:t>
            </a:r>
          </a:p>
          <a:p>
            <a:pPr algn="ctr"/>
            <a:r>
              <a:rPr lang="en-US" sz="3200" i="1">
                <a:solidFill>
                  <a:schemeClr val="tx2"/>
                </a:solidFill>
              </a:rPr>
              <a:t>No Net Motion</a:t>
            </a:r>
            <a:endParaRPr lang="en-US" sz="3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0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4299787" y="342236"/>
            <a:ext cx="272863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Constant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speed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068BFF-59DD-AB46-ADB0-267F38BB97AD}"/>
              </a:ext>
            </a:extLst>
          </p:cNvPr>
          <p:cNvGrpSpPr>
            <a:grpSpLocks noChangeAspect="1"/>
          </p:cNvGrpSpPr>
          <p:nvPr/>
        </p:nvGrpSpPr>
        <p:grpSpPr>
          <a:xfrm>
            <a:off x="211364" y="1053786"/>
            <a:ext cx="8321040" cy="4879728"/>
            <a:chOff x="1121870" y="2659736"/>
            <a:chExt cx="6900260" cy="4046537"/>
          </a:xfrm>
        </p:grpSpPr>
        <p:sp>
          <p:nvSpPr>
            <p:cNvPr id="5" name="Oval 4"/>
            <p:cNvSpPr/>
            <p:nvPr/>
          </p:nvSpPr>
          <p:spPr bwMode="auto">
            <a:xfrm>
              <a:off x="5563378" y="4588757"/>
              <a:ext cx="182880" cy="18288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70" name="Line 30"/>
            <p:cNvSpPr>
              <a:spLocks noChangeShapeType="1"/>
            </p:cNvSpPr>
            <p:nvPr/>
          </p:nvSpPr>
          <p:spPr bwMode="auto">
            <a:xfrm flipV="1">
              <a:off x="5658691" y="4680622"/>
              <a:ext cx="18510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42" name="Arc 2"/>
            <p:cNvSpPr>
              <a:spLocks/>
            </p:cNvSpPr>
            <p:nvPr/>
          </p:nvSpPr>
          <p:spPr bwMode="auto">
            <a:xfrm>
              <a:off x="3810841" y="2826422"/>
              <a:ext cx="3702050" cy="37020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3595 w 43200"/>
                <a:gd name="T1" fmla="*/ 92 h 43200"/>
                <a:gd name="T2" fmla="*/ 23503 w 43200"/>
                <a:gd name="T3" fmla="*/ 84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3594" y="92"/>
                  </a:moveTo>
                  <a:cubicBezTo>
                    <a:pt x="34703" y="1122"/>
                    <a:pt x="43200" y="10443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235" y="0"/>
                    <a:pt x="22870" y="28"/>
                    <a:pt x="23503" y="83"/>
                  </a:cubicBezTo>
                </a:path>
                <a:path w="43200" h="43200" stroke="0" extrusionOk="0">
                  <a:moveTo>
                    <a:pt x="23594" y="92"/>
                  </a:moveTo>
                  <a:cubicBezTo>
                    <a:pt x="34703" y="1122"/>
                    <a:pt x="43200" y="10443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235" y="0"/>
                    <a:pt x="22870" y="28"/>
                    <a:pt x="23503" y="83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dash"/>
              <a:round/>
              <a:headEnd type="arrow" w="med" len="med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62" name="Line 22"/>
            <p:cNvSpPr>
              <a:spLocks noChangeShapeType="1"/>
            </p:cNvSpPr>
            <p:nvPr/>
          </p:nvSpPr>
          <p:spPr bwMode="auto">
            <a:xfrm flipH="1">
              <a:off x="3804491" y="4681829"/>
              <a:ext cx="18510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63" name="AutoShape 23"/>
            <p:cNvSpPr>
              <a:spLocks noChangeArrowheads="1"/>
            </p:cNvSpPr>
            <p:nvPr/>
          </p:nvSpPr>
          <p:spPr bwMode="auto">
            <a:xfrm>
              <a:off x="3707654" y="4691354"/>
              <a:ext cx="192088" cy="1257300"/>
            </a:xfrm>
            <a:prstGeom prst="downArrow">
              <a:avLst>
                <a:gd name="adj1" fmla="val 27269"/>
                <a:gd name="adj2" fmla="val 168606"/>
              </a:avLst>
            </a:prstGeom>
            <a:solidFill>
              <a:schemeClr val="accent2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74" name="Line 34"/>
            <p:cNvSpPr>
              <a:spLocks noChangeShapeType="1"/>
            </p:cNvSpPr>
            <p:nvPr/>
          </p:nvSpPr>
          <p:spPr bwMode="auto">
            <a:xfrm rot="16200000" flipH="1">
              <a:off x="4728943" y="5609311"/>
              <a:ext cx="18510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75" name="AutoShape 35"/>
            <p:cNvSpPr>
              <a:spLocks noChangeArrowheads="1"/>
            </p:cNvSpPr>
            <p:nvPr/>
          </p:nvSpPr>
          <p:spPr bwMode="auto">
            <a:xfrm rot="16200000">
              <a:off x="6202410" y="5906966"/>
              <a:ext cx="192088" cy="1257300"/>
            </a:xfrm>
            <a:prstGeom prst="downArrow">
              <a:avLst>
                <a:gd name="adj1" fmla="val 27269"/>
                <a:gd name="adj2" fmla="val 168606"/>
              </a:avLst>
            </a:prstGeom>
            <a:solidFill>
              <a:schemeClr val="accent2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66" name="Line 26"/>
            <p:cNvSpPr>
              <a:spLocks noChangeShapeType="1"/>
            </p:cNvSpPr>
            <p:nvPr/>
          </p:nvSpPr>
          <p:spPr bwMode="auto">
            <a:xfrm rot="5400000" flipH="1">
              <a:off x="4730003" y="3756698"/>
              <a:ext cx="185102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68" name="Oval 28"/>
            <p:cNvSpPr>
              <a:spLocks noChangeArrowheads="1"/>
            </p:cNvSpPr>
            <p:nvPr/>
          </p:nvSpPr>
          <p:spPr bwMode="auto">
            <a:xfrm rot="5400000">
              <a:off x="5477716" y="2659736"/>
              <a:ext cx="352425" cy="352425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52" name="Oval 12"/>
            <p:cNvSpPr>
              <a:spLocks noChangeArrowheads="1"/>
            </p:cNvSpPr>
            <p:nvPr/>
          </p:nvSpPr>
          <p:spPr bwMode="auto">
            <a:xfrm>
              <a:off x="5471366" y="2667672"/>
              <a:ext cx="352425" cy="352425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>
              <a:off x="6407102" y="4680241"/>
              <a:ext cx="108432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471" name="AutoShape 31"/>
            <p:cNvSpPr>
              <a:spLocks noChangeArrowheads="1"/>
            </p:cNvSpPr>
            <p:nvPr/>
          </p:nvSpPr>
          <p:spPr bwMode="auto">
            <a:xfrm flipH="1" flipV="1">
              <a:off x="7414466" y="3413797"/>
              <a:ext cx="192088" cy="1257300"/>
            </a:xfrm>
            <a:prstGeom prst="downArrow">
              <a:avLst>
                <a:gd name="adj1" fmla="val 27269"/>
                <a:gd name="adj2" fmla="val 168606"/>
              </a:avLst>
            </a:prstGeom>
            <a:solidFill>
              <a:schemeClr val="accent2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72" name="Oval 32"/>
            <p:cNvSpPr>
              <a:spLocks noChangeArrowheads="1"/>
            </p:cNvSpPr>
            <p:nvPr/>
          </p:nvSpPr>
          <p:spPr bwMode="auto">
            <a:xfrm flipH="1" flipV="1">
              <a:off x="7328741" y="4502822"/>
              <a:ext cx="352425" cy="35242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3803698" y="4680359"/>
              <a:ext cx="108432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461" name="Oval 21"/>
            <p:cNvSpPr>
              <a:spLocks noChangeArrowheads="1"/>
            </p:cNvSpPr>
            <p:nvPr/>
          </p:nvSpPr>
          <p:spPr bwMode="auto">
            <a:xfrm>
              <a:off x="3633041" y="4507204"/>
              <a:ext cx="352425" cy="35242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rot="16200000" flipH="1">
              <a:off x="5114677" y="3368585"/>
              <a:ext cx="108432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5112564" y="5948654"/>
              <a:ext cx="108432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476" name="Oval 36"/>
            <p:cNvSpPr>
              <a:spLocks noChangeArrowheads="1"/>
            </p:cNvSpPr>
            <p:nvPr/>
          </p:nvSpPr>
          <p:spPr bwMode="auto">
            <a:xfrm rot="16200000">
              <a:off x="5467366" y="6353848"/>
              <a:ext cx="352425" cy="352425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98616" y="378083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V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14862" y="415067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F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1121870" y="2830440"/>
              <a:ext cx="4538408" cy="0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467" name="AutoShape 27"/>
            <p:cNvSpPr>
              <a:spLocks noChangeArrowheads="1"/>
            </p:cNvSpPr>
            <p:nvPr/>
          </p:nvSpPr>
          <p:spPr bwMode="auto">
            <a:xfrm rot="5400000">
              <a:off x="4921297" y="2201742"/>
              <a:ext cx="192088" cy="1257300"/>
            </a:xfrm>
            <a:prstGeom prst="downArrow">
              <a:avLst>
                <a:gd name="adj1" fmla="val 27269"/>
                <a:gd name="adj2" fmla="val 168606"/>
              </a:avLst>
            </a:prstGeom>
            <a:solidFill>
              <a:schemeClr val="accent2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1477" name="Oval 37"/>
            <p:cNvSpPr>
              <a:spLocks noChangeArrowheads="1"/>
            </p:cNvSpPr>
            <p:nvPr/>
          </p:nvSpPr>
          <p:spPr bwMode="auto">
            <a:xfrm rot="5400000">
              <a:off x="5479304" y="2664497"/>
              <a:ext cx="352425" cy="35242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28" name="Text Box 15">
            <a:extLst>
              <a:ext uri="{FF2B5EF4-FFF2-40B4-BE49-F238E27FC236}">
                <a16:creationId xmlns:a16="http://schemas.microsoft.com/office/drawing/2014/main" id="{94EF85F7-D098-884D-BF3D-B96A1F791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72" y="5730866"/>
            <a:ext cx="3217484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Changing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direction</a:t>
            </a:r>
          </a:p>
        </p:txBody>
      </p:sp>
    </p:spTree>
    <p:extLst>
      <p:ext uri="{BB962C8B-B14F-4D97-AF65-F5344CB8AC3E}">
        <p14:creationId xmlns:p14="http://schemas.microsoft.com/office/powerpoint/2010/main" val="5122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5" grpId="0"/>
      <p:bldP spid="2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2697879" y="4316941"/>
          <a:ext cx="3813175" cy="181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3" name="Equation" r:id="rId4" imgW="825480" imgH="393480" progId="Equation.DSMT4">
                  <p:embed/>
                </p:oleObj>
              </mc:Choice>
              <mc:Fallback>
                <p:oleObj name="Equation" r:id="rId4" imgW="825480" imgH="393480" progId="Equation.DSMT4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879" y="4316941"/>
                        <a:ext cx="3813175" cy="181133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925118" y="799344"/>
            <a:ext cx="5386387" cy="2941637"/>
            <a:chOff x="1679659" y="2118992"/>
            <a:chExt cx="5386387" cy="2941637"/>
          </a:xfrm>
        </p:grpSpPr>
        <p:sp>
          <p:nvSpPr>
            <p:cNvPr id="7" name="Text Box 53"/>
            <p:cNvSpPr txBox="1">
              <a:spLocks noChangeArrowheads="1"/>
            </p:cNvSpPr>
            <p:nvPr/>
          </p:nvSpPr>
          <p:spPr bwMode="auto">
            <a:xfrm>
              <a:off x="2452420" y="2118992"/>
              <a:ext cx="757940" cy="646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1679659" y="2757167"/>
              <a:ext cx="2303462" cy="2303462"/>
              <a:chOff x="141" y="149"/>
              <a:chExt cx="1451" cy="1451"/>
            </a:xfrm>
          </p:grpSpPr>
          <p:sp>
            <p:nvSpPr>
              <p:cNvPr id="9" name="Oval 56"/>
              <p:cNvSpPr>
                <a:spLocks noChangeAspect="1" noChangeArrowheads="1"/>
              </p:cNvSpPr>
              <p:nvPr/>
            </p:nvSpPr>
            <p:spPr bwMode="auto">
              <a:xfrm>
                <a:off x="141" y="149"/>
                <a:ext cx="1451" cy="1451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10" name="Oval 57"/>
              <p:cNvSpPr>
                <a:spLocks noChangeAspect="1" noChangeArrowheads="1"/>
              </p:cNvSpPr>
              <p:nvPr/>
            </p:nvSpPr>
            <p:spPr bwMode="auto">
              <a:xfrm>
                <a:off x="852" y="860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 Box 54"/>
            <p:cNvSpPr txBox="1">
              <a:spLocks noChangeArrowheads="1"/>
            </p:cNvSpPr>
            <p:nvPr/>
          </p:nvSpPr>
          <p:spPr bwMode="auto">
            <a:xfrm>
              <a:off x="6133039" y="2715894"/>
              <a:ext cx="757940" cy="646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5913521" y="3338192"/>
              <a:ext cx="1152525" cy="1152525"/>
              <a:chOff x="4660" y="385"/>
              <a:chExt cx="726" cy="726"/>
            </a:xfrm>
            <a:gradFill>
              <a:gsLst>
                <a:gs pos="0">
                  <a:schemeClr val="accent6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13" name="Oval 60"/>
              <p:cNvSpPr>
                <a:spLocks noChangeAspect="1" noChangeArrowheads="1"/>
              </p:cNvSpPr>
              <p:nvPr/>
            </p:nvSpPr>
            <p:spPr bwMode="auto">
              <a:xfrm>
                <a:off x="4660" y="385"/>
                <a:ext cx="726" cy="726"/>
              </a:xfrm>
              <a:prstGeom prst="ellipse">
                <a:avLst/>
              </a:prstGeom>
              <a:gradFill>
                <a:gsLst>
                  <a:gs pos="0">
                    <a:schemeClr val="accent6"/>
                  </a:gs>
                  <a:gs pos="100000">
                    <a:schemeClr val="accent1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14" name="Oval 61"/>
              <p:cNvSpPr>
                <a:spLocks noChangeAspect="1" noChangeArrowheads="1"/>
              </p:cNvSpPr>
              <p:nvPr/>
            </p:nvSpPr>
            <p:spPr bwMode="auto">
              <a:xfrm>
                <a:off x="5008" y="733"/>
                <a:ext cx="29" cy="29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15" name="Line 50"/>
            <p:cNvSpPr>
              <a:spLocks noChangeShapeType="1"/>
            </p:cNvSpPr>
            <p:nvPr/>
          </p:nvSpPr>
          <p:spPr bwMode="auto">
            <a:xfrm>
              <a:off x="2827421" y="3911279"/>
              <a:ext cx="36560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Text Box 51"/>
            <p:cNvSpPr txBox="1">
              <a:spLocks noChangeArrowheads="1"/>
            </p:cNvSpPr>
            <p:nvPr/>
          </p:nvSpPr>
          <p:spPr bwMode="auto">
            <a:xfrm>
              <a:off x="4570803" y="3378769"/>
              <a:ext cx="428009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0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8" name="Object 10"/>
          <p:cNvGraphicFramePr>
            <a:graphicFrameLocks noChangeAspect="1"/>
          </p:cNvGraphicFramePr>
          <p:nvPr/>
        </p:nvGraphicFramePr>
        <p:xfrm>
          <a:off x="1854924" y="4464043"/>
          <a:ext cx="5434151" cy="1188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7" name="Equation" r:id="rId4" imgW="1790640" imgH="393480" progId="Equation.DSMT4">
                  <p:embed/>
                </p:oleObj>
              </mc:Choice>
              <mc:Fallback>
                <p:oleObj name="Equation" r:id="rId4" imgW="1790640" imgH="393480" progId="Equation.DSMT4">
                  <p:embed/>
                  <p:pic>
                    <p:nvPicPr>
                      <p:cNvPr id="3789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924" y="4464043"/>
                        <a:ext cx="5434151" cy="118872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ACC96BBE-410C-F445-971F-9E3EF7C50B3C}"/>
              </a:ext>
            </a:extLst>
          </p:cNvPr>
          <p:cNvGrpSpPr/>
          <p:nvPr/>
        </p:nvGrpSpPr>
        <p:grpSpPr>
          <a:xfrm>
            <a:off x="1878807" y="1067137"/>
            <a:ext cx="5386387" cy="2941637"/>
            <a:chOff x="1824038" y="1639888"/>
            <a:chExt cx="5386387" cy="2941637"/>
          </a:xfrm>
        </p:grpSpPr>
        <p:sp>
          <p:nvSpPr>
            <p:cNvPr id="28" name="Text Box 44">
              <a:extLst>
                <a:ext uri="{FF2B5EF4-FFF2-40B4-BE49-F238E27FC236}">
                  <a16:creationId xmlns:a16="http://schemas.microsoft.com/office/drawing/2014/main" id="{0C1D28BF-2B81-244A-93D1-7E16E9E54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3624" y="1644650"/>
              <a:ext cx="75794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9" name="Text Box 53">
              <a:extLst>
                <a:ext uri="{FF2B5EF4-FFF2-40B4-BE49-F238E27FC236}">
                  <a16:creationId xmlns:a16="http://schemas.microsoft.com/office/drawing/2014/main" id="{5939EAF4-F081-7546-A558-A37C00D75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456" y="1639888"/>
              <a:ext cx="1014626" cy="646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30" name="Group 49">
              <a:extLst>
                <a:ext uri="{FF2B5EF4-FFF2-40B4-BE49-F238E27FC236}">
                  <a16:creationId xmlns:a16="http://schemas.microsoft.com/office/drawing/2014/main" id="{CEBC16FA-2D71-D947-9A9B-15283C6D99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613" y="2974975"/>
              <a:ext cx="914400" cy="914400"/>
              <a:chOff x="3869" y="1162"/>
              <a:chExt cx="576" cy="576"/>
            </a:xfrm>
          </p:grpSpPr>
          <p:sp>
            <p:nvSpPr>
              <p:cNvPr id="44" name="Oval 40">
                <a:extLst>
                  <a:ext uri="{FF2B5EF4-FFF2-40B4-BE49-F238E27FC236}">
                    <a16:creationId xmlns:a16="http://schemas.microsoft.com/office/drawing/2014/main" id="{5DD9829C-4E1A-BD42-84E1-BFE03A47F5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69" y="116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45" name="Oval 42">
                <a:extLst>
                  <a:ext uri="{FF2B5EF4-FFF2-40B4-BE49-F238E27FC236}">
                    <a16:creationId xmlns:a16="http://schemas.microsoft.com/office/drawing/2014/main" id="{EEBD6025-459A-5E46-AD4E-EA572A26BA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42" y="1436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48">
              <a:extLst>
                <a:ext uri="{FF2B5EF4-FFF2-40B4-BE49-F238E27FC236}">
                  <a16:creationId xmlns:a16="http://schemas.microsoft.com/office/drawing/2014/main" id="{621493C5-E4C4-5A44-A109-414B418B03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7400" y="2517775"/>
              <a:ext cx="1828800" cy="1828800"/>
              <a:chOff x="150" y="1584"/>
              <a:chExt cx="1152" cy="1152"/>
            </a:xfrm>
          </p:grpSpPr>
          <p:sp>
            <p:nvSpPr>
              <p:cNvPr id="42" name="Oval 45">
                <a:extLst>
                  <a:ext uri="{FF2B5EF4-FFF2-40B4-BE49-F238E27FC236}">
                    <a16:creationId xmlns:a16="http://schemas.microsoft.com/office/drawing/2014/main" id="{ED786F4C-6E18-A348-ADEC-8DAB5BEDC2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0" y="1584"/>
                <a:ext cx="1152" cy="115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43" name="Oval 47">
                <a:extLst>
                  <a:ext uri="{FF2B5EF4-FFF2-40B4-BE49-F238E27FC236}">
                    <a16:creationId xmlns:a16="http://schemas.microsoft.com/office/drawing/2014/main" id="{03F7EBA6-CA26-FF48-AC95-27E18BCA3F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11" y="2145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 Box 41">
              <a:extLst>
                <a:ext uri="{FF2B5EF4-FFF2-40B4-BE49-F238E27FC236}">
                  <a16:creationId xmlns:a16="http://schemas.microsoft.com/office/drawing/2014/main" id="{27880361-9377-9B4D-9F17-0E0ECC871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049" y="2225675"/>
              <a:ext cx="75794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3" name="Text Box 51">
              <a:extLst>
                <a:ext uri="{FF2B5EF4-FFF2-40B4-BE49-F238E27FC236}">
                  <a16:creationId xmlns:a16="http://schemas.microsoft.com/office/drawing/2014/main" id="{CFEDF517-45EE-3740-BE1A-04E4E3647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8183" y="2725738"/>
              <a:ext cx="428009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d</a:t>
              </a:r>
            </a:p>
          </p:txBody>
        </p:sp>
        <p:grpSp>
          <p:nvGrpSpPr>
            <p:cNvPr id="34" name="Group 58">
              <a:extLst>
                <a:ext uri="{FF2B5EF4-FFF2-40B4-BE49-F238E27FC236}">
                  <a16:creationId xmlns:a16="http://schemas.microsoft.com/office/drawing/2014/main" id="{D4C809BE-2307-A045-A3DF-AE6C08C1E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038" y="2278063"/>
              <a:ext cx="2303462" cy="2303462"/>
              <a:chOff x="141" y="149"/>
              <a:chExt cx="1451" cy="1451"/>
            </a:xfrm>
          </p:grpSpPr>
          <p:sp>
            <p:nvSpPr>
              <p:cNvPr id="40" name="Oval 56">
                <a:extLst>
                  <a:ext uri="{FF2B5EF4-FFF2-40B4-BE49-F238E27FC236}">
                    <a16:creationId xmlns:a16="http://schemas.microsoft.com/office/drawing/2014/main" id="{D53FB784-6BB8-D747-AA35-9BB59CDEFE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1" y="149"/>
                <a:ext cx="1451" cy="1451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41" name="Oval 57">
                <a:extLst>
                  <a:ext uri="{FF2B5EF4-FFF2-40B4-BE49-F238E27FC236}">
                    <a16:creationId xmlns:a16="http://schemas.microsoft.com/office/drawing/2014/main" id="{2D93741F-DE0E-CA41-A94F-7C19DE66A7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" y="860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62">
              <a:extLst>
                <a:ext uri="{FF2B5EF4-FFF2-40B4-BE49-F238E27FC236}">
                  <a16:creationId xmlns:a16="http://schemas.microsoft.com/office/drawing/2014/main" id="{1CDE2A6D-094D-154C-9194-4CC3344C2C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7900" y="2859088"/>
              <a:ext cx="1152525" cy="1152525"/>
              <a:chOff x="4660" y="385"/>
              <a:chExt cx="726" cy="726"/>
            </a:xfrm>
          </p:grpSpPr>
          <p:sp>
            <p:nvSpPr>
              <p:cNvPr id="38" name="Oval 60">
                <a:extLst>
                  <a:ext uri="{FF2B5EF4-FFF2-40B4-BE49-F238E27FC236}">
                    <a16:creationId xmlns:a16="http://schemas.microsoft.com/office/drawing/2014/main" id="{56CD1146-393A-274F-AE72-B1D34001AD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660" y="385"/>
                <a:ext cx="726" cy="726"/>
              </a:xfrm>
              <a:prstGeom prst="ellipse">
                <a:avLst/>
              </a:prstGeom>
              <a:gradFill rotWithShape="0">
                <a:gsLst>
                  <a:gs pos="0">
                    <a:schemeClr val="accent6"/>
                  </a:gs>
                  <a:gs pos="100000">
                    <a:schemeClr val="accent1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39" name="Oval 61">
                <a:extLst>
                  <a:ext uri="{FF2B5EF4-FFF2-40B4-BE49-F238E27FC236}">
                    <a16:creationId xmlns:a16="http://schemas.microsoft.com/office/drawing/2014/main" id="{5CB949D5-D449-9849-AE10-65D16681DF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08" y="733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37" name="Line 50">
              <a:extLst>
                <a:ext uri="{FF2B5EF4-FFF2-40B4-BE49-F238E27FC236}">
                  <a16:creationId xmlns:a16="http://schemas.microsoft.com/office/drawing/2014/main" id="{3D434AEC-1865-7346-8C62-E774BDCCD2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1800" y="3432175"/>
              <a:ext cx="36560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35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E18FDE-75D3-4448-ACC1-F1E48C6A53F7}"/>
              </a:ext>
            </a:extLst>
          </p:cNvPr>
          <p:cNvGrpSpPr/>
          <p:nvPr/>
        </p:nvGrpSpPr>
        <p:grpSpPr>
          <a:xfrm>
            <a:off x="1738671" y="1041393"/>
            <a:ext cx="5386387" cy="2941637"/>
            <a:chOff x="1824038" y="1639888"/>
            <a:chExt cx="5386387" cy="2941637"/>
          </a:xfrm>
        </p:grpSpPr>
        <p:sp>
          <p:nvSpPr>
            <p:cNvPr id="37932" name="Text Box 44"/>
            <p:cNvSpPr txBox="1">
              <a:spLocks noChangeArrowheads="1"/>
            </p:cNvSpPr>
            <p:nvPr/>
          </p:nvSpPr>
          <p:spPr bwMode="auto">
            <a:xfrm>
              <a:off x="2593624" y="1644650"/>
              <a:ext cx="75794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7941" name="Text Box 53"/>
            <p:cNvSpPr txBox="1">
              <a:spLocks noChangeArrowheads="1"/>
            </p:cNvSpPr>
            <p:nvPr/>
          </p:nvSpPr>
          <p:spPr bwMode="auto">
            <a:xfrm>
              <a:off x="2468456" y="1639888"/>
              <a:ext cx="1014626" cy="646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37937" name="Group 49"/>
            <p:cNvGrpSpPr>
              <a:grpSpLocks/>
            </p:cNvGrpSpPr>
            <p:nvPr/>
          </p:nvGrpSpPr>
          <p:grpSpPr bwMode="auto">
            <a:xfrm>
              <a:off x="6170613" y="2974975"/>
              <a:ext cx="914400" cy="914400"/>
              <a:chOff x="3869" y="1162"/>
              <a:chExt cx="576" cy="576"/>
            </a:xfrm>
          </p:grpSpPr>
          <p:sp>
            <p:nvSpPr>
              <p:cNvPr id="37928" name="Oval 40"/>
              <p:cNvSpPr>
                <a:spLocks noChangeAspect="1" noChangeArrowheads="1"/>
              </p:cNvSpPr>
              <p:nvPr/>
            </p:nvSpPr>
            <p:spPr bwMode="auto">
              <a:xfrm>
                <a:off x="3869" y="116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37930" name="Oval 42"/>
              <p:cNvSpPr>
                <a:spLocks noChangeAspect="1" noChangeArrowheads="1"/>
              </p:cNvSpPr>
              <p:nvPr/>
            </p:nvSpPr>
            <p:spPr bwMode="auto">
              <a:xfrm>
                <a:off x="4142" y="1436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37936" name="Group 48"/>
            <p:cNvGrpSpPr>
              <a:grpSpLocks/>
            </p:cNvGrpSpPr>
            <p:nvPr/>
          </p:nvGrpSpPr>
          <p:grpSpPr bwMode="auto">
            <a:xfrm>
              <a:off x="2057400" y="2517775"/>
              <a:ext cx="1828800" cy="1828800"/>
              <a:chOff x="150" y="1584"/>
              <a:chExt cx="1152" cy="1152"/>
            </a:xfrm>
          </p:grpSpPr>
          <p:sp>
            <p:nvSpPr>
              <p:cNvPr id="37933" name="Oval 45"/>
              <p:cNvSpPr>
                <a:spLocks noChangeAspect="1" noChangeArrowheads="1"/>
              </p:cNvSpPr>
              <p:nvPr/>
            </p:nvSpPr>
            <p:spPr bwMode="auto">
              <a:xfrm>
                <a:off x="150" y="1584"/>
                <a:ext cx="1152" cy="115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37935" name="Oval 47"/>
              <p:cNvSpPr>
                <a:spLocks noChangeAspect="1" noChangeArrowheads="1"/>
              </p:cNvSpPr>
              <p:nvPr/>
            </p:nvSpPr>
            <p:spPr bwMode="auto">
              <a:xfrm>
                <a:off x="711" y="2145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37939" name="Text Box 51"/>
            <p:cNvSpPr txBox="1">
              <a:spLocks noChangeArrowheads="1"/>
            </p:cNvSpPr>
            <p:nvPr/>
          </p:nvSpPr>
          <p:spPr bwMode="auto">
            <a:xfrm>
              <a:off x="4588183" y="2725738"/>
              <a:ext cx="428009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d</a:t>
              </a:r>
            </a:p>
          </p:txBody>
        </p:sp>
        <p:grpSp>
          <p:nvGrpSpPr>
            <p:cNvPr id="37946" name="Group 58"/>
            <p:cNvGrpSpPr>
              <a:grpSpLocks/>
            </p:cNvGrpSpPr>
            <p:nvPr/>
          </p:nvGrpSpPr>
          <p:grpSpPr bwMode="auto">
            <a:xfrm>
              <a:off x="1824038" y="2278063"/>
              <a:ext cx="2303462" cy="2303462"/>
              <a:chOff x="141" y="149"/>
              <a:chExt cx="1451" cy="1451"/>
            </a:xfrm>
          </p:grpSpPr>
          <p:sp>
            <p:nvSpPr>
              <p:cNvPr id="37944" name="Oval 56"/>
              <p:cNvSpPr>
                <a:spLocks noChangeAspect="1" noChangeArrowheads="1"/>
              </p:cNvSpPr>
              <p:nvPr/>
            </p:nvSpPr>
            <p:spPr bwMode="auto">
              <a:xfrm>
                <a:off x="141" y="149"/>
                <a:ext cx="1451" cy="1451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37945" name="Oval 57"/>
              <p:cNvSpPr>
                <a:spLocks noChangeAspect="1" noChangeArrowheads="1"/>
              </p:cNvSpPr>
              <p:nvPr/>
            </p:nvSpPr>
            <p:spPr bwMode="auto">
              <a:xfrm>
                <a:off x="852" y="860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37942" name="Text Box 54"/>
            <p:cNvSpPr txBox="1">
              <a:spLocks noChangeArrowheads="1"/>
            </p:cNvSpPr>
            <p:nvPr/>
          </p:nvSpPr>
          <p:spPr bwMode="auto">
            <a:xfrm>
              <a:off x="6170613" y="2223644"/>
              <a:ext cx="1014626" cy="64633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37950" name="Group 62"/>
            <p:cNvGrpSpPr>
              <a:grpSpLocks/>
            </p:cNvGrpSpPr>
            <p:nvPr/>
          </p:nvGrpSpPr>
          <p:grpSpPr bwMode="auto">
            <a:xfrm>
              <a:off x="6057900" y="2859088"/>
              <a:ext cx="1152525" cy="1152525"/>
              <a:chOff x="4660" y="385"/>
              <a:chExt cx="726" cy="726"/>
            </a:xfrm>
          </p:grpSpPr>
          <p:sp>
            <p:nvSpPr>
              <p:cNvPr id="37948" name="Oval 60"/>
              <p:cNvSpPr>
                <a:spLocks noChangeAspect="1" noChangeArrowheads="1"/>
              </p:cNvSpPr>
              <p:nvPr/>
            </p:nvSpPr>
            <p:spPr bwMode="auto">
              <a:xfrm>
                <a:off x="4660" y="385"/>
                <a:ext cx="726" cy="726"/>
              </a:xfrm>
              <a:prstGeom prst="ellipse">
                <a:avLst/>
              </a:prstGeom>
              <a:gradFill rotWithShape="0">
                <a:gsLst>
                  <a:gs pos="0">
                    <a:schemeClr val="accent6"/>
                  </a:gs>
                  <a:gs pos="100000">
                    <a:schemeClr val="accent1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37949" name="Oval 61"/>
              <p:cNvSpPr>
                <a:spLocks noChangeAspect="1" noChangeArrowheads="1"/>
              </p:cNvSpPr>
              <p:nvPr/>
            </p:nvSpPr>
            <p:spPr bwMode="auto">
              <a:xfrm>
                <a:off x="5008" y="733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37938" name="Line 50"/>
            <p:cNvSpPr>
              <a:spLocks noChangeShapeType="1"/>
            </p:cNvSpPr>
            <p:nvPr/>
          </p:nvSpPr>
          <p:spPr bwMode="auto">
            <a:xfrm>
              <a:off x="2971800" y="3432175"/>
              <a:ext cx="36560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graphicFrame>
        <p:nvGraphicFramePr>
          <p:cNvPr id="37918" name="Object 30"/>
          <p:cNvGraphicFramePr>
            <a:graphicFrameLocks noChangeAspect="1"/>
          </p:cNvGraphicFramePr>
          <p:nvPr/>
        </p:nvGraphicFramePr>
        <p:xfrm>
          <a:off x="1499817" y="4567230"/>
          <a:ext cx="6005998" cy="1188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1" name="Equation" r:id="rId4" imgW="1981080" imgH="393480" progId="Equation.DSMT4">
                  <p:embed/>
                </p:oleObj>
              </mc:Choice>
              <mc:Fallback>
                <p:oleObj name="Equation" r:id="rId4" imgW="1981080" imgH="393480" progId="Equation.DSMT4">
                  <p:embed/>
                  <p:pic>
                    <p:nvPicPr>
                      <p:cNvPr id="3791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9817" y="4567230"/>
                        <a:ext cx="6005998" cy="118872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84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72" name="Group 56"/>
          <p:cNvGrpSpPr>
            <a:grpSpLocks/>
          </p:cNvGrpSpPr>
          <p:nvPr/>
        </p:nvGrpSpPr>
        <p:grpSpPr bwMode="auto">
          <a:xfrm>
            <a:off x="5013382" y="1425720"/>
            <a:ext cx="914400" cy="1541463"/>
            <a:chOff x="2756" y="1477"/>
            <a:chExt cx="576" cy="971"/>
          </a:xfrm>
        </p:grpSpPr>
        <p:sp>
          <p:nvSpPr>
            <p:cNvPr id="60428" name="Oval 12"/>
            <p:cNvSpPr>
              <a:spLocks noChangeAspect="1" noChangeArrowheads="1"/>
            </p:cNvSpPr>
            <p:nvPr/>
          </p:nvSpPr>
          <p:spPr bwMode="auto">
            <a:xfrm>
              <a:off x="2756" y="1872"/>
              <a:ext cx="576" cy="576"/>
            </a:xfrm>
            <a:prstGeom prst="ellipse">
              <a:avLst/>
            </a:prstGeom>
            <a:gradFill rotWithShape="0">
              <a:gsLst>
                <a:gs pos="0">
                  <a:schemeClr val="accent6"/>
                </a:gs>
                <a:gs pos="100000">
                  <a:schemeClr val="accent1">
                    <a:gamma/>
                    <a:shade val="6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0430" name="Text Box 14"/>
            <p:cNvSpPr txBox="1">
              <a:spLocks noChangeArrowheads="1"/>
            </p:cNvSpPr>
            <p:nvPr/>
          </p:nvSpPr>
          <p:spPr bwMode="auto">
            <a:xfrm>
              <a:off x="2842" y="1477"/>
              <a:ext cx="477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0471" name="Oval 55"/>
            <p:cNvSpPr>
              <a:spLocks noChangeAspect="1" noChangeArrowheads="1"/>
            </p:cNvSpPr>
            <p:nvPr/>
          </p:nvSpPr>
          <p:spPr bwMode="auto">
            <a:xfrm>
              <a:off x="3029" y="2145"/>
              <a:ext cx="29" cy="2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60427" name="Oval 11"/>
          <p:cNvSpPr>
            <a:spLocks noChangeAspect="1" noChangeArrowheads="1"/>
          </p:cNvSpPr>
          <p:nvPr/>
        </p:nvSpPr>
        <p:spPr bwMode="auto">
          <a:xfrm>
            <a:off x="2653937" y="1587442"/>
            <a:ext cx="1828800" cy="18288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3220800" y="890095"/>
            <a:ext cx="75794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</a:t>
            </a:r>
            <a:r>
              <a:rPr kumimoji="0" lang="en-US" alt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graphicFrame>
        <p:nvGraphicFramePr>
          <p:cNvPr id="60445" name="Object 29"/>
          <p:cNvGraphicFramePr>
            <a:graphicFrameLocks noChangeAspect="1"/>
          </p:cNvGraphicFramePr>
          <p:nvPr/>
        </p:nvGraphicFramePr>
        <p:xfrm>
          <a:off x="2181225" y="4356158"/>
          <a:ext cx="4781550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" name="Equation" r:id="rId4" imgW="1587240" imgH="419040" progId="Equation.DSMT4">
                  <p:embed/>
                </p:oleObj>
              </mc:Choice>
              <mc:Fallback>
                <p:oleObj name="Equation" r:id="rId4" imgW="1587240" imgH="419040" progId="Equation.DSMT4">
                  <p:embed/>
                  <p:pic>
                    <p:nvPicPr>
                      <p:cNvPr id="6044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5" y="4356158"/>
                        <a:ext cx="4781550" cy="12636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61" name="Oval 45"/>
          <p:cNvSpPr>
            <a:spLocks noChangeAspect="1" noChangeArrowheads="1"/>
          </p:cNvSpPr>
          <p:nvPr/>
        </p:nvSpPr>
        <p:spPr bwMode="auto">
          <a:xfrm>
            <a:off x="3599770" y="2482068"/>
            <a:ext cx="46037" cy="46037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grpSp>
        <p:nvGrpSpPr>
          <p:cNvPr id="60458" name="Group 42"/>
          <p:cNvGrpSpPr>
            <a:grpSpLocks/>
          </p:cNvGrpSpPr>
          <p:nvPr/>
        </p:nvGrpSpPr>
        <p:grpSpPr bwMode="auto">
          <a:xfrm>
            <a:off x="3628345" y="3027992"/>
            <a:ext cx="1828800" cy="584200"/>
            <a:chOff x="1537" y="3454"/>
            <a:chExt cx="1152" cy="368"/>
          </a:xfrm>
        </p:grpSpPr>
        <p:sp>
          <p:nvSpPr>
            <p:cNvPr id="60454" name="Line 38"/>
            <p:cNvSpPr>
              <a:spLocks noChangeShapeType="1"/>
            </p:cNvSpPr>
            <p:nvPr/>
          </p:nvSpPr>
          <p:spPr bwMode="auto">
            <a:xfrm>
              <a:off x="1537" y="3721"/>
              <a:ext cx="1152" cy="0"/>
            </a:xfrm>
            <a:prstGeom prst="line">
              <a:avLst/>
            </a:prstGeom>
            <a:noFill/>
            <a:ln w="57150">
              <a:noFill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60457" name="Text Box 41"/>
            <p:cNvSpPr txBox="1">
              <a:spLocks noChangeArrowheads="1"/>
            </p:cNvSpPr>
            <p:nvPr/>
          </p:nvSpPr>
          <p:spPr bwMode="auto">
            <a:xfrm>
              <a:off x="1860" y="3454"/>
              <a:ext cx="499" cy="36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d/2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>
            <a:off x="3622788" y="2509879"/>
            <a:ext cx="1828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120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34" name="Object 18"/>
          <p:cNvGraphicFramePr>
            <a:graphicFrameLocks noChangeAspect="1"/>
          </p:cNvGraphicFramePr>
          <p:nvPr/>
        </p:nvGraphicFramePr>
        <p:xfrm>
          <a:off x="2144713" y="3967912"/>
          <a:ext cx="4854575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9" name="Equation" r:id="rId4" imgW="1612800" imgH="419040" progId="Equation.DSMT4">
                  <p:embed/>
                </p:oleObj>
              </mc:Choice>
              <mc:Fallback>
                <p:oleObj name="Equation" r:id="rId4" imgW="1612800" imgH="419040" progId="Equation.DSMT4">
                  <p:embed/>
                  <p:pic>
                    <p:nvPicPr>
                      <p:cNvPr id="6043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3967912"/>
                        <a:ext cx="4854575" cy="126206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CE6177F2-05D5-1440-9BB0-3771119CDA96}"/>
              </a:ext>
            </a:extLst>
          </p:cNvPr>
          <p:cNvGrpSpPr/>
          <p:nvPr/>
        </p:nvGrpSpPr>
        <p:grpSpPr>
          <a:xfrm>
            <a:off x="207199" y="891097"/>
            <a:ext cx="8729602" cy="2537903"/>
            <a:chOff x="207199" y="775667"/>
            <a:chExt cx="8729602" cy="2537903"/>
          </a:xfrm>
        </p:grpSpPr>
        <p:grpSp>
          <p:nvGrpSpPr>
            <p:cNvPr id="24" name="Group 56"/>
            <p:cNvGrpSpPr>
              <a:grpSpLocks/>
            </p:cNvGrpSpPr>
            <p:nvPr/>
          </p:nvGrpSpPr>
          <p:grpSpPr bwMode="auto">
            <a:xfrm>
              <a:off x="8022401" y="1275219"/>
              <a:ext cx="914400" cy="1581151"/>
              <a:chOff x="2743" y="1452"/>
              <a:chExt cx="576" cy="996"/>
            </a:xfrm>
          </p:grpSpPr>
          <p:sp>
            <p:nvSpPr>
              <p:cNvPr id="25" name="Oval 12"/>
              <p:cNvSpPr>
                <a:spLocks noChangeAspect="1" noChangeArrowheads="1"/>
              </p:cNvSpPr>
              <p:nvPr/>
            </p:nvSpPr>
            <p:spPr bwMode="auto">
              <a:xfrm>
                <a:off x="2743" y="1872"/>
                <a:ext cx="576" cy="576"/>
              </a:xfrm>
              <a:prstGeom prst="ellipse">
                <a:avLst/>
              </a:prstGeom>
              <a:gradFill rotWithShape="0">
                <a:gsLst>
                  <a:gs pos="0">
                    <a:schemeClr val="accent6"/>
                  </a:gs>
                  <a:gs pos="100000">
                    <a:schemeClr val="accent1">
                      <a:gamma/>
                      <a:shade val="6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26" name="Text Box 14"/>
              <p:cNvSpPr txBox="1">
                <a:spLocks noChangeArrowheads="1"/>
              </p:cNvSpPr>
              <p:nvPr/>
            </p:nvSpPr>
            <p:spPr bwMode="auto">
              <a:xfrm>
                <a:off x="2807" y="1452"/>
                <a:ext cx="477" cy="40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M</a:t>
                </a:r>
                <a:r>
                  <a:rPr kumimoji="0" lang="en-US" altLang="en-US" sz="3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2</a:t>
                </a:r>
                <a:endPara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27" name="Oval 55"/>
              <p:cNvSpPr>
                <a:spLocks noChangeAspect="1" noChangeArrowheads="1"/>
              </p:cNvSpPr>
              <p:nvPr/>
            </p:nvSpPr>
            <p:spPr bwMode="auto">
              <a:xfrm>
                <a:off x="3016" y="2146"/>
                <a:ext cx="29" cy="2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11"/>
            <p:cNvSpPr>
              <a:spLocks noChangeAspect="1" noChangeArrowheads="1"/>
            </p:cNvSpPr>
            <p:nvPr/>
          </p:nvSpPr>
          <p:spPr bwMode="auto">
            <a:xfrm>
              <a:off x="207199" y="1484770"/>
              <a:ext cx="1828800" cy="1828800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782110" y="775667"/>
              <a:ext cx="757940" cy="6463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3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1" name="Oval 45"/>
            <p:cNvSpPr>
              <a:spLocks noChangeAspect="1" noChangeArrowheads="1"/>
            </p:cNvSpPr>
            <p:nvPr/>
          </p:nvSpPr>
          <p:spPr bwMode="auto">
            <a:xfrm>
              <a:off x="1098581" y="2376152"/>
              <a:ext cx="46037" cy="4603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60460" name="Group 44"/>
            <p:cNvGrpSpPr>
              <a:grpSpLocks/>
            </p:cNvGrpSpPr>
            <p:nvPr/>
          </p:nvGrpSpPr>
          <p:grpSpPr bwMode="auto">
            <a:xfrm>
              <a:off x="1138854" y="1811120"/>
              <a:ext cx="7313613" cy="588963"/>
              <a:chOff x="712" y="1789"/>
              <a:chExt cx="4607" cy="371"/>
            </a:xfrm>
          </p:grpSpPr>
          <p:sp>
            <p:nvSpPr>
              <p:cNvPr id="60432" name="Line 16"/>
              <p:cNvSpPr>
                <a:spLocks noChangeShapeType="1"/>
              </p:cNvSpPr>
              <p:nvPr/>
            </p:nvSpPr>
            <p:spPr bwMode="auto">
              <a:xfrm>
                <a:off x="712" y="2160"/>
                <a:ext cx="4607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60459" name="Text Box 43"/>
              <p:cNvSpPr txBox="1">
                <a:spLocks noChangeArrowheads="1"/>
              </p:cNvSpPr>
              <p:nvPr/>
            </p:nvSpPr>
            <p:spPr bwMode="auto">
              <a:xfrm>
                <a:off x="2843" y="1789"/>
                <a:ext cx="413" cy="36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2d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1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1590126"/>
            <a:ext cx="8040532" cy="2930543"/>
            <a:chOff x="3349101" y="1341423"/>
            <a:chExt cx="5178382" cy="1887371"/>
          </a:xfrm>
        </p:grpSpPr>
        <p:grpSp>
          <p:nvGrpSpPr>
            <p:cNvPr id="3" name="Group 2"/>
            <p:cNvGrpSpPr/>
            <p:nvPr/>
          </p:nvGrpSpPr>
          <p:grpSpPr>
            <a:xfrm>
              <a:off x="3349101" y="1341423"/>
              <a:ext cx="5178382" cy="959104"/>
              <a:chOff x="1759787" y="2609450"/>
              <a:chExt cx="5178382" cy="9591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131313"/>
                  </a:clrFrom>
                  <a:clrTo>
                    <a:srgbClr val="13131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9065" y="2609450"/>
                <a:ext cx="959104" cy="959104"/>
              </a:xfrm>
              <a:prstGeom prst="rect">
                <a:avLst/>
              </a:prstGeom>
            </p:spPr>
          </p:pic>
          <p:sp>
            <p:nvSpPr>
              <p:cNvPr id="7" name="Line 12"/>
              <p:cNvSpPr>
                <a:spLocks noChangeShapeType="1"/>
              </p:cNvSpPr>
              <p:nvPr/>
            </p:nvSpPr>
            <p:spPr bwMode="auto">
              <a:xfrm flipH="1">
                <a:off x="1778456" y="3081391"/>
                <a:ext cx="3175" cy="44767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 flipH="1">
                <a:off x="1759787" y="3088567"/>
                <a:ext cx="4698374" cy="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9" name="Arc 14"/>
            <p:cNvSpPr>
              <a:spLocks/>
            </p:cNvSpPr>
            <p:nvPr/>
          </p:nvSpPr>
          <p:spPr bwMode="auto">
            <a:xfrm flipH="1">
              <a:off x="3349101" y="1815919"/>
              <a:ext cx="4697412" cy="14128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5675"/>
                <a:gd name="T1" fmla="*/ 0 h 21600"/>
                <a:gd name="T2" fmla="*/ 15675 w 15675"/>
                <a:gd name="T3" fmla="*/ 6738 h 21600"/>
                <a:gd name="T4" fmla="*/ 0 w 1567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75" h="21600" fill="none" extrusionOk="0">
                  <a:moveTo>
                    <a:pt x="-1" y="0"/>
                  </a:moveTo>
                  <a:cubicBezTo>
                    <a:pt x="5928" y="0"/>
                    <a:pt x="11595" y="2436"/>
                    <a:pt x="15674" y="6738"/>
                  </a:cubicBezTo>
                </a:path>
                <a:path w="15675" h="21600" stroke="0" extrusionOk="0">
                  <a:moveTo>
                    <a:pt x="-1" y="0"/>
                  </a:moveTo>
                  <a:cubicBezTo>
                    <a:pt x="5928" y="0"/>
                    <a:pt x="11595" y="2436"/>
                    <a:pt x="15674" y="673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  <p:sp>
        <p:nvSpPr>
          <p:cNvPr id="20" name="Line 27"/>
          <p:cNvSpPr>
            <a:spLocks noChangeShapeType="1"/>
          </p:cNvSpPr>
          <p:nvPr/>
        </p:nvSpPr>
        <p:spPr bwMode="auto">
          <a:xfrm>
            <a:off x="7750921" y="2340850"/>
            <a:ext cx="0" cy="2191321"/>
          </a:xfrm>
          <a:prstGeom prst="line">
            <a:avLst/>
          </a:prstGeom>
          <a:noFill/>
          <a:ln w="57150" cap="rnd">
            <a:solidFill>
              <a:srgbClr val="008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7772063" y="3318131"/>
            <a:ext cx="1371937" cy="62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</a:t>
            </a:r>
            <a:r>
              <a:rPr kumimoji="0" lang="en-US" alt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Gravity</a:t>
            </a:r>
            <a:endParaRPr kumimoji="0" lang="en-US" altLang="en-US" sz="20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7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0FE5468-D1D4-0640-83CD-36574A6F67F7}"/>
              </a:ext>
            </a:extLst>
          </p:cNvPr>
          <p:cNvGrpSpPr/>
          <p:nvPr/>
        </p:nvGrpSpPr>
        <p:grpSpPr>
          <a:xfrm>
            <a:off x="1436688" y="116488"/>
            <a:ext cx="6270625" cy="6625024"/>
            <a:chOff x="2749777" y="42476"/>
            <a:chExt cx="6270625" cy="6625024"/>
          </a:xfrm>
        </p:grpSpPr>
        <p:grpSp>
          <p:nvGrpSpPr>
            <p:cNvPr id="55333" name="Group 37"/>
            <p:cNvGrpSpPr>
              <a:grpSpLocks/>
            </p:cNvGrpSpPr>
            <p:nvPr/>
          </p:nvGrpSpPr>
          <p:grpSpPr bwMode="auto">
            <a:xfrm>
              <a:off x="4884964" y="2608263"/>
              <a:ext cx="1468438" cy="1473200"/>
              <a:chOff x="2250" y="1775"/>
              <a:chExt cx="925" cy="928"/>
            </a:xfrm>
          </p:grpSpPr>
          <p:sp>
            <p:nvSpPr>
              <p:cNvPr id="55299" name="Oval 3"/>
              <p:cNvSpPr>
                <a:spLocks noChangeAspect="1" noChangeArrowheads="1"/>
              </p:cNvSpPr>
              <p:nvPr/>
            </p:nvSpPr>
            <p:spPr bwMode="auto">
              <a:xfrm>
                <a:off x="2250" y="1775"/>
                <a:ext cx="925" cy="928"/>
              </a:xfrm>
              <a:prstGeom prst="ellipse">
                <a:avLst/>
              </a:prstGeom>
              <a:solidFill>
                <a:schemeClr val="accent6"/>
              </a:solidFill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00" name="Arc 4"/>
              <p:cNvSpPr>
                <a:spLocks noChangeAspect="1"/>
              </p:cNvSpPr>
              <p:nvPr/>
            </p:nvSpPr>
            <p:spPr bwMode="auto">
              <a:xfrm>
                <a:off x="2712" y="1778"/>
                <a:ext cx="460" cy="924"/>
              </a:xfrm>
              <a:custGeom>
                <a:avLst/>
                <a:gdLst>
                  <a:gd name="G0" fmla="+- 49 0 0"/>
                  <a:gd name="G1" fmla="+- 21600 0 0"/>
                  <a:gd name="G2" fmla="+- 21600 0 0"/>
                  <a:gd name="T0" fmla="*/ 80 w 21649"/>
                  <a:gd name="T1" fmla="*/ 0 h 43200"/>
                  <a:gd name="T2" fmla="*/ 0 w 21649"/>
                  <a:gd name="T3" fmla="*/ 43200 h 43200"/>
                  <a:gd name="T4" fmla="*/ 49 w 21649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49" h="43200" fill="none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</a:path>
                  <a:path w="21649" h="43200" stroke="0" extrusionOk="0">
                    <a:moveTo>
                      <a:pt x="79" y="0"/>
                    </a:moveTo>
                    <a:cubicBezTo>
                      <a:pt x="11997" y="17"/>
                      <a:pt x="21649" y="9682"/>
                      <a:pt x="21649" y="21600"/>
                    </a:cubicBezTo>
                    <a:cubicBezTo>
                      <a:pt x="21649" y="33529"/>
                      <a:pt x="11978" y="43200"/>
                      <a:pt x="49" y="43200"/>
                    </a:cubicBezTo>
                    <a:cubicBezTo>
                      <a:pt x="32" y="43200"/>
                      <a:pt x="16" y="43199"/>
                      <a:pt x="0" y="43199"/>
                    </a:cubicBezTo>
                    <a:lnTo>
                      <a:pt x="49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330" name="Group 34"/>
            <p:cNvGrpSpPr>
              <a:grpSpLocks/>
            </p:cNvGrpSpPr>
            <p:nvPr/>
          </p:nvGrpSpPr>
          <p:grpSpPr bwMode="auto">
            <a:xfrm>
              <a:off x="5637439" y="1617663"/>
              <a:ext cx="2792413" cy="1766887"/>
              <a:chOff x="2724" y="1151"/>
              <a:chExt cx="1759" cy="1113"/>
            </a:xfrm>
          </p:grpSpPr>
          <p:sp>
            <p:nvSpPr>
              <p:cNvPr id="55327" name="Line 31"/>
              <p:cNvSpPr>
                <a:spLocks noChangeShapeType="1"/>
              </p:cNvSpPr>
              <p:nvPr/>
            </p:nvSpPr>
            <p:spPr bwMode="auto">
              <a:xfrm flipH="1">
                <a:off x="2724" y="1154"/>
                <a:ext cx="1759" cy="1110"/>
              </a:xfrm>
              <a:prstGeom prst="line">
                <a:avLst/>
              </a:prstGeom>
              <a:noFill/>
              <a:ln w="38100" cap="rnd">
                <a:solidFill>
                  <a:srgbClr val="008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23" name="Line 27"/>
              <p:cNvSpPr>
                <a:spLocks noChangeShapeType="1"/>
              </p:cNvSpPr>
              <p:nvPr/>
            </p:nvSpPr>
            <p:spPr bwMode="auto">
              <a:xfrm flipH="1">
                <a:off x="4264" y="1151"/>
                <a:ext cx="218" cy="143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332" name="Group 36"/>
            <p:cNvGrpSpPr>
              <a:grpSpLocks/>
            </p:cNvGrpSpPr>
            <p:nvPr/>
          </p:nvGrpSpPr>
          <p:grpSpPr bwMode="auto">
            <a:xfrm>
              <a:off x="5627914" y="3201988"/>
              <a:ext cx="3392488" cy="192087"/>
              <a:chOff x="2718" y="2149"/>
              <a:chExt cx="2137" cy="121"/>
            </a:xfrm>
          </p:grpSpPr>
          <p:sp>
            <p:nvSpPr>
              <p:cNvPr id="55328" name="Line 32"/>
              <p:cNvSpPr>
                <a:spLocks noChangeShapeType="1"/>
              </p:cNvSpPr>
              <p:nvPr/>
            </p:nvSpPr>
            <p:spPr bwMode="auto">
              <a:xfrm flipV="1">
                <a:off x="2718" y="2150"/>
                <a:ext cx="2118" cy="120"/>
              </a:xfrm>
              <a:prstGeom prst="line">
                <a:avLst/>
              </a:prstGeom>
              <a:noFill/>
              <a:ln w="38100" cap="rnd">
                <a:solidFill>
                  <a:srgbClr val="008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25" name="Line 29"/>
              <p:cNvSpPr>
                <a:spLocks noChangeShapeType="1"/>
              </p:cNvSpPr>
              <p:nvPr/>
            </p:nvSpPr>
            <p:spPr bwMode="auto">
              <a:xfrm flipH="1">
                <a:off x="4537" y="2149"/>
                <a:ext cx="318" cy="17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grpSp>
          <p:nvGrpSpPr>
            <p:cNvPr id="55331" name="Group 35"/>
            <p:cNvGrpSpPr>
              <a:grpSpLocks/>
            </p:cNvGrpSpPr>
            <p:nvPr/>
          </p:nvGrpSpPr>
          <p:grpSpPr bwMode="auto">
            <a:xfrm>
              <a:off x="5618389" y="468313"/>
              <a:ext cx="1693863" cy="2946400"/>
              <a:chOff x="2712" y="445"/>
              <a:chExt cx="1057" cy="1838"/>
            </a:xfrm>
          </p:grpSpPr>
          <p:sp>
            <p:nvSpPr>
              <p:cNvPr id="55326" name="Line 30"/>
              <p:cNvSpPr>
                <a:spLocks noChangeShapeType="1"/>
              </p:cNvSpPr>
              <p:nvPr/>
            </p:nvSpPr>
            <p:spPr bwMode="auto">
              <a:xfrm flipH="1">
                <a:off x="2712" y="448"/>
                <a:ext cx="1052" cy="1835"/>
              </a:xfrm>
              <a:prstGeom prst="line">
                <a:avLst/>
              </a:prstGeom>
              <a:noFill/>
              <a:ln w="38100" cap="rnd">
                <a:solidFill>
                  <a:srgbClr val="008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20" name="Line 24"/>
              <p:cNvSpPr>
                <a:spLocks noChangeShapeType="1"/>
              </p:cNvSpPr>
              <p:nvPr/>
            </p:nvSpPr>
            <p:spPr bwMode="auto">
              <a:xfrm flipH="1">
                <a:off x="3631" y="445"/>
                <a:ext cx="138" cy="229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55321" name="Line 25"/>
            <p:cNvSpPr>
              <a:spLocks noChangeShapeType="1"/>
            </p:cNvSpPr>
            <p:nvPr/>
          </p:nvSpPr>
          <p:spPr bwMode="auto">
            <a:xfrm>
              <a:off x="7104289" y="865188"/>
              <a:ext cx="1335088" cy="769937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5324" name="Line 28"/>
            <p:cNvSpPr>
              <a:spLocks noChangeShapeType="1"/>
            </p:cNvSpPr>
            <p:nvPr/>
          </p:nvSpPr>
          <p:spPr bwMode="auto">
            <a:xfrm>
              <a:off x="8077427" y="1822450"/>
              <a:ext cx="942975" cy="139858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55340" name="Group 44"/>
            <p:cNvGrpSpPr>
              <a:grpSpLocks/>
            </p:cNvGrpSpPr>
            <p:nvPr/>
          </p:nvGrpSpPr>
          <p:grpSpPr bwMode="auto">
            <a:xfrm>
              <a:off x="5616802" y="3384550"/>
              <a:ext cx="2887662" cy="1482725"/>
              <a:chOff x="2711" y="2264"/>
              <a:chExt cx="1819" cy="934"/>
            </a:xfrm>
          </p:grpSpPr>
          <p:sp>
            <p:nvSpPr>
              <p:cNvPr id="55338" name="Line 42"/>
              <p:cNvSpPr>
                <a:spLocks noChangeShapeType="1"/>
              </p:cNvSpPr>
              <p:nvPr/>
            </p:nvSpPr>
            <p:spPr bwMode="auto">
              <a:xfrm>
                <a:off x="2711" y="2264"/>
                <a:ext cx="1618" cy="833"/>
              </a:xfrm>
              <a:prstGeom prst="line">
                <a:avLst/>
              </a:prstGeom>
              <a:noFill/>
              <a:ln w="38100" cap="rnd">
                <a:solidFill>
                  <a:srgbClr val="008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39" name="Line 43"/>
              <p:cNvSpPr>
                <a:spLocks noChangeShapeType="1"/>
              </p:cNvSpPr>
              <p:nvPr/>
            </p:nvSpPr>
            <p:spPr bwMode="auto">
              <a:xfrm flipH="1" flipV="1">
                <a:off x="4314" y="3087"/>
                <a:ext cx="216" cy="111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55337" name="Line 41"/>
            <p:cNvSpPr>
              <a:spLocks noChangeShapeType="1"/>
            </p:cNvSpPr>
            <p:nvPr/>
          </p:nvSpPr>
          <p:spPr bwMode="auto">
            <a:xfrm>
              <a:off x="8512402" y="3232150"/>
              <a:ext cx="0" cy="16541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55344" name="Group 48"/>
            <p:cNvGrpSpPr>
              <a:grpSpLocks/>
            </p:cNvGrpSpPr>
            <p:nvPr/>
          </p:nvGrpSpPr>
          <p:grpSpPr bwMode="auto">
            <a:xfrm>
              <a:off x="5613627" y="3376613"/>
              <a:ext cx="1728787" cy="2757487"/>
              <a:chOff x="2709" y="2259"/>
              <a:chExt cx="1089" cy="1737"/>
            </a:xfrm>
          </p:grpSpPr>
          <p:sp>
            <p:nvSpPr>
              <p:cNvPr id="55342" name="Line 46"/>
              <p:cNvSpPr>
                <a:spLocks noChangeShapeType="1"/>
              </p:cNvSpPr>
              <p:nvPr/>
            </p:nvSpPr>
            <p:spPr bwMode="auto">
              <a:xfrm>
                <a:off x="2709" y="2259"/>
                <a:ext cx="960" cy="1529"/>
              </a:xfrm>
              <a:prstGeom prst="line">
                <a:avLst/>
              </a:prstGeom>
              <a:noFill/>
              <a:ln w="38100" cap="rnd">
                <a:solidFill>
                  <a:srgbClr val="008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43" name="Line 47"/>
              <p:cNvSpPr>
                <a:spLocks noChangeShapeType="1"/>
              </p:cNvSpPr>
              <p:nvPr/>
            </p:nvSpPr>
            <p:spPr bwMode="auto">
              <a:xfrm flipH="1" flipV="1">
                <a:off x="3663" y="3784"/>
                <a:ext cx="135" cy="212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55341" name="Line 45"/>
            <p:cNvSpPr>
              <a:spLocks noChangeShapeType="1"/>
            </p:cNvSpPr>
            <p:nvPr/>
          </p:nvSpPr>
          <p:spPr bwMode="auto">
            <a:xfrm rot="1800000">
              <a:off x="7759927" y="4594225"/>
              <a:ext cx="0" cy="16541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5345" name="Arc 49"/>
            <p:cNvSpPr>
              <a:spLocks/>
            </p:cNvSpPr>
            <p:nvPr/>
          </p:nvSpPr>
          <p:spPr bwMode="auto">
            <a:xfrm>
              <a:off x="5429477" y="477838"/>
              <a:ext cx="3090862" cy="5740400"/>
            </a:xfrm>
            <a:custGeom>
              <a:avLst/>
              <a:gdLst>
                <a:gd name="G0" fmla="+- 1662 0 0"/>
                <a:gd name="G1" fmla="+- 21600 0 0"/>
                <a:gd name="G2" fmla="+- 21600 0 0"/>
                <a:gd name="T0" fmla="*/ 1662 w 23262"/>
                <a:gd name="T1" fmla="*/ 0 h 43200"/>
                <a:gd name="T2" fmla="*/ 0 w 23262"/>
                <a:gd name="T3" fmla="*/ 43136 h 43200"/>
                <a:gd name="T4" fmla="*/ 1662 w 2326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262" h="43200" fill="none" extrusionOk="0">
                  <a:moveTo>
                    <a:pt x="1661" y="0"/>
                  </a:moveTo>
                  <a:cubicBezTo>
                    <a:pt x="13591" y="0"/>
                    <a:pt x="23262" y="9670"/>
                    <a:pt x="23262" y="21600"/>
                  </a:cubicBezTo>
                  <a:cubicBezTo>
                    <a:pt x="23262" y="33529"/>
                    <a:pt x="13591" y="43200"/>
                    <a:pt x="1662" y="43200"/>
                  </a:cubicBezTo>
                  <a:cubicBezTo>
                    <a:pt x="1107" y="43200"/>
                    <a:pt x="552" y="43178"/>
                    <a:pt x="0" y="43135"/>
                  </a:cubicBezTo>
                </a:path>
                <a:path w="23262" h="43200" stroke="0" extrusionOk="0">
                  <a:moveTo>
                    <a:pt x="1661" y="0"/>
                  </a:moveTo>
                  <a:cubicBezTo>
                    <a:pt x="13591" y="0"/>
                    <a:pt x="23262" y="9670"/>
                    <a:pt x="23262" y="21600"/>
                  </a:cubicBezTo>
                  <a:cubicBezTo>
                    <a:pt x="23262" y="33529"/>
                    <a:pt x="13591" y="43200"/>
                    <a:pt x="1662" y="43200"/>
                  </a:cubicBezTo>
                  <a:cubicBezTo>
                    <a:pt x="1107" y="43200"/>
                    <a:pt x="552" y="43178"/>
                    <a:pt x="0" y="43135"/>
                  </a:cubicBezTo>
                  <a:lnTo>
                    <a:pt x="1662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5346" name="Arc 50"/>
            <p:cNvSpPr>
              <a:spLocks/>
            </p:cNvSpPr>
            <p:nvPr/>
          </p:nvSpPr>
          <p:spPr bwMode="auto">
            <a:xfrm flipH="1">
              <a:off x="2749777" y="479425"/>
              <a:ext cx="3038475" cy="5740400"/>
            </a:xfrm>
            <a:custGeom>
              <a:avLst/>
              <a:gdLst>
                <a:gd name="G0" fmla="+- 1271 0 0"/>
                <a:gd name="G1" fmla="+- 21600 0 0"/>
                <a:gd name="G2" fmla="+- 21600 0 0"/>
                <a:gd name="T0" fmla="*/ 0 w 22871"/>
                <a:gd name="T1" fmla="*/ 37 h 43200"/>
                <a:gd name="T2" fmla="*/ 883 w 22871"/>
                <a:gd name="T3" fmla="*/ 43197 h 43200"/>
                <a:gd name="T4" fmla="*/ 1271 w 22871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71" h="43200" fill="none" extrusionOk="0">
                  <a:moveTo>
                    <a:pt x="0" y="37"/>
                  </a:moveTo>
                  <a:cubicBezTo>
                    <a:pt x="423" y="12"/>
                    <a:pt x="847" y="0"/>
                    <a:pt x="1271" y="0"/>
                  </a:cubicBezTo>
                  <a:cubicBezTo>
                    <a:pt x="13200" y="0"/>
                    <a:pt x="22871" y="9670"/>
                    <a:pt x="22871" y="21600"/>
                  </a:cubicBezTo>
                  <a:cubicBezTo>
                    <a:pt x="22871" y="33529"/>
                    <a:pt x="13200" y="43200"/>
                    <a:pt x="1271" y="43200"/>
                  </a:cubicBezTo>
                  <a:cubicBezTo>
                    <a:pt x="1141" y="43200"/>
                    <a:pt x="1012" y="43198"/>
                    <a:pt x="883" y="43196"/>
                  </a:cubicBezTo>
                </a:path>
                <a:path w="22871" h="43200" stroke="0" extrusionOk="0">
                  <a:moveTo>
                    <a:pt x="0" y="37"/>
                  </a:moveTo>
                  <a:cubicBezTo>
                    <a:pt x="423" y="12"/>
                    <a:pt x="847" y="0"/>
                    <a:pt x="1271" y="0"/>
                  </a:cubicBezTo>
                  <a:cubicBezTo>
                    <a:pt x="13200" y="0"/>
                    <a:pt x="22871" y="9670"/>
                    <a:pt x="22871" y="21600"/>
                  </a:cubicBezTo>
                  <a:cubicBezTo>
                    <a:pt x="22871" y="33529"/>
                    <a:pt x="13200" y="43200"/>
                    <a:pt x="1271" y="43200"/>
                  </a:cubicBezTo>
                  <a:cubicBezTo>
                    <a:pt x="1141" y="43200"/>
                    <a:pt x="1012" y="43198"/>
                    <a:pt x="883" y="43196"/>
                  </a:cubicBezTo>
                  <a:lnTo>
                    <a:pt x="1271" y="21600"/>
                  </a:ln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55352" name="Line 56"/>
            <p:cNvSpPr>
              <a:spLocks noChangeShapeType="1"/>
            </p:cNvSpPr>
            <p:nvPr/>
          </p:nvSpPr>
          <p:spPr bwMode="auto">
            <a:xfrm rot="3600000">
              <a:off x="6381977" y="5376862"/>
              <a:ext cx="0" cy="17303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55355" name="Group 59"/>
            <p:cNvGrpSpPr>
              <a:grpSpLocks/>
            </p:cNvGrpSpPr>
            <p:nvPr/>
          </p:nvGrpSpPr>
          <p:grpSpPr bwMode="auto">
            <a:xfrm>
              <a:off x="5627914" y="3352800"/>
              <a:ext cx="0" cy="3314700"/>
              <a:chOff x="2880" y="2160"/>
              <a:chExt cx="0" cy="2088"/>
            </a:xfrm>
          </p:grpSpPr>
          <p:sp>
            <p:nvSpPr>
              <p:cNvPr id="55353" name="Line 57"/>
              <p:cNvSpPr>
                <a:spLocks noChangeShapeType="1"/>
              </p:cNvSpPr>
              <p:nvPr/>
            </p:nvSpPr>
            <p:spPr bwMode="auto">
              <a:xfrm flipV="1">
                <a:off x="2880" y="3963"/>
                <a:ext cx="0" cy="285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sp>
            <p:nvSpPr>
              <p:cNvPr id="55354" name="Line 58"/>
              <p:cNvSpPr>
                <a:spLocks noChangeShapeType="1"/>
              </p:cNvSpPr>
              <p:nvPr/>
            </p:nvSpPr>
            <p:spPr bwMode="auto">
              <a:xfrm flipV="1">
                <a:off x="2880" y="2160"/>
                <a:ext cx="0" cy="1806"/>
              </a:xfrm>
              <a:prstGeom prst="line">
                <a:avLst/>
              </a:prstGeom>
              <a:noFill/>
              <a:ln w="38100" cap="rnd">
                <a:solidFill>
                  <a:srgbClr val="008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655082" y="4045744"/>
              <a:ext cx="920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Earth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69525" y="42476"/>
              <a:ext cx="9771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Moon</a:t>
              </a:r>
            </a:p>
          </p:txBody>
        </p:sp>
        <p:sp>
          <p:nvSpPr>
            <p:cNvPr id="55319" name="Line 23"/>
            <p:cNvSpPr>
              <a:spLocks noChangeShapeType="1"/>
            </p:cNvSpPr>
            <p:nvPr/>
          </p:nvSpPr>
          <p:spPr bwMode="auto">
            <a:xfrm>
              <a:off x="5664427" y="476289"/>
              <a:ext cx="1654175" cy="317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131313"/>
                </a:clrFrom>
                <a:clrTo>
                  <a:srgbClr val="13131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489" y="199055"/>
              <a:ext cx="566928" cy="566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7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3298825" y="3475038"/>
            <a:ext cx="0" cy="31559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367088" y="6327775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South Pole</a:t>
            </a:r>
          </a:p>
        </p:txBody>
      </p:sp>
      <p:pic>
        <p:nvPicPr>
          <p:cNvPr id="9220" name="Picture 4" descr="EarthDisk83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569913"/>
            <a:ext cx="5713413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442913" y="3089275"/>
            <a:ext cx="7486650" cy="1073150"/>
            <a:chOff x="279" y="1946"/>
            <a:chExt cx="4716" cy="676"/>
          </a:xfrm>
        </p:grpSpPr>
        <p:sp>
          <p:nvSpPr>
            <p:cNvPr id="9228" name="Text Box 6"/>
            <p:cNvSpPr txBox="1">
              <a:spLocks noChangeArrowheads="1"/>
            </p:cNvSpPr>
            <p:nvPr/>
          </p:nvSpPr>
          <p:spPr bwMode="auto">
            <a:xfrm>
              <a:off x="3950" y="1946"/>
              <a:ext cx="1045" cy="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3200" i="1">
                  <a:solidFill>
                    <a:schemeClr val="hlink"/>
                  </a:solidFill>
                </a:rPr>
                <a:t>Equator</a:t>
              </a:r>
              <a:endParaRPr lang="en-US" sz="2800">
                <a:solidFill>
                  <a:schemeClr val="hlink"/>
                </a:solidFill>
              </a:endParaRPr>
            </a:p>
          </p:txBody>
        </p:sp>
        <p:sp>
          <p:nvSpPr>
            <p:cNvPr id="9229" name="Arc 7"/>
            <p:cNvSpPr>
              <a:spLocks/>
            </p:cNvSpPr>
            <p:nvPr/>
          </p:nvSpPr>
          <p:spPr bwMode="auto">
            <a:xfrm rot="5400000" flipH="1">
              <a:off x="1839" y="583"/>
              <a:ext cx="479" cy="3599"/>
            </a:xfrm>
            <a:custGeom>
              <a:avLst/>
              <a:gdLst>
                <a:gd name="T0" fmla="*/ 479 w 23781"/>
                <a:gd name="T1" fmla="*/ 3590 h 43200"/>
                <a:gd name="T2" fmla="*/ 451 w 23781"/>
                <a:gd name="T3" fmla="*/ 1 h 43200"/>
                <a:gd name="T4" fmla="*/ 435 w 23781"/>
                <a:gd name="T5" fmla="*/ 18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781" h="43200" fill="none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</a:path>
                <a:path w="23781" h="43200" stroke="0" extrusionOk="0">
                  <a:moveTo>
                    <a:pt x="23780" y="43089"/>
                  </a:moveTo>
                  <a:cubicBezTo>
                    <a:pt x="23056" y="43163"/>
                    <a:pt x="223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71" y="-1"/>
                    <a:pt x="22142" y="5"/>
                    <a:pt x="22412" y="15"/>
                  </a:cubicBezTo>
                  <a:lnTo>
                    <a:pt x="21600" y="21600"/>
                  </a:lnTo>
                  <a:lnTo>
                    <a:pt x="23780" y="43089"/>
                  </a:lnTo>
                  <a:close/>
                </a:path>
              </a:pathLst>
            </a:custGeom>
            <a:noFill/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2" name="Line 8"/>
          <p:cNvSpPr>
            <a:spLocks noChangeShapeType="1"/>
          </p:cNvSpPr>
          <p:nvPr/>
        </p:nvSpPr>
        <p:spPr bwMode="auto">
          <a:xfrm flipV="1">
            <a:off x="3286125" y="228600"/>
            <a:ext cx="0" cy="4445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3419475" y="231775"/>
            <a:ext cx="1384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North Pole</a:t>
            </a:r>
          </a:p>
        </p:txBody>
      </p:sp>
      <p:sp>
        <p:nvSpPr>
          <p:cNvPr id="9224" name="AutoShape 10"/>
          <p:cNvSpPr>
            <a:spLocks noChangeAspect="1" noChangeArrowheads="1"/>
          </p:cNvSpPr>
          <p:nvPr/>
        </p:nvSpPr>
        <p:spPr bwMode="auto">
          <a:xfrm>
            <a:off x="3783013" y="1987550"/>
            <a:ext cx="234950" cy="228600"/>
          </a:xfrm>
          <a:prstGeom prst="flowChartSummingJunction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5430838" y="846138"/>
            <a:ext cx="197802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i="1">
                <a:solidFill>
                  <a:srgbClr val="00FF00"/>
                </a:solidFill>
              </a:rPr>
              <a:t>Meridian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26" name="Arc 12"/>
          <p:cNvSpPr>
            <a:spLocks/>
          </p:cNvSpPr>
          <p:nvPr/>
        </p:nvSpPr>
        <p:spPr bwMode="auto">
          <a:xfrm flipH="1">
            <a:off x="3227388" y="593725"/>
            <a:ext cx="760412" cy="5700713"/>
          </a:xfrm>
          <a:custGeom>
            <a:avLst/>
            <a:gdLst>
              <a:gd name="T0" fmla="*/ 760412 w 23781"/>
              <a:gd name="T1" fmla="*/ 5686197 h 43200"/>
              <a:gd name="T2" fmla="*/ 716669 w 23781"/>
              <a:gd name="T3" fmla="*/ 1979 h 43200"/>
              <a:gd name="T4" fmla="*/ 690673 w 23781"/>
              <a:gd name="T5" fmla="*/ 2850357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781" h="43200" fill="none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</a:path>
              <a:path w="23781" h="43200" stroke="0" extrusionOk="0">
                <a:moveTo>
                  <a:pt x="23780" y="43089"/>
                </a:moveTo>
                <a:cubicBezTo>
                  <a:pt x="23056" y="43163"/>
                  <a:pt x="223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71" y="-1"/>
                  <a:pt x="22142" y="5"/>
                  <a:pt x="22412" y="15"/>
                </a:cubicBezTo>
                <a:lnTo>
                  <a:pt x="21600" y="21600"/>
                </a:lnTo>
                <a:lnTo>
                  <a:pt x="23780" y="43089"/>
                </a:lnTo>
                <a:close/>
              </a:path>
            </a:pathLst>
          </a:cu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3"/>
          <p:cNvSpPr>
            <a:spLocks noChangeShapeType="1"/>
          </p:cNvSpPr>
          <p:nvPr/>
        </p:nvSpPr>
        <p:spPr bwMode="auto">
          <a:xfrm flipH="1">
            <a:off x="3844925" y="1201738"/>
            <a:ext cx="1541463" cy="2270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5E5B873-57D2-F243-B1AB-4ECBE247DA8B}"/>
              </a:ext>
            </a:extLst>
          </p:cNvPr>
          <p:cNvGrpSpPr>
            <a:grpSpLocks noChangeAspect="1"/>
          </p:cNvGrpSpPr>
          <p:nvPr/>
        </p:nvGrpSpPr>
        <p:grpSpPr>
          <a:xfrm>
            <a:off x="2198024" y="228600"/>
            <a:ext cx="5944490" cy="6400800"/>
            <a:chOff x="3942616" y="1266145"/>
            <a:chExt cx="5095280" cy="5486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616" y="1266145"/>
              <a:ext cx="5095280" cy="5486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6430238" y="2105826"/>
              <a:ext cx="1117254" cy="442063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743393" y="2772626"/>
              <a:ext cx="1318518" cy="442063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935982" y="3431389"/>
              <a:ext cx="1600160" cy="442063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192873" y="4098189"/>
              <a:ext cx="1833574" cy="442063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87584" y="642708"/>
            <a:ext cx="330500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Closed Curves: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          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            Circle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=0)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D1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Ellipses (0&lt;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D1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D1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&lt;1)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4079" y="1723968"/>
            <a:ext cx="3130985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Open Curves: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Parabola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=1)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      Hyperbolae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&gt;1)</a:t>
            </a:r>
          </a:p>
        </p:txBody>
      </p:sp>
    </p:spTree>
    <p:extLst>
      <p:ext uri="{BB962C8B-B14F-4D97-AF65-F5344CB8AC3E}">
        <p14:creationId xmlns:p14="http://schemas.microsoft.com/office/powerpoint/2010/main" val="41401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5568950" y="3263900"/>
            <a:ext cx="322263" cy="32226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938588" y="-12702"/>
            <a:ext cx="2926080" cy="6858000"/>
          </a:xfrm>
          <a:custGeom>
            <a:avLst/>
            <a:gdLst>
              <a:gd name="T0" fmla="*/ 22 w 1855"/>
              <a:gd name="T1" fmla="*/ 0 h 3977"/>
              <a:gd name="T2" fmla="*/ 833 w 1855"/>
              <a:gd name="T3" fmla="*/ 500 h 3977"/>
              <a:gd name="T4" fmla="*/ 1289 w 1855"/>
              <a:gd name="T5" fmla="*/ 889 h 3977"/>
              <a:gd name="T6" fmla="*/ 1555 w 1855"/>
              <a:gd name="T7" fmla="*/ 1177 h 3977"/>
              <a:gd name="T8" fmla="*/ 1733 w 1855"/>
              <a:gd name="T9" fmla="*/ 1500 h 3977"/>
              <a:gd name="T10" fmla="*/ 1811 w 1855"/>
              <a:gd name="T11" fmla="*/ 1766 h 3977"/>
              <a:gd name="T12" fmla="*/ 1855 w 1855"/>
              <a:gd name="T13" fmla="*/ 1988 h 3977"/>
              <a:gd name="T14" fmla="*/ 1811 w 1855"/>
              <a:gd name="T15" fmla="*/ 2211 h 3977"/>
              <a:gd name="T16" fmla="*/ 1722 w 1855"/>
              <a:gd name="T17" fmla="*/ 2522 h 3977"/>
              <a:gd name="T18" fmla="*/ 1544 w 1855"/>
              <a:gd name="T19" fmla="*/ 2822 h 3977"/>
              <a:gd name="T20" fmla="*/ 1289 w 1855"/>
              <a:gd name="T21" fmla="*/ 3088 h 3977"/>
              <a:gd name="T22" fmla="*/ 833 w 1855"/>
              <a:gd name="T23" fmla="*/ 3444 h 3977"/>
              <a:gd name="T24" fmla="*/ 0 w 1855"/>
              <a:gd name="T25" fmla="*/ 3977 h 3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55" h="3977">
                <a:moveTo>
                  <a:pt x="22" y="0"/>
                </a:moveTo>
                <a:cubicBezTo>
                  <a:pt x="157" y="83"/>
                  <a:pt x="622" y="352"/>
                  <a:pt x="833" y="500"/>
                </a:cubicBezTo>
                <a:cubicBezTo>
                  <a:pt x="1044" y="648"/>
                  <a:pt x="1169" y="776"/>
                  <a:pt x="1289" y="889"/>
                </a:cubicBezTo>
                <a:cubicBezTo>
                  <a:pt x="1409" y="1002"/>
                  <a:pt x="1481" y="1075"/>
                  <a:pt x="1555" y="1177"/>
                </a:cubicBezTo>
                <a:cubicBezTo>
                  <a:pt x="1629" y="1279"/>
                  <a:pt x="1690" y="1402"/>
                  <a:pt x="1733" y="1500"/>
                </a:cubicBezTo>
                <a:cubicBezTo>
                  <a:pt x="1776" y="1598"/>
                  <a:pt x="1791" y="1685"/>
                  <a:pt x="1811" y="1766"/>
                </a:cubicBezTo>
                <a:cubicBezTo>
                  <a:pt x="1831" y="1847"/>
                  <a:pt x="1855" y="1914"/>
                  <a:pt x="1855" y="1988"/>
                </a:cubicBezTo>
                <a:cubicBezTo>
                  <a:pt x="1855" y="2062"/>
                  <a:pt x="1833" y="2122"/>
                  <a:pt x="1811" y="2211"/>
                </a:cubicBezTo>
                <a:cubicBezTo>
                  <a:pt x="1789" y="2300"/>
                  <a:pt x="1766" y="2420"/>
                  <a:pt x="1722" y="2522"/>
                </a:cubicBezTo>
                <a:cubicBezTo>
                  <a:pt x="1678" y="2624"/>
                  <a:pt x="1616" y="2728"/>
                  <a:pt x="1544" y="2822"/>
                </a:cubicBezTo>
                <a:cubicBezTo>
                  <a:pt x="1472" y="2916"/>
                  <a:pt x="1408" y="2984"/>
                  <a:pt x="1289" y="3088"/>
                </a:cubicBezTo>
                <a:cubicBezTo>
                  <a:pt x="1170" y="3192"/>
                  <a:pt x="1048" y="3296"/>
                  <a:pt x="833" y="3444"/>
                </a:cubicBezTo>
                <a:cubicBezTo>
                  <a:pt x="618" y="3592"/>
                  <a:pt x="174" y="3866"/>
                  <a:pt x="0" y="3977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 rot="19506155">
            <a:off x="3785119" y="5917279"/>
            <a:ext cx="1418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Parabola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5607050" y="822"/>
            <a:ext cx="1270000" cy="6858000"/>
          </a:xfrm>
          <a:custGeom>
            <a:avLst/>
            <a:gdLst>
              <a:gd name="T0" fmla="*/ 9 w 800"/>
              <a:gd name="T1" fmla="*/ 0 h 3977"/>
              <a:gd name="T2" fmla="*/ 359 w 800"/>
              <a:gd name="T3" fmla="*/ 500 h 3977"/>
              <a:gd name="T4" fmla="*/ 556 w 800"/>
              <a:gd name="T5" fmla="*/ 889 h 3977"/>
              <a:gd name="T6" fmla="*/ 747 w 800"/>
              <a:gd name="T7" fmla="*/ 1500 h 3977"/>
              <a:gd name="T8" fmla="*/ 781 w 800"/>
              <a:gd name="T9" fmla="*/ 1766 h 3977"/>
              <a:gd name="T10" fmla="*/ 800 w 800"/>
              <a:gd name="T11" fmla="*/ 1988 h 3977"/>
              <a:gd name="T12" fmla="*/ 781 w 800"/>
              <a:gd name="T13" fmla="*/ 2211 h 3977"/>
              <a:gd name="T14" fmla="*/ 743 w 800"/>
              <a:gd name="T15" fmla="*/ 2522 h 3977"/>
              <a:gd name="T16" fmla="*/ 556 w 800"/>
              <a:gd name="T17" fmla="*/ 3088 h 3977"/>
              <a:gd name="T18" fmla="*/ 359 w 800"/>
              <a:gd name="T19" fmla="*/ 3444 h 3977"/>
              <a:gd name="T20" fmla="*/ 0 w 800"/>
              <a:gd name="T21" fmla="*/ 3977 h 3977"/>
              <a:gd name="connsiteX0" fmla="*/ 113 w 10000"/>
              <a:gd name="connsiteY0" fmla="*/ 0 h 10000"/>
              <a:gd name="connsiteX1" fmla="*/ 4488 w 10000"/>
              <a:gd name="connsiteY1" fmla="*/ 1257 h 10000"/>
              <a:gd name="connsiteX2" fmla="*/ 6950 w 10000"/>
              <a:gd name="connsiteY2" fmla="*/ 2235 h 10000"/>
              <a:gd name="connsiteX3" fmla="*/ 9338 w 10000"/>
              <a:gd name="connsiteY3" fmla="*/ 3772 h 10000"/>
              <a:gd name="connsiteX4" fmla="*/ 9763 w 10000"/>
              <a:gd name="connsiteY4" fmla="*/ 4441 h 10000"/>
              <a:gd name="connsiteX5" fmla="*/ 10000 w 10000"/>
              <a:gd name="connsiteY5" fmla="*/ 4999 h 10000"/>
              <a:gd name="connsiteX6" fmla="*/ 9763 w 10000"/>
              <a:gd name="connsiteY6" fmla="*/ 5559 h 10000"/>
              <a:gd name="connsiteX7" fmla="*/ 9288 w 10000"/>
              <a:gd name="connsiteY7" fmla="*/ 6341 h 10000"/>
              <a:gd name="connsiteX8" fmla="*/ 6950 w 10000"/>
              <a:gd name="connsiteY8" fmla="*/ 7765 h 10000"/>
              <a:gd name="connsiteX9" fmla="*/ 4488 w 10000"/>
              <a:gd name="connsiteY9" fmla="*/ 8660 h 10000"/>
              <a:gd name="connsiteX10" fmla="*/ 0 w 10000"/>
              <a:gd name="connsiteY10" fmla="*/ 10000 h 10000"/>
              <a:gd name="connsiteX0" fmla="*/ 113 w 10000"/>
              <a:gd name="connsiteY0" fmla="*/ 0 h 10000"/>
              <a:gd name="connsiteX1" fmla="*/ 4488 w 10000"/>
              <a:gd name="connsiteY1" fmla="*/ 1257 h 10000"/>
              <a:gd name="connsiteX2" fmla="*/ 6950 w 10000"/>
              <a:gd name="connsiteY2" fmla="*/ 2235 h 10000"/>
              <a:gd name="connsiteX3" fmla="*/ 9338 w 10000"/>
              <a:gd name="connsiteY3" fmla="*/ 3772 h 10000"/>
              <a:gd name="connsiteX4" fmla="*/ 9763 w 10000"/>
              <a:gd name="connsiteY4" fmla="*/ 4441 h 10000"/>
              <a:gd name="connsiteX5" fmla="*/ 10000 w 10000"/>
              <a:gd name="connsiteY5" fmla="*/ 4999 h 10000"/>
              <a:gd name="connsiteX6" fmla="*/ 9763 w 10000"/>
              <a:gd name="connsiteY6" fmla="*/ 5559 h 10000"/>
              <a:gd name="connsiteX7" fmla="*/ 9288 w 10000"/>
              <a:gd name="connsiteY7" fmla="*/ 6341 h 10000"/>
              <a:gd name="connsiteX8" fmla="*/ 6950 w 10000"/>
              <a:gd name="connsiteY8" fmla="*/ 7765 h 10000"/>
              <a:gd name="connsiteX9" fmla="*/ 4488 w 10000"/>
              <a:gd name="connsiteY9" fmla="*/ 8660 h 10000"/>
              <a:gd name="connsiteX10" fmla="*/ 0 w 10000"/>
              <a:gd name="connsiteY10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113" y="0"/>
                </a:moveTo>
                <a:cubicBezTo>
                  <a:pt x="850" y="209"/>
                  <a:pt x="3350" y="885"/>
                  <a:pt x="4488" y="1257"/>
                </a:cubicBezTo>
                <a:cubicBezTo>
                  <a:pt x="5625" y="1629"/>
                  <a:pt x="6138" y="1815"/>
                  <a:pt x="6950" y="2235"/>
                </a:cubicBezTo>
                <a:cubicBezTo>
                  <a:pt x="7763" y="2655"/>
                  <a:pt x="8875" y="3405"/>
                  <a:pt x="9338" y="3772"/>
                </a:cubicBezTo>
                <a:cubicBezTo>
                  <a:pt x="9800" y="4139"/>
                  <a:pt x="9650" y="4237"/>
                  <a:pt x="9763" y="4441"/>
                </a:cubicBezTo>
                <a:cubicBezTo>
                  <a:pt x="9875" y="4644"/>
                  <a:pt x="10000" y="4813"/>
                  <a:pt x="10000" y="4999"/>
                </a:cubicBezTo>
                <a:cubicBezTo>
                  <a:pt x="10000" y="5185"/>
                  <a:pt x="9888" y="5336"/>
                  <a:pt x="9763" y="5559"/>
                </a:cubicBezTo>
                <a:cubicBezTo>
                  <a:pt x="9650" y="5783"/>
                  <a:pt x="9750" y="5974"/>
                  <a:pt x="9288" y="6341"/>
                </a:cubicBezTo>
                <a:cubicBezTo>
                  <a:pt x="8825" y="6709"/>
                  <a:pt x="7750" y="7379"/>
                  <a:pt x="6950" y="7765"/>
                </a:cubicBezTo>
                <a:cubicBezTo>
                  <a:pt x="6150" y="8151"/>
                  <a:pt x="5650" y="8288"/>
                  <a:pt x="4488" y="8660"/>
                </a:cubicBezTo>
                <a:cubicBezTo>
                  <a:pt x="3338" y="9032"/>
                  <a:pt x="938" y="9721"/>
                  <a:pt x="0" y="10000"/>
                </a:cubicBezTo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 rot="17890546">
            <a:off x="5733937" y="5777211"/>
            <a:ext cx="1590500" cy="461665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Hyperbola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2359284" y="3684561"/>
            <a:ext cx="10935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Ellipse</a:t>
            </a: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2260601" y="1454150"/>
            <a:ext cx="4605338" cy="39512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63" name="Oval 3"/>
          <p:cNvSpPr>
            <a:spLocks noChangeAspect="1" noChangeArrowheads="1"/>
          </p:cNvSpPr>
          <p:nvPr/>
        </p:nvSpPr>
        <p:spPr bwMode="auto">
          <a:xfrm>
            <a:off x="4572000" y="2287588"/>
            <a:ext cx="2286000" cy="2286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808972" y="2435034"/>
            <a:ext cx="973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Circle</a:t>
            </a: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5330825" y="3059113"/>
            <a:ext cx="1519238" cy="74136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2159000" y="3325813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5614988" y="2195513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6066292" y="3698876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5290936" y="5719763"/>
            <a:ext cx="203200" cy="20320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5770098" y="6324834"/>
            <a:ext cx="203200" cy="20320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3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nimBg="1"/>
      <p:bldP spid="40967" grpId="0" animBg="1"/>
      <p:bldP spid="40970" grpId="0"/>
      <p:bldP spid="40969" grpId="0" animBg="1"/>
      <p:bldP spid="40971" grpId="0"/>
      <p:bldP spid="40972" grpId="0"/>
      <p:bldP spid="40964" grpId="0" animBg="1"/>
      <p:bldP spid="40963" grpId="0" animBg="1"/>
      <p:bldP spid="40973" grpId="0"/>
      <p:bldP spid="40966" grpId="0" animBg="1"/>
      <p:bldP spid="40985" grpId="0" animBg="1"/>
      <p:bldP spid="40986" grpId="0" animBg="1"/>
      <p:bldP spid="40987" grpId="0" animBg="1"/>
      <p:bldP spid="40988" grpId="0" animBg="1"/>
      <p:bldP spid="4098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381255" y="338645"/>
          <a:ext cx="242887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3" name="Equation" r:id="rId4" imgW="977760" imgH="482400" progId="Equation.DSMT4">
                  <p:embed/>
                </p:oleObj>
              </mc:Choice>
              <mc:Fallback>
                <p:oleObj name="Equation" r:id="rId4" imgW="977760" imgH="482400" progId="Equation.DSMT4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255" y="338645"/>
                        <a:ext cx="2428875" cy="119856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000338D-5DFC-9B4B-8872-1C2E9CFC4C7F}"/>
              </a:ext>
            </a:extLst>
          </p:cNvPr>
          <p:cNvGrpSpPr>
            <a:grpSpLocks noChangeAspect="1"/>
          </p:cNvGrpSpPr>
          <p:nvPr/>
        </p:nvGrpSpPr>
        <p:grpSpPr>
          <a:xfrm>
            <a:off x="1680366" y="850840"/>
            <a:ext cx="6479235" cy="5486400"/>
            <a:chOff x="2181543" y="1286499"/>
            <a:chExt cx="4666319" cy="3951288"/>
          </a:xfrm>
        </p:grpSpPr>
        <p:sp>
          <p:nvSpPr>
            <p:cNvPr id="3" name="TextBox 2"/>
            <p:cNvSpPr txBox="1"/>
            <p:nvPr/>
          </p:nvSpPr>
          <p:spPr>
            <a:xfrm>
              <a:off x="5590464" y="3598227"/>
              <a:ext cx="841844" cy="421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 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Symbol" panose="05050102010706020507" pitchFamily="18" charset="2"/>
                </a:rPr>
                <a:t>&lt;</a:t>
              </a:r>
              <a:r>
                <a:rPr kumimoji="0" lang="en-US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en-US" sz="3200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11476" y="4734396"/>
              <a:ext cx="1145472" cy="421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en-US" sz="3200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&lt;</a:t>
              </a:r>
              <a:r>
                <a:rPr kumimoji="0" lang="en-US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v&lt;</a:t>
              </a:r>
              <a:r>
                <a:rPr kumimoji="0" lang="en-US" alt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en-US" sz="3200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88271" y="1990227"/>
              <a:ext cx="841845" cy="421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 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r>
                <a:rPr kumimoji="0" lang="en-US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en-US" sz="3200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5489892" y="3096249"/>
              <a:ext cx="322263" cy="32226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857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2181543" y="1286499"/>
              <a:ext cx="4605338" cy="3951288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3" name="Oval 3"/>
            <p:cNvSpPr>
              <a:spLocks noChangeAspect="1" noChangeArrowheads="1"/>
            </p:cNvSpPr>
            <p:nvPr/>
          </p:nvSpPr>
          <p:spPr bwMode="auto">
            <a:xfrm>
              <a:off x="4492942" y="2119937"/>
              <a:ext cx="2286000" cy="2286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5251767" y="2891462"/>
              <a:ext cx="1519238" cy="741363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9" name="Oval 27"/>
            <p:cNvSpPr>
              <a:spLocks noChangeAspect="1" noChangeArrowheads="1"/>
            </p:cNvSpPr>
            <p:nvPr/>
          </p:nvSpPr>
          <p:spPr bwMode="auto">
            <a:xfrm>
              <a:off x="6716154" y="3202657"/>
              <a:ext cx="131708" cy="13171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5643071" y="3259567"/>
              <a:ext cx="1138238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TextBox 5"/>
            <p:cNvSpPr txBox="1"/>
            <p:nvPr/>
          </p:nvSpPr>
          <p:spPr>
            <a:xfrm>
              <a:off x="6068561" y="2891462"/>
              <a:ext cx="363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r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7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472440" y="439783"/>
          <a:ext cx="271145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7" name="Equation" r:id="rId4" imgW="1091880" imgH="482400" progId="Equation.DSMT4">
                  <p:embed/>
                </p:oleObj>
              </mc:Choice>
              <mc:Fallback>
                <p:oleObj name="Equation" r:id="rId4" imgW="1091880" imgH="482400" progId="Equation.DSMT4">
                  <p:embed/>
                  <p:pic>
                    <p:nvPicPr>
                      <p:cNvPr id="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" y="439783"/>
                        <a:ext cx="2711450" cy="12001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9690BF4-EA58-C640-BC63-8A32FE4A30CA}"/>
              </a:ext>
            </a:extLst>
          </p:cNvPr>
          <p:cNvGrpSpPr/>
          <p:nvPr/>
        </p:nvGrpSpPr>
        <p:grpSpPr>
          <a:xfrm>
            <a:off x="2318658" y="534231"/>
            <a:ext cx="5568110" cy="6323769"/>
            <a:chOff x="4334479" y="1884817"/>
            <a:chExt cx="4390542" cy="4986391"/>
          </a:xfrm>
        </p:grpSpPr>
        <p:sp>
          <p:nvSpPr>
            <p:cNvPr id="40967" name="Freeform 7"/>
            <p:cNvSpPr>
              <a:spLocks/>
            </p:cNvSpPr>
            <p:nvPr/>
          </p:nvSpPr>
          <p:spPr bwMode="auto">
            <a:xfrm>
              <a:off x="4334479" y="3026410"/>
              <a:ext cx="3403362" cy="3844798"/>
            </a:xfrm>
            <a:custGeom>
              <a:avLst/>
              <a:gdLst>
                <a:gd name="T0" fmla="*/ 22 w 1855"/>
                <a:gd name="T1" fmla="*/ 0 h 3977"/>
                <a:gd name="T2" fmla="*/ 833 w 1855"/>
                <a:gd name="T3" fmla="*/ 500 h 3977"/>
                <a:gd name="T4" fmla="*/ 1289 w 1855"/>
                <a:gd name="T5" fmla="*/ 889 h 3977"/>
                <a:gd name="T6" fmla="*/ 1555 w 1855"/>
                <a:gd name="T7" fmla="*/ 1177 h 3977"/>
                <a:gd name="T8" fmla="*/ 1733 w 1855"/>
                <a:gd name="T9" fmla="*/ 1500 h 3977"/>
                <a:gd name="T10" fmla="*/ 1811 w 1855"/>
                <a:gd name="T11" fmla="*/ 1766 h 3977"/>
                <a:gd name="T12" fmla="*/ 1855 w 1855"/>
                <a:gd name="T13" fmla="*/ 1988 h 3977"/>
                <a:gd name="T14" fmla="*/ 1811 w 1855"/>
                <a:gd name="T15" fmla="*/ 2211 h 3977"/>
                <a:gd name="T16" fmla="*/ 1722 w 1855"/>
                <a:gd name="T17" fmla="*/ 2522 h 3977"/>
                <a:gd name="T18" fmla="*/ 1544 w 1855"/>
                <a:gd name="T19" fmla="*/ 2822 h 3977"/>
                <a:gd name="T20" fmla="*/ 1289 w 1855"/>
                <a:gd name="T21" fmla="*/ 3088 h 3977"/>
                <a:gd name="T22" fmla="*/ 833 w 1855"/>
                <a:gd name="T23" fmla="*/ 3444 h 3977"/>
                <a:gd name="T24" fmla="*/ 0 w 1855"/>
                <a:gd name="T25" fmla="*/ 3977 h 3977"/>
                <a:gd name="connsiteX0" fmla="*/ 119 w 10000"/>
                <a:gd name="connsiteY0" fmla="*/ 0 h 10000"/>
                <a:gd name="connsiteX1" fmla="*/ 6949 w 10000"/>
                <a:gd name="connsiteY1" fmla="*/ 2235 h 10000"/>
                <a:gd name="connsiteX2" fmla="*/ 8383 w 10000"/>
                <a:gd name="connsiteY2" fmla="*/ 2960 h 10000"/>
                <a:gd name="connsiteX3" fmla="*/ 9342 w 10000"/>
                <a:gd name="connsiteY3" fmla="*/ 3772 h 10000"/>
                <a:gd name="connsiteX4" fmla="*/ 9763 w 10000"/>
                <a:gd name="connsiteY4" fmla="*/ 4441 h 10000"/>
                <a:gd name="connsiteX5" fmla="*/ 10000 w 10000"/>
                <a:gd name="connsiteY5" fmla="*/ 4999 h 10000"/>
                <a:gd name="connsiteX6" fmla="*/ 9763 w 10000"/>
                <a:gd name="connsiteY6" fmla="*/ 5559 h 10000"/>
                <a:gd name="connsiteX7" fmla="*/ 9283 w 10000"/>
                <a:gd name="connsiteY7" fmla="*/ 6341 h 10000"/>
                <a:gd name="connsiteX8" fmla="*/ 8323 w 10000"/>
                <a:gd name="connsiteY8" fmla="*/ 7096 h 10000"/>
                <a:gd name="connsiteX9" fmla="*/ 6949 w 10000"/>
                <a:gd name="connsiteY9" fmla="*/ 7765 h 10000"/>
                <a:gd name="connsiteX10" fmla="*/ 4491 w 10000"/>
                <a:gd name="connsiteY10" fmla="*/ 8660 h 10000"/>
                <a:gd name="connsiteX11" fmla="*/ 0 w 10000"/>
                <a:gd name="connsiteY11" fmla="*/ 10000 h 10000"/>
                <a:gd name="connsiteX0" fmla="*/ 6949 w 10000"/>
                <a:gd name="connsiteY0" fmla="*/ 0 h 7765"/>
                <a:gd name="connsiteX1" fmla="*/ 8383 w 10000"/>
                <a:gd name="connsiteY1" fmla="*/ 725 h 7765"/>
                <a:gd name="connsiteX2" fmla="*/ 9342 w 10000"/>
                <a:gd name="connsiteY2" fmla="*/ 1537 h 7765"/>
                <a:gd name="connsiteX3" fmla="*/ 9763 w 10000"/>
                <a:gd name="connsiteY3" fmla="*/ 2206 h 7765"/>
                <a:gd name="connsiteX4" fmla="*/ 10000 w 10000"/>
                <a:gd name="connsiteY4" fmla="*/ 2764 h 7765"/>
                <a:gd name="connsiteX5" fmla="*/ 9763 w 10000"/>
                <a:gd name="connsiteY5" fmla="*/ 3324 h 7765"/>
                <a:gd name="connsiteX6" fmla="*/ 9283 w 10000"/>
                <a:gd name="connsiteY6" fmla="*/ 4106 h 7765"/>
                <a:gd name="connsiteX7" fmla="*/ 8323 w 10000"/>
                <a:gd name="connsiteY7" fmla="*/ 4861 h 7765"/>
                <a:gd name="connsiteX8" fmla="*/ 6949 w 10000"/>
                <a:gd name="connsiteY8" fmla="*/ 5530 h 7765"/>
                <a:gd name="connsiteX9" fmla="*/ 4491 w 10000"/>
                <a:gd name="connsiteY9" fmla="*/ 6425 h 7765"/>
                <a:gd name="connsiteX10" fmla="*/ 0 w 10000"/>
                <a:gd name="connsiteY10" fmla="*/ 7765 h 7765"/>
                <a:gd name="connsiteX0" fmla="*/ 8383 w 10000"/>
                <a:gd name="connsiteY0" fmla="*/ 0 h 9066"/>
                <a:gd name="connsiteX1" fmla="*/ 9342 w 10000"/>
                <a:gd name="connsiteY1" fmla="*/ 1045 h 9066"/>
                <a:gd name="connsiteX2" fmla="*/ 9763 w 10000"/>
                <a:gd name="connsiteY2" fmla="*/ 1907 h 9066"/>
                <a:gd name="connsiteX3" fmla="*/ 10000 w 10000"/>
                <a:gd name="connsiteY3" fmla="*/ 2626 h 9066"/>
                <a:gd name="connsiteX4" fmla="*/ 9763 w 10000"/>
                <a:gd name="connsiteY4" fmla="*/ 3347 h 9066"/>
                <a:gd name="connsiteX5" fmla="*/ 9283 w 10000"/>
                <a:gd name="connsiteY5" fmla="*/ 4354 h 9066"/>
                <a:gd name="connsiteX6" fmla="*/ 8323 w 10000"/>
                <a:gd name="connsiteY6" fmla="*/ 5326 h 9066"/>
                <a:gd name="connsiteX7" fmla="*/ 6949 w 10000"/>
                <a:gd name="connsiteY7" fmla="*/ 6188 h 9066"/>
                <a:gd name="connsiteX8" fmla="*/ 4491 w 10000"/>
                <a:gd name="connsiteY8" fmla="*/ 7340 h 9066"/>
                <a:gd name="connsiteX9" fmla="*/ 0 w 10000"/>
                <a:gd name="connsiteY9" fmla="*/ 9066 h 9066"/>
                <a:gd name="connsiteX0" fmla="*/ 8383 w 10000"/>
                <a:gd name="connsiteY0" fmla="*/ 0 h 10000"/>
                <a:gd name="connsiteX1" fmla="*/ 9342 w 10000"/>
                <a:gd name="connsiteY1" fmla="*/ 1153 h 10000"/>
                <a:gd name="connsiteX2" fmla="*/ 9763 w 10000"/>
                <a:gd name="connsiteY2" fmla="*/ 2103 h 10000"/>
                <a:gd name="connsiteX3" fmla="*/ 10000 w 10000"/>
                <a:gd name="connsiteY3" fmla="*/ 2897 h 10000"/>
                <a:gd name="connsiteX4" fmla="*/ 9763 w 10000"/>
                <a:gd name="connsiteY4" fmla="*/ 3692 h 10000"/>
                <a:gd name="connsiteX5" fmla="*/ 9283 w 10000"/>
                <a:gd name="connsiteY5" fmla="*/ 4803 h 10000"/>
                <a:gd name="connsiteX6" fmla="*/ 8323 w 10000"/>
                <a:gd name="connsiteY6" fmla="*/ 5875 h 10000"/>
                <a:gd name="connsiteX7" fmla="*/ 6949 w 10000"/>
                <a:gd name="connsiteY7" fmla="*/ 6826 h 10000"/>
                <a:gd name="connsiteX8" fmla="*/ 4491 w 10000"/>
                <a:gd name="connsiteY8" fmla="*/ 8096 h 10000"/>
                <a:gd name="connsiteX9" fmla="*/ 0 w 10000"/>
                <a:gd name="connsiteY9" fmla="*/ 10000 h 10000"/>
                <a:gd name="connsiteX0" fmla="*/ 8383 w 10000"/>
                <a:gd name="connsiteY0" fmla="*/ 0 h 10000"/>
                <a:gd name="connsiteX1" fmla="*/ 9342 w 10000"/>
                <a:gd name="connsiteY1" fmla="*/ 1153 h 10000"/>
                <a:gd name="connsiteX2" fmla="*/ 9763 w 10000"/>
                <a:gd name="connsiteY2" fmla="*/ 2103 h 10000"/>
                <a:gd name="connsiteX3" fmla="*/ 10000 w 10000"/>
                <a:gd name="connsiteY3" fmla="*/ 2897 h 10000"/>
                <a:gd name="connsiteX4" fmla="*/ 9763 w 10000"/>
                <a:gd name="connsiteY4" fmla="*/ 3692 h 10000"/>
                <a:gd name="connsiteX5" fmla="*/ 9283 w 10000"/>
                <a:gd name="connsiteY5" fmla="*/ 4803 h 10000"/>
                <a:gd name="connsiteX6" fmla="*/ 8323 w 10000"/>
                <a:gd name="connsiteY6" fmla="*/ 5875 h 10000"/>
                <a:gd name="connsiteX7" fmla="*/ 6949 w 10000"/>
                <a:gd name="connsiteY7" fmla="*/ 6826 h 10000"/>
                <a:gd name="connsiteX8" fmla="*/ 4491 w 10000"/>
                <a:gd name="connsiteY8" fmla="*/ 8096 h 10000"/>
                <a:gd name="connsiteX9" fmla="*/ 0 w 10000"/>
                <a:gd name="connsiteY9" fmla="*/ 10000 h 10000"/>
                <a:gd name="connsiteX0" fmla="*/ 8383 w 10000"/>
                <a:gd name="connsiteY0" fmla="*/ 0 h 10000"/>
                <a:gd name="connsiteX1" fmla="*/ 9342 w 10000"/>
                <a:gd name="connsiteY1" fmla="*/ 1153 h 10000"/>
                <a:gd name="connsiteX2" fmla="*/ 9763 w 10000"/>
                <a:gd name="connsiteY2" fmla="*/ 2103 h 10000"/>
                <a:gd name="connsiteX3" fmla="*/ 10000 w 10000"/>
                <a:gd name="connsiteY3" fmla="*/ 2897 h 10000"/>
                <a:gd name="connsiteX4" fmla="*/ 9763 w 10000"/>
                <a:gd name="connsiteY4" fmla="*/ 3692 h 10000"/>
                <a:gd name="connsiteX5" fmla="*/ 9283 w 10000"/>
                <a:gd name="connsiteY5" fmla="*/ 4803 h 10000"/>
                <a:gd name="connsiteX6" fmla="*/ 8323 w 10000"/>
                <a:gd name="connsiteY6" fmla="*/ 5875 h 10000"/>
                <a:gd name="connsiteX7" fmla="*/ 6949 w 10000"/>
                <a:gd name="connsiteY7" fmla="*/ 6826 h 10000"/>
                <a:gd name="connsiteX8" fmla="*/ 4491 w 10000"/>
                <a:gd name="connsiteY8" fmla="*/ 8096 h 10000"/>
                <a:gd name="connsiteX9" fmla="*/ 0 w 10000"/>
                <a:gd name="connsiteY9" fmla="*/ 10000 h 10000"/>
                <a:gd name="connsiteX0" fmla="*/ 9342 w 10000"/>
                <a:gd name="connsiteY0" fmla="*/ 0 h 8847"/>
                <a:gd name="connsiteX1" fmla="*/ 9763 w 10000"/>
                <a:gd name="connsiteY1" fmla="*/ 950 h 8847"/>
                <a:gd name="connsiteX2" fmla="*/ 10000 w 10000"/>
                <a:gd name="connsiteY2" fmla="*/ 1744 h 8847"/>
                <a:gd name="connsiteX3" fmla="*/ 9763 w 10000"/>
                <a:gd name="connsiteY3" fmla="*/ 2539 h 8847"/>
                <a:gd name="connsiteX4" fmla="*/ 9283 w 10000"/>
                <a:gd name="connsiteY4" fmla="*/ 3650 h 8847"/>
                <a:gd name="connsiteX5" fmla="*/ 8323 w 10000"/>
                <a:gd name="connsiteY5" fmla="*/ 4722 h 8847"/>
                <a:gd name="connsiteX6" fmla="*/ 6949 w 10000"/>
                <a:gd name="connsiteY6" fmla="*/ 5673 h 8847"/>
                <a:gd name="connsiteX7" fmla="*/ 4491 w 10000"/>
                <a:gd name="connsiteY7" fmla="*/ 6943 h 8847"/>
                <a:gd name="connsiteX8" fmla="*/ 0 w 10000"/>
                <a:gd name="connsiteY8" fmla="*/ 8847 h 8847"/>
                <a:gd name="connsiteX0" fmla="*/ 9342 w 10000"/>
                <a:gd name="connsiteY0" fmla="*/ 0 h 10000"/>
                <a:gd name="connsiteX1" fmla="*/ 9763 w 10000"/>
                <a:gd name="connsiteY1" fmla="*/ 1074 h 10000"/>
                <a:gd name="connsiteX2" fmla="*/ 10000 w 10000"/>
                <a:gd name="connsiteY2" fmla="*/ 1971 h 10000"/>
                <a:gd name="connsiteX3" fmla="*/ 9763 w 10000"/>
                <a:gd name="connsiteY3" fmla="*/ 2870 h 10000"/>
                <a:gd name="connsiteX4" fmla="*/ 9283 w 10000"/>
                <a:gd name="connsiteY4" fmla="*/ 4126 h 10000"/>
                <a:gd name="connsiteX5" fmla="*/ 8323 w 10000"/>
                <a:gd name="connsiteY5" fmla="*/ 5337 h 10000"/>
                <a:gd name="connsiteX6" fmla="*/ 6949 w 10000"/>
                <a:gd name="connsiteY6" fmla="*/ 6412 h 10000"/>
                <a:gd name="connsiteX7" fmla="*/ 4491 w 10000"/>
                <a:gd name="connsiteY7" fmla="*/ 7848 h 10000"/>
                <a:gd name="connsiteX8" fmla="*/ 0 w 10000"/>
                <a:gd name="connsiteY8" fmla="*/ 10000 h 10000"/>
                <a:gd name="connsiteX0" fmla="*/ 9763 w 10000"/>
                <a:gd name="connsiteY0" fmla="*/ 0 h 8926"/>
                <a:gd name="connsiteX1" fmla="*/ 10000 w 10000"/>
                <a:gd name="connsiteY1" fmla="*/ 897 h 8926"/>
                <a:gd name="connsiteX2" fmla="*/ 9763 w 10000"/>
                <a:gd name="connsiteY2" fmla="*/ 1796 h 8926"/>
                <a:gd name="connsiteX3" fmla="*/ 9283 w 10000"/>
                <a:gd name="connsiteY3" fmla="*/ 3052 h 8926"/>
                <a:gd name="connsiteX4" fmla="*/ 8323 w 10000"/>
                <a:gd name="connsiteY4" fmla="*/ 4263 h 8926"/>
                <a:gd name="connsiteX5" fmla="*/ 6949 w 10000"/>
                <a:gd name="connsiteY5" fmla="*/ 5338 h 8926"/>
                <a:gd name="connsiteX6" fmla="*/ 4491 w 10000"/>
                <a:gd name="connsiteY6" fmla="*/ 6774 h 8926"/>
                <a:gd name="connsiteX7" fmla="*/ 0 w 10000"/>
                <a:gd name="connsiteY7" fmla="*/ 8926 h 8926"/>
                <a:gd name="connsiteX0" fmla="*/ 10000 w 10000"/>
                <a:gd name="connsiteY0" fmla="*/ 0 h 8995"/>
                <a:gd name="connsiteX1" fmla="*/ 9763 w 10000"/>
                <a:gd name="connsiteY1" fmla="*/ 1007 h 8995"/>
                <a:gd name="connsiteX2" fmla="*/ 9283 w 10000"/>
                <a:gd name="connsiteY2" fmla="*/ 2414 h 8995"/>
                <a:gd name="connsiteX3" fmla="*/ 8323 w 10000"/>
                <a:gd name="connsiteY3" fmla="*/ 3771 h 8995"/>
                <a:gd name="connsiteX4" fmla="*/ 6949 w 10000"/>
                <a:gd name="connsiteY4" fmla="*/ 4975 h 8995"/>
                <a:gd name="connsiteX5" fmla="*/ 4491 w 10000"/>
                <a:gd name="connsiteY5" fmla="*/ 6584 h 8995"/>
                <a:gd name="connsiteX6" fmla="*/ 0 w 10000"/>
                <a:gd name="connsiteY6" fmla="*/ 8995 h 8995"/>
                <a:gd name="connsiteX0" fmla="*/ 10000 w 10000"/>
                <a:gd name="connsiteY0" fmla="*/ 0 h 10000"/>
                <a:gd name="connsiteX1" fmla="*/ 9763 w 10000"/>
                <a:gd name="connsiteY1" fmla="*/ 1120 h 10000"/>
                <a:gd name="connsiteX2" fmla="*/ 9219 w 10000"/>
                <a:gd name="connsiteY2" fmla="*/ 2684 h 10000"/>
                <a:gd name="connsiteX3" fmla="*/ 8323 w 10000"/>
                <a:gd name="connsiteY3" fmla="*/ 4192 h 10000"/>
                <a:gd name="connsiteX4" fmla="*/ 6949 w 10000"/>
                <a:gd name="connsiteY4" fmla="*/ 5531 h 10000"/>
                <a:gd name="connsiteX5" fmla="*/ 4491 w 10000"/>
                <a:gd name="connsiteY5" fmla="*/ 7320 h 10000"/>
                <a:gd name="connsiteX6" fmla="*/ 0 w 10000"/>
                <a:gd name="connsiteY6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10000" y="371"/>
                    <a:pt x="9893" y="673"/>
                    <a:pt x="9763" y="1120"/>
                  </a:cubicBezTo>
                  <a:cubicBezTo>
                    <a:pt x="9633" y="1567"/>
                    <a:pt x="9456" y="2171"/>
                    <a:pt x="9219" y="2684"/>
                  </a:cubicBezTo>
                  <a:cubicBezTo>
                    <a:pt x="8982" y="3197"/>
                    <a:pt x="8701" y="3718"/>
                    <a:pt x="8323" y="4192"/>
                  </a:cubicBezTo>
                  <a:cubicBezTo>
                    <a:pt x="7945" y="4666"/>
                    <a:pt x="7590" y="5007"/>
                    <a:pt x="6949" y="5531"/>
                  </a:cubicBezTo>
                  <a:cubicBezTo>
                    <a:pt x="6307" y="6053"/>
                    <a:pt x="5650" y="6576"/>
                    <a:pt x="4491" y="7320"/>
                  </a:cubicBezTo>
                  <a:cubicBezTo>
                    <a:pt x="3332" y="8064"/>
                    <a:pt x="938" y="9442"/>
                    <a:pt x="0" y="10000"/>
                  </a:cubicBezTo>
                </a:path>
              </a:pathLst>
            </a:custGeom>
            <a:noFill/>
            <a:ln w="38100" cap="rnd" cmpd="sng">
              <a:solidFill>
                <a:schemeClr val="accent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970" name="Text Box 10"/>
            <p:cNvSpPr txBox="1">
              <a:spLocks noChangeArrowheads="1"/>
            </p:cNvSpPr>
            <p:nvPr/>
          </p:nvSpPr>
          <p:spPr bwMode="auto">
            <a:xfrm>
              <a:off x="5419693" y="4481413"/>
              <a:ext cx="1140981" cy="7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Parabola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v=</a:t>
              </a:r>
              <a:r>
                <a:rPr kumimoji="0" lang="en-US" alt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en-US" sz="3200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969" name="Freeform 9"/>
            <p:cNvSpPr>
              <a:spLocks/>
            </p:cNvSpPr>
            <p:nvPr/>
          </p:nvSpPr>
          <p:spPr bwMode="auto">
            <a:xfrm>
              <a:off x="6248400" y="3026410"/>
              <a:ext cx="1494499" cy="3831590"/>
            </a:xfrm>
            <a:custGeom>
              <a:avLst/>
              <a:gdLst>
                <a:gd name="T0" fmla="*/ 9 w 800"/>
                <a:gd name="T1" fmla="*/ 0 h 3977"/>
                <a:gd name="T2" fmla="*/ 359 w 800"/>
                <a:gd name="T3" fmla="*/ 500 h 3977"/>
                <a:gd name="T4" fmla="*/ 556 w 800"/>
                <a:gd name="T5" fmla="*/ 889 h 3977"/>
                <a:gd name="T6" fmla="*/ 747 w 800"/>
                <a:gd name="T7" fmla="*/ 1500 h 3977"/>
                <a:gd name="T8" fmla="*/ 781 w 800"/>
                <a:gd name="T9" fmla="*/ 1766 h 3977"/>
                <a:gd name="T10" fmla="*/ 800 w 800"/>
                <a:gd name="T11" fmla="*/ 1988 h 3977"/>
                <a:gd name="T12" fmla="*/ 781 w 800"/>
                <a:gd name="T13" fmla="*/ 2211 h 3977"/>
                <a:gd name="T14" fmla="*/ 743 w 800"/>
                <a:gd name="T15" fmla="*/ 2522 h 3977"/>
                <a:gd name="T16" fmla="*/ 556 w 800"/>
                <a:gd name="T17" fmla="*/ 3088 h 3977"/>
                <a:gd name="T18" fmla="*/ 359 w 800"/>
                <a:gd name="T19" fmla="*/ 3444 h 3977"/>
                <a:gd name="T20" fmla="*/ 0 w 800"/>
                <a:gd name="T21" fmla="*/ 3977 h 3977"/>
                <a:gd name="connsiteX0" fmla="*/ 113 w 10000"/>
                <a:gd name="connsiteY0" fmla="*/ 0 h 10000"/>
                <a:gd name="connsiteX1" fmla="*/ 4488 w 10000"/>
                <a:gd name="connsiteY1" fmla="*/ 1257 h 10000"/>
                <a:gd name="connsiteX2" fmla="*/ 6950 w 10000"/>
                <a:gd name="connsiteY2" fmla="*/ 2235 h 10000"/>
                <a:gd name="connsiteX3" fmla="*/ 9338 w 10000"/>
                <a:gd name="connsiteY3" fmla="*/ 3772 h 10000"/>
                <a:gd name="connsiteX4" fmla="*/ 9763 w 10000"/>
                <a:gd name="connsiteY4" fmla="*/ 4441 h 10000"/>
                <a:gd name="connsiteX5" fmla="*/ 10000 w 10000"/>
                <a:gd name="connsiteY5" fmla="*/ 4999 h 10000"/>
                <a:gd name="connsiteX6" fmla="*/ 9763 w 10000"/>
                <a:gd name="connsiteY6" fmla="*/ 5559 h 10000"/>
                <a:gd name="connsiteX7" fmla="*/ 9288 w 10000"/>
                <a:gd name="connsiteY7" fmla="*/ 6341 h 10000"/>
                <a:gd name="connsiteX8" fmla="*/ 6950 w 10000"/>
                <a:gd name="connsiteY8" fmla="*/ 7765 h 10000"/>
                <a:gd name="connsiteX9" fmla="*/ 4488 w 10000"/>
                <a:gd name="connsiteY9" fmla="*/ 8660 h 10000"/>
                <a:gd name="connsiteX10" fmla="*/ 0 w 10000"/>
                <a:gd name="connsiteY10" fmla="*/ 10000 h 10000"/>
                <a:gd name="connsiteX0" fmla="*/ 113 w 10000"/>
                <a:gd name="connsiteY0" fmla="*/ 0 h 10000"/>
                <a:gd name="connsiteX1" fmla="*/ 4488 w 10000"/>
                <a:gd name="connsiteY1" fmla="*/ 1257 h 10000"/>
                <a:gd name="connsiteX2" fmla="*/ 6950 w 10000"/>
                <a:gd name="connsiteY2" fmla="*/ 2235 h 10000"/>
                <a:gd name="connsiteX3" fmla="*/ 9338 w 10000"/>
                <a:gd name="connsiteY3" fmla="*/ 3772 h 10000"/>
                <a:gd name="connsiteX4" fmla="*/ 9763 w 10000"/>
                <a:gd name="connsiteY4" fmla="*/ 4441 h 10000"/>
                <a:gd name="connsiteX5" fmla="*/ 10000 w 10000"/>
                <a:gd name="connsiteY5" fmla="*/ 4999 h 10000"/>
                <a:gd name="connsiteX6" fmla="*/ 9763 w 10000"/>
                <a:gd name="connsiteY6" fmla="*/ 5559 h 10000"/>
                <a:gd name="connsiteX7" fmla="*/ 9288 w 10000"/>
                <a:gd name="connsiteY7" fmla="*/ 6341 h 10000"/>
                <a:gd name="connsiteX8" fmla="*/ 6950 w 10000"/>
                <a:gd name="connsiteY8" fmla="*/ 7765 h 10000"/>
                <a:gd name="connsiteX9" fmla="*/ 4488 w 10000"/>
                <a:gd name="connsiteY9" fmla="*/ 8660 h 10000"/>
                <a:gd name="connsiteX10" fmla="*/ 0 w 10000"/>
                <a:gd name="connsiteY10" fmla="*/ 10000 h 10000"/>
                <a:gd name="connsiteX0" fmla="*/ 4488 w 10000"/>
                <a:gd name="connsiteY0" fmla="*/ 0 h 8743"/>
                <a:gd name="connsiteX1" fmla="*/ 6950 w 10000"/>
                <a:gd name="connsiteY1" fmla="*/ 978 h 8743"/>
                <a:gd name="connsiteX2" fmla="*/ 9338 w 10000"/>
                <a:gd name="connsiteY2" fmla="*/ 2515 h 8743"/>
                <a:gd name="connsiteX3" fmla="*/ 9763 w 10000"/>
                <a:gd name="connsiteY3" fmla="*/ 3184 h 8743"/>
                <a:gd name="connsiteX4" fmla="*/ 10000 w 10000"/>
                <a:gd name="connsiteY4" fmla="*/ 3742 h 8743"/>
                <a:gd name="connsiteX5" fmla="*/ 9763 w 10000"/>
                <a:gd name="connsiteY5" fmla="*/ 4302 h 8743"/>
                <a:gd name="connsiteX6" fmla="*/ 9288 w 10000"/>
                <a:gd name="connsiteY6" fmla="*/ 5084 h 8743"/>
                <a:gd name="connsiteX7" fmla="*/ 6950 w 10000"/>
                <a:gd name="connsiteY7" fmla="*/ 6508 h 8743"/>
                <a:gd name="connsiteX8" fmla="*/ 4488 w 10000"/>
                <a:gd name="connsiteY8" fmla="*/ 7403 h 8743"/>
                <a:gd name="connsiteX9" fmla="*/ 0 w 10000"/>
                <a:gd name="connsiteY9" fmla="*/ 8743 h 8743"/>
                <a:gd name="connsiteX0" fmla="*/ 4488 w 10000"/>
                <a:gd name="connsiteY0" fmla="*/ 0 h 10000"/>
                <a:gd name="connsiteX1" fmla="*/ 6950 w 10000"/>
                <a:gd name="connsiteY1" fmla="*/ 1119 h 10000"/>
                <a:gd name="connsiteX2" fmla="*/ 9338 w 10000"/>
                <a:gd name="connsiteY2" fmla="*/ 2877 h 10000"/>
                <a:gd name="connsiteX3" fmla="*/ 9763 w 10000"/>
                <a:gd name="connsiteY3" fmla="*/ 3642 h 10000"/>
                <a:gd name="connsiteX4" fmla="*/ 10000 w 10000"/>
                <a:gd name="connsiteY4" fmla="*/ 4280 h 10000"/>
                <a:gd name="connsiteX5" fmla="*/ 9763 w 10000"/>
                <a:gd name="connsiteY5" fmla="*/ 4921 h 10000"/>
                <a:gd name="connsiteX6" fmla="*/ 9288 w 10000"/>
                <a:gd name="connsiteY6" fmla="*/ 5815 h 10000"/>
                <a:gd name="connsiteX7" fmla="*/ 6950 w 10000"/>
                <a:gd name="connsiteY7" fmla="*/ 7444 h 10000"/>
                <a:gd name="connsiteX8" fmla="*/ 4488 w 10000"/>
                <a:gd name="connsiteY8" fmla="*/ 8467 h 10000"/>
                <a:gd name="connsiteX9" fmla="*/ 0 w 10000"/>
                <a:gd name="connsiteY9" fmla="*/ 10000 h 10000"/>
                <a:gd name="connsiteX0" fmla="*/ 6950 w 10000"/>
                <a:gd name="connsiteY0" fmla="*/ 0 h 8881"/>
                <a:gd name="connsiteX1" fmla="*/ 9338 w 10000"/>
                <a:gd name="connsiteY1" fmla="*/ 1758 h 8881"/>
                <a:gd name="connsiteX2" fmla="*/ 9763 w 10000"/>
                <a:gd name="connsiteY2" fmla="*/ 2523 h 8881"/>
                <a:gd name="connsiteX3" fmla="*/ 10000 w 10000"/>
                <a:gd name="connsiteY3" fmla="*/ 3161 h 8881"/>
                <a:gd name="connsiteX4" fmla="*/ 9763 w 10000"/>
                <a:gd name="connsiteY4" fmla="*/ 3802 h 8881"/>
                <a:gd name="connsiteX5" fmla="*/ 9288 w 10000"/>
                <a:gd name="connsiteY5" fmla="*/ 4696 h 8881"/>
                <a:gd name="connsiteX6" fmla="*/ 6950 w 10000"/>
                <a:gd name="connsiteY6" fmla="*/ 6325 h 8881"/>
                <a:gd name="connsiteX7" fmla="*/ 4488 w 10000"/>
                <a:gd name="connsiteY7" fmla="*/ 7348 h 8881"/>
                <a:gd name="connsiteX8" fmla="*/ 0 w 10000"/>
                <a:gd name="connsiteY8" fmla="*/ 8881 h 8881"/>
                <a:gd name="connsiteX0" fmla="*/ 9338 w 10000"/>
                <a:gd name="connsiteY0" fmla="*/ 0 h 8020"/>
                <a:gd name="connsiteX1" fmla="*/ 9763 w 10000"/>
                <a:gd name="connsiteY1" fmla="*/ 861 h 8020"/>
                <a:gd name="connsiteX2" fmla="*/ 10000 w 10000"/>
                <a:gd name="connsiteY2" fmla="*/ 1579 h 8020"/>
                <a:gd name="connsiteX3" fmla="*/ 9763 w 10000"/>
                <a:gd name="connsiteY3" fmla="*/ 2301 h 8020"/>
                <a:gd name="connsiteX4" fmla="*/ 9288 w 10000"/>
                <a:gd name="connsiteY4" fmla="*/ 3308 h 8020"/>
                <a:gd name="connsiteX5" fmla="*/ 6950 w 10000"/>
                <a:gd name="connsiteY5" fmla="*/ 5142 h 8020"/>
                <a:gd name="connsiteX6" fmla="*/ 4488 w 10000"/>
                <a:gd name="connsiteY6" fmla="*/ 6294 h 8020"/>
                <a:gd name="connsiteX7" fmla="*/ 0 w 10000"/>
                <a:gd name="connsiteY7" fmla="*/ 8020 h 8020"/>
                <a:gd name="connsiteX0" fmla="*/ 9338 w 10000"/>
                <a:gd name="connsiteY0" fmla="*/ 0 h 10000"/>
                <a:gd name="connsiteX1" fmla="*/ 9763 w 10000"/>
                <a:gd name="connsiteY1" fmla="*/ 1074 h 10000"/>
                <a:gd name="connsiteX2" fmla="*/ 10000 w 10000"/>
                <a:gd name="connsiteY2" fmla="*/ 1969 h 10000"/>
                <a:gd name="connsiteX3" fmla="*/ 9763 w 10000"/>
                <a:gd name="connsiteY3" fmla="*/ 2869 h 10000"/>
                <a:gd name="connsiteX4" fmla="*/ 9288 w 10000"/>
                <a:gd name="connsiteY4" fmla="*/ 4125 h 10000"/>
                <a:gd name="connsiteX5" fmla="*/ 6950 w 10000"/>
                <a:gd name="connsiteY5" fmla="*/ 6411 h 10000"/>
                <a:gd name="connsiteX6" fmla="*/ 4488 w 10000"/>
                <a:gd name="connsiteY6" fmla="*/ 7848 h 10000"/>
                <a:gd name="connsiteX7" fmla="*/ 0 w 10000"/>
                <a:gd name="connsiteY7" fmla="*/ 10000 h 10000"/>
                <a:gd name="connsiteX0" fmla="*/ 9763 w 10000"/>
                <a:gd name="connsiteY0" fmla="*/ 0 h 8926"/>
                <a:gd name="connsiteX1" fmla="*/ 10000 w 10000"/>
                <a:gd name="connsiteY1" fmla="*/ 895 h 8926"/>
                <a:gd name="connsiteX2" fmla="*/ 9763 w 10000"/>
                <a:gd name="connsiteY2" fmla="*/ 1795 h 8926"/>
                <a:gd name="connsiteX3" fmla="*/ 9288 w 10000"/>
                <a:gd name="connsiteY3" fmla="*/ 3051 h 8926"/>
                <a:gd name="connsiteX4" fmla="*/ 6950 w 10000"/>
                <a:gd name="connsiteY4" fmla="*/ 5337 h 8926"/>
                <a:gd name="connsiteX5" fmla="*/ 4488 w 10000"/>
                <a:gd name="connsiteY5" fmla="*/ 6774 h 8926"/>
                <a:gd name="connsiteX6" fmla="*/ 0 w 10000"/>
                <a:gd name="connsiteY6" fmla="*/ 8926 h 8926"/>
                <a:gd name="connsiteX0" fmla="*/ 10000 w 10000"/>
                <a:gd name="connsiteY0" fmla="*/ 0 h 8997"/>
                <a:gd name="connsiteX1" fmla="*/ 9763 w 10000"/>
                <a:gd name="connsiteY1" fmla="*/ 1008 h 8997"/>
                <a:gd name="connsiteX2" fmla="*/ 9288 w 10000"/>
                <a:gd name="connsiteY2" fmla="*/ 2415 h 8997"/>
                <a:gd name="connsiteX3" fmla="*/ 6950 w 10000"/>
                <a:gd name="connsiteY3" fmla="*/ 4976 h 8997"/>
                <a:gd name="connsiteX4" fmla="*/ 4488 w 10000"/>
                <a:gd name="connsiteY4" fmla="*/ 6586 h 8997"/>
                <a:gd name="connsiteX5" fmla="*/ 0 w 10000"/>
                <a:gd name="connsiteY5" fmla="*/ 8997 h 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8997">
                  <a:moveTo>
                    <a:pt x="10000" y="0"/>
                  </a:moveTo>
                  <a:cubicBezTo>
                    <a:pt x="10000" y="335"/>
                    <a:pt x="9888" y="606"/>
                    <a:pt x="9763" y="1008"/>
                  </a:cubicBezTo>
                  <a:cubicBezTo>
                    <a:pt x="9650" y="1410"/>
                    <a:pt x="9750" y="1754"/>
                    <a:pt x="9288" y="2415"/>
                  </a:cubicBezTo>
                  <a:cubicBezTo>
                    <a:pt x="8825" y="3077"/>
                    <a:pt x="7750" y="4282"/>
                    <a:pt x="6950" y="4976"/>
                  </a:cubicBezTo>
                  <a:cubicBezTo>
                    <a:pt x="6150" y="5671"/>
                    <a:pt x="5650" y="5917"/>
                    <a:pt x="4488" y="6586"/>
                  </a:cubicBezTo>
                  <a:cubicBezTo>
                    <a:pt x="3338" y="7256"/>
                    <a:pt x="938" y="8495"/>
                    <a:pt x="0" y="8997"/>
                  </a:cubicBezTo>
                </a:path>
              </a:pathLst>
            </a:custGeom>
            <a:noFill/>
            <a:ln w="38100" cap="rnd" cmpd="sng">
              <a:solidFill>
                <a:srgbClr val="C000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971" name="Text Box 11"/>
            <p:cNvSpPr txBox="1">
              <a:spLocks noChangeArrowheads="1"/>
            </p:cNvSpPr>
            <p:nvPr/>
          </p:nvSpPr>
          <p:spPr bwMode="auto">
            <a:xfrm>
              <a:off x="7459511" y="5071622"/>
              <a:ext cx="1265510" cy="752328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Hyperbola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v&gt;</a:t>
              </a:r>
              <a:r>
                <a:rPr kumimoji="0" lang="en-US" alt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en-US" altLang="en-US" sz="3200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988" name="Oval 28"/>
            <p:cNvSpPr>
              <a:spLocks noChangeAspect="1" noChangeArrowheads="1"/>
            </p:cNvSpPr>
            <p:nvPr/>
          </p:nvSpPr>
          <p:spPr bwMode="auto">
            <a:xfrm>
              <a:off x="7076096" y="4593589"/>
              <a:ext cx="144204" cy="144204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989" name="Oval 29"/>
            <p:cNvSpPr>
              <a:spLocks noChangeAspect="1" noChangeArrowheads="1"/>
            </p:cNvSpPr>
            <p:nvPr/>
          </p:nvSpPr>
          <p:spPr bwMode="auto">
            <a:xfrm>
              <a:off x="7532339" y="4099448"/>
              <a:ext cx="144204" cy="144204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965" name="Oval 5"/>
            <p:cNvSpPr>
              <a:spLocks noChangeArrowheads="1"/>
            </p:cNvSpPr>
            <p:nvPr/>
          </p:nvSpPr>
          <p:spPr bwMode="auto">
            <a:xfrm>
              <a:off x="6433622" y="2861129"/>
              <a:ext cx="322263" cy="32226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857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963" name="Oval 3"/>
            <p:cNvSpPr>
              <a:spLocks noChangeAspect="1" noChangeArrowheads="1"/>
            </p:cNvSpPr>
            <p:nvPr/>
          </p:nvSpPr>
          <p:spPr bwMode="auto">
            <a:xfrm>
              <a:off x="5437849" y="1884817"/>
              <a:ext cx="2286000" cy="2286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986" name="Oval 26"/>
            <p:cNvSpPr>
              <a:spLocks noChangeAspect="1" noChangeArrowheads="1"/>
            </p:cNvSpPr>
            <p:nvPr/>
          </p:nvSpPr>
          <p:spPr bwMode="auto">
            <a:xfrm>
              <a:off x="7671402" y="2951362"/>
              <a:ext cx="144204" cy="144204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6599603" y="3022260"/>
              <a:ext cx="1138238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7026270" y="2623339"/>
              <a:ext cx="363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Times New Roman" panose="02020603050405020304" pitchFamily="18" charset="0"/>
                </a:rPr>
                <a:t>r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>
              <a:off x="6634646" y="4719839"/>
              <a:ext cx="475812" cy="62885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7226104" y="4228030"/>
              <a:ext cx="366594" cy="145246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Box 24"/>
            <p:cNvSpPr txBox="1"/>
            <p:nvPr/>
          </p:nvSpPr>
          <p:spPr>
            <a:xfrm>
              <a:off x="6373078" y="2495257"/>
              <a:ext cx="531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Times New Roman" panose="02020603050405020304" pitchFamily="18" charset="0"/>
                </a:rPr>
                <a:t>M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9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7762855" y="3263900"/>
            <a:ext cx="322263" cy="32226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6132493" y="-12702"/>
            <a:ext cx="2926080" cy="6858000"/>
          </a:xfrm>
          <a:custGeom>
            <a:avLst/>
            <a:gdLst>
              <a:gd name="T0" fmla="*/ 22 w 1855"/>
              <a:gd name="T1" fmla="*/ 0 h 3977"/>
              <a:gd name="T2" fmla="*/ 833 w 1855"/>
              <a:gd name="T3" fmla="*/ 500 h 3977"/>
              <a:gd name="T4" fmla="*/ 1289 w 1855"/>
              <a:gd name="T5" fmla="*/ 889 h 3977"/>
              <a:gd name="T6" fmla="*/ 1555 w 1855"/>
              <a:gd name="T7" fmla="*/ 1177 h 3977"/>
              <a:gd name="T8" fmla="*/ 1733 w 1855"/>
              <a:gd name="T9" fmla="*/ 1500 h 3977"/>
              <a:gd name="T10" fmla="*/ 1811 w 1855"/>
              <a:gd name="T11" fmla="*/ 1766 h 3977"/>
              <a:gd name="T12" fmla="*/ 1855 w 1855"/>
              <a:gd name="T13" fmla="*/ 1988 h 3977"/>
              <a:gd name="T14" fmla="*/ 1811 w 1855"/>
              <a:gd name="T15" fmla="*/ 2211 h 3977"/>
              <a:gd name="T16" fmla="*/ 1722 w 1855"/>
              <a:gd name="T17" fmla="*/ 2522 h 3977"/>
              <a:gd name="T18" fmla="*/ 1544 w 1855"/>
              <a:gd name="T19" fmla="*/ 2822 h 3977"/>
              <a:gd name="T20" fmla="*/ 1289 w 1855"/>
              <a:gd name="T21" fmla="*/ 3088 h 3977"/>
              <a:gd name="T22" fmla="*/ 833 w 1855"/>
              <a:gd name="T23" fmla="*/ 3444 h 3977"/>
              <a:gd name="T24" fmla="*/ 0 w 1855"/>
              <a:gd name="T25" fmla="*/ 3977 h 3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55" h="3977">
                <a:moveTo>
                  <a:pt x="22" y="0"/>
                </a:moveTo>
                <a:cubicBezTo>
                  <a:pt x="157" y="83"/>
                  <a:pt x="622" y="352"/>
                  <a:pt x="833" y="500"/>
                </a:cubicBezTo>
                <a:cubicBezTo>
                  <a:pt x="1044" y="648"/>
                  <a:pt x="1169" y="776"/>
                  <a:pt x="1289" y="889"/>
                </a:cubicBezTo>
                <a:cubicBezTo>
                  <a:pt x="1409" y="1002"/>
                  <a:pt x="1481" y="1075"/>
                  <a:pt x="1555" y="1177"/>
                </a:cubicBezTo>
                <a:cubicBezTo>
                  <a:pt x="1629" y="1279"/>
                  <a:pt x="1690" y="1402"/>
                  <a:pt x="1733" y="1500"/>
                </a:cubicBezTo>
                <a:cubicBezTo>
                  <a:pt x="1776" y="1598"/>
                  <a:pt x="1791" y="1685"/>
                  <a:pt x="1811" y="1766"/>
                </a:cubicBezTo>
                <a:cubicBezTo>
                  <a:pt x="1831" y="1847"/>
                  <a:pt x="1855" y="1914"/>
                  <a:pt x="1855" y="1988"/>
                </a:cubicBezTo>
                <a:cubicBezTo>
                  <a:pt x="1855" y="2062"/>
                  <a:pt x="1833" y="2122"/>
                  <a:pt x="1811" y="2211"/>
                </a:cubicBezTo>
                <a:cubicBezTo>
                  <a:pt x="1789" y="2300"/>
                  <a:pt x="1766" y="2420"/>
                  <a:pt x="1722" y="2522"/>
                </a:cubicBezTo>
                <a:cubicBezTo>
                  <a:pt x="1678" y="2624"/>
                  <a:pt x="1616" y="2728"/>
                  <a:pt x="1544" y="2822"/>
                </a:cubicBezTo>
                <a:cubicBezTo>
                  <a:pt x="1472" y="2916"/>
                  <a:pt x="1408" y="2984"/>
                  <a:pt x="1289" y="3088"/>
                </a:cubicBezTo>
                <a:cubicBezTo>
                  <a:pt x="1170" y="3192"/>
                  <a:pt x="1048" y="3296"/>
                  <a:pt x="833" y="3444"/>
                </a:cubicBezTo>
                <a:cubicBezTo>
                  <a:pt x="618" y="3592"/>
                  <a:pt x="174" y="3866"/>
                  <a:pt x="0" y="3977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 rot="19451818">
            <a:off x="6603766" y="5602707"/>
            <a:ext cx="866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v=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E</a:t>
            </a:r>
            <a:endParaRPr kumimoji="0" lang="en-US" alt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7800955" y="822"/>
            <a:ext cx="1270000" cy="6858000"/>
          </a:xfrm>
          <a:custGeom>
            <a:avLst/>
            <a:gdLst>
              <a:gd name="T0" fmla="*/ 9 w 800"/>
              <a:gd name="T1" fmla="*/ 0 h 3977"/>
              <a:gd name="T2" fmla="*/ 359 w 800"/>
              <a:gd name="T3" fmla="*/ 500 h 3977"/>
              <a:gd name="T4" fmla="*/ 556 w 800"/>
              <a:gd name="T5" fmla="*/ 889 h 3977"/>
              <a:gd name="T6" fmla="*/ 747 w 800"/>
              <a:gd name="T7" fmla="*/ 1500 h 3977"/>
              <a:gd name="T8" fmla="*/ 781 w 800"/>
              <a:gd name="T9" fmla="*/ 1766 h 3977"/>
              <a:gd name="T10" fmla="*/ 800 w 800"/>
              <a:gd name="T11" fmla="*/ 1988 h 3977"/>
              <a:gd name="T12" fmla="*/ 781 w 800"/>
              <a:gd name="T13" fmla="*/ 2211 h 3977"/>
              <a:gd name="T14" fmla="*/ 743 w 800"/>
              <a:gd name="T15" fmla="*/ 2522 h 3977"/>
              <a:gd name="T16" fmla="*/ 556 w 800"/>
              <a:gd name="T17" fmla="*/ 3088 h 3977"/>
              <a:gd name="T18" fmla="*/ 359 w 800"/>
              <a:gd name="T19" fmla="*/ 3444 h 3977"/>
              <a:gd name="T20" fmla="*/ 0 w 800"/>
              <a:gd name="T21" fmla="*/ 3977 h 3977"/>
              <a:gd name="connsiteX0" fmla="*/ 113 w 10000"/>
              <a:gd name="connsiteY0" fmla="*/ 0 h 10000"/>
              <a:gd name="connsiteX1" fmla="*/ 4488 w 10000"/>
              <a:gd name="connsiteY1" fmla="*/ 1257 h 10000"/>
              <a:gd name="connsiteX2" fmla="*/ 6950 w 10000"/>
              <a:gd name="connsiteY2" fmla="*/ 2235 h 10000"/>
              <a:gd name="connsiteX3" fmla="*/ 9338 w 10000"/>
              <a:gd name="connsiteY3" fmla="*/ 3772 h 10000"/>
              <a:gd name="connsiteX4" fmla="*/ 9763 w 10000"/>
              <a:gd name="connsiteY4" fmla="*/ 4441 h 10000"/>
              <a:gd name="connsiteX5" fmla="*/ 10000 w 10000"/>
              <a:gd name="connsiteY5" fmla="*/ 4999 h 10000"/>
              <a:gd name="connsiteX6" fmla="*/ 9763 w 10000"/>
              <a:gd name="connsiteY6" fmla="*/ 5559 h 10000"/>
              <a:gd name="connsiteX7" fmla="*/ 9288 w 10000"/>
              <a:gd name="connsiteY7" fmla="*/ 6341 h 10000"/>
              <a:gd name="connsiteX8" fmla="*/ 6950 w 10000"/>
              <a:gd name="connsiteY8" fmla="*/ 7765 h 10000"/>
              <a:gd name="connsiteX9" fmla="*/ 4488 w 10000"/>
              <a:gd name="connsiteY9" fmla="*/ 8660 h 10000"/>
              <a:gd name="connsiteX10" fmla="*/ 0 w 10000"/>
              <a:gd name="connsiteY10" fmla="*/ 10000 h 10000"/>
              <a:gd name="connsiteX0" fmla="*/ 113 w 10000"/>
              <a:gd name="connsiteY0" fmla="*/ 0 h 10000"/>
              <a:gd name="connsiteX1" fmla="*/ 4488 w 10000"/>
              <a:gd name="connsiteY1" fmla="*/ 1257 h 10000"/>
              <a:gd name="connsiteX2" fmla="*/ 6950 w 10000"/>
              <a:gd name="connsiteY2" fmla="*/ 2235 h 10000"/>
              <a:gd name="connsiteX3" fmla="*/ 9338 w 10000"/>
              <a:gd name="connsiteY3" fmla="*/ 3772 h 10000"/>
              <a:gd name="connsiteX4" fmla="*/ 9763 w 10000"/>
              <a:gd name="connsiteY4" fmla="*/ 4441 h 10000"/>
              <a:gd name="connsiteX5" fmla="*/ 10000 w 10000"/>
              <a:gd name="connsiteY5" fmla="*/ 4999 h 10000"/>
              <a:gd name="connsiteX6" fmla="*/ 9763 w 10000"/>
              <a:gd name="connsiteY6" fmla="*/ 5559 h 10000"/>
              <a:gd name="connsiteX7" fmla="*/ 9288 w 10000"/>
              <a:gd name="connsiteY7" fmla="*/ 6341 h 10000"/>
              <a:gd name="connsiteX8" fmla="*/ 6950 w 10000"/>
              <a:gd name="connsiteY8" fmla="*/ 7765 h 10000"/>
              <a:gd name="connsiteX9" fmla="*/ 4488 w 10000"/>
              <a:gd name="connsiteY9" fmla="*/ 8660 h 10000"/>
              <a:gd name="connsiteX10" fmla="*/ 0 w 10000"/>
              <a:gd name="connsiteY10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113" y="0"/>
                </a:moveTo>
                <a:cubicBezTo>
                  <a:pt x="850" y="209"/>
                  <a:pt x="3350" y="885"/>
                  <a:pt x="4488" y="1257"/>
                </a:cubicBezTo>
                <a:cubicBezTo>
                  <a:pt x="5625" y="1629"/>
                  <a:pt x="6138" y="1815"/>
                  <a:pt x="6950" y="2235"/>
                </a:cubicBezTo>
                <a:cubicBezTo>
                  <a:pt x="7763" y="2655"/>
                  <a:pt x="8875" y="3405"/>
                  <a:pt x="9338" y="3772"/>
                </a:cubicBezTo>
                <a:cubicBezTo>
                  <a:pt x="9800" y="4139"/>
                  <a:pt x="9650" y="4237"/>
                  <a:pt x="9763" y="4441"/>
                </a:cubicBezTo>
                <a:cubicBezTo>
                  <a:pt x="9875" y="4644"/>
                  <a:pt x="10000" y="4813"/>
                  <a:pt x="10000" y="4999"/>
                </a:cubicBezTo>
                <a:cubicBezTo>
                  <a:pt x="10000" y="5185"/>
                  <a:pt x="9888" y="5336"/>
                  <a:pt x="9763" y="5559"/>
                </a:cubicBezTo>
                <a:cubicBezTo>
                  <a:pt x="9650" y="5783"/>
                  <a:pt x="9750" y="5974"/>
                  <a:pt x="9288" y="6341"/>
                </a:cubicBezTo>
                <a:cubicBezTo>
                  <a:pt x="8825" y="6709"/>
                  <a:pt x="7750" y="7379"/>
                  <a:pt x="6950" y="7765"/>
                </a:cubicBezTo>
                <a:cubicBezTo>
                  <a:pt x="6150" y="8151"/>
                  <a:pt x="5650" y="8288"/>
                  <a:pt x="4488" y="8660"/>
                </a:cubicBezTo>
                <a:cubicBezTo>
                  <a:pt x="3338" y="9032"/>
                  <a:pt x="938" y="9721"/>
                  <a:pt x="0" y="10000"/>
                </a:cubicBezTo>
              </a:path>
            </a:pathLst>
          </a:cu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 rot="18093009">
            <a:off x="8008023" y="6085540"/>
            <a:ext cx="866161" cy="461665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v&gt;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E</a:t>
            </a:r>
            <a:endParaRPr kumimoji="0" lang="en-US" alt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4595669" y="3766911"/>
            <a:ext cx="1348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&gt;v&gt;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C</a:t>
            </a:r>
            <a:endParaRPr kumimoji="0" lang="en-US" alt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4454506" y="1454150"/>
            <a:ext cx="4605338" cy="39512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63" name="Oval 3"/>
          <p:cNvSpPr>
            <a:spLocks noChangeAspect="1" noChangeArrowheads="1"/>
          </p:cNvSpPr>
          <p:nvPr/>
        </p:nvSpPr>
        <p:spPr bwMode="auto">
          <a:xfrm>
            <a:off x="6765905" y="2287588"/>
            <a:ext cx="2286000" cy="2286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7524730" y="3059113"/>
            <a:ext cx="1519238" cy="741363"/>
          </a:xfrm>
          <a:prstGeom prst="ellipse">
            <a:avLst/>
          </a:prstGeom>
          <a:noFill/>
          <a:ln w="38100">
            <a:solidFill>
              <a:schemeClr val="accent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5" name="Oval 25"/>
          <p:cNvSpPr>
            <a:spLocks noChangeArrowheads="1"/>
          </p:cNvSpPr>
          <p:nvPr/>
        </p:nvSpPr>
        <p:spPr bwMode="auto">
          <a:xfrm>
            <a:off x="4465392" y="3924462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6" name="Oval 26"/>
          <p:cNvSpPr>
            <a:spLocks noChangeArrowheads="1"/>
          </p:cNvSpPr>
          <p:nvPr/>
        </p:nvSpPr>
        <p:spPr bwMode="auto">
          <a:xfrm>
            <a:off x="6905624" y="2665866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7" name="Oval 27"/>
          <p:cNvSpPr>
            <a:spLocks noChangeArrowheads="1"/>
          </p:cNvSpPr>
          <p:nvPr/>
        </p:nvSpPr>
        <p:spPr bwMode="auto">
          <a:xfrm>
            <a:off x="8029109" y="3703046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8" name="Oval 28"/>
          <p:cNvSpPr>
            <a:spLocks noChangeArrowheads="1"/>
          </p:cNvSpPr>
          <p:nvPr/>
        </p:nvSpPr>
        <p:spPr bwMode="auto">
          <a:xfrm>
            <a:off x="7134974" y="5971758"/>
            <a:ext cx="203200" cy="20320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0989" name="Oval 29"/>
          <p:cNvSpPr>
            <a:spLocks noChangeArrowheads="1"/>
          </p:cNvSpPr>
          <p:nvPr/>
        </p:nvSpPr>
        <p:spPr bwMode="auto">
          <a:xfrm>
            <a:off x="8125947" y="6073358"/>
            <a:ext cx="203200" cy="20320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" y="182880"/>
            <a:ext cx="6250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An object can change its orbit by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changing its speed.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050808" y="2435034"/>
            <a:ext cx="8774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v=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C</a:t>
            </a:r>
            <a:endParaRPr kumimoji="0" lang="en-US" alt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684679" y="3832109"/>
            <a:ext cx="8774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v&lt;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C</a:t>
            </a:r>
            <a:endParaRPr kumimoji="0" lang="en-US" alt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3" y="2480125"/>
            <a:ext cx="4170406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80" y="1649128"/>
            <a:ext cx="4465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Use rocket engines or gravity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assist fly-bys to change speed.</a:t>
            </a:r>
          </a:p>
        </p:txBody>
      </p:sp>
    </p:spTree>
    <p:extLst>
      <p:ext uri="{BB962C8B-B14F-4D97-AF65-F5344CB8AC3E}">
        <p14:creationId xmlns:p14="http://schemas.microsoft.com/office/powerpoint/2010/main" val="434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4409892" y="3267869"/>
            <a:ext cx="322263" cy="322263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hlink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550620" y="3152358"/>
            <a:ext cx="11599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1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&lt;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C,2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520537" y="1453356"/>
            <a:ext cx="4203623" cy="39512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3" name="Oval 3"/>
          <p:cNvSpPr>
            <a:spLocks noChangeAspect="1" noChangeArrowheads="1"/>
          </p:cNvSpPr>
          <p:nvPr/>
        </p:nvSpPr>
        <p:spPr bwMode="auto">
          <a:xfrm>
            <a:off x="3430222" y="2286000"/>
            <a:ext cx="2286000" cy="2286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733171" y="3156863"/>
            <a:ext cx="11730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0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C,1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5288511" y="2269443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19" name="Oval 27"/>
          <p:cNvSpPr>
            <a:spLocks noChangeArrowheads="1"/>
          </p:cNvSpPr>
          <p:nvPr/>
        </p:nvSpPr>
        <p:spPr bwMode="auto">
          <a:xfrm>
            <a:off x="5622874" y="3332163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80351" y="3429000"/>
            <a:ext cx="1138238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910805" y="2964888"/>
            <a:ext cx="458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</a:t>
            </a:r>
            <a:endParaRPr kumimoji="0" lang="en-US" sz="2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3" name="Oval 3"/>
          <p:cNvSpPr>
            <a:spLocks noChangeAspect="1" noChangeArrowheads="1"/>
          </p:cNvSpPr>
          <p:nvPr/>
        </p:nvSpPr>
        <p:spPr bwMode="auto">
          <a:xfrm>
            <a:off x="1503259" y="339158"/>
            <a:ext cx="6179685" cy="617968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27679" y="3171023"/>
            <a:ext cx="12672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Burn 2: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2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=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C,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2</a:t>
            </a:r>
            <a:endParaRPr kumimoji="0" lang="en-US" alt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25"/>
          <p:cNvSpPr>
            <a:spLocks noChangeArrowheads="1"/>
          </p:cNvSpPr>
          <p:nvPr/>
        </p:nvSpPr>
        <p:spPr bwMode="auto">
          <a:xfrm>
            <a:off x="1406694" y="3332163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767426" y="2087613"/>
            <a:ext cx="12042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Burn 1: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1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Palatino"/>
              </a:rPr>
              <a:t>v</a:t>
            </a:r>
            <a:r>
              <a:rPr kumimoji="0" lang="en-US" alt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Times New Roman" panose="02020603050405020304" pitchFamily="18" charset="0"/>
              </a:rPr>
              <a:t>C,1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579020" y="3421440"/>
            <a:ext cx="1632895" cy="2652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5685261" y="4862568"/>
            <a:ext cx="458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r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</a:t>
            </a:r>
            <a:endParaRPr kumimoji="0" lang="en-US" sz="28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714608" y="4676883"/>
            <a:ext cx="193675" cy="193675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 animBg="1"/>
      <p:bldP spid="23" grpId="0" animBg="1"/>
      <p:bldP spid="24" grpId="0"/>
      <p:bldP spid="17" grpId="0" animBg="1"/>
      <p:bldP spid="25" grpId="0"/>
      <p:bldP spid="30" grpId="0"/>
      <p:bldP spid="3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9764" y="5217020"/>
            <a:ext cx="3924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</a:t>
            </a:r>
            <a:r>
              <a:rPr kumimoji="0" lang="en-US" altLang="en-US" sz="4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 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/ a</a:t>
            </a:r>
            <a:r>
              <a:rPr kumimoji="0" lang="en-US" altLang="en-US" sz="4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= M</a:t>
            </a:r>
            <a:r>
              <a:rPr kumimoji="0" lang="en-US" altLang="en-US" sz="4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 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/ M</a:t>
            </a:r>
            <a:r>
              <a:rPr kumimoji="0" lang="en-US" altLang="en-US" sz="4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5317" y="4159952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a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= a</a:t>
            </a:r>
            <a:r>
              <a:rPr kumimoji="0" lang="en-US" altLang="en-US" sz="4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1</a:t>
            </a:r>
            <a:r>
              <a:rPr kumimoji="0" lang="en-US" alt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+ a</a:t>
            </a:r>
            <a:r>
              <a:rPr kumimoji="0" lang="en-US" altLang="en-US" sz="4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1178209"/>
            <a:ext cx="8229600" cy="2842460"/>
            <a:chOff x="1502683" y="1827518"/>
            <a:chExt cx="6085790" cy="2101998"/>
          </a:xfrm>
        </p:grpSpPr>
        <p:sp>
          <p:nvSpPr>
            <p:cNvPr id="36873" name="Line 9"/>
            <p:cNvSpPr>
              <a:spLocks noChangeShapeType="1"/>
            </p:cNvSpPr>
            <p:nvPr/>
          </p:nvSpPr>
          <p:spPr bwMode="auto">
            <a:xfrm>
              <a:off x="5051796" y="2347537"/>
              <a:ext cx="13709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74" name="Line 10"/>
            <p:cNvSpPr>
              <a:spLocks noChangeShapeType="1"/>
            </p:cNvSpPr>
            <p:nvPr/>
          </p:nvSpPr>
          <p:spPr bwMode="auto">
            <a:xfrm flipV="1">
              <a:off x="5048324" y="2169737"/>
              <a:ext cx="0" cy="8366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 flipV="1">
              <a:off x="6427787" y="2185369"/>
              <a:ext cx="0" cy="355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5478617" y="1827518"/>
              <a:ext cx="539327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a</a:t>
              </a:r>
              <a:r>
                <a:rPr kumimoji="0" lang="en-US" altLang="en-US" sz="2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 flipH="1">
              <a:off x="2251073" y="2349125"/>
              <a:ext cx="27972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79" name="Line 15"/>
            <p:cNvSpPr>
              <a:spLocks noChangeShapeType="1"/>
            </p:cNvSpPr>
            <p:nvPr/>
          </p:nvSpPr>
          <p:spPr bwMode="auto">
            <a:xfrm flipV="1">
              <a:off x="2251075" y="2171324"/>
              <a:ext cx="0" cy="7295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80" name="Rectangle 16"/>
            <p:cNvSpPr>
              <a:spLocks noChangeArrowheads="1"/>
            </p:cNvSpPr>
            <p:nvPr/>
          </p:nvSpPr>
          <p:spPr bwMode="auto">
            <a:xfrm>
              <a:off x="3390936" y="1827519"/>
              <a:ext cx="552151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a</a:t>
              </a:r>
              <a:r>
                <a:rPr kumimoji="0" lang="en-US" altLang="en-US" sz="2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  <a:endPara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81" name="Rectangle 17"/>
            <p:cNvSpPr>
              <a:spLocks noChangeArrowheads="1"/>
            </p:cNvSpPr>
            <p:nvPr/>
          </p:nvSpPr>
          <p:spPr bwMode="auto">
            <a:xfrm>
              <a:off x="1502683" y="2778429"/>
              <a:ext cx="700973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2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6882" name="Rectangle 18"/>
            <p:cNvSpPr>
              <a:spLocks noChangeArrowheads="1"/>
            </p:cNvSpPr>
            <p:nvPr/>
          </p:nvSpPr>
          <p:spPr bwMode="auto">
            <a:xfrm>
              <a:off x="6924223" y="2790903"/>
              <a:ext cx="664250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M</a:t>
              </a:r>
              <a:r>
                <a:rPr kumimoji="0" lang="en-US" altLang="en-US" sz="28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1</a:t>
              </a:r>
              <a:endPara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83" name="Oval 19"/>
            <p:cNvSpPr>
              <a:spLocks noChangeArrowheads="1"/>
            </p:cNvSpPr>
            <p:nvPr/>
          </p:nvSpPr>
          <p:spPr bwMode="auto">
            <a:xfrm>
              <a:off x="2110031" y="2906760"/>
              <a:ext cx="277813" cy="274638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3300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CC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84" name="Oval 20"/>
            <p:cNvSpPr>
              <a:spLocks noChangeAspect="1" noChangeArrowheads="1"/>
            </p:cNvSpPr>
            <p:nvPr/>
          </p:nvSpPr>
          <p:spPr bwMode="auto">
            <a:xfrm>
              <a:off x="5934075" y="2547562"/>
              <a:ext cx="987425" cy="987425"/>
            </a:xfrm>
            <a:prstGeom prst="ellipse">
              <a:avLst/>
            </a:prstGeom>
            <a:gradFill rotWithShape="0">
              <a:gsLst>
                <a:gs pos="0">
                  <a:srgbClr val="FFDA34"/>
                </a:gs>
                <a:gs pos="100000">
                  <a:srgbClr val="FFDA34">
                    <a:gamma/>
                    <a:shade val="76078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chemeClr val="tx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69" name="Rectangle 5"/>
            <p:cNvSpPr>
              <a:spLocks noChangeArrowheads="1"/>
            </p:cNvSpPr>
            <p:nvPr/>
          </p:nvSpPr>
          <p:spPr bwMode="auto">
            <a:xfrm>
              <a:off x="4145634" y="2591722"/>
              <a:ext cx="391426" cy="5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a</a:t>
              </a:r>
              <a:endPara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61904" y="3406296"/>
              <a:ext cx="13343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rPr>
                <a:t>C-o-M</a:t>
              </a:r>
            </a:p>
          </p:txBody>
        </p:sp>
        <p:sp>
          <p:nvSpPr>
            <p:cNvPr id="36871" name="AutoShape 7"/>
            <p:cNvSpPr>
              <a:spLocks noChangeArrowheads="1"/>
            </p:cNvSpPr>
            <p:nvPr/>
          </p:nvSpPr>
          <p:spPr bwMode="auto">
            <a:xfrm>
              <a:off x="4855580" y="3063273"/>
              <a:ext cx="392112" cy="331788"/>
            </a:xfrm>
            <a:prstGeom prst="triangle">
              <a:avLst>
                <a:gd name="adj" fmla="val 49995"/>
              </a:avLst>
            </a:prstGeom>
            <a:solidFill>
              <a:schemeClr val="accent1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404927" y="3018414"/>
              <a:ext cx="45720" cy="4572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2226077" y="3021219"/>
              <a:ext cx="45720" cy="45720"/>
            </a:xfrm>
            <a:prstGeom prst="ellipse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36868" name="Line 4"/>
            <p:cNvSpPr>
              <a:spLocks noChangeShapeType="1"/>
            </p:cNvSpPr>
            <p:nvPr/>
          </p:nvSpPr>
          <p:spPr bwMode="auto">
            <a:xfrm>
              <a:off x="2251075" y="3041275"/>
              <a:ext cx="4171707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5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7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7915" y="637456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Drawn to Scale</a:t>
            </a:r>
          </a:p>
        </p:txBody>
      </p:sp>
    </p:spTree>
    <p:extLst>
      <p:ext uri="{BB962C8B-B14F-4D97-AF65-F5344CB8AC3E}">
        <p14:creationId xmlns:p14="http://schemas.microsoft.com/office/powerpoint/2010/main" val="2123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uto_char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7915" y="637456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Drawn to Scale</a:t>
            </a:r>
          </a:p>
        </p:txBody>
      </p:sp>
    </p:spTree>
    <p:extLst>
      <p:ext uri="{BB962C8B-B14F-4D97-AF65-F5344CB8AC3E}">
        <p14:creationId xmlns:p14="http://schemas.microsoft.com/office/powerpoint/2010/main" val="13366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smtClean="0">
            <a:solidFill>
              <a:schemeClr val="bg1"/>
            </a:solidFill>
            <a:latin typeface="Helvetica Neue" charset="0"/>
            <a:ea typeface="Helvetica Neue" charset="0"/>
            <a:cs typeface="Helvetica Neue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3.xml><?xml version="1.0" encoding="utf-8"?>
<a:theme xmlns:a="http://schemas.openxmlformats.org/drawingml/2006/main" name="Ast161">
  <a:themeElements>
    <a:clrScheme name="Ast161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st16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Ast16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16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16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16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16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16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16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>
            <a:solidFill>
              <a:schemeClr val="bg1"/>
            </a:solidFill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5.xml><?xml version="1.0" encoding="utf-8"?>
<a:theme xmlns:a="http://schemas.openxmlformats.org/drawingml/2006/main" name="3_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smtClean="0">
            <a:solidFill>
              <a:schemeClr val="bg2"/>
            </a:solidFill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6.xml><?xml version="1.0" encoding="utf-8"?>
<a:theme xmlns:a="http://schemas.openxmlformats.org/drawingml/2006/main" name="2_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err="1" smtClean="0">
            <a:solidFill>
              <a:schemeClr val="bg1"/>
            </a:solidFill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7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10.xml><?xml version="1.0" encoding="utf-8"?>
<a:themeOverride xmlns:a="http://schemas.openxmlformats.org/drawingml/2006/main">
  <a:clrScheme name="Default Design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68686"/>
    </a:lt2>
    <a:accent1>
      <a:srgbClr val="CBCBCB"/>
    </a:accent1>
    <a:accent2>
      <a:srgbClr val="0066FF"/>
    </a:accent2>
    <a:accent3>
      <a:srgbClr val="FFFFFF"/>
    </a:accent3>
    <a:accent4>
      <a:srgbClr val="000000"/>
    </a:accent4>
    <a:accent5>
      <a:srgbClr val="E2E2E2"/>
    </a:accent5>
    <a:accent6>
      <a:srgbClr val="005CE7"/>
    </a:accent6>
    <a:hlink>
      <a:srgbClr val="FF0033"/>
    </a:hlink>
    <a:folHlink>
      <a:srgbClr val="00990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68686"/>
    </a:lt2>
    <a:accent1>
      <a:srgbClr val="CBCBCB"/>
    </a:accent1>
    <a:accent2>
      <a:srgbClr val="0066FF"/>
    </a:accent2>
    <a:accent3>
      <a:srgbClr val="FFFFFF"/>
    </a:accent3>
    <a:accent4>
      <a:srgbClr val="000000"/>
    </a:accent4>
    <a:accent5>
      <a:srgbClr val="E2E2E2"/>
    </a:accent5>
    <a:accent6>
      <a:srgbClr val="005CE7"/>
    </a:accent6>
    <a:hlink>
      <a:srgbClr val="FF0033"/>
    </a:hlink>
    <a:folHlink>
      <a:srgbClr val="0099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Default Design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4.xml><?xml version="1.0" encoding="utf-8"?>
<a:themeOverride xmlns:a="http://schemas.openxmlformats.org/drawingml/2006/main">
  <a:clrScheme name="Default Design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5.xml><?xml version="1.0" encoding="utf-8"?>
<a:themeOverride xmlns:a="http://schemas.openxmlformats.org/drawingml/2006/main">
  <a:clrScheme name="Ast161 2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33"/>
    </a:hlink>
    <a:folHlink>
      <a:srgbClr val="969696"/>
    </a:folHlink>
  </a:clrScheme>
</a:themeOverride>
</file>

<file path=ppt/theme/themeOverride6.xml><?xml version="1.0" encoding="utf-8"?>
<a:themeOverride xmlns:a="http://schemas.openxmlformats.org/drawingml/2006/main">
  <a:clrScheme name="Default Design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7.xml><?xml version="1.0" encoding="utf-8"?>
<a:themeOverride xmlns:a="http://schemas.openxmlformats.org/drawingml/2006/main">
  <a:clrScheme name="Default Design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</a:themeOverride>
</file>

<file path=ppt/theme/themeOverride8.xml><?xml version="1.0" encoding="utf-8"?>
<a:themeOverride xmlns:a="http://schemas.openxmlformats.org/drawingml/2006/main">
  <a:clrScheme name="Default Design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</a:themeOverride>
</file>

<file path=ppt/theme/themeOverride9.xml><?xml version="1.0" encoding="utf-8"?>
<a:themeOverride xmlns:a="http://schemas.openxmlformats.org/drawingml/2006/main">
  <a:clrScheme name="Default Design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2052</Words>
  <Application>Microsoft Macintosh PowerPoint</Application>
  <PresentationFormat>On-screen Show (4:3)</PresentationFormat>
  <Paragraphs>1044</Paragraphs>
  <Slides>143</Slides>
  <Notes>125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143</vt:i4>
      </vt:variant>
    </vt:vector>
  </HeadingPairs>
  <TitlesOfParts>
    <vt:vector size="158" baseType="lpstr">
      <vt:lpstr>Arial</vt:lpstr>
      <vt:lpstr>Arial Regular</vt:lpstr>
      <vt:lpstr>Cambria Math</vt:lpstr>
      <vt:lpstr>Helvetica Neue</vt:lpstr>
      <vt:lpstr>Palatino</vt:lpstr>
      <vt:lpstr>Times New Roman</vt:lpstr>
      <vt:lpstr>Default Design</vt:lpstr>
      <vt:lpstr>Astro2015</vt:lpstr>
      <vt:lpstr>Ast161</vt:lpstr>
      <vt:lpstr>1_Astro2015</vt:lpstr>
      <vt:lpstr>3_Astro2015</vt:lpstr>
      <vt:lpstr>2_Astro2015</vt:lpstr>
      <vt:lpstr>Blank Presentation</vt:lpstr>
      <vt:lpstr>Slide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Sky</vt:lpstr>
      <vt:lpstr>PowerPoint Presentation</vt:lpstr>
      <vt:lpstr>PowerPoint Presentation</vt:lpstr>
      <vt:lpstr>Measuring Latitude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Equinoxes: March &amp; September</vt:lpstr>
      <vt:lpstr>December Solstice</vt:lpstr>
      <vt:lpstr>June Solstice</vt:lpstr>
      <vt:lpstr>PowerPoint Presentation</vt:lpstr>
      <vt:lpstr>PowerPoint Presentation</vt:lpstr>
      <vt:lpstr>PowerPoint Presentation</vt:lpstr>
      <vt:lpstr>Precession of the Equinoxes</vt:lpstr>
      <vt:lpstr>PowerPoint Presentation</vt:lpstr>
      <vt:lpstr>PowerPoint Presentation</vt:lpstr>
      <vt:lpstr>PowerPoint Presentation</vt:lpstr>
      <vt:lpstr>Moonrise &amp; Moonset at Full Moon</vt:lpstr>
      <vt:lpstr>PowerPoint Presentation</vt:lpstr>
      <vt:lpstr>Sidereal vs. Synodic Months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&amp; Sidereal Days</vt:lpstr>
      <vt:lpstr>PowerPoint Presentation</vt:lpstr>
      <vt:lpstr>PowerPoint Presentation</vt:lpstr>
      <vt:lpstr>PowerPoint Presentation</vt:lpstr>
      <vt:lpstr>PowerPoint Presentation</vt:lpstr>
      <vt:lpstr>Mars Retrograde Motion in 1994/95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Prisms disperse light into its component colors</vt:lpstr>
      <vt:lpstr>PowerPoint Presentation</vt:lpstr>
      <vt:lpstr>PowerPoint Presentation</vt:lpstr>
      <vt:lpstr>PowerPoint Presentation</vt:lpstr>
      <vt:lpstr>PowerPoint Presentation</vt:lpstr>
      <vt:lpstr>Energy Level  Diagram of 1H</vt:lpstr>
      <vt:lpstr>PowerPoint Presentation</vt:lpstr>
      <vt:lpstr>PowerPoint Presentation</vt:lpstr>
      <vt:lpstr>PowerPoint Presentation</vt:lpstr>
      <vt:lpstr>PowerPoint Presentation</vt:lpstr>
      <vt:lpstr>Spectrum of a Fluorescent Light</vt:lpstr>
      <vt:lpstr>PowerPoint Presentation</vt:lpstr>
      <vt:lpstr>Simple Refracting Telescope</vt:lpstr>
      <vt:lpstr>PowerPoint Presentation</vt:lpstr>
      <vt:lpstr>PowerPoint Presentation</vt:lpstr>
      <vt:lpstr>PowerPoint Presentation</vt:lpstr>
      <vt:lpstr>Two Faces of the Moon</vt:lpstr>
      <vt:lpstr>Apollo and Luna Landing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OSU Astronomy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W. Pogge</dc:creator>
  <cp:lastModifiedBy>Pogge, Richard</cp:lastModifiedBy>
  <cp:revision>55</cp:revision>
  <dcterms:created xsi:type="dcterms:W3CDTF">2001-10-28T15:56:43Z</dcterms:created>
  <dcterms:modified xsi:type="dcterms:W3CDTF">2021-09-05T21:10:20Z</dcterms:modified>
</cp:coreProperties>
</file>