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6" r:id="rId5"/>
    <p:sldId id="262" r:id="rId6"/>
    <p:sldId id="259" r:id="rId7"/>
    <p:sldId id="260" r:id="rId8"/>
    <p:sldId id="264" r:id="rId9"/>
    <p:sldId id="268" r:id="rId10"/>
    <p:sldId id="269" r:id="rId11"/>
    <p:sldId id="270" r:id="rId12"/>
    <p:sldId id="267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4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FA84-53E1-45F8-8CAB-6DD09D42FDE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716-FD47-4168-B6D8-F5066A86D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FA84-53E1-45F8-8CAB-6DD09D42FDE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716-FD47-4168-B6D8-F5066A86D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FA84-53E1-45F8-8CAB-6DD09D42FDE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716-FD47-4168-B6D8-F5066A86D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FA84-53E1-45F8-8CAB-6DD09D42FDE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716-FD47-4168-B6D8-F5066A86D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FA84-53E1-45F8-8CAB-6DD09D42FDE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716-FD47-4168-B6D8-F5066A86D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FA84-53E1-45F8-8CAB-6DD09D42FDE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716-FD47-4168-B6D8-F5066A86D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FA84-53E1-45F8-8CAB-6DD09D42FDE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716-FD47-4168-B6D8-F5066A86D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FA84-53E1-45F8-8CAB-6DD09D42FDE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716-FD47-4168-B6D8-F5066A86D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FA84-53E1-45F8-8CAB-6DD09D42FDE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716-FD47-4168-B6D8-F5066A86D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FA84-53E1-45F8-8CAB-6DD09D42FDE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716-FD47-4168-B6D8-F5066A86D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FA84-53E1-45F8-8CAB-6DD09D42FDE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716-FD47-4168-B6D8-F5066A86D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EFA84-53E1-45F8-8CAB-6DD09D42FDE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42716-FD47-4168-B6D8-F5066A86D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astronomy.ohio-state.edu/~pradhan/Book/book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438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Atomic Spectroscopy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700" dirty="0" smtClean="0">
                <a:solidFill>
                  <a:srgbClr val="C00000"/>
                </a:solidFill>
              </a:rPr>
              <a:t>Introduction To The Textbook</a:t>
            </a:r>
            <a:br>
              <a:rPr lang="en-US" sz="2700" dirty="0" smtClean="0">
                <a:solidFill>
                  <a:srgbClr val="C00000"/>
                </a:solidFill>
              </a:rPr>
            </a:br>
            <a:r>
              <a:rPr lang="en-US" sz="3100" b="1" dirty="0" smtClean="0">
                <a:solidFill>
                  <a:srgbClr val="004C00"/>
                </a:solidFill>
              </a:rPr>
              <a:t>“Atomic Astrophysics and </a:t>
            </a:r>
            <a:r>
              <a:rPr lang="en-US" sz="3100" b="1" dirty="0" smtClean="0">
                <a:solidFill>
                  <a:srgbClr val="004C00"/>
                </a:solidFill>
              </a:rPr>
              <a:t>Spectroscopy” (AAS)</a:t>
            </a:r>
            <a:r>
              <a:rPr lang="en-US" sz="3100" b="1" dirty="0" smtClean="0">
                <a:solidFill>
                  <a:srgbClr val="004C00"/>
                </a:solidFill>
              </a:rPr>
              <a:t/>
            </a:r>
            <a:br>
              <a:rPr lang="en-US" sz="3100" b="1" dirty="0" smtClean="0">
                <a:solidFill>
                  <a:srgbClr val="004C00"/>
                </a:solidFill>
              </a:rPr>
            </a:br>
            <a:r>
              <a:rPr lang="en-US" sz="2200" b="1" dirty="0" smtClean="0">
                <a:solidFill>
                  <a:srgbClr val="004C00"/>
                </a:solidFill>
              </a:rPr>
              <a:t>Anil </a:t>
            </a:r>
            <a:r>
              <a:rPr lang="en-US" sz="2200" b="1" dirty="0" err="1" smtClean="0">
                <a:solidFill>
                  <a:srgbClr val="004C00"/>
                </a:solidFill>
              </a:rPr>
              <a:t>Pradhan</a:t>
            </a:r>
            <a:r>
              <a:rPr lang="en-US" sz="2200" b="1" dirty="0" smtClean="0">
                <a:solidFill>
                  <a:srgbClr val="004C00"/>
                </a:solidFill>
              </a:rPr>
              <a:t> and Sultana </a:t>
            </a:r>
            <a:r>
              <a:rPr lang="en-US" sz="2200" b="1" dirty="0" err="1" smtClean="0">
                <a:solidFill>
                  <a:srgbClr val="004C00"/>
                </a:solidFill>
              </a:rPr>
              <a:t>Nahar</a:t>
            </a:r>
            <a:r>
              <a:rPr lang="en-US" sz="2200" dirty="0" smtClean="0">
                <a:solidFill>
                  <a:srgbClr val="004C00"/>
                </a:solidFill>
              </a:rPr>
              <a:t/>
            </a:r>
            <a:br>
              <a:rPr lang="en-US" sz="2200" dirty="0" smtClean="0">
                <a:solidFill>
                  <a:srgbClr val="004C00"/>
                </a:solidFill>
              </a:rPr>
            </a:br>
            <a:r>
              <a:rPr lang="en-US" sz="2200" dirty="0" smtClean="0">
                <a:solidFill>
                  <a:srgbClr val="004C00"/>
                </a:solidFill>
              </a:rPr>
              <a:t>Cambridge University Press 2011</a:t>
            </a:r>
            <a:br>
              <a:rPr lang="en-US" sz="2200" dirty="0" smtClean="0">
                <a:solidFill>
                  <a:srgbClr val="004C00"/>
                </a:solidFill>
              </a:rPr>
            </a:br>
            <a:r>
              <a:rPr lang="en-US" sz="2200" dirty="0" smtClean="0">
                <a:solidFill>
                  <a:srgbClr val="004C00"/>
                </a:solidFill>
              </a:rPr>
              <a:t>Details at: </a:t>
            </a:r>
            <a:r>
              <a:rPr lang="en-US" sz="2700" dirty="0" smtClean="0">
                <a:solidFill>
                  <a:srgbClr val="004C00"/>
                </a:solidFill>
              </a:rPr>
              <a:t/>
            </a:r>
            <a:br>
              <a:rPr lang="en-US" sz="2700" dirty="0" smtClean="0">
                <a:solidFill>
                  <a:srgbClr val="004C00"/>
                </a:solidFill>
              </a:rPr>
            </a:br>
            <a:r>
              <a:rPr lang="en-US" sz="2700" dirty="0" smtClean="0">
                <a:solidFill>
                  <a:srgbClr val="004C00"/>
                </a:solidFill>
              </a:rPr>
              <a:t/>
            </a:r>
            <a:br>
              <a:rPr lang="en-US" sz="2700" dirty="0" smtClean="0">
                <a:solidFill>
                  <a:srgbClr val="004C00"/>
                </a:solidFill>
              </a:rPr>
            </a:br>
            <a:r>
              <a:rPr lang="en-US" sz="2700" b="1" dirty="0" smtClean="0">
                <a:solidFill>
                  <a:srgbClr val="004C00"/>
                </a:solidFill>
                <a:hlinkClick r:id="rId2"/>
              </a:rPr>
              <a:t>www.astronomy.ohio-state.edu/~pradhan/Book/book.html</a:t>
            </a:r>
            <a:r>
              <a:rPr lang="en-US" sz="2700" b="1" dirty="0" smtClean="0">
                <a:solidFill>
                  <a:srgbClr val="004C00"/>
                </a:solidFill>
              </a:rPr>
              <a:t/>
            </a:r>
            <a:br>
              <a:rPr lang="en-US" sz="2700" b="1" dirty="0" smtClean="0">
                <a:solidFill>
                  <a:srgbClr val="004C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700" dirty="0" smtClean="0">
                <a:solidFill>
                  <a:srgbClr val="C00000"/>
                </a:solidFill>
              </a:rPr>
              <a:t/>
            </a:r>
            <a:br>
              <a:rPr lang="en-US" sz="2700" dirty="0" smtClean="0">
                <a:solidFill>
                  <a:srgbClr val="C00000"/>
                </a:solidFill>
              </a:rPr>
            </a:br>
            <a:r>
              <a:rPr lang="en-US" sz="2700" dirty="0" smtClean="0">
                <a:solidFill>
                  <a:srgbClr val="C00000"/>
                </a:solidFill>
              </a:rPr>
              <a:t/>
            </a:r>
            <a:br>
              <a:rPr lang="en-US" sz="2700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/>
          <a:lstStyle/>
          <a:p>
            <a:endParaRPr lang="en-US" dirty="0" smtClean="0">
              <a:solidFill>
                <a:srgbClr val="004C00"/>
              </a:solidFill>
            </a:endParaRPr>
          </a:p>
          <a:p>
            <a:endParaRPr lang="en-US" dirty="0">
              <a:solidFill>
                <a:srgbClr val="004C00"/>
              </a:solidFill>
            </a:endParaRPr>
          </a:p>
        </p:txBody>
      </p:sp>
      <p:pic>
        <p:nvPicPr>
          <p:cNvPr id="4" name="Content Placeholder 3" descr="fig05-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3810000"/>
            <a:ext cx="4800600" cy="25660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3657600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</a:t>
            </a:r>
            <a:r>
              <a:rPr lang="en-US" b="1" dirty="0" smtClean="0"/>
              <a:t>Absorption and Emission by Hydrogen Atom:</a:t>
            </a:r>
            <a:br>
              <a:rPr lang="en-US" b="1" dirty="0" smtClean="0"/>
            </a:br>
            <a:r>
              <a:rPr lang="en-US" b="1" dirty="0" smtClean="0"/>
              <a:t>             The First </a:t>
            </a:r>
            <a:r>
              <a:rPr lang="en-US" b="1" dirty="0" err="1" smtClean="0"/>
              <a:t>Balmer</a:t>
            </a:r>
            <a:r>
              <a:rPr lang="en-US" b="1" dirty="0" smtClean="0"/>
              <a:t> Series line 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0" y="4343400"/>
            <a:ext cx="198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Wavelength of the n = 3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- 2 transition: 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6563 Angstroms   RED COLOR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/>
              <a:t>Series of spectral lines of Hydrogen</a:t>
            </a:r>
          </a:p>
        </p:txBody>
      </p:sp>
      <p:pic>
        <p:nvPicPr>
          <p:cNvPr id="25604" name="Picture 4" descr="fig05-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27188" y="1600200"/>
            <a:ext cx="5888037" cy="4525963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Wavelengths of series of lines from </a:t>
            </a:r>
            <a:r>
              <a:rPr lang="en-US" sz="2400" b="1" dirty="0" smtClean="0"/>
              <a:t>Hydrogen</a:t>
            </a:r>
            <a:br>
              <a:rPr lang="en-US" sz="2400" b="1" dirty="0" smtClean="0"/>
            </a:br>
            <a:r>
              <a:rPr lang="en-US" sz="2400" b="1" dirty="0" smtClean="0"/>
              <a:t>(cf. Fig. 2.1, AAS)</a:t>
            </a:r>
            <a:endParaRPr lang="en-US" sz="2400" b="1" dirty="0"/>
          </a:p>
        </p:txBody>
      </p:sp>
      <p:pic>
        <p:nvPicPr>
          <p:cNvPr id="27652" name="Picture 4" descr="fig05-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1688" y="1600200"/>
            <a:ext cx="500062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Rydberg</a:t>
            </a:r>
            <a:r>
              <a:rPr lang="en-US" dirty="0" smtClean="0">
                <a:solidFill>
                  <a:srgbClr val="FF0000"/>
                </a:solidFill>
              </a:rPr>
              <a:t> Formula (cf. Ch. 2, AAS)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The </a:t>
            </a:r>
            <a:r>
              <a:rPr lang="en-US" b="1" dirty="0" err="1" smtClean="0"/>
              <a:t>Rydberg</a:t>
            </a:r>
            <a:r>
              <a:rPr lang="en-US" b="1" dirty="0" smtClean="0"/>
              <a:t> formula for </a:t>
            </a:r>
            <a:r>
              <a:rPr lang="en-US" b="1" dirty="0" err="1" smtClean="0"/>
              <a:t>hydrogenic</a:t>
            </a:r>
            <a:r>
              <a:rPr lang="en-US" b="1" dirty="0" smtClean="0"/>
              <a:t> energy levels</a:t>
            </a:r>
          </a:p>
          <a:p>
            <a:pPr>
              <a:buNone/>
            </a:pPr>
            <a:r>
              <a:rPr lang="en-US" b="1" dirty="0" smtClean="0"/>
              <a:t>            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</a:t>
            </a:r>
          </a:p>
          <a:p>
            <a:pPr>
              <a:buNone/>
            </a:pPr>
            <a:r>
              <a:rPr lang="en-US" b="1" dirty="0" smtClean="0"/>
              <a:t>     where 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en-US" b="1" dirty="0" smtClean="0"/>
              <a:t>and </a:t>
            </a:r>
            <a:r>
              <a:rPr lang="en-US" b="1" i="1" dirty="0" smtClean="0"/>
              <a:t>f </a:t>
            </a:r>
            <a:r>
              <a:rPr lang="en-US" b="1" dirty="0" smtClean="0"/>
              <a:t>are initial and final levels, and R is the </a:t>
            </a:r>
          </a:p>
          <a:p>
            <a:pPr>
              <a:buNone/>
            </a:pPr>
            <a:r>
              <a:rPr lang="en-US" b="1" dirty="0" smtClean="0"/>
              <a:t>     </a:t>
            </a:r>
            <a:r>
              <a:rPr lang="en-US" b="1" dirty="0" err="1" smtClean="0"/>
              <a:t>Rydberg</a:t>
            </a:r>
            <a:r>
              <a:rPr lang="en-US" b="1" dirty="0" smtClean="0"/>
              <a:t> constant 109737.3 cm</a:t>
            </a:r>
            <a:r>
              <a:rPr lang="en-US" b="1" baseline="30000" dirty="0" smtClean="0"/>
              <a:t>-1 </a:t>
            </a:r>
            <a:r>
              <a:rPr lang="en-US" b="1" dirty="0" smtClean="0"/>
              <a:t> . </a:t>
            </a:r>
          </a:p>
          <a:p>
            <a:r>
              <a:rPr lang="en-US" b="1" dirty="0" smtClean="0"/>
              <a:t> The wavelength of the </a:t>
            </a:r>
            <a:r>
              <a:rPr lang="en-US" b="1" dirty="0" err="1" smtClean="0"/>
              <a:t>n</a:t>
            </a:r>
            <a:r>
              <a:rPr lang="en-US" b="1" i="1" baseline="-25000" dirty="0" err="1" smtClean="0"/>
              <a:t>f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err="1" smtClean="0">
                <a:sym typeface="Wingdings" pitchFamily="2" charset="2"/>
              </a:rPr>
              <a:t>n</a:t>
            </a:r>
            <a:r>
              <a:rPr lang="en-US" b="1" i="1" baseline="-25000" dirty="0" err="1" smtClean="0">
                <a:sym typeface="Wingdings" pitchFamily="2" charset="2"/>
              </a:rPr>
              <a:t>i</a:t>
            </a:r>
            <a:r>
              <a:rPr lang="en-US" b="1" dirty="0" smtClean="0">
                <a:sym typeface="Wingdings" pitchFamily="2" charset="2"/>
              </a:rPr>
              <a:t> transition is (cm)</a:t>
            </a:r>
          </a:p>
          <a:p>
            <a:pPr>
              <a:buNone/>
            </a:pPr>
            <a:r>
              <a:rPr lang="en-US" b="1" dirty="0" smtClean="0">
                <a:sym typeface="Wingdings" pitchFamily="2" charset="2"/>
              </a:rPr>
              <a:t>       </a:t>
            </a:r>
          </a:p>
          <a:p>
            <a:pPr>
              <a:buNone/>
            </a:pPr>
            <a:r>
              <a:rPr lang="en-US" b="1" dirty="0" smtClean="0">
                <a:sym typeface="Wingdings" pitchFamily="2" charset="2"/>
              </a:rPr>
              <a:t>         </a:t>
            </a:r>
          </a:p>
          <a:p>
            <a:pPr>
              <a:buNone/>
            </a:pPr>
            <a:r>
              <a:rPr lang="en-US" b="1" dirty="0" smtClean="0">
                <a:sym typeface="Wingdings" pitchFamily="2" charset="2"/>
              </a:rPr>
              <a:t>       </a:t>
            </a:r>
          </a:p>
          <a:p>
            <a:endParaRPr lang="en-US" b="1" dirty="0" smtClean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 Check wavelengths of some transitions, say first Lyman transition</a:t>
            </a:r>
          </a:p>
          <a:p>
            <a:pPr>
              <a:buNone/>
            </a:pPr>
            <a:r>
              <a:rPr lang="en-US" b="1" dirty="0" smtClean="0">
                <a:sym typeface="Wingdings" pitchFamily="2" charset="2"/>
              </a:rPr>
              <a:t>       </a:t>
            </a:r>
            <a:r>
              <a:rPr lang="en-US" b="1" dirty="0" err="1" smtClean="0">
                <a:sym typeface="Wingdings" pitchFamily="2" charset="2"/>
              </a:rPr>
              <a:t>Ly</a:t>
            </a:r>
            <a:r>
              <a:rPr lang="en-US" b="1" dirty="0" err="1" smtClean="0">
                <a:latin typeface="Symbol" pitchFamily="18" charset="2"/>
                <a:sym typeface="Wingdings" pitchFamily="2" charset="2"/>
              </a:rPr>
              <a:t>a</a:t>
            </a:r>
            <a:r>
              <a:rPr lang="en-US" b="1" dirty="0" smtClean="0">
                <a:sym typeface="Wingdings" pitchFamily="2" charset="2"/>
              </a:rPr>
              <a:t> (n = 2  1) at 1215 A, and the second </a:t>
            </a:r>
            <a:r>
              <a:rPr lang="en-US" b="1" dirty="0" err="1" smtClean="0">
                <a:sym typeface="Wingdings" pitchFamily="2" charset="2"/>
              </a:rPr>
              <a:t>Balmer</a:t>
            </a:r>
            <a:r>
              <a:rPr lang="en-US" b="1" dirty="0" smtClean="0">
                <a:sym typeface="Wingdings" pitchFamily="2" charset="2"/>
              </a:rPr>
              <a:t> line </a:t>
            </a:r>
            <a:r>
              <a:rPr lang="en-US" b="1" dirty="0" err="1" smtClean="0">
                <a:sym typeface="Wingdings" pitchFamily="2" charset="2"/>
              </a:rPr>
              <a:t>H</a:t>
            </a:r>
            <a:r>
              <a:rPr lang="en-US" b="1" dirty="0" err="1" smtClean="0">
                <a:latin typeface="Symbol" pitchFamily="18" charset="2"/>
                <a:sym typeface="Wingdings" pitchFamily="2" charset="2"/>
              </a:rPr>
              <a:t>b</a:t>
            </a:r>
            <a:r>
              <a:rPr lang="en-US" b="1" dirty="0" smtClean="0">
                <a:latin typeface="Symbol" pitchFamily="18" charset="2"/>
                <a:sym typeface="Wingdings" pitchFamily="2" charset="2"/>
              </a:rPr>
              <a:t> (</a:t>
            </a:r>
            <a:r>
              <a:rPr lang="en-US" b="1" dirty="0" smtClean="0">
                <a:latin typeface="+mj-lt"/>
                <a:sym typeface="Wingdings" pitchFamily="2" charset="2"/>
              </a:rPr>
              <a:t>n</a:t>
            </a:r>
            <a:r>
              <a:rPr lang="en-US" b="1" dirty="0" smtClean="0">
                <a:latin typeface="Symbol" pitchFamily="18" charset="2"/>
                <a:sym typeface="Wingdings" pitchFamily="2" charset="2"/>
              </a:rPr>
              <a:t> = 4  2)  </a:t>
            </a:r>
            <a:r>
              <a:rPr lang="en-US" b="1" dirty="0" smtClean="0">
                <a:latin typeface="+mj-lt"/>
                <a:sym typeface="Wingdings" pitchFamily="2" charset="2"/>
              </a:rPr>
              <a:t>at 6263 A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</a:t>
            </a:r>
            <a:endParaRPr lang="en-US" u="sn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90800" y="1600200"/>
          <a:ext cx="2671763" cy="1125538"/>
        </p:xfrm>
        <a:graphic>
          <a:graphicData uri="http://schemas.openxmlformats.org/presentationml/2006/ole">
            <p:oleObj spid="_x0000_s1026" name="Equation" r:id="rId3" imgW="1206360" imgH="50796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124200" y="3810000"/>
          <a:ext cx="2127250" cy="1025181"/>
        </p:xfrm>
        <a:graphic>
          <a:graphicData uri="http://schemas.openxmlformats.org/presentationml/2006/ole">
            <p:oleObj spid="_x0000_s1032" name="Equation" r:id="rId4" imgW="105408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Content Placeholder 3" descr="periodic-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441325"/>
            <a:ext cx="8305800" cy="641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Spectroscopy: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Science of Light and Matter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Light is electromagnetic energy </a:t>
            </a:r>
            <a:r>
              <a:rPr lang="en-US" dirty="0" smtClean="0">
                <a:sym typeface="Wingdings" pitchFamily="2" charset="2"/>
              </a:rPr>
              <a:t> radiation</a:t>
            </a:r>
          </a:p>
          <a:p>
            <a:r>
              <a:rPr lang="en-US" dirty="0" smtClean="0">
                <a:sym typeface="Wingdings" pitchFamily="2" charset="2"/>
              </a:rPr>
              <a:t> Propagates through empty space or material medium as waves or particles (photons)</a:t>
            </a:r>
          </a:p>
          <a:p>
            <a:r>
              <a:rPr lang="en-US" dirty="0" smtClean="0">
                <a:sym typeface="Wingdings" pitchFamily="2" charset="2"/>
              </a:rPr>
              <a:t> Wavelength of radiation defines ‘color’</a:t>
            </a:r>
          </a:p>
          <a:p>
            <a:r>
              <a:rPr lang="en-US" dirty="0" smtClean="0">
                <a:sym typeface="Wingdings" pitchFamily="2" charset="2"/>
              </a:rPr>
              <a:t> Visible light wavelength range: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</a:t>
            </a:r>
            <a:r>
              <a:rPr lang="en-US" sz="2400" b="1" dirty="0" smtClean="0">
                <a:sym typeface="Wingdings" pitchFamily="2" charset="2"/>
              </a:rPr>
              <a:t>4000 (</a:t>
            </a:r>
            <a:r>
              <a:rPr lang="en-US" sz="2400" b="1" dirty="0" smtClean="0">
                <a:solidFill>
                  <a:srgbClr val="002060"/>
                </a:solidFill>
                <a:sym typeface="Wingdings" pitchFamily="2" charset="2"/>
              </a:rPr>
              <a:t>Blue</a:t>
            </a:r>
            <a:r>
              <a:rPr lang="en-US" sz="2400" b="1" dirty="0" smtClean="0">
                <a:sym typeface="Wingdings" pitchFamily="2" charset="2"/>
              </a:rPr>
              <a:t>) – 7000 (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Red</a:t>
            </a:r>
            <a:r>
              <a:rPr lang="en-US" sz="2400" b="1" dirty="0" smtClean="0">
                <a:sym typeface="Wingdings" pitchFamily="2" charset="2"/>
              </a:rPr>
              <a:t>) Angstroms OR  400 – 700 nanometers</a:t>
            </a:r>
          </a:p>
          <a:p>
            <a:r>
              <a:rPr lang="en-US" b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Electromagnetic radiation range:</a:t>
            </a:r>
          </a:p>
          <a:p>
            <a:pPr>
              <a:buNone/>
            </a:pPr>
            <a:r>
              <a:rPr lang="en-US" b="1" dirty="0" smtClean="0">
                <a:sym typeface="Wingdings" pitchFamily="2" charset="2"/>
              </a:rPr>
              <a:t>  </a:t>
            </a:r>
            <a:r>
              <a:rPr lang="en-US" sz="2400" b="1" dirty="0" smtClean="0">
                <a:sym typeface="Wingdings" pitchFamily="2" charset="2"/>
              </a:rPr>
              <a:t>~0.1 A (Gamma rays</a:t>
            </a:r>
            <a:r>
              <a:rPr lang="en-US" sz="2400" b="1" smtClean="0">
                <a:sym typeface="Wingdings" pitchFamily="2" charset="2"/>
              </a:rPr>
              <a:t>)   -   </a:t>
            </a:r>
            <a:r>
              <a:rPr lang="en-US" sz="2400" b="1" dirty="0" smtClean="0">
                <a:sym typeface="Wingdings" pitchFamily="2" charset="2"/>
              </a:rPr>
              <a:t>~1000 meters </a:t>
            </a:r>
            <a:r>
              <a:rPr lang="en-US" sz="2400" b="1" smtClean="0">
                <a:sym typeface="Wingdings" pitchFamily="2" charset="2"/>
              </a:rPr>
              <a:t>(Radio waves)</a:t>
            </a:r>
            <a:endParaRPr lang="en-US" sz="2400" b="1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rgbClr val="CC3300"/>
                </a:solidFill>
              </a:rPr>
              <a:t>Visible light spectrum:</a:t>
            </a:r>
            <a:br>
              <a:rPr lang="en-US" sz="4000" smtClean="0">
                <a:solidFill>
                  <a:srgbClr val="CC3300"/>
                </a:solidFill>
              </a:rPr>
            </a:br>
            <a:r>
              <a:rPr lang="en-US" sz="4000" smtClean="0">
                <a:solidFill>
                  <a:srgbClr val="CC3300"/>
                </a:solidFill>
              </a:rPr>
              <a:t>Each color is defined by its wavelength</a:t>
            </a:r>
          </a:p>
        </p:txBody>
      </p:sp>
      <p:pic>
        <p:nvPicPr>
          <p:cNvPr id="15363" name="Picture 4" descr="fig05-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746375"/>
            <a:ext cx="8229600" cy="2233613"/>
          </a:xfrm>
          <a:noFill/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1295400" y="5029200"/>
            <a:ext cx="61896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3300"/>
                </a:solidFill>
              </a:rPr>
              <a:t>Red - </a:t>
            </a:r>
            <a:r>
              <a:rPr lang="en-US" sz="2400" b="1">
                <a:solidFill>
                  <a:srgbClr val="0000FF"/>
                </a:solidFill>
              </a:rPr>
              <a:t>Blue</a:t>
            </a:r>
            <a:r>
              <a:rPr lang="en-US" sz="2400" b="1">
                <a:solidFill>
                  <a:srgbClr val="CC3300"/>
                </a:solidFill>
              </a:rPr>
              <a:t> </a:t>
            </a:r>
            <a:r>
              <a:rPr lang="en-US" sz="2400" b="1">
                <a:solidFill>
                  <a:srgbClr val="CC3300"/>
                </a:solidFill>
                <a:sym typeface="Wingdings" pitchFamily="2" charset="2"/>
              </a:rPr>
              <a:t> 7000 -  </a:t>
            </a:r>
            <a:r>
              <a:rPr lang="en-US" sz="2400" b="1">
                <a:solidFill>
                  <a:srgbClr val="0000FF"/>
                </a:solidFill>
                <a:sym typeface="Wingdings" pitchFamily="2" charset="2"/>
              </a:rPr>
              <a:t>4000</a:t>
            </a:r>
            <a:r>
              <a:rPr lang="en-US" sz="2400" b="1">
                <a:solidFill>
                  <a:srgbClr val="CC3300"/>
                </a:solidFill>
                <a:sym typeface="Wingdings" pitchFamily="2" charset="2"/>
              </a:rPr>
              <a:t> Angstroms</a:t>
            </a:r>
          </a:p>
          <a:p>
            <a:r>
              <a:rPr lang="en-US" sz="2400" b="1">
                <a:solidFill>
                  <a:srgbClr val="CC3300"/>
                </a:solidFill>
                <a:sym typeface="Wingdings" pitchFamily="2" charset="2"/>
              </a:rPr>
              <a:t>       ( 1 nm = 10 A,   1 A = 10</a:t>
            </a:r>
            <a:r>
              <a:rPr lang="en-US" sz="2400" b="1" baseline="30000">
                <a:solidFill>
                  <a:srgbClr val="CC3300"/>
                </a:solidFill>
                <a:sym typeface="Wingdings" pitchFamily="2" charset="2"/>
              </a:rPr>
              <a:t>-8 </a:t>
            </a:r>
            <a:r>
              <a:rPr lang="en-US" sz="2400" b="1">
                <a:solidFill>
                  <a:srgbClr val="CC3300"/>
                </a:solidFill>
                <a:sym typeface="Wingdings" pitchFamily="2" charset="2"/>
              </a:rPr>
              <a:t>cm)</a:t>
            </a:r>
          </a:p>
          <a:p>
            <a:r>
              <a:rPr lang="en-US" sz="2400" b="1">
                <a:solidFill>
                  <a:srgbClr val="0000FF"/>
                </a:solidFill>
                <a:sym typeface="Wingdings" pitchFamily="2" charset="2"/>
              </a:rPr>
              <a:t>Blue light is more energetic than red light</a:t>
            </a:r>
            <a:endParaRPr lang="en-US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C3300"/>
                </a:solidFill>
              </a:rPr>
              <a:t>Visible Light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 Forms a </a:t>
            </a:r>
            <a:r>
              <a:rPr lang="en-US" dirty="0" smtClean="0">
                <a:solidFill>
                  <a:srgbClr val="002060"/>
                </a:solidFill>
              </a:rPr>
              <a:t>narrow</a:t>
            </a:r>
            <a:r>
              <a:rPr lang="en-US" dirty="0" smtClean="0">
                <a:solidFill>
                  <a:srgbClr val="CC3300"/>
                </a:solidFill>
              </a:rPr>
              <a:t> band</a:t>
            </a:r>
            <a:r>
              <a:rPr lang="en-US" dirty="0" smtClean="0"/>
              <a:t> within the electromagnetic spectrum ranging from gamma rays to radio waves</a:t>
            </a:r>
          </a:p>
          <a:p>
            <a:pPr eaLnBrk="1" hangingPunct="1"/>
            <a:r>
              <a:rPr lang="en-US" dirty="0" smtClean="0"/>
              <a:t> Human eye is most sensitive to which color?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Yellow</a:t>
            </a:r>
            <a:r>
              <a:rPr lang="en-US" dirty="0" smtClean="0"/>
              <a:t>. Why?</a:t>
            </a:r>
          </a:p>
          <a:p>
            <a:pPr eaLnBrk="1" hangingPunct="1"/>
            <a:r>
              <a:rPr lang="en-US" dirty="0" smtClean="0"/>
              <a:t> What color are fog lights ?</a:t>
            </a:r>
          </a:p>
          <a:p>
            <a:pPr eaLnBrk="1" hangingPunct="1"/>
            <a:r>
              <a:rPr lang="en-US" dirty="0" smtClean="0"/>
              <a:t> What color is the Sun ?</a:t>
            </a:r>
          </a:p>
          <a:p>
            <a:pPr eaLnBrk="1" hangingPunct="1">
              <a:buNone/>
            </a:pPr>
            <a:r>
              <a:rPr lang="en-US" dirty="0" smtClean="0"/>
              <a:t>    </a:t>
            </a:r>
            <a:r>
              <a:rPr lang="en-US" sz="1800" b="1" dirty="0" smtClean="0"/>
              <a:t>Footnote Pg. 225, Ch. 10, AAS</a:t>
            </a:r>
            <a:r>
              <a:rPr lang="en-US" sz="1800" dirty="0" smtClean="0"/>
              <a:t>: “It is not a coincidence that human beings evolved so as to have the human eye most sensitive to yellow </a:t>
            </a:r>
            <a:r>
              <a:rPr lang="en-US" sz="1800" dirty="0" err="1" smtClean="0"/>
              <a:t>colour</a:t>
            </a:r>
            <a:r>
              <a:rPr lang="en-US" sz="1800" dirty="0" smtClean="0"/>
              <a:t>, right in the middle of the visible band flanked by the red and blue extremities.”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CC3300"/>
                </a:solidFill>
              </a:rPr>
              <a:t>Light: Electromagnetic Spectrum</a:t>
            </a:r>
            <a:br>
              <a:rPr lang="en-US" sz="2800" b="1" dirty="0" smtClean="0">
                <a:solidFill>
                  <a:srgbClr val="CC3300"/>
                </a:solidFill>
              </a:rPr>
            </a:br>
            <a:r>
              <a:rPr lang="en-US" sz="2800" b="1" dirty="0" smtClean="0">
                <a:solidFill>
                  <a:srgbClr val="CC3300"/>
                </a:solidFill>
              </a:rPr>
              <a:t>From Gamma Rays to Radio Waves</a:t>
            </a:r>
            <a:br>
              <a:rPr lang="en-US" sz="2800" b="1" dirty="0" smtClean="0">
                <a:solidFill>
                  <a:srgbClr val="CC3300"/>
                </a:solidFill>
              </a:rPr>
            </a:br>
            <a:r>
              <a:rPr lang="en-US" sz="2800" b="1" dirty="0" smtClean="0">
                <a:solidFill>
                  <a:srgbClr val="CC3300"/>
                </a:solidFill>
              </a:rPr>
              <a:t>(cf. Fig. 1.2, AAS)</a:t>
            </a:r>
          </a:p>
        </p:txBody>
      </p:sp>
      <p:pic>
        <p:nvPicPr>
          <p:cNvPr id="17411" name="Picture 4" descr="fig05-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1600200"/>
            <a:ext cx="3421063" cy="4525963"/>
          </a:xfrm>
          <a:noFill/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441325" y="6208713"/>
            <a:ext cx="864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Gamma rays are the most energetic (highest frequency, shortest wavelength),</a:t>
            </a:r>
          </a:p>
          <a:p>
            <a:r>
              <a:rPr lang="en-US" b="1">
                <a:solidFill>
                  <a:srgbClr val="CC3300"/>
                </a:solidFill>
              </a:rPr>
              <a:t>Radio waves are the least energetic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rgbClr val="CC3300"/>
                </a:solidFill>
              </a:rPr>
              <a:t>Light is electromagnetic wave;</a:t>
            </a:r>
            <a:br>
              <a:rPr lang="en-US" sz="4000" smtClean="0">
                <a:solidFill>
                  <a:srgbClr val="CC3300"/>
                </a:solidFill>
              </a:rPr>
            </a:br>
            <a:r>
              <a:rPr lang="en-US" sz="3200" smtClean="0">
                <a:solidFill>
                  <a:srgbClr val="CC3300"/>
                </a:solidFill>
              </a:rPr>
              <a:t>Does not require a medium to propagate, unlike water or sound</a:t>
            </a:r>
          </a:p>
        </p:txBody>
      </p:sp>
      <p:pic>
        <p:nvPicPr>
          <p:cNvPr id="12291" name="Picture 4" descr="fig05-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516188"/>
            <a:ext cx="8229600" cy="2692400"/>
          </a:xfrm>
          <a:noFill/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365125" y="5903913"/>
            <a:ext cx="732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Wavelength is the distance between successive crests or troughs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/>
          <p:cNvSpPr>
            <a:spLocks/>
          </p:cNvSpPr>
          <p:nvPr/>
        </p:nvSpPr>
        <p:spPr bwMode="auto">
          <a:xfrm flipV="1">
            <a:off x="0" y="1792288"/>
            <a:ext cx="9144000" cy="3267075"/>
          </a:xfrm>
          <a:custGeom>
            <a:avLst/>
            <a:gdLst>
              <a:gd name="T0" fmla="*/ 142959 w 3390"/>
              <a:gd name="T1" fmla="*/ 2258805 h 2333"/>
              <a:gd name="T2" fmla="*/ 320984 w 3390"/>
              <a:gd name="T3" fmla="*/ 2895976 h 2333"/>
              <a:gd name="T4" fmla="*/ 501706 w 3390"/>
              <a:gd name="T5" fmla="*/ 3236267 h 2333"/>
              <a:gd name="T6" fmla="*/ 679731 w 3390"/>
              <a:gd name="T7" fmla="*/ 3197056 h 2333"/>
              <a:gd name="T8" fmla="*/ 857756 w 3390"/>
              <a:gd name="T9" fmla="*/ 2788146 h 2333"/>
              <a:gd name="T10" fmla="*/ 1035781 w 3390"/>
              <a:gd name="T11" fmla="*/ 2107564 h 2333"/>
              <a:gd name="T12" fmla="*/ 1213805 w 3390"/>
              <a:gd name="T13" fmla="*/ 1314952 h 2333"/>
              <a:gd name="T14" fmla="*/ 1394528 w 3390"/>
              <a:gd name="T15" fmla="*/ 596560 h 2333"/>
              <a:gd name="T16" fmla="*/ 1572552 w 3390"/>
              <a:gd name="T17" fmla="*/ 124633 h 2333"/>
              <a:gd name="T18" fmla="*/ 1750577 w 3390"/>
              <a:gd name="T19" fmla="*/ 7002 h 2333"/>
              <a:gd name="T20" fmla="*/ 1928602 w 3390"/>
              <a:gd name="T21" fmla="*/ 274473 h 2333"/>
              <a:gd name="T22" fmla="*/ 2106627 w 3390"/>
              <a:gd name="T23" fmla="*/ 864031 h 2333"/>
              <a:gd name="T24" fmla="*/ 2287349 w 3390"/>
              <a:gd name="T25" fmla="*/ 1634238 h 2333"/>
              <a:gd name="T26" fmla="*/ 2465373 w 3390"/>
              <a:gd name="T27" fmla="*/ 2403043 h 2333"/>
              <a:gd name="T28" fmla="*/ 2643398 w 3390"/>
              <a:gd name="T29" fmla="*/ 2992602 h 2333"/>
              <a:gd name="T30" fmla="*/ 2821424 w 3390"/>
              <a:gd name="T31" fmla="*/ 3260073 h 2333"/>
              <a:gd name="T32" fmla="*/ 3002146 w 3390"/>
              <a:gd name="T33" fmla="*/ 3142442 h 2333"/>
              <a:gd name="T34" fmla="*/ 3180170 w 3390"/>
              <a:gd name="T35" fmla="*/ 2670515 h 2333"/>
              <a:gd name="T36" fmla="*/ 3358195 w 3390"/>
              <a:gd name="T37" fmla="*/ 1952123 h 2333"/>
              <a:gd name="T38" fmla="*/ 3536220 w 3390"/>
              <a:gd name="T39" fmla="*/ 1159510 h 2333"/>
              <a:gd name="T40" fmla="*/ 3714244 w 3390"/>
              <a:gd name="T41" fmla="*/ 478928 h 2333"/>
              <a:gd name="T42" fmla="*/ 3894967 w 3390"/>
              <a:gd name="T43" fmla="*/ 70019 h 2333"/>
              <a:gd name="T44" fmla="*/ 4072991 w 3390"/>
              <a:gd name="T45" fmla="*/ 30808 h 2333"/>
              <a:gd name="T46" fmla="*/ 4251016 w 3390"/>
              <a:gd name="T47" fmla="*/ 371099 h 2333"/>
              <a:gd name="T48" fmla="*/ 4429041 w 3390"/>
              <a:gd name="T49" fmla="*/ 1008270 h 2333"/>
              <a:gd name="T50" fmla="*/ 4607065 w 3390"/>
              <a:gd name="T51" fmla="*/ 1793880 h 2333"/>
              <a:gd name="T52" fmla="*/ 4787788 w 3390"/>
              <a:gd name="T53" fmla="*/ 2541680 h 2333"/>
              <a:gd name="T54" fmla="*/ 4965812 w 3390"/>
              <a:gd name="T55" fmla="*/ 3073823 h 2333"/>
              <a:gd name="T56" fmla="*/ 5143837 w 3390"/>
              <a:gd name="T57" fmla="*/ 3267075 h 2333"/>
              <a:gd name="T58" fmla="*/ 5321862 w 3390"/>
              <a:gd name="T59" fmla="*/ 3073823 h 2333"/>
              <a:gd name="T60" fmla="*/ 5499886 w 3390"/>
              <a:gd name="T61" fmla="*/ 2541680 h 2333"/>
              <a:gd name="T62" fmla="*/ 5680610 w 3390"/>
              <a:gd name="T63" fmla="*/ 1793880 h 2333"/>
              <a:gd name="T64" fmla="*/ 5858635 w 3390"/>
              <a:gd name="T65" fmla="*/ 1008270 h 2333"/>
              <a:gd name="T66" fmla="*/ 6036659 w 3390"/>
              <a:gd name="T67" fmla="*/ 371099 h 2333"/>
              <a:gd name="T68" fmla="*/ 6214684 w 3390"/>
              <a:gd name="T69" fmla="*/ 30808 h 2333"/>
              <a:gd name="T70" fmla="*/ 6392709 w 3390"/>
              <a:gd name="T71" fmla="*/ 70019 h 2333"/>
              <a:gd name="T72" fmla="*/ 6573431 w 3390"/>
              <a:gd name="T73" fmla="*/ 478928 h 2333"/>
              <a:gd name="T74" fmla="*/ 6751456 w 3390"/>
              <a:gd name="T75" fmla="*/ 1159510 h 2333"/>
              <a:gd name="T76" fmla="*/ 6929480 w 3390"/>
              <a:gd name="T77" fmla="*/ 1952123 h 2333"/>
              <a:gd name="T78" fmla="*/ 7107505 w 3390"/>
              <a:gd name="T79" fmla="*/ 2670515 h 2333"/>
              <a:gd name="T80" fmla="*/ 7285530 w 3390"/>
              <a:gd name="T81" fmla="*/ 3142442 h 2333"/>
              <a:gd name="T82" fmla="*/ 7466252 w 3390"/>
              <a:gd name="T83" fmla="*/ 3260073 h 2333"/>
              <a:gd name="T84" fmla="*/ 7644277 w 3390"/>
              <a:gd name="T85" fmla="*/ 2992602 h 2333"/>
              <a:gd name="T86" fmla="*/ 7822301 w 3390"/>
              <a:gd name="T87" fmla="*/ 2403043 h 2333"/>
              <a:gd name="T88" fmla="*/ 8000326 w 3390"/>
              <a:gd name="T89" fmla="*/ 1632837 h 2333"/>
              <a:gd name="T90" fmla="*/ 8181048 w 3390"/>
              <a:gd name="T91" fmla="*/ 864031 h 2333"/>
              <a:gd name="T92" fmla="*/ 8359073 w 3390"/>
              <a:gd name="T93" fmla="*/ 274473 h 2333"/>
              <a:gd name="T94" fmla="*/ 8537098 w 3390"/>
              <a:gd name="T95" fmla="*/ 7002 h 2333"/>
              <a:gd name="T96" fmla="*/ 8715122 w 3390"/>
              <a:gd name="T97" fmla="*/ 124633 h 2333"/>
              <a:gd name="T98" fmla="*/ 8893147 w 3390"/>
              <a:gd name="T99" fmla="*/ 596560 h 2333"/>
              <a:gd name="T100" fmla="*/ 9073869 w 3390"/>
              <a:gd name="T101" fmla="*/ 1314952 h 233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390"/>
              <a:gd name="T154" fmla="*/ 0 h 2333"/>
              <a:gd name="T155" fmla="*/ 3390 w 3390"/>
              <a:gd name="T156" fmla="*/ 2333 h 233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390" h="2333">
                <a:moveTo>
                  <a:pt x="0" y="1166"/>
                </a:moveTo>
                <a:lnTo>
                  <a:pt x="13" y="1281"/>
                </a:lnTo>
                <a:lnTo>
                  <a:pt x="27" y="1394"/>
                </a:lnTo>
                <a:lnTo>
                  <a:pt x="40" y="1505"/>
                </a:lnTo>
                <a:lnTo>
                  <a:pt x="53" y="1613"/>
                </a:lnTo>
                <a:lnTo>
                  <a:pt x="66" y="1716"/>
                </a:lnTo>
                <a:lnTo>
                  <a:pt x="80" y="1815"/>
                </a:lnTo>
                <a:lnTo>
                  <a:pt x="93" y="1907"/>
                </a:lnTo>
                <a:lnTo>
                  <a:pt x="106" y="1991"/>
                </a:lnTo>
                <a:lnTo>
                  <a:pt x="119" y="2068"/>
                </a:lnTo>
                <a:lnTo>
                  <a:pt x="133" y="2137"/>
                </a:lnTo>
                <a:lnTo>
                  <a:pt x="146" y="2195"/>
                </a:lnTo>
                <a:lnTo>
                  <a:pt x="159" y="2244"/>
                </a:lnTo>
                <a:lnTo>
                  <a:pt x="172" y="2283"/>
                </a:lnTo>
                <a:lnTo>
                  <a:pt x="186" y="2311"/>
                </a:lnTo>
                <a:lnTo>
                  <a:pt x="199" y="2328"/>
                </a:lnTo>
                <a:lnTo>
                  <a:pt x="212" y="2333"/>
                </a:lnTo>
                <a:lnTo>
                  <a:pt x="225" y="2328"/>
                </a:lnTo>
                <a:lnTo>
                  <a:pt x="239" y="2311"/>
                </a:lnTo>
                <a:lnTo>
                  <a:pt x="252" y="2283"/>
                </a:lnTo>
                <a:lnTo>
                  <a:pt x="265" y="2244"/>
                </a:lnTo>
                <a:lnTo>
                  <a:pt x="278" y="2195"/>
                </a:lnTo>
                <a:lnTo>
                  <a:pt x="292" y="2137"/>
                </a:lnTo>
                <a:lnTo>
                  <a:pt x="305" y="2068"/>
                </a:lnTo>
                <a:lnTo>
                  <a:pt x="318" y="1991"/>
                </a:lnTo>
                <a:lnTo>
                  <a:pt x="331" y="1907"/>
                </a:lnTo>
                <a:lnTo>
                  <a:pt x="344" y="1815"/>
                </a:lnTo>
                <a:lnTo>
                  <a:pt x="358" y="1716"/>
                </a:lnTo>
                <a:lnTo>
                  <a:pt x="371" y="1613"/>
                </a:lnTo>
                <a:lnTo>
                  <a:pt x="384" y="1505"/>
                </a:lnTo>
                <a:lnTo>
                  <a:pt x="397" y="1394"/>
                </a:lnTo>
                <a:lnTo>
                  <a:pt x="411" y="1281"/>
                </a:lnTo>
                <a:lnTo>
                  <a:pt x="424" y="1166"/>
                </a:lnTo>
                <a:lnTo>
                  <a:pt x="437" y="1052"/>
                </a:lnTo>
                <a:lnTo>
                  <a:pt x="450" y="939"/>
                </a:lnTo>
                <a:lnTo>
                  <a:pt x="464" y="828"/>
                </a:lnTo>
                <a:lnTo>
                  <a:pt x="477" y="720"/>
                </a:lnTo>
                <a:lnTo>
                  <a:pt x="490" y="617"/>
                </a:lnTo>
                <a:lnTo>
                  <a:pt x="503" y="518"/>
                </a:lnTo>
                <a:lnTo>
                  <a:pt x="517" y="426"/>
                </a:lnTo>
                <a:lnTo>
                  <a:pt x="530" y="342"/>
                </a:lnTo>
                <a:lnTo>
                  <a:pt x="543" y="265"/>
                </a:lnTo>
                <a:lnTo>
                  <a:pt x="556" y="196"/>
                </a:lnTo>
                <a:lnTo>
                  <a:pt x="570" y="138"/>
                </a:lnTo>
                <a:lnTo>
                  <a:pt x="583" y="89"/>
                </a:lnTo>
                <a:lnTo>
                  <a:pt x="596" y="50"/>
                </a:lnTo>
                <a:lnTo>
                  <a:pt x="609" y="22"/>
                </a:lnTo>
                <a:lnTo>
                  <a:pt x="623" y="5"/>
                </a:lnTo>
                <a:lnTo>
                  <a:pt x="636" y="0"/>
                </a:lnTo>
                <a:lnTo>
                  <a:pt x="649" y="5"/>
                </a:lnTo>
                <a:lnTo>
                  <a:pt x="662" y="22"/>
                </a:lnTo>
                <a:lnTo>
                  <a:pt x="676" y="50"/>
                </a:lnTo>
                <a:lnTo>
                  <a:pt x="689" y="89"/>
                </a:lnTo>
                <a:lnTo>
                  <a:pt x="702" y="138"/>
                </a:lnTo>
                <a:lnTo>
                  <a:pt x="715" y="196"/>
                </a:lnTo>
                <a:lnTo>
                  <a:pt x="728" y="265"/>
                </a:lnTo>
                <a:lnTo>
                  <a:pt x="742" y="342"/>
                </a:lnTo>
                <a:lnTo>
                  <a:pt x="755" y="426"/>
                </a:lnTo>
                <a:lnTo>
                  <a:pt x="768" y="518"/>
                </a:lnTo>
                <a:lnTo>
                  <a:pt x="781" y="617"/>
                </a:lnTo>
                <a:lnTo>
                  <a:pt x="795" y="720"/>
                </a:lnTo>
                <a:lnTo>
                  <a:pt x="808" y="828"/>
                </a:lnTo>
                <a:lnTo>
                  <a:pt x="821" y="939"/>
                </a:lnTo>
                <a:lnTo>
                  <a:pt x="834" y="1052"/>
                </a:lnTo>
                <a:lnTo>
                  <a:pt x="848" y="1167"/>
                </a:lnTo>
                <a:lnTo>
                  <a:pt x="861" y="1281"/>
                </a:lnTo>
                <a:lnTo>
                  <a:pt x="874" y="1394"/>
                </a:lnTo>
                <a:lnTo>
                  <a:pt x="887" y="1505"/>
                </a:lnTo>
                <a:lnTo>
                  <a:pt x="901" y="1613"/>
                </a:lnTo>
                <a:lnTo>
                  <a:pt x="914" y="1716"/>
                </a:lnTo>
                <a:lnTo>
                  <a:pt x="927" y="1815"/>
                </a:lnTo>
                <a:lnTo>
                  <a:pt x="940" y="1907"/>
                </a:lnTo>
                <a:lnTo>
                  <a:pt x="954" y="1991"/>
                </a:lnTo>
                <a:lnTo>
                  <a:pt x="967" y="2068"/>
                </a:lnTo>
                <a:lnTo>
                  <a:pt x="980" y="2137"/>
                </a:lnTo>
                <a:lnTo>
                  <a:pt x="993" y="2195"/>
                </a:lnTo>
                <a:lnTo>
                  <a:pt x="1007" y="2244"/>
                </a:lnTo>
                <a:lnTo>
                  <a:pt x="1020" y="2283"/>
                </a:lnTo>
                <a:lnTo>
                  <a:pt x="1033" y="2311"/>
                </a:lnTo>
                <a:lnTo>
                  <a:pt x="1046" y="2328"/>
                </a:lnTo>
                <a:lnTo>
                  <a:pt x="1060" y="2333"/>
                </a:lnTo>
                <a:lnTo>
                  <a:pt x="1073" y="2328"/>
                </a:lnTo>
                <a:lnTo>
                  <a:pt x="1086" y="2311"/>
                </a:lnTo>
                <a:lnTo>
                  <a:pt x="1099" y="2283"/>
                </a:lnTo>
                <a:lnTo>
                  <a:pt x="1113" y="2244"/>
                </a:lnTo>
                <a:lnTo>
                  <a:pt x="1126" y="2195"/>
                </a:lnTo>
                <a:lnTo>
                  <a:pt x="1139" y="2137"/>
                </a:lnTo>
                <a:lnTo>
                  <a:pt x="1152" y="2068"/>
                </a:lnTo>
                <a:lnTo>
                  <a:pt x="1165" y="1991"/>
                </a:lnTo>
                <a:lnTo>
                  <a:pt x="1179" y="1907"/>
                </a:lnTo>
                <a:lnTo>
                  <a:pt x="1192" y="1815"/>
                </a:lnTo>
                <a:lnTo>
                  <a:pt x="1205" y="1716"/>
                </a:lnTo>
                <a:lnTo>
                  <a:pt x="1218" y="1613"/>
                </a:lnTo>
                <a:lnTo>
                  <a:pt x="1232" y="1505"/>
                </a:lnTo>
                <a:lnTo>
                  <a:pt x="1245" y="1394"/>
                </a:lnTo>
                <a:lnTo>
                  <a:pt x="1258" y="1281"/>
                </a:lnTo>
                <a:lnTo>
                  <a:pt x="1271" y="1166"/>
                </a:lnTo>
                <a:lnTo>
                  <a:pt x="1285" y="1052"/>
                </a:lnTo>
                <a:lnTo>
                  <a:pt x="1298" y="939"/>
                </a:lnTo>
                <a:lnTo>
                  <a:pt x="1311" y="828"/>
                </a:lnTo>
                <a:lnTo>
                  <a:pt x="1324" y="720"/>
                </a:lnTo>
                <a:lnTo>
                  <a:pt x="1338" y="617"/>
                </a:lnTo>
                <a:lnTo>
                  <a:pt x="1351" y="518"/>
                </a:lnTo>
                <a:lnTo>
                  <a:pt x="1364" y="426"/>
                </a:lnTo>
                <a:lnTo>
                  <a:pt x="1377" y="342"/>
                </a:lnTo>
                <a:lnTo>
                  <a:pt x="1391" y="265"/>
                </a:lnTo>
                <a:lnTo>
                  <a:pt x="1404" y="196"/>
                </a:lnTo>
                <a:lnTo>
                  <a:pt x="1417" y="138"/>
                </a:lnTo>
                <a:lnTo>
                  <a:pt x="1430" y="89"/>
                </a:lnTo>
                <a:lnTo>
                  <a:pt x="1444" y="50"/>
                </a:lnTo>
                <a:lnTo>
                  <a:pt x="1457" y="22"/>
                </a:lnTo>
                <a:lnTo>
                  <a:pt x="1470" y="5"/>
                </a:lnTo>
                <a:lnTo>
                  <a:pt x="1483" y="0"/>
                </a:lnTo>
                <a:lnTo>
                  <a:pt x="1497" y="5"/>
                </a:lnTo>
                <a:lnTo>
                  <a:pt x="1510" y="22"/>
                </a:lnTo>
                <a:lnTo>
                  <a:pt x="1523" y="50"/>
                </a:lnTo>
                <a:lnTo>
                  <a:pt x="1536" y="89"/>
                </a:lnTo>
                <a:lnTo>
                  <a:pt x="1549" y="138"/>
                </a:lnTo>
                <a:lnTo>
                  <a:pt x="1563" y="196"/>
                </a:lnTo>
                <a:lnTo>
                  <a:pt x="1576" y="265"/>
                </a:lnTo>
                <a:lnTo>
                  <a:pt x="1589" y="342"/>
                </a:lnTo>
                <a:lnTo>
                  <a:pt x="1602" y="426"/>
                </a:lnTo>
                <a:lnTo>
                  <a:pt x="1616" y="518"/>
                </a:lnTo>
                <a:lnTo>
                  <a:pt x="1629" y="617"/>
                </a:lnTo>
                <a:lnTo>
                  <a:pt x="1642" y="720"/>
                </a:lnTo>
                <a:lnTo>
                  <a:pt x="1655" y="828"/>
                </a:lnTo>
                <a:lnTo>
                  <a:pt x="1669" y="939"/>
                </a:lnTo>
                <a:lnTo>
                  <a:pt x="1682" y="1052"/>
                </a:lnTo>
                <a:lnTo>
                  <a:pt x="1695" y="1167"/>
                </a:lnTo>
                <a:lnTo>
                  <a:pt x="1708" y="1281"/>
                </a:lnTo>
                <a:lnTo>
                  <a:pt x="1722" y="1394"/>
                </a:lnTo>
                <a:lnTo>
                  <a:pt x="1735" y="1505"/>
                </a:lnTo>
                <a:lnTo>
                  <a:pt x="1748" y="1613"/>
                </a:lnTo>
                <a:lnTo>
                  <a:pt x="1761" y="1716"/>
                </a:lnTo>
                <a:lnTo>
                  <a:pt x="1775" y="1815"/>
                </a:lnTo>
                <a:lnTo>
                  <a:pt x="1788" y="1907"/>
                </a:lnTo>
                <a:lnTo>
                  <a:pt x="1801" y="1991"/>
                </a:lnTo>
                <a:lnTo>
                  <a:pt x="1814" y="2068"/>
                </a:lnTo>
                <a:lnTo>
                  <a:pt x="1828" y="2137"/>
                </a:lnTo>
                <a:lnTo>
                  <a:pt x="1841" y="2195"/>
                </a:lnTo>
                <a:lnTo>
                  <a:pt x="1854" y="2244"/>
                </a:lnTo>
                <a:lnTo>
                  <a:pt x="1867" y="2283"/>
                </a:lnTo>
                <a:lnTo>
                  <a:pt x="1881" y="2311"/>
                </a:lnTo>
                <a:lnTo>
                  <a:pt x="1894" y="2328"/>
                </a:lnTo>
                <a:lnTo>
                  <a:pt x="1907" y="2333"/>
                </a:lnTo>
                <a:lnTo>
                  <a:pt x="1920" y="2328"/>
                </a:lnTo>
                <a:lnTo>
                  <a:pt x="1933" y="2311"/>
                </a:lnTo>
                <a:lnTo>
                  <a:pt x="1947" y="2283"/>
                </a:lnTo>
                <a:lnTo>
                  <a:pt x="1960" y="2244"/>
                </a:lnTo>
                <a:lnTo>
                  <a:pt x="1973" y="2195"/>
                </a:lnTo>
                <a:lnTo>
                  <a:pt x="1986" y="2137"/>
                </a:lnTo>
                <a:lnTo>
                  <a:pt x="2000" y="2068"/>
                </a:lnTo>
                <a:lnTo>
                  <a:pt x="2013" y="1991"/>
                </a:lnTo>
                <a:lnTo>
                  <a:pt x="2026" y="1907"/>
                </a:lnTo>
                <a:lnTo>
                  <a:pt x="2039" y="1815"/>
                </a:lnTo>
                <a:lnTo>
                  <a:pt x="2053" y="1716"/>
                </a:lnTo>
                <a:lnTo>
                  <a:pt x="2066" y="1613"/>
                </a:lnTo>
                <a:lnTo>
                  <a:pt x="2079" y="1505"/>
                </a:lnTo>
                <a:lnTo>
                  <a:pt x="2092" y="1394"/>
                </a:lnTo>
                <a:lnTo>
                  <a:pt x="2106" y="1281"/>
                </a:lnTo>
                <a:lnTo>
                  <a:pt x="2119" y="1166"/>
                </a:lnTo>
                <a:lnTo>
                  <a:pt x="2132" y="1052"/>
                </a:lnTo>
                <a:lnTo>
                  <a:pt x="2145" y="939"/>
                </a:lnTo>
                <a:lnTo>
                  <a:pt x="2159" y="828"/>
                </a:lnTo>
                <a:lnTo>
                  <a:pt x="2172" y="720"/>
                </a:lnTo>
                <a:lnTo>
                  <a:pt x="2185" y="617"/>
                </a:lnTo>
                <a:lnTo>
                  <a:pt x="2198" y="518"/>
                </a:lnTo>
                <a:lnTo>
                  <a:pt x="2212" y="426"/>
                </a:lnTo>
                <a:lnTo>
                  <a:pt x="2225" y="342"/>
                </a:lnTo>
                <a:lnTo>
                  <a:pt x="2238" y="265"/>
                </a:lnTo>
                <a:lnTo>
                  <a:pt x="2251" y="196"/>
                </a:lnTo>
                <a:lnTo>
                  <a:pt x="2265" y="138"/>
                </a:lnTo>
                <a:lnTo>
                  <a:pt x="2278" y="89"/>
                </a:lnTo>
                <a:lnTo>
                  <a:pt x="2291" y="50"/>
                </a:lnTo>
                <a:lnTo>
                  <a:pt x="2304" y="22"/>
                </a:lnTo>
                <a:lnTo>
                  <a:pt x="2317" y="5"/>
                </a:lnTo>
                <a:lnTo>
                  <a:pt x="2331" y="0"/>
                </a:lnTo>
                <a:lnTo>
                  <a:pt x="2344" y="5"/>
                </a:lnTo>
                <a:lnTo>
                  <a:pt x="2357" y="22"/>
                </a:lnTo>
                <a:lnTo>
                  <a:pt x="2370" y="50"/>
                </a:lnTo>
                <a:lnTo>
                  <a:pt x="2384" y="89"/>
                </a:lnTo>
                <a:lnTo>
                  <a:pt x="2397" y="138"/>
                </a:lnTo>
                <a:lnTo>
                  <a:pt x="2410" y="196"/>
                </a:lnTo>
                <a:lnTo>
                  <a:pt x="2423" y="265"/>
                </a:lnTo>
                <a:lnTo>
                  <a:pt x="2437" y="342"/>
                </a:lnTo>
                <a:lnTo>
                  <a:pt x="2450" y="426"/>
                </a:lnTo>
                <a:lnTo>
                  <a:pt x="2463" y="518"/>
                </a:lnTo>
                <a:lnTo>
                  <a:pt x="2476" y="617"/>
                </a:lnTo>
                <a:lnTo>
                  <a:pt x="2490" y="720"/>
                </a:lnTo>
                <a:lnTo>
                  <a:pt x="2503" y="828"/>
                </a:lnTo>
                <a:lnTo>
                  <a:pt x="2516" y="939"/>
                </a:lnTo>
                <a:lnTo>
                  <a:pt x="2529" y="1052"/>
                </a:lnTo>
                <a:lnTo>
                  <a:pt x="2543" y="1167"/>
                </a:lnTo>
                <a:lnTo>
                  <a:pt x="2556" y="1281"/>
                </a:lnTo>
                <a:lnTo>
                  <a:pt x="2569" y="1394"/>
                </a:lnTo>
                <a:lnTo>
                  <a:pt x="2582" y="1505"/>
                </a:lnTo>
                <a:lnTo>
                  <a:pt x="2596" y="1613"/>
                </a:lnTo>
                <a:lnTo>
                  <a:pt x="2609" y="1716"/>
                </a:lnTo>
                <a:lnTo>
                  <a:pt x="2622" y="1815"/>
                </a:lnTo>
                <a:lnTo>
                  <a:pt x="2635" y="1907"/>
                </a:lnTo>
                <a:lnTo>
                  <a:pt x="2649" y="1991"/>
                </a:lnTo>
                <a:lnTo>
                  <a:pt x="2662" y="2068"/>
                </a:lnTo>
                <a:lnTo>
                  <a:pt x="2675" y="2137"/>
                </a:lnTo>
                <a:lnTo>
                  <a:pt x="2688" y="2195"/>
                </a:lnTo>
                <a:lnTo>
                  <a:pt x="2701" y="2244"/>
                </a:lnTo>
                <a:lnTo>
                  <a:pt x="2715" y="2283"/>
                </a:lnTo>
                <a:lnTo>
                  <a:pt x="2728" y="2311"/>
                </a:lnTo>
                <a:lnTo>
                  <a:pt x="2741" y="2328"/>
                </a:lnTo>
                <a:lnTo>
                  <a:pt x="2754" y="2333"/>
                </a:lnTo>
                <a:lnTo>
                  <a:pt x="2768" y="2328"/>
                </a:lnTo>
                <a:lnTo>
                  <a:pt x="2781" y="2311"/>
                </a:lnTo>
                <a:lnTo>
                  <a:pt x="2794" y="2283"/>
                </a:lnTo>
                <a:lnTo>
                  <a:pt x="2807" y="2244"/>
                </a:lnTo>
                <a:lnTo>
                  <a:pt x="2821" y="2195"/>
                </a:lnTo>
                <a:lnTo>
                  <a:pt x="2834" y="2137"/>
                </a:lnTo>
                <a:lnTo>
                  <a:pt x="2847" y="2068"/>
                </a:lnTo>
                <a:lnTo>
                  <a:pt x="2860" y="1991"/>
                </a:lnTo>
                <a:lnTo>
                  <a:pt x="2874" y="1907"/>
                </a:lnTo>
                <a:lnTo>
                  <a:pt x="2887" y="1815"/>
                </a:lnTo>
                <a:lnTo>
                  <a:pt x="2900" y="1716"/>
                </a:lnTo>
                <a:lnTo>
                  <a:pt x="2913" y="1613"/>
                </a:lnTo>
                <a:lnTo>
                  <a:pt x="2927" y="1505"/>
                </a:lnTo>
                <a:lnTo>
                  <a:pt x="2940" y="1394"/>
                </a:lnTo>
                <a:lnTo>
                  <a:pt x="2953" y="1281"/>
                </a:lnTo>
                <a:lnTo>
                  <a:pt x="2966" y="1166"/>
                </a:lnTo>
                <a:lnTo>
                  <a:pt x="2980" y="1052"/>
                </a:lnTo>
                <a:lnTo>
                  <a:pt x="2993" y="939"/>
                </a:lnTo>
                <a:lnTo>
                  <a:pt x="3006" y="828"/>
                </a:lnTo>
                <a:lnTo>
                  <a:pt x="3019" y="720"/>
                </a:lnTo>
                <a:lnTo>
                  <a:pt x="3033" y="617"/>
                </a:lnTo>
                <a:lnTo>
                  <a:pt x="3046" y="518"/>
                </a:lnTo>
                <a:lnTo>
                  <a:pt x="3059" y="426"/>
                </a:lnTo>
                <a:lnTo>
                  <a:pt x="3072" y="342"/>
                </a:lnTo>
                <a:lnTo>
                  <a:pt x="3085" y="265"/>
                </a:lnTo>
                <a:lnTo>
                  <a:pt x="3099" y="196"/>
                </a:lnTo>
                <a:lnTo>
                  <a:pt x="3112" y="138"/>
                </a:lnTo>
                <a:lnTo>
                  <a:pt x="3125" y="89"/>
                </a:lnTo>
                <a:lnTo>
                  <a:pt x="3138" y="50"/>
                </a:lnTo>
                <a:lnTo>
                  <a:pt x="3152" y="22"/>
                </a:lnTo>
                <a:lnTo>
                  <a:pt x="3165" y="5"/>
                </a:lnTo>
                <a:lnTo>
                  <a:pt x="3178" y="0"/>
                </a:lnTo>
                <a:lnTo>
                  <a:pt x="3191" y="5"/>
                </a:lnTo>
                <a:lnTo>
                  <a:pt x="3205" y="22"/>
                </a:lnTo>
                <a:lnTo>
                  <a:pt x="3218" y="50"/>
                </a:lnTo>
                <a:lnTo>
                  <a:pt x="3231" y="89"/>
                </a:lnTo>
                <a:lnTo>
                  <a:pt x="3244" y="138"/>
                </a:lnTo>
                <a:lnTo>
                  <a:pt x="3258" y="196"/>
                </a:lnTo>
                <a:lnTo>
                  <a:pt x="3271" y="265"/>
                </a:lnTo>
                <a:lnTo>
                  <a:pt x="3284" y="342"/>
                </a:lnTo>
                <a:lnTo>
                  <a:pt x="3297" y="426"/>
                </a:lnTo>
                <a:lnTo>
                  <a:pt x="3311" y="518"/>
                </a:lnTo>
                <a:lnTo>
                  <a:pt x="3324" y="617"/>
                </a:lnTo>
                <a:lnTo>
                  <a:pt x="3337" y="720"/>
                </a:lnTo>
                <a:lnTo>
                  <a:pt x="3350" y="828"/>
                </a:lnTo>
                <a:lnTo>
                  <a:pt x="3364" y="939"/>
                </a:lnTo>
                <a:lnTo>
                  <a:pt x="3377" y="1052"/>
                </a:lnTo>
                <a:lnTo>
                  <a:pt x="3390" y="1167"/>
                </a:lnTo>
              </a:path>
            </a:pathLst>
          </a:custGeom>
          <a:noFill/>
          <a:ln w="28575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Rectangle 3" descr="Granite"/>
          <p:cNvSpPr>
            <a:spLocks noChangeArrowheads="1"/>
          </p:cNvSpPr>
          <p:nvPr/>
        </p:nvSpPr>
        <p:spPr bwMode="auto">
          <a:xfrm>
            <a:off x="4479925" y="3387725"/>
            <a:ext cx="141288" cy="20986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838200"/>
            <a:ext cx="2933700" cy="809625"/>
            <a:chOff x="1597" y="855"/>
            <a:chExt cx="1848" cy="510"/>
          </a:xfrm>
        </p:grpSpPr>
        <p:sp>
          <p:nvSpPr>
            <p:cNvPr id="13325" name="Line 5"/>
            <p:cNvSpPr>
              <a:spLocks noChangeShapeType="1"/>
            </p:cNvSpPr>
            <p:nvPr/>
          </p:nvSpPr>
          <p:spPr bwMode="auto">
            <a:xfrm>
              <a:off x="1799" y="1365"/>
              <a:ext cx="14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Text Box 6"/>
            <p:cNvSpPr txBox="1">
              <a:spLocks noChangeArrowheads="1"/>
            </p:cNvSpPr>
            <p:nvPr/>
          </p:nvSpPr>
          <p:spPr bwMode="auto">
            <a:xfrm>
              <a:off x="1597" y="855"/>
              <a:ext cx="1848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/>
                <a:t>Wavelength (</a:t>
              </a:r>
              <a:r>
                <a:rPr lang="en-US" sz="3200">
                  <a:sym typeface="Symbol" pitchFamily="18" charset="2"/>
                </a:rPr>
                <a:t>)</a:t>
              </a:r>
              <a:endParaRPr lang="en-US" sz="32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90588" y="2701925"/>
            <a:ext cx="7815262" cy="723900"/>
            <a:chOff x="561" y="1702"/>
            <a:chExt cx="4923" cy="456"/>
          </a:xfrm>
        </p:grpSpPr>
        <p:sp>
          <p:nvSpPr>
            <p:cNvPr id="13323" name="Line 8"/>
            <p:cNvSpPr>
              <a:spLocks noChangeShapeType="1"/>
            </p:cNvSpPr>
            <p:nvPr/>
          </p:nvSpPr>
          <p:spPr bwMode="auto">
            <a:xfrm>
              <a:off x="561" y="2158"/>
              <a:ext cx="492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Text Box 9"/>
            <p:cNvSpPr txBox="1">
              <a:spLocks noChangeArrowheads="1"/>
            </p:cNvSpPr>
            <p:nvPr/>
          </p:nvSpPr>
          <p:spPr bwMode="auto">
            <a:xfrm>
              <a:off x="4094" y="1702"/>
              <a:ext cx="1224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/>
                <a:t>Speed (c)</a:t>
              </a:r>
            </a:p>
          </p:txBody>
        </p:sp>
      </p:grp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267200" y="762000"/>
            <a:ext cx="3363913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Frequency (f) </a:t>
            </a:r>
          </a:p>
          <a:p>
            <a:pPr eaLnBrk="0" hangingPunct="0"/>
            <a:r>
              <a:rPr lang="en-US" sz="3200"/>
              <a:t>(# waves/second)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609600" y="57912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C3300"/>
                </a:solidFill>
              </a:rPr>
              <a:t>Speed = wavelength x frequency       </a:t>
            </a:r>
            <a:r>
              <a:rPr lang="en-US" sz="2000" b="1">
                <a:solidFill>
                  <a:srgbClr val="CC3300"/>
                </a:solidFill>
                <a:sym typeface="Wingdings" pitchFamily="2" charset="2"/>
              </a:rPr>
              <a:t></a:t>
            </a:r>
            <a:r>
              <a:rPr lang="en-US" sz="2000" b="1">
                <a:solidFill>
                  <a:srgbClr val="CC3300"/>
                </a:solidFill>
              </a:rPr>
              <a:t>         </a:t>
            </a:r>
            <a:r>
              <a:rPr lang="en-US" sz="2800" b="1">
                <a:solidFill>
                  <a:srgbClr val="CC3300"/>
                </a:solidFill>
              </a:rPr>
              <a:t>c = </a:t>
            </a:r>
            <a:r>
              <a:rPr lang="en-US" sz="2800" b="1">
                <a:solidFill>
                  <a:srgbClr val="CC3300"/>
                </a:solidFill>
                <a:latin typeface="Symbol" pitchFamily="18" charset="2"/>
              </a:rPr>
              <a:t>l </a:t>
            </a:r>
            <a:r>
              <a:rPr lang="en-US" sz="2800" b="1">
                <a:solidFill>
                  <a:srgbClr val="CC3300"/>
                </a:solidFill>
              </a:rPr>
              <a:t>f</a:t>
            </a:r>
          </a:p>
        </p:txBody>
      </p:sp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457200" y="54102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C3300"/>
                </a:solidFill>
              </a:rPr>
              <a:t>Frequency ‘f’ is the number of waves passing a point per second</a:t>
            </a:r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381000" y="228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838200" y="304800"/>
            <a:ext cx="6965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3300"/>
                </a:solidFill>
              </a:rPr>
              <a:t>WAVES: Frequency, Wavelength,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3300"/>
                </a:solidFill>
              </a:rPr>
              <a:t>Light and Matter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 Light is electromagnetic energy, due to interaction of electrical charges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 Matter is made of atoms – equal number of positive and negative particles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 An atom is the smallest particle of an element; natural element H to U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 Atom </a:t>
            </a:r>
            <a:r>
              <a:rPr lang="en-US" dirty="0" smtClean="0">
                <a:sym typeface="Wingdings" pitchFamily="2" charset="2"/>
              </a:rPr>
              <a:t> Nucleus (protons + neutrons), with ‘orbiting’ electrons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 No. of protons in nucleus = Atomic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Hydrogen Atom</a:t>
            </a:r>
          </a:p>
        </p:txBody>
      </p:sp>
      <p:pic>
        <p:nvPicPr>
          <p:cNvPr id="17412" name="Picture 4" descr="fig05-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68450" y="1600200"/>
            <a:ext cx="6007100" cy="4525963"/>
          </a:xfrm>
          <a:noFill/>
          <a:ln/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394325" y="5145088"/>
            <a:ext cx="2559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Electron orbits</a:t>
            </a:r>
          </a:p>
          <a:p>
            <a:r>
              <a:rPr lang="en-US"/>
              <a:t>Discrete energies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505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Atomic Spectroscopy Introduction To The Textbook “Atomic Astrophysics and Spectroscopy” (AAS) Anil Pradhan and Sultana Nahar Cambridge University Press 2011 Details at:   www.astronomy.ohio-state.edu/~pradhan/Book/book.html     </vt:lpstr>
      <vt:lpstr>Spectroscopy: Science of Light and Matter</vt:lpstr>
      <vt:lpstr>Visible light spectrum: Each color is defined by its wavelength</vt:lpstr>
      <vt:lpstr>Visible Light</vt:lpstr>
      <vt:lpstr>Light: Electromagnetic Spectrum From Gamma Rays to Radio Waves (cf. Fig. 1.2, AAS)</vt:lpstr>
      <vt:lpstr>Light is electromagnetic wave; Does not require a medium to propagate, unlike water or sound</vt:lpstr>
      <vt:lpstr>Slide 7</vt:lpstr>
      <vt:lpstr>Light and Matter</vt:lpstr>
      <vt:lpstr>The Hydrogen Atom</vt:lpstr>
      <vt:lpstr>Series of spectral lines of Hydrogen</vt:lpstr>
      <vt:lpstr>Wavelengths of series of lines from Hydrogen (cf. Fig. 2.1, AAS)</vt:lpstr>
      <vt:lpstr>Rydberg Formula (cf. Ch. 2, AAS)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Spectroscopy With Reference To The Textbook Atomic Astrophysics and Spectroscopy Cambridge University Press 2011 Details at: www.astronomy.ohio-state.edu/~pradhan   </dc:title>
  <dc:creator>AnilPradhan</dc:creator>
  <cp:lastModifiedBy>AnilPradhan</cp:lastModifiedBy>
  <cp:revision>180</cp:revision>
  <dcterms:created xsi:type="dcterms:W3CDTF">2011-06-10T19:30:57Z</dcterms:created>
  <dcterms:modified xsi:type="dcterms:W3CDTF">2011-06-22T19:12:27Z</dcterms:modified>
</cp:coreProperties>
</file>