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59" r:id="rId5"/>
    <p:sldId id="258" r:id="rId6"/>
    <p:sldId id="276" r:id="rId7"/>
    <p:sldId id="283" r:id="rId8"/>
    <p:sldId id="268" r:id="rId9"/>
    <p:sldId id="285" r:id="rId10"/>
    <p:sldId id="278" r:id="rId11"/>
    <p:sldId id="279" r:id="rId12"/>
    <p:sldId id="286" r:id="rId13"/>
    <p:sldId id="280" r:id="rId14"/>
    <p:sldId id="267" r:id="rId15"/>
    <p:sldId id="269" r:id="rId16"/>
    <p:sldId id="270" r:id="rId17"/>
    <p:sldId id="275" r:id="rId18"/>
    <p:sldId id="261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9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A9F43-711D-4570-929B-0358DB4D4BC7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CF12-1847-4F55-BED2-E5DDA36B9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CF12-1847-4F55-BED2-E5DDA36B97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CFEEF-C81E-4F03-A3DF-24DDD19274AA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3DF3-7347-4873-AA05-272BFDFC3F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ronomy.ohio-state.edu/~pradhan/Book/book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Stars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058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sz="4200" b="1" dirty="0" smtClean="0">
                <a:solidFill>
                  <a:srgbClr val="C00000"/>
                </a:solidFill>
              </a:rPr>
              <a:t>Introduction</a:t>
            </a:r>
          </a:p>
          <a:p>
            <a:r>
              <a:rPr lang="en-US" sz="4200" b="1" dirty="0" smtClean="0">
                <a:solidFill>
                  <a:srgbClr val="C00000"/>
                </a:solidFill>
              </a:rPr>
              <a:t>To</a:t>
            </a:r>
            <a:br>
              <a:rPr lang="en-US" sz="42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004C00"/>
                </a:solidFill>
              </a:rPr>
              <a:t>“Atomic Astrophysics and Spectroscopy”</a:t>
            </a:r>
          </a:p>
          <a:p>
            <a:r>
              <a:rPr lang="en-US" sz="4400" b="1" dirty="0" smtClean="0">
                <a:solidFill>
                  <a:srgbClr val="004C00"/>
                </a:solidFill>
              </a:rPr>
              <a:t>(AAS)</a:t>
            </a:r>
          </a:p>
          <a:p>
            <a:r>
              <a:rPr lang="en-US" sz="3600" b="1" dirty="0" smtClean="0">
                <a:solidFill>
                  <a:srgbClr val="004C00"/>
                </a:solidFill>
              </a:rPr>
              <a:t/>
            </a:r>
            <a:br>
              <a:rPr lang="en-US" sz="3600" b="1" dirty="0" smtClean="0">
                <a:solidFill>
                  <a:srgbClr val="004C00"/>
                </a:solidFill>
              </a:rPr>
            </a:br>
            <a:r>
              <a:rPr lang="en-US" sz="3600" b="1" dirty="0" smtClean="0">
                <a:solidFill>
                  <a:srgbClr val="004C00"/>
                </a:solidFill>
              </a:rPr>
              <a:t>Anil </a:t>
            </a:r>
            <a:r>
              <a:rPr lang="en-US" sz="3600" b="1" dirty="0" err="1" smtClean="0">
                <a:solidFill>
                  <a:srgbClr val="004C00"/>
                </a:solidFill>
              </a:rPr>
              <a:t>Pradhan</a:t>
            </a:r>
            <a:r>
              <a:rPr lang="en-US" sz="3600" b="1" dirty="0" smtClean="0">
                <a:solidFill>
                  <a:srgbClr val="004C00"/>
                </a:solidFill>
              </a:rPr>
              <a:t> and Sultana </a:t>
            </a:r>
            <a:r>
              <a:rPr lang="en-US" sz="3600" b="1" dirty="0" err="1" smtClean="0">
                <a:solidFill>
                  <a:srgbClr val="004C00"/>
                </a:solidFill>
              </a:rPr>
              <a:t>Nahar</a:t>
            </a:r>
            <a:r>
              <a:rPr lang="en-US" sz="3600" dirty="0" smtClean="0">
                <a:solidFill>
                  <a:srgbClr val="004C00"/>
                </a:solidFill>
              </a:rPr>
              <a:t/>
            </a:r>
            <a:br>
              <a:rPr lang="en-US" sz="3600" dirty="0" smtClean="0">
                <a:solidFill>
                  <a:srgbClr val="004C00"/>
                </a:solidFill>
              </a:rPr>
            </a:br>
            <a:r>
              <a:rPr lang="en-US" sz="3100" dirty="0" smtClean="0">
                <a:solidFill>
                  <a:srgbClr val="004C00"/>
                </a:solidFill>
              </a:rPr>
              <a:t>Cambridge University Press 2011</a:t>
            </a:r>
          </a:p>
          <a:p>
            <a:r>
              <a:rPr lang="en-US" sz="3600" dirty="0" smtClean="0">
                <a:solidFill>
                  <a:srgbClr val="004C00"/>
                </a:solidFill>
              </a:rPr>
              <a:t/>
            </a:r>
            <a:br>
              <a:rPr lang="en-US" sz="3600" dirty="0" smtClean="0">
                <a:solidFill>
                  <a:srgbClr val="004C00"/>
                </a:solidFill>
              </a:rPr>
            </a:br>
            <a:r>
              <a:rPr lang="en-US" sz="3600" dirty="0" smtClean="0">
                <a:solidFill>
                  <a:srgbClr val="004C00"/>
                </a:solidFill>
              </a:rPr>
              <a:t>Details at: </a:t>
            </a:r>
            <a:r>
              <a:rPr lang="en-US" dirty="0" smtClean="0">
                <a:solidFill>
                  <a:srgbClr val="004C00"/>
                </a:solidFill>
              </a:rPr>
              <a:t/>
            </a:r>
            <a:br>
              <a:rPr lang="en-US" dirty="0" smtClean="0">
                <a:solidFill>
                  <a:srgbClr val="004C00"/>
                </a:solidFill>
              </a:rPr>
            </a:br>
            <a:r>
              <a:rPr lang="en-US" dirty="0" smtClean="0">
                <a:solidFill>
                  <a:srgbClr val="004C00"/>
                </a:solidFill>
              </a:rPr>
              <a:t/>
            </a:r>
            <a:br>
              <a:rPr lang="en-US" dirty="0" smtClean="0">
                <a:solidFill>
                  <a:srgbClr val="004C00"/>
                </a:solidFill>
              </a:rPr>
            </a:br>
            <a:r>
              <a:rPr lang="en-US" b="1" dirty="0" smtClean="0">
                <a:solidFill>
                  <a:srgbClr val="004C00"/>
                </a:solidFill>
                <a:hlinkClick r:id="rId2"/>
              </a:rPr>
              <a:t>www.astronomy.ohio-state.edu/~pradhan/Book/book.html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Temperature vs. color (visible/blue)</a:t>
            </a:r>
          </a:p>
        </p:txBody>
      </p:sp>
      <p:pic>
        <p:nvPicPr>
          <p:cNvPr id="17412" name="Picture 4" descr="s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4763" y="1600200"/>
            <a:ext cx="659288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4873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Luminosity Classes I </a:t>
            </a:r>
            <a:r>
              <a:rPr lang="en-US" sz="3200" b="1" dirty="0" smtClean="0">
                <a:solidFill>
                  <a:srgbClr val="FF0000"/>
                </a:solidFill>
              </a:rPr>
              <a:t>– V and Spectral Types O-M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5539" name="Picture 3" descr="C:\Documents and Settings\Astronomy\My Documents\My Pictures\fig19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62000"/>
            <a:ext cx="4456113" cy="6096000"/>
          </a:xfrm>
          <a:prstGeom prst="rect">
            <a:avLst/>
          </a:prstGeom>
          <a:noFill/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22621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he Sun is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 Unicode MS" pitchFamily="34" charset="-128"/>
              </a:rPr>
              <a:t> a G2V star</a:t>
            </a:r>
            <a:endParaRPr lang="en-US" sz="3200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Stellar classes (cf. Fig. 10.2, AAS)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4211" name="Picture 3" descr="HRDiagSke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544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Luminosity vs. Spectral Class (color-temperature):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O,B,A,F,G,K,M</a:t>
            </a:r>
          </a:p>
        </p:txBody>
      </p:sp>
      <p:pic>
        <p:nvPicPr>
          <p:cNvPr id="23556" name="Picture 1028" descr="s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3063" y="1600200"/>
            <a:ext cx="3317875" cy="4525963"/>
          </a:xfrm>
          <a:noFill/>
          <a:ln/>
        </p:spPr>
      </p:pic>
      <p:sp>
        <p:nvSpPr>
          <p:cNvPr id="23560" name="Text Box 1032"/>
          <p:cNvSpPr txBox="1">
            <a:spLocks noChangeArrowheads="1"/>
          </p:cNvSpPr>
          <p:nvPr/>
        </p:nvSpPr>
        <p:spPr bwMode="auto">
          <a:xfrm>
            <a:off x="152400" y="2057400"/>
            <a:ext cx="26741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Thermonuclear fusion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drives stellar activity,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structure, and properties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(Ch. 10-11, AAS).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Most </a:t>
            </a:r>
            <a:r>
              <a:rPr lang="en-US" b="1" dirty="0">
                <a:solidFill>
                  <a:srgbClr val="FF0000"/>
                </a:solidFill>
              </a:rPr>
              <a:t>stars spend most</a:t>
            </a:r>
          </a:p>
          <a:p>
            <a:r>
              <a:rPr lang="en-US" b="1" dirty="0">
                <a:solidFill>
                  <a:srgbClr val="FF0000"/>
                </a:solidFill>
              </a:rPr>
              <a:t> of their lives on the</a:t>
            </a:r>
          </a:p>
          <a:p>
            <a:r>
              <a:rPr lang="en-US" b="1" dirty="0">
                <a:solidFill>
                  <a:srgbClr val="FF0000"/>
                </a:solidFill>
              </a:rPr>
              <a:t>Main Sequence in the </a:t>
            </a:r>
          </a:p>
          <a:p>
            <a:r>
              <a:rPr lang="en-US" b="1" dirty="0">
                <a:solidFill>
                  <a:srgbClr val="FF0000"/>
                </a:solidFill>
              </a:rPr>
              <a:t>H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 He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“burning” phase,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fusion of hydrogen into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helium which converts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some mass into energy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according to the Einstein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relation E = mc</a:t>
            </a:r>
            <a:r>
              <a:rPr lang="en-US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61" name="Text Box 1033"/>
          <p:cNvSpPr txBox="1">
            <a:spLocks noChangeArrowheads="1"/>
          </p:cNvSpPr>
          <p:nvPr/>
        </p:nvSpPr>
        <p:spPr bwMode="auto">
          <a:xfrm>
            <a:off x="2667000" y="6172200"/>
            <a:ext cx="3397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>
                <a:solidFill>
                  <a:srgbClr val="FF0000"/>
                </a:solidFill>
              </a:rPr>
              <a:t>Hertzsprung</a:t>
            </a:r>
            <a:r>
              <a:rPr lang="en-US" b="1" dirty="0">
                <a:solidFill>
                  <a:srgbClr val="FF0000"/>
                </a:solidFill>
              </a:rPr>
              <a:t>-Russell Diagram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My Documents\My Pictures\StarSp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         </a:t>
            </a:r>
            <a:r>
              <a:rPr lang="en-US" sz="2400" b="1" dirty="0">
                <a:solidFill>
                  <a:srgbClr val="FF0000"/>
                </a:solidFill>
              </a:rPr>
              <a:t>Visible Spectrum: </a:t>
            </a:r>
            <a:r>
              <a:rPr lang="en-US" sz="2400" b="1" dirty="0" err="1">
                <a:solidFill>
                  <a:srgbClr val="FF0000"/>
                </a:solidFill>
              </a:rPr>
              <a:t>Balmer</a:t>
            </a:r>
            <a:r>
              <a:rPr lang="en-US" sz="2400" b="1" dirty="0">
                <a:solidFill>
                  <a:srgbClr val="FF0000"/>
                </a:solidFill>
              </a:rPr>
              <a:t> Series of Absorption Lines </a:t>
            </a:r>
            <a:r>
              <a:rPr 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72200" y="5105400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>
                <a:latin typeface="Symbol" pitchFamily="18" charset="2"/>
              </a:rPr>
              <a:t>a</a:t>
            </a:r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429000" y="42672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n-US">
                <a:latin typeface="Symbol" pitchFamily="18" charset="2"/>
              </a:rPr>
              <a:t>b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Spectrum </a:t>
            </a:r>
            <a:r>
              <a:rPr lang="en-US" sz="4000" b="1" dirty="0">
                <a:solidFill>
                  <a:srgbClr val="FF0000"/>
                </a:solidFill>
              </a:rPr>
              <a:t>of A1 Star: Strong H Lines</a:t>
            </a:r>
          </a:p>
        </p:txBody>
      </p:sp>
      <p:pic>
        <p:nvPicPr>
          <p:cNvPr id="10243" name="Picture 3" descr="C:\My Documents\My Pictures\spec_A5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3200"/>
            <a:ext cx="7772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Spectrum of a G0 Star: No H, neutral and ionized metals</a:t>
            </a:r>
          </a:p>
        </p:txBody>
      </p:sp>
      <p:pic>
        <p:nvPicPr>
          <p:cNvPr id="11267" name="Picture 3" descr="C:\My Documents\My Pictures\spec_G0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229600" cy="1219200"/>
          </a:xfrm>
          <a:prstGeom prst="rect">
            <a:avLst/>
          </a:prstGeo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1" y="4953000"/>
            <a:ext cx="876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Temperature About </a:t>
            </a:r>
            <a:r>
              <a:rPr lang="en-US" sz="3200" b="1" dirty="0">
                <a:solidFill>
                  <a:srgbClr val="FF0000"/>
                </a:solidFill>
              </a:rPr>
              <a:t>6000K. The Sun is a G2 star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See Fig. 1.1 in AAS on </a:t>
            </a:r>
            <a:r>
              <a:rPr lang="en-US" sz="2800" b="1" dirty="0" err="1" smtClean="0">
                <a:solidFill>
                  <a:srgbClr val="002060"/>
                </a:solidFill>
              </a:rPr>
              <a:t>Fraunhofer</a:t>
            </a:r>
            <a:r>
              <a:rPr lang="en-US" sz="2800" b="1" dirty="0" smtClean="0">
                <a:solidFill>
                  <a:srgbClr val="002060"/>
                </a:solidFill>
              </a:rPr>
              <a:t> lines in the Sun, and Fig. 10.3 on G to K spectral types.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Atoms and Stellar Spectral Types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s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474" y="1600200"/>
            <a:ext cx="8041051" cy="4525963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C:\My Documents\My Pictures\OBAFGKM_noao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0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609600"/>
            <a:ext cx="6943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Colors and Spectral Types of Some Stars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Summary of spectral properties of </a:t>
            </a:r>
            <a:r>
              <a:rPr lang="en-US" sz="3200" b="1" dirty="0" smtClean="0">
                <a:solidFill>
                  <a:srgbClr val="FF0000"/>
                </a:solidFill>
              </a:rPr>
              <a:t>stars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(c.f. Table 10.1, AAS)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9940" name="Picture 4" descr="s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6163" y="1600200"/>
            <a:ext cx="7051675" cy="4525963"/>
          </a:xfrm>
          <a:noFill/>
          <a:ln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6248400"/>
            <a:ext cx="8304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>
                <a:solidFill>
                  <a:srgbClr val="FF0000"/>
                </a:solidFill>
              </a:rPr>
              <a:t>decreasing </a:t>
            </a:r>
            <a:r>
              <a:rPr lang="en-US" b="1" smtClean="0">
                <a:solidFill>
                  <a:srgbClr val="FF0000"/>
                </a:solidFill>
              </a:rPr>
              <a:t>T </a:t>
            </a:r>
            <a:r>
              <a:rPr lang="en-US" b="1" dirty="0">
                <a:solidFill>
                  <a:srgbClr val="FF0000"/>
                </a:solidFill>
              </a:rPr>
              <a:t>observed </a:t>
            </a:r>
            <a:r>
              <a:rPr lang="en-US" b="1">
                <a:solidFill>
                  <a:srgbClr val="FF0000"/>
                </a:solidFill>
              </a:rPr>
              <a:t>spectra </a:t>
            </a:r>
            <a:r>
              <a:rPr lang="en-US" b="1" smtClean="0">
                <a:solidFill>
                  <a:srgbClr val="FF0000"/>
                </a:solidFill>
              </a:rPr>
              <a:t>reveal </a:t>
            </a:r>
            <a:r>
              <a:rPr lang="en-US" b="1" dirty="0">
                <a:solidFill>
                  <a:srgbClr val="FF0000"/>
                </a:solidFill>
              </a:rPr>
              <a:t>Ions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 Neutral Atoms  Molecules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Sun – X-Ray Image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(YOHKOH Satellite)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su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8229600" cy="4479925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0" y="5715000"/>
            <a:ext cx="9218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Though the surface temperature of the Sun is  5,770 degrees Kelvin, the Sun is surrounded by </a:t>
            </a:r>
          </a:p>
          <a:p>
            <a:r>
              <a:rPr lang="en-US" dirty="0" smtClean="0"/>
              <a:t>very hot gas in the solar corona at more than a million degrees. Solar flares and coronal mass</a:t>
            </a:r>
          </a:p>
          <a:p>
            <a:r>
              <a:rPr lang="en-US" dirty="0" smtClean="0"/>
              <a:t>ejections (CMEs) frequently erupt from the Sun emitting intense radiation and charged particles.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Structure of the Sun: Three Zones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Core, </a:t>
            </a:r>
            <a:r>
              <a:rPr lang="en-US" sz="2400" b="1" dirty="0" err="1">
                <a:solidFill>
                  <a:srgbClr val="FF0000"/>
                </a:solidFill>
              </a:rPr>
              <a:t>Radiative</a:t>
            </a:r>
            <a:r>
              <a:rPr lang="en-US" sz="2400" b="1" dirty="0">
                <a:solidFill>
                  <a:srgbClr val="FF0000"/>
                </a:solidFill>
              </a:rPr>
              <a:t>, Convective</a:t>
            </a:r>
          </a:p>
        </p:txBody>
      </p:sp>
      <p:pic>
        <p:nvPicPr>
          <p:cNvPr id="19460" name="Picture 4" descr="su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81400" y="1524000"/>
            <a:ext cx="5327650" cy="4525963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0" y="1828800"/>
            <a:ext cx="35051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Energy  is produced in the core</a:t>
            </a:r>
          </a:p>
          <a:p>
            <a:r>
              <a:rPr lang="en-US" b="1" dirty="0" smtClean="0"/>
              <a:t>   via thermonuclear reactions and</a:t>
            </a:r>
          </a:p>
          <a:p>
            <a:r>
              <a:rPr lang="en-US" b="1" dirty="0" smtClean="0"/>
              <a:t>    radiates out through the star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Radiation diffuses through </a:t>
            </a:r>
          </a:p>
          <a:p>
            <a:r>
              <a:rPr lang="en-US" b="1" dirty="0" smtClean="0"/>
              <a:t>    the </a:t>
            </a:r>
            <a:r>
              <a:rPr lang="en-US" b="1" dirty="0" err="1" smtClean="0"/>
              <a:t>Radiative</a:t>
            </a:r>
            <a:r>
              <a:rPr lang="en-US" b="1" dirty="0" smtClean="0"/>
              <a:t> zone via light-</a:t>
            </a:r>
          </a:p>
          <a:p>
            <a:r>
              <a:rPr lang="en-US" b="1" dirty="0" smtClean="0"/>
              <a:t>    matter interactions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Convection occurs in the outer-</a:t>
            </a:r>
          </a:p>
          <a:p>
            <a:r>
              <a:rPr lang="en-US" b="1" dirty="0" smtClean="0"/>
              <a:t>     most regions before radiation</a:t>
            </a:r>
          </a:p>
          <a:p>
            <a:r>
              <a:rPr lang="en-US" b="1" dirty="0" smtClean="0"/>
              <a:t>     emerges through the  </a:t>
            </a:r>
          </a:p>
          <a:p>
            <a:r>
              <a:rPr lang="en-US" b="1" dirty="0" smtClean="0"/>
              <a:t>     stellar atmosphere  (not shown)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3300"/>
                </a:solidFill>
              </a:rPr>
              <a:t>Brightness and Temperature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 Brightness is the total energy emitted, or the </a:t>
            </a:r>
            <a:r>
              <a:rPr lang="en-US" b="1" dirty="0" smtClean="0">
                <a:solidFill>
                  <a:srgbClr val="FF0000"/>
                </a:solidFill>
              </a:rPr>
              <a:t>luminosity</a:t>
            </a:r>
            <a:r>
              <a:rPr lang="en-US" dirty="0" smtClean="0"/>
              <a:t> of an object</a:t>
            </a:r>
          </a:p>
          <a:p>
            <a:pPr eaLnBrk="1" hangingPunct="1"/>
            <a:r>
              <a:rPr lang="en-US" dirty="0" smtClean="0"/>
              <a:t> The luminosity is related to the (blackbody) temperature of the object</a:t>
            </a:r>
          </a:p>
          <a:p>
            <a:pPr eaLnBrk="1" hangingPunct="1"/>
            <a:r>
              <a:rPr lang="en-US" dirty="0" smtClean="0"/>
              <a:t>      L = </a:t>
            </a:r>
            <a:r>
              <a:rPr lang="en-US" dirty="0" smtClean="0">
                <a:latin typeface="Symbol" pitchFamily="18" charset="2"/>
              </a:rPr>
              <a:t>s </a:t>
            </a:r>
            <a:r>
              <a:rPr lang="en-US" dirty="0" smtClean="0"/>
              <a:t>T</a:t>
            </a:r>
            <a:r>
              <a:rPr lang="en-US" baseline="30000" dirty="0" smtClean="0"/>
              <a:t>4     </a:t>
            </a:r>
            <a:r>
              <a:rPr lang="en-US" dirty="0" smtClean="0">
                <a:latin typeface="Symbol" pitchFamily="18" charset="2"/>
              </a:rPr>
              <a:t>  (s </a:t>
            </a:r>
            <a:r>
              <a:rPr lang="en-US" dirty="0" smtClean="0"/>
              <a:t>is a constant)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Stefan-Boltzmann Law</a:t>
            </a:r>
            <a:endParaRPr lang="en-US" b="1" dirty="0"/>
          </a:p>
          <a:p>
            <a:pPr eaLnBrk="1" hangingPunct="1">
              <a:buFontTx/>
              <a:buNone/>
            </a:pPr>
            <a:r>
              <a:rPr lang="en-US" b="1" dirty="0" smtClean="0"/>
              <a:t>   </a:t>
            </a:r>
            <a:r>
              <a:rPr lang="en-US" dirty="0" smtClean="0"/>
              <a:t> </a:t>
            </a:r>
            <a:r>
              <a:rPr lang="en-US" sz="2800" dirty="0" smtClean="0"/>
              <a:t>where T is the temperature in thermal equilibrium (like an oven or a star)</a:t>
            </a:r>
          </a:p>
          <a:p>
            <a:r>
              <a:rPr lang="en-US" sz="2800" dirty="0" smtClean="0"/>
              <a:t> The Sun is nearly a blackbody at 5,550 K </a:t>
            </a:r>
          </a:p>
          <a:p>
            <a:pPr>
              <a:buNone/>
            </a:pPr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(Fig. 10.1, AAS)</a:t>
            </a:r>
          </a:p>
          <a:p>
            <a:pPr eaLnBrk="1" hangingPunct="1">
              <a:buFontTx/>
              <a:buNone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Color Indicates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 Temperature and Energy of the Source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9459" name="Picture 3" descr="fig05-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0963" y="1600200"/>
            <a:ext cx="3902075" cy="4525963"/>
          </a:xfr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09600" y="6019800"/>
            <a:ext cx="73831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Objects generally emit radiation at all wavelengths, but mostly at one peak 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wavelength </a:t>
            </a:r>
            <a:r>
              <a:rPr lang="en-US" b="1" dirty="0">
                <a:solidFill>
                  <a:srgbClr val="CC3300"/>
                </a:solidFill>
              </a:rPr>
              <a:t>depending on their temperature (e.g. blue – hot, red – cool)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622925" y="2246313"/>
            <a:ext cx="2535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Surface T (Sun)  </a:t>
            </a:r>
            <a:r>
              <a:rPr lang="en-US" b="1">
                <a:solidFill>
                  <a:srgbClr val="CC3300"/>
                </a:solidFill>
              </a:rPr>
              <a:t>= </a:t>
            </a:r>
            <a:r>
              <a:rPr lang="en-US" b="1" smtClean="0">
                <a:solidFill>
                  <a:srgbClr val="CC3300"/>
                </a:solidFill>
              </a:rPr>
              <a:t>5700 K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225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Blackbody:</a:t>
            </a:r>
            <a:r>
              <a:rPr lang="en-US" dirty="0"/>
              <a:t> Perfect</a:t>
            </a:r>
          </a:p>
          <a:p>
            <a:r>
              <a:rPr lang="en-US" dirty="0"/>
              <a:t>absorber and emitter</a:t>
            </a:r>
          </a:p>
          <a:p>
            <a:r>
              <a:rPr lang="en-US" dirty="0" smtClean="0"/>
              <a:t>of </a:t>
            </a:r>
            <a:r>
              <a:rPr lang="en-US" dirty="0"/>
              <a:t>radiation at </a:t>
            </a:r>
          </a:p>
          <a:p>
            <a:r>
              <a:rPr lang="en-US" dirty="0"/>
              <a:t>Temperature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Color vs. Peak emission wavelength (energy)</a:t>
            </a:r>
          </a:p>
        </p:txBody>
      </p:sp>
      <p:pic>
        <p:nvPicPr>
          <p:cNvPr id="15364" name="Picture 4" descr="s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9450" y="1600200"/>
            <a:ext cx="7783513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Colors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of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stars</a:t>
            </a:r>
          </a:p>
        </p:txBody>
      </p:sp>
      <p:pic>
        <p:nvPicPr>
          <p:cNvPr id="5124" name="Picture 4" descr="st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5838" y="1600200"/>
            <a:ext cx="46307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Stars are labeled according to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color-temperature-luminosity (O – L)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4339" name="Picture 3" descr="C:\My Documents\My Pictures\TempSe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33500"/>
            <a:ext cx="7366000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</a:t>
            </a:r>
            <a:r>
              <a:rPr lang="en-US" sz="3600" b="1" dirty="0" err="1" smtClean="0">
                <a:solidFill>
                  <a:srgbClr val="FF0000"/>
                </a:solidFill>
              </a:rPr>
              <a:t>Hertzsprung</a:t>
            </a:r>
            <a:r>
              <a:rPr lang="en-US" sz="3600" b="1" dirty="0" smtClean="0">
                <a:solidFill>
                  <a:srgbClr val="FF0000"/>
                </a:solidFill>
              </a:rPr>
              <a:t>-Russell (HR) Diagram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1139" name="Picture 3" descr="ColorHRdi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7010400" cy="55209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315201" y="2133600"/>
            <a:ext cx="175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HR diagram</a:t>
            </a:r>
          </a:p>
          <a:p>
            <a:r>
              <a:rPr lang="en-US" dirty="0" smtClean="0"/>
              <a:t>assigns stellar</a:t>
            </a:r>
          </a:p>
          <a:p>
            <a:r>
              <a:rPr lang="en-US" dirty="0" smtClean="0"/>
              <a:t>temperature (color) to spectral classes</a:t>
            </a:r>
          </a:p>
          <a:p>
            <a:r>
              <a:rPr lang="en-US" dirty="0" smtClean="0"/>
              <a:t>(bottom and top), related to luminosity (left) measured in absolute magnitudes (right)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515</Words>
  <Application>Microsoft Office PowerPoint</Application>
  <PresentationFormat>On-screen Show (4:3)</PresentationFormat>
  <Paragraphs>80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Stars</vt:lpstr>
      <vt:lpstr>The Sun – X-Ray Image (YOHKOH Satellite) </vt:lpstr>
      <vt:lpstr>Structure of the Sun: Three Zones Core, Radiative, Convective</vt:lpstr>
      <vt:lpstr>Brightness and Temperature</vt:lpstr>
      <vt:lpstr>Color Indicates Temperature and Energy of the Source</vt:lpstr>
      <vt:lpstr>Color vs. Peak emission wavelength (energy)</vt:lpstr>
      <vt:lpstr>Colors of stars</vt:lpstr>
      <vt:lpstr>Stars are labeled according to  color-temperature-luminosity (O – L)</vt:lpstr>
      <vt:lpstr>The Hertzsprung-Russell (HR) Diagram</vt:lpstr>
      <vt:lpstr>Temperature vs. color (visible/blue)</vt:lpstr>
      <vt:lpstr>Luminosity Classes I – V and Spectral Types O-M</vt:lpstr>
      <vt:lpstr>Stellar classes (cf. Fig. 10.2, AAS)</vt:lpstr>
      <vt:lpstr>Luminosity vs. Spectral Class (color-temperature): O,B,A,F,G,K,M</vt:lpstr>
      <vt:lpstr>Slide 14</vt:lpstr>
      <vt:lpstr>Spectrum of A1 Star: Strong H Lines</vt:lpstr>
      <vt:lpstr>Spectrum of a G0 Star: No H, neutral and ionized metals</vt:lpstr>
      <vt:lpstr>Atoms and Stellar Spectral Types</vt:lpstr>
      <vt:lpstr>Slide 18</vt:lpstr>
      <vt:lpstr>Summary of spectral properties of stars (c.f. Table 10.1, AAS)</vt:lpstr>
    </vt:vector>
  </TitlesOfParts>
  <Company>The 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Astro-Spectroscpy</dc:title>
  <dc:creator>Astronomy Department</dc:creator>
  <cp:lastModifiedBy>AnilPradhan</cp:lastModifiedBy>
  <cp:revision>85</cp:revision>
  <dcterms:created xsi:type="dcterms:W3CDTF">2011-06-13T16:32:10Z</dcterms:created>
  <dcterms:modified xsi:type="dcterms:W3CDTF">2011-06-22T18:54:31Z</dcterms:modified>
</cp:coreProperties>
</file>