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7"/>
  </p:notesMasterIdLst>
  <p:handoutMasterIdLst>
    <p:handoutMasterId r:id="rId48"/>
  </p:handoutMasterIdLst>
  <p:sldIdLst>
    <p:sldId id="431" r:id="rId2"/>
    <p:sldId id="481" r:id="rId3"/>
    <p:sldId id="257" r:id="rId4"/>
    <p:sldId id="276" r:id="rId5"/>
    <p:sldId id="480" r:id="rId6"/>
    <p:sldId id="482" r:id="rId7"/>
    <p:sldId id="483" r:id="rId8"/>
    <p:sldId id="429" r:id="rId9"/>
    <p:sldId id="414" r:id="rId10"/>
    <p:sldId id="462" r:id="rId11"/>
    <p:sldId id="454" r:id="rId12"/>
    <p:sldId id="484" r:id="rId13"/>
    <p:sldId id="460" r:id="rId14"/>
    <p:sldId id="459" r:id="rId15"/>
    <p:sldId id="386" r:id="rId16"/>
    <p:sldId id="463" r:id="rId17"/>
    <p:sldId id="464" r:id="rId18"/>
    <p:sldId id="446" r:id="rId19"/>
    <p:sldId id="465" r:id="rId20"/>
    <p:sldId id="423" r:id="rId21"/>
    <p:sldId id="473" r:id="rId22"/>
    <p:sldId id="474" r:id="rId23"/>
    <p:sldId id="453" r:id="rId24"/>
    <p:sldId id="397" r:id="rId25"/>
    <p:sldId id="419" r:id="rId26"/>
    <p:sldId id="478" r:id="rId27"/>
    <p:sldId id="443" r:id="rId28"/>
    <p:sldId id="477" r:id="rId29"/>
    <p:sldId id="428" r:id="rId30"/>
    <p:sldId id="349" r:id="rId31"/>
    <p:sldId id="469" r:id="rId32"/>
    <p:sldId id="470" r:id="rId33"/>
    <p:sldId id="445" r:id="rId34"/>
    <p:sldId id="475" r:id="rId35"/>
    <p:sldId id="476" r:id="rId36"/>
    <p:sldId id="435" r:id="rId37"/>
    <p:sldId id="468" r:id="rId38"/>
    <p:sldId id="447" r:id="rId39"/>
    <p:sldId id="451" r:id="rId40"/>
    <p:sldId id="438" r:id="rId41"/>
    <p:sldId id="448" r:id="rId42"/>
    <p:sldId id="449" r:id="rId43"/>
    <p:sldId id="450" r:id="rId44"/>
    <p:sldId id="479" r:id="rId45"/>
    <p:sldId id="418" r:id="rId4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45"/>
    <a:srgbClr val="0D01FD"/>
    <a:srgbClr val="FF0000"/>
    <a:srgbClr val="8C230E"/>
    <a:srgbClr val="003300"/>
    <a:srgbClr val="D30AA5"/>
    <a:srgbClr val="A2AB00"/>
    <a:srgbClr val="730000"/>
    <a:srgbClr val="04350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>
      <p:cViewPr varScale="1">
        <p:scale>
          <a:sx n="110" d="100"/>
          <a:sy n="110" d="100"/>
        </p:scale>
        <p:origin x="1216" y="16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950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3413"/>
            <a:ext cx="5100637" cy="420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6" tIns="46912" rIns="92206" bIns="46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02592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8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/>
          <a:lstStyle/>
          <a:p>
            <a:fld id="{D4311E44-6F4F-4337-A91E-B5C6DEE06AB6}" type="slidenum">
              <a:rPr lang="en-US"/>
              <a:pPr/>
              <a:t>24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0170E883-41B7-C94E-B53B-275D3294FA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70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9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ln/>
        </p:spPr>
        <p:txBody>
          <a:bodyPr lIns="93177" tIns="46589" rIns="93177" bIns="46589"/>
          <a:lstStyle/>
          <a:p>
            <a:fld id="{7B731A25-A38F-4F9C-972B-13ED74C9521D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901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14421" y="4388354"/>
            <a:ext cx="5986427" cy="4128505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2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43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/>
          <a:lstStyle/>
          <a:p>
            <a:fld id="{DB91229E-4A5F-4D9D-832F-3374C5B17506}" type="slidenum">
              <a:rPr lang="en-US"/>
              <a:pPr/>
              <a:t>23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4FB3-7969-4181-8505-FA4B30A9241A}" type="datetimeFigureOut">
              <a:rPr lang="en-US"/>
              <a:pPr>
                <a:defRPr/>
              </a:pPr>
              <a:t>5/5/24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AD15-ECB1-4D01-AFE3-0456E692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59C0-7012-4C40-A7D3-6FA0E9ECAAD2}" type="datetimeFigureOut">
              <a:rPr lang="en-US"/>
              <a:pPr>
                <a:defRPr/>
              </a:pPr>
              <a:t>5/5/24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AA93-7F59-4802-A223-62A4DB26D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E2EC-30BE-4617-8285-BB0DB35481D9}" type="datetimeFigureOut">
              <a:rPr lang="en-US"/>
              <a:pPr>
                <a:defRPr/>
              </a:pPr>
              <a:t>5/5/24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1C20-53CC-4423-9651-8DD2CDA57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4EE873-1EBF-486A-8874-51373FE233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DEF3-A716-4E8F-8E47-7688F51BAD8E}" type="datetimeFigureOut">
              <a:rPr lang="en-US"/>
              <a:pPr>
                <a:defRPr/>
              </a:pPr>
              <a:t>5/5/24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0EC9-C1DA-42D8-B439-1D34EFD4C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20A9-F73E-4268-B88E-8A0311DD3E3B}" type="datetimeFigureOut">
              <a:rPr lang="en-US"/>
              <a:pPr>
                <a:defRPr/>
              </a:pPr>
              <a:t>5/5/24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8D9D-7C46-4C4E-809B-59E93DEA2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08CB-1164-4816-96DB-25AC57ED98C4}" type="datetimeFigureOut">
              <a:rPr lang="en-US"/>
              <a:pPr>
                <a:defRPr/>
              </a:pPr>
              <a:t>5/5/24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ABD6-82DC-47E5-9B41-4ADE34D2E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6354-6198-4837-AEF9-D5BEB190ADAE}" type="datetimeFigureOut">
              <a:rPr lang="en-US"/>
              <a:pPr>
                <a:defRPr/>
              </a:pPr>
              <a:t>5/5/24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CC3F-9CB4-43BA-8A8F-FEB58731F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32BE-CABB-473D-BBEA-993965B06EEA}" type="datetimeFigureOut">
              <a:rPr lang="en-US"/>
              <a:pPr>
                <a:defRPr/>
              </a:pPr>
              <a:t>5/5/24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EAFD-8497-404F-86D2-1835D62D3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01D9-EC63-4A41-AEF0-7E77ED3E174A}" type="datetimeFigureOut">
              <a:rPr lang="en-US"/>
              <a:pPr>
                <a:defRPr/>
              </a:pPr>
              <a:t>5/5/24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C311-C24E-42F6-8BBA-AA5BC716F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6751-679C-4287-B6F6-FFA09F4A638B}" type="datetimeFigureOut">
              <a:rPr lang="en-US"/>
              <a:pPr>
                <a:defRPr/>
              </a:pPr>
              <a:t>5/5/24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FBAE-F4DC-46E1-A1CC-A072805CE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E246-5CC2-47B7-BE40-7E164C71329E}" type="datetimeFigureOut">
              <a:rPr lang="en-US"/>
              <a:pPr>
                <a:defRPr/>
              </a:pPr>
              <a:t>5/5/24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D238D-3B77-47FB-9CC1-6F8B521A7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A579D7A-BFDD-483F-86D1-B86B0DFE34E0}" type="datetimeFigureOut">
              <a:rPr lang="en-US"/>
              <a:pPr>
                <a:defRPr/>
              </a:pPr>
              <a:t>5/5/24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F477C06-2472-4675-88E1-0EC3EEBF0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  <p:sldLayoutId id="21474837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6.wmf"/><Relationship Id="rId3" Type="http://schemas.openxmlformats.org/officeDocument/2006/relationships/image" Target="../media/image42.wm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5.wmf"/><Relationship Id="rId5" Type="http://schemas.openxmlformats.org/officeDocument/2006/relationships/image" Target="../media/image43.wmf"/><Relationship Id="rId15" Type="http://schemas.openxmlformats.org/officeDocument/2006/relationships/image" Target="../media/image48.jpe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334" y="1683658"/>
            <a:ext cx="9144000" cy="2008666"/>
          </a:xfrm>
        </p:spPr>
        <p:txBody>
          <a:bodyPr/>
          <a:lstStyle/>
          <a:p>
            <a:pPr algn="ctr"/>
            <a:b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Ohio State University </a:t>
            </a:r>
            <a:b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</a:t>
            </a:r>
            <a:b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Indo-US OSU-AMU APJ Abdul Kalam Center for STEM Education and Research</a:t>
            </a:r>
            <a:b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400" b="1" dirty="0">
                <a:solidFill>
                  <a:srgbClr val="2A7045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rgbClr val="8C230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solet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984"/>
          <a:stretch>
            <a:fillRect/>
          </a:stretch>
        </p:blipFill>
        <p:spPr bwMode="auto">
          <a:xfrm>
            <a:off x="0" y="2861004"/>
            <a:ext cx="4529667" cy="3615996"/>
          </a:xfrm>
          <a:prstGeom prst="rect">
            <a:avLst/>
          </a:prstGeom>
          <a:noFill/>
        </p:spPr>
      </p:pic>
      <p:pic>
        <p:nvPicPr>
          <p:cNvPr id="6" name="Picture 5" descr="nist.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2667" y="3090333"/>
            <a:ext cx="4550833" cy="3513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42A31A-28FB-B7FA-0B87-8F7A5A9F3CBA}"/>
              </a:ext>
            </a:extLst>
          </p:cNvPr>
          <p:cNvSpPr txBox="1"/>
          <p:nvPr/>
        </p:nvSpPr>
        <p:spPr>
          <a:xfrm>
            <a:off x="450760" y="380156"/>
            <a:ext cx="8157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2A7045"/>
                </a:solidFill>
              </a:rPr>
              <a:t>Atomic and Molecular Astrophysics and Spectroscopy</a:t>
            </a:r>
          </a:p>
          <a:p>
            <a:r>
              <a:rPr lang="en-US" b="1" i="0" dirty="0">
                <a:solidFill>
                  <a:srgbClr val="2A7045"/>
                </a:solidFill>
              </a:rPr>
              <a:t> </a:t>
            </a:r>
            <a:r>
              <a:rPr lang="en-US" b="1" i="0" dirty="0" err="1">
                <a:solidFill>
                  <a:srgbClr val="2A7045"/>
                </a:solidFill>
              </a:rPr>
              <a:t>www.astronomy.ohio-state.edu</a:t>
            </a:r>
            <a:r>
              <a:rPr lang="en-US" b="1" i="0" dirty="0">
                <a:solidFill>
                  <a:srgbClr val="2A7045"/>
                </a:solidFill>
              </a:rPr>
              <a:t>/~</a:t>
            </a:r>
            <a:r>
              <a:rPr lang="en-US" b="1" i="0" dirty="0" err="1">
                <a:solidFill>
                  <a:srgbClr val="2A7045"/>
                </a:solidFill>
              </a:rPr>
              <a:t>pradhan</a:t>
            </a:r>
            <a:endParaRPr lang="en-US" b="1" i="0" dirty="0">
              <a:solidFill>
                <a:srgbClr val="2A7045"/>
              </a:solidFill>
            </a:endParaRPr>
          </a:p>
          <a:p>
            <a:endParaRPr lang="en-US" b="1" i="0" dirty="0">
              <a:solidFill>
                <a:srgbClr val="2A704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7" y="1574799"/>
            <a:ext cx="7641166" cy="4796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67" y="571501"/>
            <a:ext cx="8995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</a:rPr>
              <a:t>Solar Temperatures and Densities:</a:t>
            </a:r>
          </a:p>
          <a:p>
            <a:r>
              <a:rPr lang="en-US" sz="3200" b="1" i="0" dirty="0">
                <a:solidFill>
                  <a:srgbClr val="FF0000"/>
                </a:solidFill>
              </a:rPr>
              <a:t>Atmosphere to Thermonuclear Core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6554" y="6187568"/>
            <a:ext cx="687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</a:rPr>
              <a:t>Core: Temp  = 15 million K, Density &gt; 150 g/cc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63B77B-D84E-1F47-2D5F-248C8682F88F}"/>
              </a:ext>
            </a:extLst>
          </p:cNvPr>
          <p:cNvCxnSpPr/>
          <p:nvPr/>
        </p:nvCxnSpPr>
        <p:spPr>
          <a:xfrm>
            <a:off x="358815" y="5891514"/>
            <a:ext cx="91807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687ECBF-A3E3-F608-3058-683D2D97707E}"/>
              </a:ext>
            </a:extLst>
          </p:cNvPr>
          <p:cNvSpPr txBox="1"/>
          <p:nvPr/>
        </p:nvSpPr>
        <p:spPr>
          <a:xfrm>
            <a:off x="296482" y="5078627"/>
            <a:ext cx="103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Solar </a:t>
            </a:r>
          </a:p>
          <a:p>
            <a:r>
              <a:rPr lang="en-US" b="1" dirty="0">
                <a:solidFill>
                  <a:srgbClr val="C00000"/>
                </a:solidFill>
              </a:rPr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84666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27" y="-116582"/>
            <a:ext cx="8931773" cy="6839443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10143" y="3890872"/>
            <a:ext cx="4053491" cy="1323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11966" y="2674975"/>
            <a:ext cx="13260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</a:rPr>
              <a:t>Opacity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647447" y="3134314"/>
            <a:ext cx="0" cy="756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7DF9791-5F1B-961A-74C8-C828A50146D2}"/>
              </a:ext>
            </a:extLst>
          </p:cNvPr>
          <p:cNvSpPr txBox="1"/>
          <p:nvPr/>
        </p:nvSpPr>
        <p:spPr>
          <a:xfrm>
            <a:off x="1319509" y="3969819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>
                <a:solidFill>
                  <a:srgbClr val="C00000"/>
                </a:solidFill>
              </a:rPr>
              <a:t>AAS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6EF1-17A3-62F3-3A3B-274A5978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F6438-AB85-9F1B-D2CD-D6896745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270" y="-3577084"/>
            <a:ext cx="7349925" cy="1010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B1E74-F5A7-B523-36DF-6C9ED663D9C2}"/>
              </a:ext>
            </a:extLst>
          </p:cNvPr>
          <p:cNvSpPr txBox="1"/>
          <p:nvPr/>
        </p:nvSpPr>
        <p:spPr>
          <a:xfrm>
            <a:off x="1621231" y="1102838"/>
            <a:ext cx="5296643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</a:rPr>
              <a:t>Wavelengths</a:t>
            </a:r>
          </a:p>
          <a:p>
            <a:r>
              <a:rPr lang="en-US" b="1" i="0" dirty="0">
                <a:solidFill>
                  <a:srgbClr val="0D01FD"/>
                </a:solidFill>
              </a:rPr>
              <a:t>Blue – 4000A</a:t>
            </a:r>
            <a:r>
              <a:rPr lang="en-US" b="1" i="0" dirty="0">
                <a:solidFill>
                  <a:srgbClr val="C00000"/>
                </a:solidFill>
              </a:rPr>
              <a:t>, Red - 7000A</a:t>
            </a:r>
          </a:p>
          <a:p>
            <a:r>
              <a:rPr lang="en-US" b="1" i="0" dirty="0">
                <a:solidFill>
                  <a:srgbClr val="C00000"/>
                </a:solidFill>
              </a:rPr>
              <a:t>Fine structure doublets</a:t>
            </a:r>
          </a:p>
          <a:p>
            <a:r>
              <a:rPr lang="en-US" b="1" i="0" dirty="0">
                <a:solidFill>
                  <a:srgbClr val="C00000"/>
                </a:solidFill>
              </a:rPr>
              <a:t>1s</a:t>
            </a:r>
            <a:r>
              <a:rPr lang="en-US" b="1" i="0" baseline="30000" dirty="0">
                <a:solidFill>
                  <a:srgbClr val="C00000"/>
                </a:solidFill>
              </a:rPr>
              <a:t>2</a:t>
            </a:r>
            <a:r>
              <a:rPr lang="en-US" b="1" i="0" dirty="0">
                <a:solidFill>
                  <a:srgbClr val="C00000"/>
                </a:solidFill>
              </a:rPr>
              <a:t>2s</a:t>
            </a:r>
            <a:r>
              <a:rPr lang="en-US" b="1" i="0" baseline="30000" dirty="0">
                <a:solidFill>
                  <a:srgbClr val="C00000"/>
                </a:solidFill>
              </a:rPr>
              <a:t>2</a:t>
            </a:r>
            <a:r>
              <a:rPr lang="en-US" b="1" i="0" dirty="0">
                <a:solidFill>
                  <a:srgbClr val="C00000"/>
                </a:solidFill>
              </a:rPr>
              <a:t>2p3</a:t>
            </a:r>
            <a:r>
              <a:rPr lang="en-US" b="1" i="0" baseline="30000" dirty="0">
                <a:solidFill>
                  <a:srgbClr val="C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(</a:t>
            </a:r>
            <a:r>
              <a:rPr lang="en-US" b="1" i="0" baseline="30000" dirty="0">
                <a:solidFill>
                  <a:srgbClr val="C00000"/>
                </a:solidFill>
              </a:rPr>
              <a:t>2</a:t>
            </a:r>
            <a:r>
              <a:rPr lang="en-US" b="1" i="0" dirty="0">
                <a:solidFill>
                  <a:srgbClr val="C00000"/>
                </a:solidFill>
              </a:rPr>
              <a:t>D</a:t>
            </a:r>
            <a:r>
              <a:rPr lang="en-US" b="1" i="0" baseline="30000" dirty="0">
                <a:solidFill>
                  <a:srgbClr val="C00000"/>
                </a:solidFill>
              </a:rPr>
              <a:t>o</a:t>
            </a:r>
            <a:r>
              <a:rPr lang="en-US" b="1" i="0" baseline="-25000" dirty="0">
                <a:solidFill>
                  <a:srgbClr val="C00000"/>
                </a:solidFill>
              </a:rPr>
              <a:t>3/2,5/2 </a:t>
            </a:r>
            <a:r>
              <a:rPr lang="en-US" b="1" i="0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b="1" i="0" baseline="30000" dirty="0">
                <a:solidFill>
                  <a:srgbClr val="C00000"/>
                </a:solidFill>
                <a:sym typeface="Wingdings" pitchFamily="2" charset="2"/>
              </a:rPr>
              <a:t>4</a:t>
            </a:r>
            <a:r>
              <a:rPr lang="en-US" b="1" i="0" dirty="0">
                <a:solidFill>
                  <a:srgbClr val="C00000"/>
                </a:solidFill>
                <a:sym typeface="Wingdings" pitchFamily="2" charset="2"/>
              </a:rPr>
              <a:t>S</a:t>
            </a:r>
            <a:r>
              <a:rPr lang="en-US" b="1" i="0" baseline="30000" dirty="0">
                <a:solidFill>
                  <a:srgbClr val="C00000"/>
                </a:solidFill>
                <a:sym typeface="Wingdings" pitchFamily="2" charset="2"/>
              </a:rPr>
              <a:t>o</a:t>
            </a:r>
            <a:r>
              <a:rPr lang="en-US" b="1" i="0" baseline="-25000" dirty="0">
                <a:solidFill>
                  <a:srgbClr val="C00000"/>
                </a:solidFill>
                <a:sym typeface="Wingdings" pitchFamily="2" charset="2"/>
              </a:rPr>
              <a:t>3/2</a:t>
            </a:r>
            <a:r>
              <a:rPr lang="en-US" b="1" i="0" dirty="0">
                <a:solidFill>
                  <a:srgbClr val="C00000"/>
                </a:solidFill>
                <a:sym typeface="Wingdings" pitchFamily="2" charset="2"/>
              </a:rPr>
              <a:t>)</a:t>
            </a:r>
            <a:endParaRPr lang="en-US" b="1" i="0" dirty="0">
              <a:solidFill>
                <a:srgbClr val="C00000"/>
              </a:solidFill>
            </a:endParaRPr>
          </a:p>
          <a:p>
            <a:r>
              <a:rPr lang="en-US" b="1" i="0" dirty="0">
                <a:solidFill>
                  <a:srgbClr val="0D01FD"/>
                </a:solidFill>
              </a:rPr>
              <a:t>Blue: O II – 3726, 3729 </a:t>
            </a:r>
          </a:p>
          <a:p>
            <a:r>
              <a:rPr lang="en-US" b="1" i="0" dirty="0">
                <a:solidFill>
                  <a:srgbClr val="C00000"/>
                </a:solidFill>
              </a:rPr>
              <a:t>Red: S II – 6717, 6731 A</a:t>
            </a:r>
          </a:p>
          <a:p>
            <a:r>
              <a:rPr lang="en-US" b="1" i="0" dirty="0">
                <a:solidFill>
                  <a:srgbClr val="2A7045"/>
                </a:solidFill>
              </a:rPr>
              <a:t>Green O III Lines - 4363, 4959, 5007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3237C-52F2-251D-CE3B-67196E0315E4}"/>
              </a:ext>
            </a:extLst>
          </p:cNvPr>
          <p:cNvSpPr txBox="1"/>
          <p:nvPr/>
        </p:nvSpPr>
        <p:spPr>
          <a:xfrm>
            <a:off x="1530015" y="3762983"/>
            <a:ext cx="5655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</a:rPr>
              <a:t>Crab Pulsar Nebula Optical Spectrum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CD54B-0497-9D31-627F-AAECA05DAD01}"/>
              </a:ext>
            </a:extLst>
          </p:cNvPr>
          <p:cNvSpPr txBox="1"/>
          <p:nvPr/>
        </p:nvSpPr>
        <p:spPr>
          <a:xfrm>
            <a:off x="6834973" y="1833423"/>
            <a:ext cx="203132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/>
              <a:t>AAS</a:t>
            </a:r>
          </a:p>
          <a:p>
            <a:r>
              <a:rPr lang="en-US" sz="1800" i="0" dirty="0"/>
              <a:t>Energy Levels</a:t>
            </a:r>
          </a:p>
          <a:p>
            <a:r>
              <a:rPr lang="en-US" sz="1800" i="0" dirty="0"/>
              <a:t>O II, S II - Pg. 180</a:t>
            </a:r>
          </a:p>
          <a:p>
            <a:r>
              <a:rPr lang="en-US" sz="1800" i="0" dirty="0"/>
              <a:t>OIII - Pg. 273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90D5C-9D5B-5296-122D-1DAB36035889}"/>
              </a:ext>
            </a:extLst>
          </p:cNvPr>
          <p:cNvSpPr txBox="1"/>
          <p:nvPr/>
        </p:nvSpPr>
        <p:spPr>
          <a:xfrm>
            <a:off x="1272667" y="109064"/>
            <a:ext cx="6598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Spectral Density and Temperature Diagnostics </a:t>
            </a:r>
          </a:p>
          <a:p>
            <a:r>
              <a:rPr lang="en-US" i="0" dirty="0"/>
              <a:t>Visible (Optical) Emission Spectra </a:t>
            </a:r>
          </a:p>
        </p:txBody>
      </p:sp>
    </p:spTree>
    <p:extLst>
      <p:ext uri="{BB962C8B-B14F-4D97-AF65-F5344CB8AC3E}">
        <p14:creationId xmlns:p14="http://schemas.microsoft.com/office/powerpoint/2010/main" val="23734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667" y="0"/>
            <a:ext cx="8932333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Opacity: Theory and Astrophysics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5833"/>
            <a:ext cx="8229600" cy="494876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Ch. 11 From AAS: Opacity and </a:t>
            </a:r>
            <a:r>
              <a:rPr lang="en-US" b="1" dirty="0" err="1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Radiative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Forces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Stellar astrophysics and structure: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   Mass Conservation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   Energy Generation and Luminosity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   Hydrostatic Equilibrium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   Radiation Transport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       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   </a:t>
            </a:r>
            <a:r>
              <a:rPr lang="en-US" b="1" dirty="0" err="1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Radiative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Diffusion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          Convection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430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13117"/>
            <a:ext cx="3005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FF"/>
                </a:solidFill>
              </a:rPr>
              <a:t>Equations of Stellar Structure</a:t>
            </a:r>
          </a:p>
          <a:p>
            <a:endParaRPr lang="en-US" b="1" i="0" dirty="0">
              <a:solidFill>
                <a:srgbClr val="0000FF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1800" b="1" i="0" dirty="0">
                <a:solidFill>
                  <a:srgbClr val="FF0000"/>
                </a:solidFill>
              </a:rPr>
              <a:t>Mass conservation</a:t>
            </a:r>
          </a:p>
          <a:p>
            <a:pPr marL="457200" indent="-457200" algn="l">
              <a:buAutoNum type="arabicPeriod"/>
            </a:pPr>
            <a:r>
              <a:rPr lang="en-US" sz="1800" b="1" i="0" dirty="0">
                <a:solidFill>
                  <a:srgbClr val="FF0000"/>
                </a:solidFill>
              </a:rPr>
              <a:t>Energy generation</a:t>
            </a:r>
          </a:p>
          <a:p>
            <a:pPr marL="457200" indent="-457200" algn="l">
              <a:buAutoNum type="arabicPeriod"/>
            </a:pPr>
            <a:r>
              <a:rPr lang="en-US" sz="1800" b="1" i="0" dirty="0">
                <a:solidFill>
                  <a:srgbClr val="FF0000"/>
                </a:solidFill>
              </a:rPr>
              <a:t>Hydro equilibrium</a:t>
            </a:r>
          </a:p>
          <a:p>
            <a:pPr marL="457200" indent="-457200" algn="l">
              <a:buAutoNum type="arabicPeriod"/>
            </a:pPr>
            <a:r>
              <a:rPr lang="en-US" sz="1800" b="1" i="0" dirty="0">
                <a:solidFill>
                  <a:srgbClr val="FF0000"/>
                </a:solidFill>
              </a:rPr>
              <a:t>Radiation Transport </a:t>
            </a:r>
          </a:p>
        </p:txBody>
      </p:sp>
      <p:pic>
        <p:nvPicPr>
          <p:cNvPr id="2" name="Picture 1" descr="o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27" y="1445568"/>
            <a:ext cx="6441673" cy="43772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509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Radiation Transport in Stars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88816" y="1340723"/>
            <a:ext cx="6455183" cy="518459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1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665788" y="1641475"/>
            <a:ext cx="2795587" cy="17526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b="1" i="0">
                <a:latin typeface="Helvetica" charset="0"/>
              </a:rPr>
              <a:t> measured boundary</a:t>
            </a:r>
          </a:p>
          <a:p>
            <a:pPr algn="l"/>
            <a:r>
              <a:rPr lang="en-US" sz="1800" b="1" i="0">
                <a:latin typeface="Helvetica" charset="0"/>
              </a:rPr>
              <a:t>  R</a:t>
            </a:r>
            <a:r>
              <a:rPr lang="en-US" sz="1800" b="1" i="0" baseline="-25000">
                <a:latin typeface="Helvetica" charset="0"/>
              </a:rPr>
              <a:t>CZ</a:t>
            </a:r>
            <a:r>
              <a:rPr lang="en-US" sz="1800" b="1" i="0">
                <a:latin typeface="Helvetica" charset="0"/>
              </a:rPr>
              <a:t> = 0.713 </a:t>
            </a:r>
            <a:r>
              <a:rPr lang="en-US" sz="1800" b="1" i="0" u="sng">
                <a:latin typeface="Helvetica" charset="0"/>
              </a:rPr>
              <a:t>+</a:t>
            </a:r>
            <a:r>
              <a:rPr lang="en-US" sz="1800" b="1" i="0">
                <a:latin typeface="Helvetica" charset="0"/>
              </a:rPr>
              <a:t> 0.001</a:t>
            </a:r>
          </a:p>
          <a:p>
            <a:pPr algn="l"/>
            <a:endParaRPr lang="en-US" sz="1800" b="1" i="0">
              <a:latin typeface="Helvetica" charset="0"/>
            </a:endParaRPr>
          </a:p>
          <a:p>
            <a:pPr algn="l">
              <a:buFontTx/>
              <a:buChar char="•"/>
            </a:pPr>
            <a:r>
              <a:rPr lang="en-US" sz="1800" b="1" i="0">
                <a:latin typeface="Helvetica" charset="0"/>
              </a:rPr>
              <a:t> Predicted R</a:t>
            </a:r>
            <a:r>
              <a:rPr lang="en-US" sz="1800" b="1" i="0" baseline="-25000">
                <a:latin typeface="Helvetica" charset="0"/>
              </a:rPr>
              <a:t>CZ</a:t>
            </a:r>
            <a:r>
              <a:rPr lang="en-US" sz="1800" b="1" i="0">
                <a:latin typeface="Helvetica" charset="0"/>
              </a:rPr>
              <a:t>= 0.726</a:t>
            </a:r>
          </a:p>
          <a:p>
            <a:pPr algn="l"/>
            <a:endParaRPr lang="en-US" sz="1800" b="1" i="0">
              <a:latin typeface="Helvetica" charset="0"/>
            </a:endParaRPr>
          </a:p>
          <a:p>
            <a:pPr algn="l">
              <a:buFontTx/>
              <a:buChar char="•"/>
            </a:pPr>
            <a:r>
              <a:rPr lang="en-US" sz="1800" b="1" i="0">
                <a:latin typeface="Helvetica" charset="0"/>
              </a:rPr>
              <a:t> Thirteen </a:t>
            </a:r>
            <a:r>
              <a:rPr lang="en-US" sz="1800" b="1" i="0">
                <a:latin typeface="Symbol" pitchFamily="18" charset="2"/>
              </a:rPr>
              <a:t>s</a:t>
            </a:r>
            <a:r>
              <a:rPr lang="en-US" sz="1800" b="1" i="0">
                <a:latin typeface="Helvetica" charset="0"/>
              </a:rPr>
              <a:t> difference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5603875" y="4333875"/>
            <a:ext cx="3540125" cy="698500"/>
            <a:chOff x="3530" y="2507"/>
            <a:chExt cx="2230" cy="440"/>
          </a:xfrm>
        </p:grpSpPr>
        <p:sp>
          <p:nvSpPr>
            <p:cNvPr id="22572" name="AutoShape 4"/>
            <p:cNvSpPr>
              <a:spLocks noChangeArrowheads="1"/>
            </p:cNvSpPr>
            <p:nvPr/>
          </p:nvSpPr>
          <p:spPr bwMode="auto">
            <a:xfrm>
              <a:off x="3532" y="2507"/>
              <a:ext cx="1937" cy="440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Text Box 5"/>
            <p:cNvSpPr txBox="1">
              <a:spLocks noChangeArrowheads="1"/>
            </p:cNvSpPr>
            <p:nvPr/>
          </p:nvSpPr>
          <p:spPr bwMode="auto">
            <a:xfrm>
              <a:off x="3530" y="2555"/>
              <a:ext cx="2230" cy="32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400" b="1" i="0">
                  <a:latin typeface="Helvetica" charset="0"/>
                </a:rPr>
                <a:t>Bahcall et al, ApJ 614, 464 (2004).</a:t>
              </a:r>
            </a:p>
            <a:p>
              <a:pPr algn="l"/>
              <a:r>
                <a:rPr lang="en-US" sz="1400" b="1" i="0">
                  <a:latin typeface="Helvetica" charset="0"/>
                </a:rPr>
                <a:t>Basu &amp; Antia ApJ 606, L85 (2004).</a:t>
              </a:r>
            </a:p>
          </p:txBody>
        </p:sp>
      </p:grp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55625" y="5578475"/>
            <a:ext cx="7031038" cy="11128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1800" b="1" i="0" dirty="0"/>
              <a:t> </a:t>
            </a:r>
            <a:r>
              <a:rPr lang="en-US" sz="1600" b="1" i="0" dirty="0"/>
              <a:t>Boundary location depends on radiation transport</a:t>
            </a:r>
          </a:p>
          <a:p>
            <a:pPr algn="l">
              <a:buFontTx/>
              <a:buChar char="•"/>
            </a:pPr>
            <a:r>
              <a:rPr lang="en-US" sz="1600" b="1" i="0" dirty="0"/>
              <a:t> A 1% opacity change leads to observable RCZ changes.</a:t>
            </a:r>
          </a:p>
          <a:p>
            <a:pPr algn="l">
              <a:buFontTx/>
              <a:buChar char="•"/>
            </a:pPr>
            <a:r>
              <a:rPr lang="en-US" sz="1600" b="1" i="0" dirty="0"/>
              <a:t> This accuracy is a challenge – experiments are needed to know if the solar problem arises in the opacities or elsewhere.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 flipH="1" flipV="1">
            <a:off x="3767138" y="2517775"/>
            <a:ext cx="186213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174625" y="1528763"/>
            <a:ext cx="5341938" cy="3848100"/>
            <a:chOff x="-10" y="879"/>
            <a:chExt cx="3365" cy="2424"/>
          </a:xfrm>
        </p:grpSpPr>
        <p:sp>
          <p:nvSpPr>
            <p:cNvPr id="22544" name="Text Box 9"/>
            <p:cNvSpPr txBox="1">
              <a:spLocks noChangeArrowheads="1"/>
            </p:cNvSpPr>
            <p:nvPr/>
          </p:nvSpPr>
          <p:spPr bwMode="auto">
            <a:xfrm>
              <a:off x="2116" y="3072"/>
              <a:ext cx="956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0">
                  <a:latin typeface="Helvetica" charset="0"/>
                </a:rPr>
                <a:t> </a:t>
              </a:r>
              <a:r>
                <a:rPr lang="en-US" sz="1800" b="1" i="0">
                  <a:latin typeface="Helvetica" charset="0"/>
                </a:rPr>
                <a:t>convection</a:t>
              </a:r>
              <a:r>
                <a:rPr lang="en-US" sz="1800" i="0">
                  <a:latin typeface="Helvetica" charset="0"/>
                </a:rPr>
                <a:t> </a:t>
              </a:r>
            </a:p>
          </p:txBody>
        </p:sp>
        <p:sp>
          <p:nvSpPr>
            <p:cNvPr id="22545" name="Text Box 10"/>
            <p:cNvSpPr txBox="1">
              <a:spLocks noChangeArrowheads="1"/>
            </p:cNvSpPr>
            <p:nvPr/>
          </p:nvSpPr>
          <p:spPr bwMode="auto">
            <a:xfrm>
              <a:off x="907" y="3072"/>
              <a:ext cx="804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i="0">
                  <a:latin typeface="Helvetica" charset="0"/>
                </a:rPr>
                <a:t> </a:t>
              </a:r>
              <a:r>
                <a:rPr lang="en-US" sz="1800" b="1" i="0">
                  <a:latin typeface="Helvetica" charset="0"/>
                </a:rPr>
                <a:t>radiation</a:t>
              </a:r>
              <a:r>
                <a:rPr lang="en-US" sz="1800" i="0">
                  <a:latin typeface="Helvetica" charset="0"/>
                </a:rPr>
                <a:t> </a:t>
              </a:r>
            </a:p>
          </p:txBody>
        </p:sp>
        <p:sp>
          <p:nvSpPr>
            <p:cNvPr id="22546" name="AutoShape 11"/>
            <p:cNvSpPr>
              <a:spLocks/>
            </p:cNvSpPr>
            <p:nvPr/>
          </p:nvSpPr>
          <p:spPr bwMode="auto">
            <a:xfrm rot="-5400000">
              <a:off x="1263" y="2165"/>
              <a:ext cx="96" cy="1811"/>
            </a:xfrm>
            <a:prstGeom prst="leftBrace">
              <a:avLst>
                <a:gd name="adj1" fmla="val 15720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AutoShape 12"/>
            <p:cNvSpPr>
              <a:spLocks/>
            </p:cNvSpPr>
            <p:nvPr/>
          </p:nvSpPr>
          <p:spPr bwMode="auto">
            <a:xfrm rot="-5400000">
              <a:off x="2547" y="2709"/>
              <a:ext cx="96" cy="715"/>
            </a:xfrm>
            <a:prstGeom prst="leftBrace">
              <a:avLst>
                <a:gd name="adj1" fmla="val 6206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Text Box 13"/>
            <p:cNvSpPr txBox="1">
              <a:spLocks noChangeArrowheads="1"/>
            </p:cNvSpPr>
            <p:nvPr/>
          </p:nvSpPr>
          <p:spPr bwMode="auto">
            <a:xfrm>
              <a:off x="1484" y="2791"/>
              <a:ext cx="385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b="1" i="0"/>
                <a:t>R/R</a:t>
              </a:r>
              <a:r>
                <a:rPr lang="en-US" sz="1600" b="1" i="0" baseline="-25000"/>
                <a:t>0</a:t>
              </a:r>
            </a:p>
          </p:txBody>
        </p:sp>
        <p:sp>
          <p:nvSpPr>
            <p:cNvPr id="22549" name="Text Box 14"/>
            <p:cNvSpPr txBox="1">
              <a:spLocks noChangeArrowheads="1"/>
            </p:cNvSpPr>
            <p:nvPr/>
          </p:nvSpPr>
          <p:spPr bwMode="auto">
            <a:xfrm rot="-5400000">
              <a:off x="-159" y="1836"/>
              <a:ext cx="509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b="1" i="0"/>
                <a:t>T</a:t>
              </a:r>
              <a:r>
                <a:rPr lang="en-US" sz="1600" b="1" i="0" baseline="-25000"/>
                <a:t>e </a:t>
              </a:r>
              <a:r>
                <a:rPr lang="en-US" sz="1600" b="1" i="0"/>
                <a:t>(eV)</a:t>
              </a:r>
            </a:p>
          </p:txBody>
        </p:sp>
        <p:sp>
          <p:nvSpPr>
            <p:cNvPr id="22550" name="Text Box 15"/>
            <p:cNvSpPr txBox="1">
              <a:spLocks noChangeArrowheads="1"/>
            </p:cNvSpPr>
            <p:nvPr/>
          </p:nvSpPr>
          <p:spPr bwMode="auto">
            <a:xfrm rot="-5400000">
              <a:off x="2874" y="1823"/>
              <a:ext cx="750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600" b="1" i="0"/>
                <a:t>n</a:t>
              </a:r>
              <a:r>
                <a:rPr lang="en-US" sz="1600" b="1" i="0" baseline="-25000"/>
                <a:t>e</a:t>
              </a:r>
              <a:r>
                <a:rPr lang="en-US" sz="1600" b="1" i="0"/>
                <a:t> (cm</a:t>
              </a:r>
              <a:r>
                <a:rPr lang="en-US" sz="1600" b="1" i="0" baseline="30000"/>
                <a:t>-3</a:t>
              </a:r>
              <a:r>
                <a:rPr lang="en-US" sz="1600" b="1" i="0"/>
                <a:t>)</a:t>
              </a:r>
            </a:p>
          </p:txBody>
        </p:sp>
        <p:grpSp>
          <p:nvGrpSpPr>
            <p:cNvPr id="22551" name="Group 16"/>
            <p:cNvGrpSpPr>
              <a:grpSpLocks/>
            </p:cNvGrpSpPr>
            <p:nvPr/>
          </p:nvGrpSpPr>
          <p:grpSpPr bwMode="auto">
            <a:xfrm>
              <a:off x="19" y="879"/>
              <a:ext cx="3229" cy="2015"/>
              <a:chOff x="19" y="879"/>
              <a:chExt cx="3229" cy="2015"/>
            </a:xfrm>
          </p:grpSpPr>
          <p:grpSp>
            <p:nvGrpSpPr>
              <p:cNvPr id="22552" name="Group 17"/>
              <p:cNvGrpSpPr>
                <a:grpSpLocks/>
              </p:cNvGrpSpPr>
              <p:nvPr/>
            </p:nvGrpSpPr>
            <p:grpSpPr bwMode="auto">
              <a:xfrm>
                <a:off x="254" y="879"/>
                <a:ext cx="2994" cy="2015"/>
                <a:chOff x="174" y="879"/>
                <a:chExt cx="2994" cy="2015"/>
              </a:xfrm>
            </p:grpSpPr>
            <p:grpSp>
              <p:nvGrpSpPr>
                <p:cNvPr id="22558" name="Group 18"/>
                <p:cNvGrpSpPr>
                  <a:grpSpLocks/>
                </p:cNvGrpSpPr>
                <p:nvPr/>
              </p:nvGrpSpPr>
              <p:grpSpPr bwMode="auto">
                <a:xfrm>
                  <a:off x="174" y="2682"/>
                  <a:ext cx="2780" cy="212"/>
                  <a:chOff x="174" y="2682"/>
                  <a:chExt cx="2780" cy="212"/>
                </a:xfrm>
              </p:grpSpPr>
              <p:sp>
                <p:nvSpPr>
                  <p:cNvPr id="22566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1" y="2682"/>
                    <a:ext cx="294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0.4</a:t>
                    </a:r>
                  </a:p>
                </p:txBody>
              </p:sp>
              <p:sp>
                <p:nvSpPr>
                  <p:cNvPr id="2256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2" y="2682"/>
                    <a:ext cx="294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0.2</a:t>
                    </a:r>
                  </a:p>
                </p:txBody>
              </p:sp>
              <p:sp>
                <p:nvSpPr>
                  <p:cNvPr id="2256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" y="2682"/>
                    <a:ext cx="294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0.0</a:t>
                    </a:r>
                  </a:p>
                </p:txBody>
              </p:sp>
              <p:sp>
                <p:nvSpPr>
                  <p:cNvPr id="2256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0" y="2682"/>
                    <a:ext cx="294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0.8</a:t>
                    </a:r>
                  </a:p>
                </p:txBody>
              </p:sp>
              <p:sp>
                <p:nvSpPr>
                  <p:cNvPr id="2257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2" y="2682"/>
                    <a:ext cx="294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0.6</a:t>
                    </a:r>
                  </a:p>
                </p:txBody>
              </p:sp>
              <p:sp>
                <p:nvSpPr>
                  <p:cNvPr id="2257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67" y="2682"/>
                    <a:ext cx="187" cy="212"/>
                  </a:xfrm>
                  <a:prstGeom prst="rect">
                    <a:avLst/>
                  </a:prstGeom>
                  <a:noFill/>
                  <a:ln w="127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l"/>
                    <a:r>
                      <a:rPr lang="en-US" sz="1600" b="1" i="0"/>
                      <a:t>1</a:t>
                    </a:r>
                  </a:p>
                </p:txBody>
              </p:sp>
            </p:grpSp>
            <p:grpSp>
              <p:nvGrpSpPr>
                <p:cNvPr id="22559" name="Group 25"/>
                <p:cNvGrpSpPr>
                  <a:grpSpLocks/>
                </p:cNvGrpSpPr>
                <p:nvPr/>
              </p:nvGrpSpPr>
              <p:grpSpPr bwMode="auto">
                <a:xfrm>
                  <a:off x="319" y="879"/>
                  <a:ext cx="2849" cy="1922"/>
                  <a:chOff x="319" y="879"/>
                  <a:chExt cx="2849" cy="1922"/>
                </a:xfrm>
              </p:grpSpPr>
              <p:pic>
                <p:nvPicPr>
                  <p:cNvPr id="22560" name="Picture 26" descr="solar_temp_den_plot10240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19" y="879"/>
                    <a:ext cx="2545" cy="18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256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812" y="1172"/>
                    <a:ext cx="356" cy="1629"/>
                    <a:chOff x="2812" y="1326"/>
                    <a:chExt cx="356" cy="1629"/>
                  </a:xfrm>
                </p:grpSpPr>
                <p:sp>
                  <p:nvSpPr>
                    <p:cNvPr id="22562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2" y="2743"/>
                      <a:ext cx="356" cy="212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1600" b="1" i="0"/>
                        <a:t>10</a:t>
                      </a:r>
                      <a:r>
                        <a:rPr lang="en-US" sz="1600" b="1" i="0" baseline="30000"/>
                        <a:t>22</a:t>
                      </a:r>
                    </a:p>
                  </p:txBody>
                </p:sp>
                <p:sp>
                  <p:nvSpPr>
                    <p:cNvPr id="22563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2" y="2272"/>
                      <a:ext cx="356" cy="212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1600" b="1" i="0"/>
                        <a:t>10</a:t>
                      </a:r>
                      <a:r>
                        <a:rPr lang="en-US" sz="1600" b="1" i="0" baseline="30000"/>
                        <a:t>23</a:t>
                      </a:r>
                    </a:p>
                  </p:txBody>
                </p:sp>
                <p:sp>
                  <p:nvSpPr>
                    <p:cNvPr id="22564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2" y="1800"/>
                      <a:ext cx="356" cy="212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1600" b="1" i="0"/>
                        <a:t>10</a:t>
                      </a:r>
                      <a:r>
                        <a:rPr lang="en-US" sz="1600" b="1" i="0" baseline="30000"/>
                        <a:t>24</a:t>
                      </a:r>
                    </a:p>
                  </p:txBody>
                </p:sp>
                <p:sp>
                  <p:nvSpPr>
                    <p:cNvPr id="22565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12" y="1326"/>
                      <a:ext cx="356" cy="212"/>
                    </a:xfrm>
                    <a:prstGeom prst="rect">
                      <a:avLst/>
                    </a:prstGeom>
                    <a:noFill/>
                    <a:ln w="1270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1600" b="1" i="0"/>
                        <a:t>10</a:t>
                      </a:r>
                      <a:r>
                        <a:rPr lang="en-US" sz="1600" b="1" i="0" baseline="30000"/>
                        <a:t>25</a:t>
                      </a:r>
                    </a:p>
                  </p:txBody>
                </p:sp>
              </p:grpSp>
            </p:grpSp>
          </p:grpSp>
          <p:grpSp>
            <p:nvGrpSpPr>
              <p:cNvPr id="22553" name="Group 32"/>
              <p:cNvGrpSpPr>
                <a:grpSpLocks/>
              </p:cNvGrpSpPr>
              <p:nvPr/>
            </p:nvGrpSpPr>
            <p:grpSpPr bwMode="auto">
              <a:xfrm>
                <a:off x="19" y="1035"/>
                <a:ext cx="401" cy="1763"/>
                <a:chOff x="19" y="1035"/>
                <a:chExt cx="401" cy="1763"/>
              </a:xfrm>
            </p:grpSpPr>
            <p:sp>
              <p:nvSpPr>
                <p:cNvPr id="2255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0" y="1555"/>
                  <a:ext cx="330" cy="212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 b="1" i="0"/>
                    <a:t>800</a:t>
                  </a:r>
                </a:p>
              </p:txBody>
            </p:sp>
            <p:sp>
              <p:nvSpPr>
                <p:cNvPr id="2255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9" y="1035"/>
                  <a:ext cx="401" cy="212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 b="1" i="0"/>
                    <a:t>1200</a:t>
                  </a:r>
                </a:p>
              </p:txBody>
            </p:sp>
            <p:sp>
              <p:nvSpPr>
                <p:cNvPr id="2255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0" y="2074"/>
                  <a:ext cx="330" cy="212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 b="1" i="0"/>
                    <a:t>400</a:t>
                  </a:r>
                </a:p>
              </p:txBody>
            </p:sp>
            <p:sp>
              <p:nvSpPr>
                <p:cNvPr id="2255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32" y="2586"/>
                  <a:ext cx="187" cy="212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 b="1" i="0"/>
                    <a:t>0</a:t>
                  </a:r>
                </a:p>
              </p:txBody>
            </p:sp>
          </p:grpSp>
        </p:grpSp>
      </p:grpSp>
      <p:sp>
        <p:nvSpPr>
          <p:cNvPr id="22535" name="Text Box 37"/>
          <p:cNvSpPr txBox="1">
            <a:spLocks noChangeArrowheads="1"/>
          </p:cNvSpPr>
          <p:nvPr/>
        </p:nvSpPr>
        <p:spPr bwMode="auto">
          <a:xfrm>
            <a:off x="1593850" y="3297238"/>
            <a:ext cx="40798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i="0">
                <a:solidFill>
                  <a:schemeClr val="hlink"/>
                </a:solidFill>
              </a:rPr>
              <a:t>T</a:t>
            </a:r>
            <a:r>
              <a:rPr lang="en-US" sz="1800" b="1" i="0" baseline="-2500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22536" name="Line 38"/>
          <p:cNvSpPr>
            <a:spLocks noChangeShapeType="1"/>
          </p:cNvSpPr>
          <p:nvPr/>
        </p:nvSpPr>
        <p:spPr bwMode="auto">
          <a:xfrm flipH="1">
            <a:off x="1158875" y="3138488"/>
            <a:ext cx="7715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39"/>
          <p:cNvSpPr>
            <a:spLocks noChangeShapeType="1"/>
          </p:cNvSpPr>
          <p:nvPr/>
        </p:nvSpPr>
        <p:spPr bwMode="auto">
          <a:xfrm>
            <a:off x="1992313" y="2243138"/>
            <a:ext cx="771525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40"/>
          <p:cNvSpPr txBox="1">
            <a:spLocks noChangeArrowheads="1"/>
          </p:cNvSpPr>
          <p:nvPr/>
        </p:nvSpPr>
        <p:spPr bwMode="auto">
          <a:xfrm>
            <a:off x="2081213" y="1854200"/>
            <a:ext cx="4079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 i="0">
                <a:solidFill>
                  <a:srgbClr val="00FF00"/>
                </a:solidFill>
              </a:rPr>
              <a:t>n</a:t>
            </a:r>
            <a:r>
              <a:rPr lang="en-US" sz="1800" b="1" i="0" baseline="-25000">
                <a:solidFill>
                  <a:srgbClr val="00FF00"/>
                </a:solidFill>
              </a:rPr>
              <a:t>e</a:t>
            </a:r>
          </a:p>
        </p:txBody>
      </p:sp>
      <p:sp>
        <p:nvSpPr>
          <p:cNvPr id="22539" name="Rectangle 41"/>
          <p:cNvSpPr>
            <a:spLocks noChangeArrowheads="1"/>
          </p:cNvSpPr>
          <p:nvPr/>
        </p:nvSpPr>
        <p:spPr bwMode="auto">
          <a:xfrm>
            <a:off x="3638550" y="5092700"/>
            <a:ext cx="1341438" cy="2444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42"/>
          <p:cNvSpPr>
            <a:spLocks noChangeArrowheads="1"/>
          </p:cNvSpPr>
          <p:nvPr/>
        </p:nvSpPr>
        <p:spPr bwMode="auto">
          <a:xfrm>
            <a:off x="1646238" y="5089525"/>
            <a:ext cx="1341437" cy="24447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44"/>
          <p:cNvSpPr>
            <a:spLocks noChangeShapeType="1"/>
          </p:cNvSpPr>
          <p:nvPr/>
        </p:nvSpPr>
        <p:spPr bwMode="auto">
          <a:xfrm>
            <a:off x="2295525" y="5343525"/>
            <a:ext cx="935038" cy="233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45"/>
          <p:cNvSpPr>
            <a:spLocks noChangeShapeType="1"/>
          </p:cNvSpPr>
          <p:nvPr/>
        </p:nvSpPr>
        <p:spPr bwMode="auto">
          <a:xfrm flipH="1">
            <a:off x="3221038" y="5332413"/>
            <a:ext cx="935037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594538" y="3547241"/>
            <a:ext cx="141890" cy="551793"/>
          </a:xfrm>
          <a:prstGeom prst="ellipse">
            <a:avLst/>
          </a:prstGeom>
          <a:solidFill>
            <a:srgbClr val="8C230E"/>
          </a:solidFill>
          <a:ln>
            <a:solidFill>
              <a:srgbClr val="8C2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rot="10800000">
            <a:off x="3783724" y="3799490"/>
            <a:ext cx="1765738" cy="1588"/>
          </a:xfrm>
          <a:prstGeom prst="straightConnector1">
            <a:avLst/>
          </a:prstGeom>
          <a:ln w="38100"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16321" y="804041"/>
            <a:ext cx="6517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8C230E"/>
                </a:solidFill>
              </a:rPr>
              <a:t>Temperature and density profile of the Sun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48342" y="3436881"/>
            <a:ext cx="3622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rgbClr val="8C230E"/>
                </a:solidFill>
              </a:rPr>
              <a:t>Temperature and density</a:t>
            </a:r>
          </a:p>
          <a:p>
            <a:r>
              <a:rPr lang="en-US" sz="1800" b="1" i="0" dirty="0">
                <a:solidFill>
                  <a:srgbClr val="8C230E"/>
                </a:solidFill>
              </a:rPr>
              <a:t>at R</a:t>
            </a:r>
            <a:r>
              <a:rPr lang="en-US" sz="1800" b="1" i="0" baseline="-25000" dirty="0">
                <a:solidFill>
                  <a:srgbClr val="8C230E"/>
                </a:solidFill>
              </a:rPr>
              <a:t>CZ  </a:t>
            </a:r>
            <a:r>
              <a:rPr lang="en-US" sz="1800" b="1" i="0" dirty="0">
                <a:solidFill>
                  <a:srgbClr val="8C230E"/>
                </a:solidFill>
              </a:rPr>
              <a:t>(</a:t>
            </a:r>
            <a:r>
              <a:rPr lang="en-US" sz="1800" b="1" i="0" dirty="0" err="1">
                <a:solidFill>
                  <a:srgbClr val="8C230E"/>
                </a:solidFill>
              </a:rPr>
              <a:t>Helioseismology</a:t>
            </a:r>
            <a:r>
              <a:rPr lang="en-US" sz="1800" b="1" i="0" dirty="0">
                <a:solidFill>
                  <a:srgbClr val="8C230E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3748" y="423333"/>
            <a:ext cx="4388585" cy="606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0" dirty="0" err="1">
                <a:solidFill>
                  <a:srgbClr val="008000"/>
                </a:solidFill>
              </a:rPr>
              <a:t>Rosseland</a:t>
            </a:r>
            <a:r>
              <a:rPr lang="en-US" sz="2800" b="1" i="0" dirty="0">
                <a:solidFill>
                  <a:srgbClr val="008000"/>
                </a:solidFill>
              </a:rPr>
              <a:t> Mean Opacity </a:t>
            </a:r>
            <a:r>
              <a:rPr lang="en-US" b="1" i="0" dirty="0">
                <a:solidFill>
                  <a:srgbClr val="008000"/>
                </a:solidFill>
              </a:rPr>
              <a:t>(RMO) </a:t>
            </a:r>
            <a:r>
              <a:rPr lang="en-US" b="1" i="0" dirty="0" err="1">
                <a:solidFill>
                  <a:srgbClr val="008000"/>
                </a:solidFill>
                <a:latin typeface="Symbol" charset="2"/>
                <a:cs typeface="Symbol" charset="2"/>
              </a:rPr>
              <a:t>k</a:t>
            </a:r>
            <a:r>
              <a:rPr lang="en-US" b="1" i="0" baseline="-25000" dirty="0" err="1">
                <a:solidFill>
                  <a:srgbClr val="008000"/>
                </a:solidFill>
                <a:latin typeface="Arial"/>
                <a:cs typeface="Arial"/>
              </a:rPr>
              <a:t>R</a:t>
            </a:r>
            <a:r>
              <a:rPr lang="en-US" b="1" i="0" dirty="0">
                <a:solidFill>
                  <a:srgbClr val="008000"/>
                </a:solidFill>
              </a:rPr>
              <a:t>  in Eq. (11.15) governs the flow of radiation through matter with </a:t>
            </a:r>
            <a:r>
              <a:rPr lang="en-US" b="1" i="0" dirty="0">
                <a:solidFill>
                  <a:srgbClr val="FF0000"/>
                </a:solidFill>
              </a:rPr>
              <a:t>frequency-dependent opacity.</a:t>
            </a:r>
          </a:p>
          <a:p>
            <a:pPr algn="l"/>
            <a:endParaRPr lang="en-US" b="1" i="0" dirty="0">
              <a:solidFill>
                <a:srgbClr val="008000"/>
              </a:solidFill>
            </a:endParaRPr>
          </a:p>
          <a:p>
            <a:pPr algn="l"/>
            <a:r>
              <a:rPr lang="en-US" b="1" i="0" dirty="0">
                <a:solidFill>
                  <a:srgbClr val="008000"/>
                </a:solidFill>
              </a:rPr>
              <a:t> RMO is a </a:t>
            </a:r>
            <a:r>
              <a:rPr lang="en-US" b="1" i="0" dirty="0">
                <a:solidFill>
                  <a:srgbClr val="FF0000"/>
                </a:solidFill>
              </a:rPr>
              <a:t>harmonic mean </a:t>
            </a:r>
            <a:r>
              <a:rPr lang="en-US" b="1" i="0" dirty="0">
                <a:solidFill>
                  <a:srgbClr val="008000"/>
                </a:solidFill>
              </a:rPr>
              <a:t>of monochromatic opacity </a:t>
            </a:r>
            <a:r>
              <a:rPr lang="en-US" b="1" i="0" dirty="0">
                <a:solidFill>
                  <a:srgbClr val="008000"/>
                </a:solidFill>
                <a:latin typeface="Symbol" charset="2"/>
                <a:cs typeface="Symbol" charset="2"/>
              </a:rPr>
              <a:t>1/</a:t>
            </a:r>
            <a:r>
              <a:rPr lang="en-US" b="1" i="0" dirty="0" err="1">
                <a:solidFill>
                  <a:srgbClr val="008000"/>
                </a:solidFill>
                <a:latin typeface="Symbol" charset="2"/>
                <a:cs typeface="Symbol" charset="2"/>
              </a:rPr>
              <a:t>k</a:t>
            </a:r>
            <a:r>
              <a:rPr lang="en-US" b="1" i="0" baseline="-25000" dirty="0" err="1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endParaRPr lang="en-US" b="1" i="0" baseline="-25000" dirty="0">
              <a:solidFill>
                <a:srgbClr val="008000"/>
              </a:solidFill>
              <a:latin typeface="Symbol" charset="2"/>
              <a:cs typeface="Symbol" charset="2"/>
            </a:endParaRPr>
          </a:p>
          <a:p>
            <a:pPr algn="l"/>
            <a:r>
              <a:rPr lang="en-US" b="1" i="0" dirty="0">
                <a:solidFill>
                  <a:srgbClr val="008000"/>
                </a:solidFill>
                <a:latin typeface="Arial"/>
                <a:cs typeface="Arial"/>
              </a:rPr>
              <a:t>averaged over the derivative of the Planck function </a:t>
            </a:r>
            <a:r>
              <a:rPr lang="en-US" b="1" i="0" dirty="0" err="1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lang="en-US" b="1" i="0" baseline="-25000" dirty="0" err="1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r>
              <a:rPr lang="en-US" b="1" i="0" dirty="0">
                <a:solidFill>
                  <a:srgbClr val="008000"/>
                </a:solidFill>
                <a:latin typeface="Arial"/>
                <a:cs typeface="Arial"/>
              </a:rPr>
              <a:t>(T).</a:t>
            </a:r>
          </a:p>
          <a:p>
            <a:pPr algn="l"/>
            <a:endParaRPr lang="en-US" b="1" i="0" dirty="0">
              <a:solidFill>
                <a:srgbClr val="008000"/>
              </a:solidFill>
              <a:latin typeface="Arial"/>
              <a:cs typeface="Arial"/>
            </a:endParaRPr>
          </a:p>
          <a:p>
            <a:pPr algn="l"/>
            <a:r>
              <a:rPr lang="en-US" b="1" i="0" dirty="0">
                <a:solidFill>
                  <a:srgbClr val="008000"/>
                </a:solidFill>
                <a:latin typeface="Arial"/>
                <a:cs typeface="Arial"/>
              </a:rPr>
              <a:t>RMO is analogous to the harmonic mean over electric current flowing through </a:t>
            </a:r>
            <a:r>
              <a:rPr lang="en-US" b="1" i="0" dirty="0">
                <a:solidFill>
                  <a:srgbClr val="FF0000"/>
                </a:solidFill>
                <a:latin typeface="Arial"/>
                <a:cs typeface="Arial"/>
              </a:rPr>
              <a:t>parallel resistors.</a:t>
            </a:r>
          </a:p>
        </p:txBody>
      </p:sp>
      <p:pic>
        <p:nvPicPr>
          <p:cNvPr id="2" name="Picture 1" descr="o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519"/>
            <a:ext cx="4661514" cy="2215636"/>
          </a:xfrm>
          <a:prstGeom prst="rect">
            <a:avLst/>
          </a:prstGeom>
        </p:spPr>
      </p:pic>
      <p:pic>
        <p:nvPicPr>
          <p:cNvPr id="3" name="Picture 2" descr="op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743"/>
            <a:ext cx="4622800" cy="34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" y="1251906"/>
            <a:ext cx="4406900" cy="3706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3371" y="30443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6" name="Picture 5" descr="op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241100"/>
            <a:ext cx="4673600" cy="490593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397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          </a:t>
            </a:r>
            <a:r>
              <a:rPr lang="en-US" sz="4000" b="1" dirty="0">
                <a:solidFill>
                  <a:srgbClr val="FF0000"/>
                </a:solidFill>
              </a:rPr>
              <a:t>Atomic Physics of Opacity: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           Bound-Bound and Bound-Free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148349"/>
            <a:ext cx="9144000" cy="5176252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623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8C230E"/>
                </a:solidFill>
              </a:rPr>
              <a:t>    </a:t>
            </a:r>
            <a:r>
              <a:rPr lang="en-US" b="1" dirty="0">
                <a:solidFill>
                  <a:srgbClr val="8C230E"/>
                </a:solidFill>
              </a:rPr>
              <a:t>Atomic Physics of Opacities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</a:t>
            </a:r>
            <a:r>
              <a:rPr lang="en-US" b="1" dirty="0">
                <a:latin typeface="Arial"/>
                <a:cs typeface="Arial"/>
              </a:rPr>
              <a:t>Recall that the total </a:t>
            </a:r>
            <a:r>
              <a:rPr lang="en-US" b="1" dirty="0" err="1">
                <a:latin typeface="Arial"/>
                <a:cs typeface="Arial"/>
              </a:rPr>
              <a:t>monochromtic</a:t>
            </a:r>
            <a:r>
              <a:rPr lang="en-US" b="1" dirty="0">
                <a:latin typeface="Arial"/>
                <a:cs typeface="Arial"/>
              </a:rPr>
              <a:t> opacity is:</a:t>
            </a: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 bb </a:t>
            </a:r>
            <a:r>
              <a:rPr lang="en-US" b="1" dirty="0">
                <a:latin typeface="Arial"/>
                <a:cs typeface="Arial"/>
                <a:sym typeface="Wingdings"/>
              </a:rPr>
              <a:t> bound-bound  oscillator strengths</a:t>
            </a:r>
          </a:p>
          <a:p>
            <a:r>
              <a:rPr lang="en-US" b="1" dirty="0">
                <a:latin typeface="Arial"/>
                <a:cs typeface="Arial"/>
                <a:sym typeface="Wingdings"/>
              </a:rPr>
              <a:t> bf  bound-free  photoionization cross sections</a:t>
            </a:r>
          </a:p>
          <a:p>
            <a:r>
              <a:rPr lang="en-US" b="1" dirty="0">
                <a:latin typeface="Arial"/>
                <a:cs typeface="Arial"/>
                <a:sym typeface="Wingdings"/>
              </a:rPr>
              <a:t> </a:t>
            </a:r>
            <a:r>
              <a:rPr lang="en-US" b="1" dirty="0" err="1">
                <a:latin typeface="Arial"/>
                <a:cs typeface="Arial"/>
                <a:sym typeface="Wingdings"/>
              </a:rPr>
              <a:t>ff</a:t>
            </a:r>
            <a:r>
              <a:rPr lang="en-US" b="1" dirty="0">
                <a:latin typeface="Arial"/>
                <a:cs typeface="Arial"/>
                <a:sym typeface="Wingdings"/>
              </a:rPr>
              <a:t>   free-free  inverse bremsstrahlung</a:t>
            </a:r>
          </a:p>
          <a:p>
            <a:r>
              <a:rPr lang="en-US" b="1" dirty="0">
                <a:latin typeface="Arial"/>
                <a:cs typeface="Arial"/>
                <a:sym typeface="Wingdings"/>
              </a:rPr>
              <a:t> </a:t>
            </a:r>
            <a:r>
              <a:rPr lang="en-US" b="1" dirty="0" err="1">
                <a:latin typeface="Arial"/>
                <a:cs typeface="Arial"/>
                <a:sym typeface="Wingdings"/>
              </a:rPr>
              <a:t>sc</a:t>
            </a:r>
            <a:r>
              <a:rPr lang="en-US" b="1" dirty="0">
                <a:latin typeface="Arial"/>
                <a:cs typeface="Arial"/>
                <a:sym typeface="Wingdings"/>
              </a:rPr>
              <a:t>  scattering  Thomson, Rayleigh, Compton</a:t>
            </a:r>
          </a:p>
          <a:p>
            <a:r>
              <a:rPr lang="en-US" b="1" dirty="0">
                <a:latin typeface="Arial"/>
                <a:cs typeface="Arial"/>
                <a:sym typeface="Wingdings"/>
              </a:rPr>
              <a:t> May compute </a:t>
            </a:r>
            <a:r>
              <a:rPr lang="en-US" b="1" dirty="0" err="1">
                <a:latin typeface="Arial"/>
                <a:cs typeface="Arial"/>
                <a:sym typeface="Wingdings"/>
              </a:rPr>
              <a:t>ff</a:t>
            </a:r>
            <a:r>
              <a:rPr lang="en-US" b="1" dirty="0">
                <a:latin typeface="Arial"/>
                <a:cs typeface="Arial"/>
                <a:sym typeface="Wingdings"/>
              </a:rPr>
              <a:t> and </a:t>
            </a:r>
            <a:r>
              <a:rPr lang="en-US" b="1" dirty="0" err="1">
                <a:latin typeface="Arial"/>
                <a:cs typeface="Arial"/>
                <a:sym typeface="Wingdings"/>
              </a:rPr>
              <a:t>sc</a:t>
            </a:r>
            <a:r>
              <a:rPr lang="en-US" b="1" dirty="0">
                <a:latin typeface="Arial"/>
                <a:cs typeface="Arial"/>
                <a:sym typeface="Wingdings"/>
              </a:rPr>
              <a:t> with simple approximations</a:t>
            </a:r>
          </a:p>
          <a:p>
            <a:r>
              <a:rPr lang="en-US" b="1" dirty="0">
                <a:latin typeface="Arial"/>
                <a:cs typeface="Arial"/>
                <a:sym typeface="Wingdings"/>
              </a:rPr>
              <a:t> But need to calculate bb and bf with high accuracy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4" name="Picture 3" descr="o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" y="2353733"/>
            <a:ext cx="8297333" cy="10329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445884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</a:rPr>
              <a:t> Equation-of-State (EOS)</a:t>
            </a:r>
          </a:p>
          <a:p>
            <a:endParaRPr lang="en-US" b="1" i="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>
                <a:solidFill>
                  <a:srgbClr val="FF0000"/>
                </a:solidFill>
              </a:rPr>
              <a:t>Need an EOS that describes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the ionization state and atomic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level populations at all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relevant temperatures and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densities.</a:t>
            </a:r>
          </a:p>
          <a:p>
            <a:pPr algn="l"/>
            <a:endParaRPr lang="en-US" sz="2000" b="1" i="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>
                <a:solidFill>
                  <a:srgbClr val="FF0000"/>
                </a:solidFill>
              </a:rPr>
              <a:t>Modified </a:t>
            </a:r>
            <a:r>
              <a:rPr lang="en-US" sz="2000" b="1" i="0" dirty="0" err="1">
                <a:solidFill>
                  <a:srgbClr val="FF0000"/>
                </a:solidFill>
              </a:rPr>
              <a:t>Saha</a:t>
            </a:r>
            <a:r>
              <a:rPr lang="en-US" sz="2000" b="1" i="0" dirty="0">
                <a:solidFill>
                  <a:srgbClr val="FF0000"/>
                </a:solidFill>
              </a:rPr>
              <a:t>-Boltzmann</a:t>
            </a:r>
          </a:p>
          <a:p>
            <a:pPr algn="l"/>
            <a:endParaRPr lang="en-US" sz="2000" b="1" i="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 err="1">
                <a:solidFill>
                  <a:srgbClr val="FF0000"/>
                </a:solidFill>
              </a:rPr>
              <a:t>Mihalas</a:t>
            </a:r>
            <a:r>
              <a:rPr lang="en-US" sz="2000" b="1" i="0" dirty="0">
                <a:solidFill>
                  <a:srgbClr val="FF0000"/>
                </a:solidFill>
              </a:rPr>
              <a:t>-Hummer-</a:t>
            </a:r>
            <a:r>
              <a:rPr lang="en-US" sz="2000" b="1" i="0" dirty="0" err="1">
                <a:solidFill>
                  <a:srgbClr val="FF0000"/>
                </a:solidFill>
              </a:rPr>
              <a:t>Dappen</a:t>
            </a:r>
            <a:r>
              <a:rPr lang="en-US" sz="2000" b="1" i="0" dirty="0">
                <a:solidFill>
                  <a:srgbClr val="FF0000"/>
                </a:solidFill>
              </a:rPr>
              <a:t> (MHD)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“chemical picture” and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  occupation probability  </a:t>
            </a:r>
            <a:r>
              <a:rPr lang="en-US" sz="2000" b="1" i="0" dirty="0" err="1">
                <a:solidFill>
                  <a:srgbClr val="FF0000"/>
                </a:solidFill>
              </a:rPr>
              <a:t>w</a:t>
            </a:r>
            <a:r>
              <a:rPr lang="en-US" sz="2000" b="1" i="0" baseline="-25000" dirty="0" err="1">
                <a:solidFill>
                  <a:srgbClr val="FF0000"/>
                </a:solidFill>
              </a:rPr>
              <a:t>ij</a:t>
            </a:r>
            <a:endParaRPr lang="en-US" sz="2000" b="1" i="0" dirty="0">
              <a:solidFill>
                <a:srgbClr val="FF0000"/>
              </a:solidFill>
            </a:endParaRPr>
          </a:p>
          <a:p>
            <a:pPr algn="l"/>
            <a:endParaRPr lang="en-US" sz="2000" b="1" i="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>
                <a:solidFill>
                  <a:srgbClr val="FF0000"/>
                </a:solidFill>
              </a:rPr>
              <a:t>“Stellar Envelope”: Where Atoms exist and are not markedly perturbed by 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     plasma environment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     (SYMP94)</a:t>
            </a:r>
          </a:p>
          <a:p>
            <a:pPr algn="l"/>
            <a:endParaRPr lang="en-US" b="1" i="0" dirty="0">
              <a:solidFill>
                <a:srgbClr val="FF0000"/>
              </a:solidFill>
            </a:endParaRPr>
          </a:p>
          <a:p>
            <a:pPr algn="l"/>
            <a:endParaRPr lang="en-US" b="1" i="0" dirty="0">
              <a:solidFill>
                <a:srgbClr val="FF0000"/>
              </a:solidFill>
            </a:endParaRPr>
          </a:p>
          <a:p>
            <a:pPr algn="l"/>
            <a:endParaRPr lang="en-US" b="1" i="0" dirty="0">
              <a:solidFill>
                <a:srgbClr val="FF0000"/>
              </a:solidFill>
            </a:endParaRPr>
          </a:p>
        </p:txBody>
      </p:sp>
      <p:pic>
        <p:nvPicPr>
          <p:cNvPr id="4" name="Picture 3" descr="o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0" y="432319"/>
            <a:ext cx="4847300" cy="3863851"/>
          </a:xfrm>
          <a:prstGeom prst="rect">
            <a:avLst/>
          </a:prstGeom>
        </p:spPr>
      </p:pic>
      <p:pic>
        <p:nvPicPr>
          <p:cNvPr id="5" name="Picture 4" descr="op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90" y="4199297"/>
            <a:ext cx="5090509" cy="23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7768-0AF2-8DFC-0B52-541BC0A0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" y="357609"/>
            <a:ext cx="8646289" cy="11430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and Molecular Astro-Plasma Physics</a:t>
            </a:r>
            <a:b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2A70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Diagnostics: Overview and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2DF3E-4BD8-9037-BEBF-E16B31F3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55" y="1935163"/>
            <a:ext cx="8646289" cy="438943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James Webb Space Telescope (JWST) Spectra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- High-redshift galaxies and origin of the Universe 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Exoplanetary Spectroscopy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2A704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Atoms, Ions, Molecules</a:t>
            </a:r>
          </a:p>
          <a:p>
            <a:pPr marL="0" indent="0">
              <a:buNone/>
            </a:pPr>
            <a:r>
              <a:rPr lang="en-US" dirty="0">
                <a:solidFill>
                  <a:srgbClr val="2A704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5600 exoplanets discovered (Earth-like?)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High-Energy-Density (HED) plasma sources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Inertial Confinement Fusion (ICF) Plasmas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Fusion energy 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Stellar interiors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 Elemental abundances in the Sun and Opacity?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9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520262"/>
            <a:ext cx="8403021" cy="528145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          Radiation Physics of</a:t>
            </a:r>
            <a:r>
              <a:rPr lang="en-US" sz="3200" b="1" dirty="0">
                <a:solidFill>
                  <a:srgbClr val="C00000"/>
                </a:solidFill>
                <a:sym typeface="Wingdings" pitchFamily="2" charset="2"/>
              </a:rPr>
              <a:t>  Stellar Interiors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225715"/>
            <a:ext cx="8529145" cy="5048961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 Propagation of radiation through matter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Opacities 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           </a:t>
            </a:r>
            <a:r>
              <a:rPr lang="en-US" dirty="0">
                <a:sym typeface="Wingdings" pitchFamily="2" charset="2"/>
              </a:rPr>
              <a:t>- Frequency dependent absorption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           </a:t>
            </a:r>
            <a:r>
              <a:rPr lang="en-US" dirty="0">
                <a:sym typeface="Wingdings" pitchFamily="2" charset="2"/>
              </a:rPr>
              <a:t>- All elements (H-Ni) , all ions, all transitions</a:t>
            </a:r>
            <a:endParaRPr lang="en-US" dirty="0">
              <a:solidFill>
                <a:srgbClr val="C0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    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Equation-of-state</a:t>
            </a:r>
            <a:endParaRPr lang="en-US" dirty="0">
              <a:sym typeface="Wingdings" pitchFamily="2" charset="2"/>
            </a:endParaRP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          - Local Thermodynamic Equilibrium (LTE) 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          - Ionization states and occupation probabilities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          - </a:t>
            </a:r>
            <a:r>
              <a:rPr lang="en-US" dirty="0" err="1">
                <a:sym typeface="Wingdings" pitchFamily="2" charset="2"/>
              </a:rPr>
              <a:t>Mihalas</a:t>
            </a:r>
            <a:r>
              <a:rPr lang="en-US" dirty="0">
                <a:sym typeface="Wingdings" pitchFamily="2" charset="2"/>
              </a:rPr>
              <a:t>-Hummer-</a:t>
            </a:r>
            <a:r>
              <a:rPr lang="en-US" dirty="0" err="1">
                <a:sym typeface="Wingdings" pitchFamily="2" charset="2"/>
              </a:rPr>
              <a:t>Dappen</a:t>
            </a:r>
            <a:r>
              <a:rPr lang="en-US" dirty="0">
                <a:sym typeface="Wingdings" pitchFamily="2" charset="2"/>
              </a:rPr>
              <a:t>: “chemical picture”</a:t>
            </a: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    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Iron most important contributor to stellar opacity</a:t>
            </a:r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034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Elemental Stellar Opacity</a:t>
            </a:r>
          </a:p>
        </p:txBody>
      </p:sp>
      <p:pic>
        <p:nvPicPr>
          <p:cNvPr id="4" name="Content Placeholder 3" descr="op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r="3695"/>
          <a:stretch>
            <a:fillRect/>
          </a:stretch>
        </p:blipFill>
        <p:spPr>
          <a:xfrm>
            <a:off x="0" y="1164167"/>
            <a:ext cx="9143999" cy="5545666"/>
          </a:xfrm>
        </p:spPr>
      </p:pic>
      <p:sp>
        <p:nvSpPr>
          <p:cNvPr id="2" name="TextBox 1"/>
          <p:cNvSpPr txBox="1"/>
          <p:nvPr/>
        </p:nvSpPr>
        <p:spPr>
          <a:xfrm>
            <a:off x="1240030" y="3080274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050" y="3026236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383427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7517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</a:rPr>
              <a:t>Rosseland</a:t>
            </a:r>
            <a:r>
              <a:rPr lang="en-US" sz="3600" b="1" dirty="0">
                <a:solidFill>
                  <a:srgbClr val="FF0000"/>
                </a:solidFill>
              </a:rPr>
              <a:t> Mean and Monochromatic Opacity</a:t>
            </a:r>
          </a:p>
        </p:txBody>
      </p:sp>
      <p:pic>
        <p:nvPicPr>
          <p:cNvPr id="4" name="Content Placeholder 3" descr="op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 b="10396"/>
          <a:stretch>
            <a:fillRect/>
          </a:stretch>
        </p:blipFill>
        <p:spPr>
          <a:xfrm>
            <a:off x="0" y="2040997"/>
            <a:ext cx="5312833" cy="3271837"/>
          </a:xfrm>
        </p:spPr>
      </p:pic>
      <p:pic>
        <p:nvPicPr>
          <p:cNvPr id="5" name="Picture 4" descr="op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67" y="1955800"/>
            <a:ext cx="4169833" cy="3230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158" y="5461000"/>
            <a:ext cx="425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rgbClr val="FF0000"/>
                </a:solidFill>
              </a:rPr>
              <a:t>Rossseland</a:t>
            </a:r>
            <a:r>
              <a:rPr lang="en-US" b="1" i="0" dirty="0">
                <a:solidFill>
                  <a:srgbClr val="FF0000"/>
                </a:solidFill>
              </a:rPr>
              <a:t> Mean Opacities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0762" y="5122333"/>
            <a:ext cx="364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</a:rPr>
              <a:t>Monochromatic opacity</a:t>
            </a:r>
          </a:p>
          <a:p>
            <a:r>
              <a:rPr lang="en-US" b="1" i="0" dirty="0">
                <a:solidFill>
                  <a:srgbClr val="FF0000"/>
                </a:solidFill>
              </a:rPr>
              <a:t>of Fe II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9948" y="1823846"/>
            <a:ext cx="105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</a:rPr>
              <a:t>Log 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8988" y="5160810"/>
            <a:ext cx="10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</a:rPr>
              <a:t>Log T</a:t>
            </a:r>
          </a:p>
        </p:txBody>
      </p:sp>
    </p:spTree>
    <p:extLst>
      <p:ext uri="{BB962C8B-B14F-4D97-AF65-F5344CB8AC3E}">
        <p14:creationId xmlns:p14="http://schemas.microsoft.com/office/powerpoint/2010/main" val="2624738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6250" y="1335088"/>
            <a:ext cx="5562600" cy="43894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6" name="Picture 4" descr="f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6172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12568" y="571500"/>
            <a:ext cx="4968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8C230E"/>
                </a:solidFill>
              </a:rPr>
              <a:t>Recalculation of Opacities:</a:t>
            </a:r>
          </a:p>
          <a:p>
            <a:r>
              <a:rPr lang="en-US" b="1" i="0" dirty="0">
                <a:solidFill>
                  <a:srgbClr val="8C230E"/>
                </a:solidFill>
              </a:rPr>
              <a:t> Monochromatic Opacity of Fe IV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34100" y="2397978"/>
            <a:ext cx="26479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Huge amount of atomic data for each ion </a:t>
            </a:r>
          </a:p>
          <a:p>
            <a:r>
              <a:rPr lang="en-US" dirty="0">
                <a:solidFill>
                  <a:srgbClr val="CC3300"/>
                </a:solidFill>
              </a:rPr>
              <a:t>(e.g. 1.5 million </a:t>
            </a:r>
          </a:p>
          <a:p>
            <a:r>
              <a:rPr lang="en-US" dirty="0">
                <a:solidFill>
                  <a:srgbClr val="CC3300"/>
                </a:solidFill>
              </a:rPr>
              <a:t>f-values for Fe IV)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8372"/>
            <a:ext cx="8991600" cy="740979"/>
          </a:xfrm>
        </p:spPr>
        <p:txBody>
          <a:bodyPr/>
          <a:lstStyle/>
          <a:p>
            <a:r>
              <a:rPr lang="en-US" sz="3600" b="1" dirty="0">
                <a:solidFill>
                  <a:srgbClr val="CC3300"/>
                </a:solidFill>
              </a:rPr>
              <a:t>                The Solar Abundances Problem !!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New solar abundances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Disordant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 with solar models, s</a:t>
            </a:r>
            <a:r>
              <a:rPr lang="en-US" dirty="0">
                <a:latin typeface="Arial" pitchFamily="34" charset="0"/>
                <a:cs typeface="Arial" pitchFamily="34" charset="0"/>
              </a:rPr>
              <a:t>tructure, opacities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 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atest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spectroscopic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determination of Volatile light elements </a:t>
            </a:r>
            <a:r>
              <a:rPr lang="en-US" sz="2000" b="1" dirty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Asplund</a:t>
            </a:r>
            <a:r>
              <a:rPr lang="en-US" sz="2000" b="1" dirty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Grevesse</a:t>
            </a:r>
            <a:r>
              <a:rPr lang="en-US" sz="2000" b="1" dirty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Sauval</a:t>
            </a:r>
            <a:r>
              <a:rPr lang="en-US" sz="2000" b="1" dirty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, &amp; Scott  2009)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 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olar spectroscopy + 3D NLTE Hydrodynamic models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30- 50% lower abundances of C, N ,O, 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than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“standard”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solar abundances </a:t>
            </a:r>
            <a:r>
              <a:rPr lang="en-US" sz="2000" b="1" dirty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sz="2000" b="1" dirty="0" err="1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Grevesse</a:t>
            </a:r>
            <a:r>
              <a:rPr lang="en-US" sz="2000" b="1" dirty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and </a:t>
            </a:r>
            <a:r>
              <a:rPr lang="en-US" sz="2000" b="1" dirty="0" err="1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Sauval</a:t>
            </a:r>
            <a:r>
              <a:rPr lang="en-US" sz="2000" b="1" dirty="0">
                <a:solidFill>
                  <a:srgbClr val="0D01FD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1992)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    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But Refractory elements Mg-Fe abundances agree (meteorites)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Discordant with precise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Helioseismology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solar oscillations 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 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ound speed and Boundary of the Convection Zone (BCZ)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equire mean opacities to be higher by up to 50% to reconcile new abundances in stellar models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solidFill>
                  <a:srgbClr val="0D01FD"/>
                </a:solidFill>
                <a:latin typeface="Arial" pitchFamily="34" charset="0"/>
                <a:cs typeface="Arial" pitchFamily="34" charset="0"/>
              </a:rPr>
              <a:t> Inverse relation between opacities and abundances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 dirty="0">
              <a:solidFill>
                <a:srgbClr val="0D01F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090"/>
            <a:ext cx="9144000" cy="794516"/>
          </a:xfrm>
        </p:spPr>
        <p:txBody>
          <a:bodyPr/>
          <a:lstStyle/>
          <a:p>
            <a:br>
              <a:rPr lang="en-US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sz="1200" b="1" dirty="0">
                <a:solidFill>
                  <a:srgbClr val="CC3300"/>
                </a:solidFill>
                <a:latin typeface="Times New Roman" pitchFamily="18" charset="0"/>
              </a:rPr>
              <a:t>                              </a:t>
            </a:r>
            <a:br>
              <a:rPr lang="en-US" sz="1200" b="1" dirty="0">
                <a:solidFill>
                  <a:srgbClr val="CC3300"/>
                </a:solidFill>
                <a:latin typeface="Times New Roman" pitchFamily="18" charset="0"/>
              </a:rPr>
            </a:br>
            <a:br>
              <a:rPr lang="en-US" sz="1200" b="1" dirty="0">
                <a:solidFill>
                  <a:srgbClr val="CC3300"/>
                </a:solidFill>
                <a:latin typeface="Times New Roman" pitchFamily="18" charset="0"/>
              </a:rPr>
            </a:br>
            <a:br>
              <a:rPr lang="en-US" sz="1200" b="1" dirty="0">
                <a:solidFill>
                  <a:srgbClr val="CC3300"/>
                </a:solidFill>
                <a:latin typeface="Times New Roman" pitchFamily="18" charset="0"/>
              </a:rPr>
            </a:br>
            <a:br>
              <a:rPr lang="en-US" sz="12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sz="1200" b="1" dirty="0">
                <a:solidFill>
                  <a:srgbClr val="CC3300"/>
                </a:solidFill>
                <a:latin typeface="Times New Roman" pitchFamily="18" charset="0"/>
              </a:rPr>
              <a:t>                                                   </a:t>
            </a:r>
            <a:br>
              <a:rPr lang="en-US" sz="1200" b="1" dirty="0">
                <a:solidFill>
                  <a:srgbClr val="CC3300"/>
                </a:solidFill>
                <a:latin typeface="Times New Roman" pitchFamily="18" charset="0"/>
              </a:rPr>
            </a:b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5789" y="1066800"/>
            <a:ext cx="5578796" cy="4319766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457201" y="5133796"/>
            <a:ext cx="7496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CC3300"/>
                </a:solidFill>
                <a:latin typeface="Times New Roman" pitchFamily="18" charset="0"/>
              </a:rPr>
              <a:t>“Customized opacities for arbitrary mixture of elements</a:t>
            </a:r>
          </a:p>
          <a:p>
            <a:r>
              <a:rPr lang="en-US" b="1" i="0" dirty="0">
                <a:solidFill>
                  <a:srgbClr val="CC3300"/>
                </a:solidFill>
                <a:latin typeface="Times New Roman" pitchFamily="18" charset="0"/>
              </a:rPr>
              <a:t>From on-line database OPSERVER at</a:t>
            </a:r>
          </a:p>
          <a:p>
            <a:r>
              <a:rPr lang="en-US" b="1" i="0" dirty="0">
                <a:solidFill>
                  <a:srgbClr val="CC3300"/>
                </a:solidFill>
                <a:latin typeface="Times New Roman" pitchFamily="18" charset="0"/>
              </a:rPr>
              <a:t>Ohio Supercomputer Center: http://opacities.osc.edu</a:t>
            </a:r>
            <a:endParaRPr lang="en-US" b="1" i="0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en-US" b="1" i="0" dirty="0">
              <a:solidFill>
                <a:srgbClr val="CC3300"/>
              </a:solidFill>
              <a:latin typeface="Times New Roman" pitchFamily="18" charset="0"/>
            </a:endParaRPr>
          </a:p>
          <a:p>
            <a:endParaRPr lang="en-US" i="0" dirty="0"/>
          </a:p>
        </p:txBody>
      </p:sp>
      <p:sp>
        <p:nvSpPr>
          <p:cNvPr id="8" name="TextBox 7"/>
          <p:cNvSpPr txBox="1"/>
          <p:nvPr/>
        </p:nvSpPr>
        <p:spPr>
          <a:xfrm>
            <a:off x="6713461" y="2740244"/>
            <a:ext cx="2171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</a:rPr>
              <a:t>OP and OPAL</a:t>
            </a:r>
          </a:p>
          <a:p>
            <a:r>
              <a:rPr lang="en-US" b="1" i="0" dirty="0">
                <a:solidFill>
                  <a:srgbClr val="C00000"/>
                </a:solidFill>
              </a:rPr>
              <a:t>Agree</a:t>
            </a:r>
          </a:p>
          <a:p>
            <a:r>
              <a:rPr lang="en-US" b="1" i="0" dirty="0">
                <a:solidFill>
                  <a:srgbClr val="C00000"/>
                </a:solidFill>
              </a:rPr>
              <a:t>3-5%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717" y="1574252"/>
            <a:ext cx="13525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CC3300"/>
                </a:solidFill>
                <a:latin typeface="Times New Roman" pitchFamily="18" charset="0"/>
              </a:rPr>
              <a:t>Log </a:t>
            </a:r>
            <a:r>
              <a:rPr lang="en-US" sz="2000" b="1" i="0" dirty="0" err="1">
                <a:solidFill>
                  <a:srgbClr val="CC3300"/>
                </a:solidFill>
                <a:latin typeface="Symbol" pitchFamily="18" charset="2"/>
              </a:rPr>
              <a:t>k</a:t>
            </a:r>
            <a:r>
              <a:rPr lang="en-US" sz="2000" b="1" i="0" baseline="-25000" dirty="0" err="1">
                <a:solidFill>
                  <a:srgbClr val="CC3300"/>
                </a:solidFill>
                <a:latin typeface="Times New Roman" pitchFamily="18" charset="0"/>
              </a:rPr>
              <a:t>R</a:t>
            </a:r>
            <a:r>
              <a:rPr lang="en-US" sz="2000" b="1" i="0" baseline="-250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000" b="1" i="0" dirty="0">
                <a:solidFill>
                  <a:srgbClr val="CC3300"/>
                </a:solidFill>
                <a:latin typeface="Times New Roman" pitchFamily="18" charset="0"/>
              </a:rPr>
              <a:t> vs.  </a:t>
            </a:r>
          </a:p>
          <a:p>
            <a:r>
              <a:rPr lang="en-US" sz="2000" b="1" i="0" dirty="0">
                <a:solidFill>
                  <a:srgbClr val="CC3300"/>
                </a:solidFill>
                <a:latin typeface="Times New Roman" pitchFamily="18" charset="0"/>
              </a:rPr>
              <a:t>Log T </a:t>
            </a:r>
          </a:p>
          <a:p>
            <a:r>
              <a:rPr lang="en-US" sz="2000" b="1" i="0" dirty="0">
                <a:solidFill>
                  <a:srgbClr val="CC3300"/>
                </a:solidFill>
                <a:latin typeface="Times New Roman" pitchFamily="18" charset="0"/>
              </a:rPr>
              <a:t> at </a:t>
            </a:r>
          </a:p>
          <a:p>
            <a:r>
              <a:rPr lang="en-US" sz="2000" b="1" i="0" dirty="0">
                <a:solidFill>
                  <a:srgbClr val="CC3300"/>
                </a:solidFill>
                <a:latin typeface="Times New Roman" pitchFamily="18" charset="0"/>
              </a:rPr>
              <a:t> Log  R =  </a:t>
            </a:r>
          </a:p>
          <a:p>
            <a:r>
              <a:rPr lang="en-US" sz="2000" b="1" i="0" dirty="0">
                <a:solidFill>
                  <a:srgbClr val="CC3300"/>
                </a:solidFill>
                <a:latin typeface="Symbol" pitchFamily="18" charset="2"/>
              </a:rPr>
              <a:t>r / (T/10</a:t>
            </a:r>
            <a:r>
              <a:rPr lang="en-US" sz="2000" b="1" i="0" baseline="30000" dirty="0">
                <a:solidFill>
                  <a:srgbClr val="CC3300"/>
                </a:solidFill>
                <a:latin typeface="Symbol" pitchFamily="18" charset="2"/>
              </a:rPr>
              <a:t>6</a:t>
            </a:r>
            <a:r>
              <a:rPr lang="en-US" sz="2000" b="1" i="0" dirty="0">
                <a:solidFill>
                  <a:srgbClr val="CC3300"/>
                </a:solidFill>
                <a:latin typeface="Symbol" pitchFamily="18" charset="2"/>
              </a:rPr>
              <a:t>)</a:t>
            </a:r>
            <a:r>
              <a:rPr lang="en-US" sz="2000" b="1" i="0" baseline="30000" dirty="0">
                <a:solidFill>
                  <a:srgbClr val="CC3300"/>
                </a:solidFill>
                <a:latin typeface="Symbol" pitchFamily="18" charset="2"/>
              </a:rPr>
              <a:t>3</a:t>
            </a:r>
            <a:endParaRPr lang="en-US" sz="2000" b="1" i="0" dirty="0">
              <a:solidFill>
                <a:srgbClr val="CC33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8608" y="536028"/>
            <a:ext cx="7550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CC3300"/>
                </a:solidFill>
                <a:latin typeface="Times New Roman" pitchFamily="18" charset="0"/>
              </a:rPr>
              <a:t>The Opacity Project (OP) and the LLNL-OPAL</a:t>
            </a:r>
            <a:br>
              <a:rPr lang="en-US" b="1" i="0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b="1" i="0" dirty="0">
                <a:solidFill>
                  <a:srgbClr val="CC3300"/>
                </a:solidFill>
                <a:latin typeface="Times New Roman" pitchFamily="18" charset="0"/>
              </a:rPr>
              <a:t>     </a:t>
            </a:r>
            <a:r>
              <a:rPr lang="en-US" b="1" i="0" dirty="0" err="1">
                <a:solidFill>
                  <a:srgbClr val="CC3300"/>
                </a:solidFill>
                <a:latin typeface="Times New Roman" pitchFamily="18" charset="0"/>
              </a:rPr>
              <a:t>Rosseland</a:t>
            </a:r>
            <a:r>
              <a:rPr lang="en-US" b="1" i="0" dirty="0">
                <a:solidFill>
                  <a:srgbClr val="CC3300"/>
                </a:solidFill>
                <a:latin typeface="Times New Roman" pitchFamily="18" charset="0"/>
              </a:rPr>
              <a:t> Mean Opacities (Standard Solar Mixture)</a:t>
            </a:r>
            <a:br>
              <a:rPr lang="en-US" b="1" i="0" dirty="0">
                <a:solidFill>
                  <a:srgbClr val="CC3300"/>
                </a:solidFill>
                <a:latin typeface="Times New Roman" pitchFamily="18" charset="0"/>
              </a:rPr>
            </a:br>
            <a:endParaRPr lang="en-US" i="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060731" y="2601310"/>
            <a:ext cx="0" cy="16869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67177" y="231753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</a:rPr>
              <a:t>Z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38193" y="3436882"/>
            <a:ext cx="0" cy="86710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75735" y="2806259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</a:rPr>
              <a:t>Solar</a:t>
            </a:r>
          </a:p>
          <a:p>
            <a:r>
              <a:rPr lang="en-US" sz="2000" b="1" i="0" dirty="0">
                <a:solidFill>
                  <a:srgbClr val="C00000"/>
                </a:solidFill>
              </a:rPr>
              <a:t>Core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19685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Accuracy of Opacities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6600"/>
                </a:solidFill>
              </a:rPr>
              <a:t>Are existing opacities accurate?</a:t>
            </a:r>
          </a:p>
          <a:p>
            <a:r>
              <a:rPr lang="en-US" dirty="0"/>
              <a:t> </a:t>
            </a:r>
            <a:r>
              <a:rPr lang="en-US" b="1" dirty="0"/>
              <a:t>Laboratory tests:  Z-pinch  experiments (Bailey et al.) 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0D01FD"/>
                </a:solidFill>
              </a:rPr>
              <a:t>Uncertainty in heavy element opacities </a:t>
            </a:r>
          </a:p>
          <a:p>
            <a:pPr>
              <a:buNone/>
            </a:pPr>
            <a:r>
              <a:rPr lang="en-US" dirty="0"/>
              <a:t>                 </a:t>
            </a:r>
            <a:r>
              <a:rPr lang="en-US" b="1" dirty="0">
                <a:solidFill>
                  <a:srgbClr val="006600"/>
                </a:solidFill>
              </a:rPr>
              <a:t>What might be the problem ?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All opacities codes employ the same basic atomic physics: similar atomic structure codes</a:t>
            </a:r>
          </a:p>
          <a:p>
            <a:r>
              <a:rPr lang="en-US" b="1" dirty="0">
                <a:solidFill>
                  <a:srgbClr val="006600"/>
                </a:solidFill>
              </a:rPr>
              <a:t> Fundamental physics of </a:t>
            </a:r>
            <a:r>
              <a:rPr lang="en-US" b="1" dirty="0">
                <a:solidFill>
                  <a:srgbClr val="C00000"/>
                </a:solidFill>
              </a:rPr>
              <a:t>resonances </a:t>
            </a:r>
            <a:r>
              <a:rPr lang="en-US" b="1" dirty="0">
                <a:solidFill>
                  <a:srgbClr val="006600"/>
                </a:solidFill>
              </a:rPr>
              <a:t>missing from   opacities calculations</a:t>
            </a:r>
          </a:p>
          <a:p>
            <a:r>
              <a:rPr lang="en-US" b="1" dirty="0">
                <a:solidFill>
                  <a:srgbClr val="C00000"/>
                </a:solidFill>
              </a:rPr>
              <a:t> Resonances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treated as (bound</a:t>
            </a:r>
            <a:r>
              <a:rPr lang="en-US" b="1">
                <a:solidFill>
                  <a:srgbClr val="C00000"/>
                </a:solidFill>
              </a:rPr>
              <a:t>-bound) lines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 Resonances also affect the bound-free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8C230E"/>
                </a:solidFill>
              </a:rPr>
              <a:t>   Stellar Radiation Transport and Opacities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4913"/>
            <a:ext cx="46005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07037" y="1219200"/>
            <a:ext cx="4375300" cy="3785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Convection / Radiation</a:t>
            </a: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 boundary R(BCZ) is highly </a:t>
            </a: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 sensitive to opacity:</a:t>
            </a:r>
          </a:p>
          <a:p>
            <a:pPr>
              <a:buFont typeface="Arial" pitchFamily="34" charset="0"/>
              <a:buChar char="•"/>
            </a:pP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Measured </a:t>
            </a: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0.713 +/- 0.001</a:t>
            </a: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   Theory </a:t>
            </a: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0.726  *  R(Sun)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Helioseismology</a:t>
            </a: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can reveal</a:t>
            </a: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differences at  &lt; 1%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KEPLER: </a:t>
            </a:r>
            <a:r>
              <a:rPr lang="en-US" b="1" i="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Astroseismology</a:t>
            </a:r>
            <a:endParaRPr lang="en-US" b="1" i="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solar-type stars’ mass-radius</a:t>
            </a:r>
          </a:p>
          <a:p>
            <a:pPr algn="l"/>
            <a:r>
              <a:rPr lang="en-US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(with earth-like planets)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029200"/>
            <a:ext cx="8858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b="1" i="0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Opacities depend on</a:t>
            </a: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b="1" i="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) Element abundances : Hydrogen to Nickel</a:t>
            </a: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(ii) Equation-of-state, (iii)  Atomic physics: H – Ni</a:t>
            </a: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b="1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 elements, all ions, all transitions</a:t>
            </a:r>
          </a:p>
          <a:p>
            <a:pPr algn="l"/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6884" y="6153150"/>
            <a:ext cx="6802438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9539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2800" b="1" dirty="0">
                <a:solidFill>
                  <a:srgbClr val="008000"/>
                </a:solidFill>
                <a:latin typeface="+mj-lt"/>
              </a:rPr>
              <a:t>All opacity calculations disagree with Sandia-Z experiments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100670"/>
            <a:ext cx="609600" cy="374650"/>
          </a:xfrm>
        </p:spPr>
        <p:txBody>
          <a:bodyPr/>
          <a:lstStyle/>
          <a:p>
            <a:fld id="{A5E55A7B-7854-E145-92D9-B491DF4BAE2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8" name="TextBox 128"/>
          <p:cNvSpPr txBox="1">
            <a:spLocks noChangeArrowheads="1"/>
          </p:cNvSpPr>
          <p:nvPr/>
        </p:nvSpPr>
        <p:spPr bwMode="auto">
          <a:xfrm rot="16200000">
            <a:off x="1042058" y="3399261"/>
            <a:ext cx="19939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Opacity (10</a:t>
            </a:r>
            <a:r>
              <a:rPr lang="en-US" sz="1600" baseline="30000" dirty="0"/>
              <a:t>4</a:t>
            </a:r>
            <a:r>
              <a:rPr lang="en-US" sz="1600" dirty="0"/>
              <a:t> cm2/g)</a:t>
            </a:r>
            <a:endParaRPr lang="en-US" sz="1600" baseline="30000" dirty="0"/>
          </a:p>
        </p:txBody>
      </p:sp>
      <p:sp>
        <p:nvSpPr>
          <p:cNvPr id="39" name="TextBox 129"/>
          <p:cNvSpPr txBox="1">
            <a:spLocks noChangeArrowheads="1"/>
          </p:cNvSpPr>
          <p:nvPr/>
        </p:nvSpPr>
        <p:spPr bwMode="auto">
          <a:xfrm>
            <a:off x="4500837" y="6589107"/>
            <a:ext cx="1981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photon wavelength (</a:t>
            </a:r>
            <a:r>
              <a:rPr lang="en-US" sz="1400" dirty="0" err="1"/>
              <a:t>Å</a:t>
            </a:r>
            <a:r>
              <a:rPr lang="en-US" sz="1400" dirty="0"/>
              <a:t>)</a:t>
            </a:r>
            <a:endParaRPr lang="en-US" sz="1400" baseline="30000" dirty="0"/>
          </a:p>
        </p:txBody>
      </p:sp>
      <p:sp>
        <p:nvSpPr>
          <p:cNvPr id="43" name="TextBox 142"/>
          <p:cNvSpPr txBox="1">
            <a:spLocks noChangeArrowheads="1"/>
          </p:cNvSpPr>
          <p:nvPr/>
        </p:nvSpPr>
        <p:spPr bwMode="auto">
          <a:xfrm>
            <a:off x="3019324" y="6439560"/>
            <a:ext cx="284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8</a:t>
            </a:r>
            <a:endParaRPr lang="en-US" sz="1400" baseline="30000"/>
          </a:p>
        </p:txBody>
      </p:sp>
      <p:sp>
        <p:nvSpPr>
          <p:cNvPr id="44" name="TextBox 143"/>
          <p:cNvSpPr txBox="1">
            <a:spLocks noChangeArrowheads="1"/>
          </p:cNvSpPr>
          <p:nvPr/>
        </p:nvSpPr>
        <p:spPr bwMode="auto">
          <a:xfrm>
            <a:off x="4235349" y="6439560"/>
            <a:ext cx="284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9</a:t>
            </a:r>
            <a:endParaRPr lang="en-US" sz="1400" baseline="30000"/>
          </a:p>
        </p:txBody>
      </p:sp>
      <p:sp>
        <p:nvSpPr>
          <p:cNvPr id="45" name="TextBox 144"/>
          <p:cNvSpPr txBox="1">
            <a:spLocks noChangeArrowheads="1"/>
          </p:cNvSpPr>
          <p:nvPr/>
        </p:nvSpPr>
        <p:spPr bwMode="auto">
          <a:xfrm>
            <a:off x="5422799" y="6439560"/>
            <a:ext cx="384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10</a:t>
            </a:r>
            <a:endParaRPr lang="en-US" sz="1400" baseline="30000"/>
          </a:p>
        </p:txBody>
      </p:sp>
      <p:sp>
        <p:nvSpPr>
          <p:cNvPr id="46" name="TextBox 145"/>
          <p:cNvSpPr txBox="1">
            <a:spLocks noChangeArrowheads="1"/>
          </p:cNvSpPr>
          <p:nvPr/>
        </p:nvSpPr>
        <p:spPr bwMode="auto">
          <a:xfrm>
            <a:off x="6629299" y="6439560"/>
            <a:ext cx="371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11</a:t>
            </a:r>
            <a:endParaRPr lang="en-US" sz="1400" baseline="30000"/>
          </a:p>
        </p:txBody>
      </p:sp>
      <p:sp>
        <p:nvSpPr>
          <p:cNvPr id="47" name="TextBox 146"/>
          <p:cNvSpPr txBox="1">
            <a:spLocks noChangeArrowheads="1"/>
          </p:cNvSpPr>
          <p:nvPr/>
        </p:nvSpPr>
        <p:spPr bwMode="auto">
          <a:xfrm>
            <a:off x="7846912" y="6439560"/>
            <a:ext cx="3843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12</a:t>
            </a:r>
            <a:endParaRPr lang="en-US" sz="1400" baseline="30000"/>
          </a:p>
        </p:txBody>
      </p:sp>
      <p:pic>
        <p:nvPicPr>
          <p:cNvPr id="4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0001" r="9111" b="22221"/>
          <a:stretch>
            <a:fillRect/>
          </a:stretch>
        </p:blipFill>
        <p:spPr bwMode="auto">
          <a:xfrm>
            <a:off x="2528522" y="808436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4441459" y="1625906"/>
            <a:ext cx="514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3333CC"/>
                </a:solidFill>
              </a:rPr>
              <a:t>OP</a:t>
            </a:r>
          </a:p>
        </p:txBody>
      </p:sp>
      <p:pic>
        <p:nvPicPr>
          <p:cNvPr id="50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0001" r="9111" b="21111"/>
          <a:stretch>
            <a:fillRect/>
          </a:stretch>
        </p:blipFill>
        <p:spPr bwMode="auto">
          <a:xfrm>
            <a:off x="2528522" y="1954611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33"/>
          <p:cNvSpPr txBox="1">
            <a:spLocks noChangeArrowheads="1"/>
          </p:cNvSpPr>
          <p:nvPr/>
        </p:nvSpPr>
        <p:spPr bwMode="auto">
          <a:xfrm>
            <a:off x="4441459" y="2737156"/>
            <a:ext cx="1031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3333CC"/>
                </a:solidFill>
              </a:rPr>
              <a:t>SCRAM</a:t>
            </a:r>
          </a:p>
        </p:txBody>
      </p:sp>
      <p:pic>
        <p:nvPicPr>
          <p:cNvPr id="52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10001" r="9111" b="22221"/>
          <a:stretch>
            <a:fillRect/>
          </a:stretch>
        </p:blipFill>
        <p:spPr bwMode="auto">
          <a:xfrm>
            <a:off x="2528522" y="3083323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4441459" y="3882622"/>
            <a:ext cx="1073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3333CC"/>
                </a:solidFill>
              </a:rPr>
              <a:t>ATOMIC</a:t>
            </a:r>
          </a:p>
        </p:txBody>
      </p:sp>
      <p:pic>
        <p:nvPicPr>
          <p:cNvPr id="54" name="Picture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10001" r="9111" b="22221"/>
          <a:stretch>
            <a:fillRect/>
          </a:stretch>
        </p:blipFill>
        <p:spPr bwMode="auto">
          <a:xfrm>
            <a:off x="2528522" y="4231086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37"/>
          <p:cNvSpPr txBox="1">
            <a:spLocks noChangeArrowheads="1"/>
          </p:cNvSpPr>
          <p:nvPr/>
        </p:nvSpPr>
        <p:spPr bwMode="auto">
          <a:xfrm>
            <a:off x="4441459" y="5045381"/>
            <a:ext cx="821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3333CC"/>
                </a:solidFill>
              </a:rPr>
              <a:t>OPAS</a:t>
            </a:r>
          </a:p>
        </p:txBody>
      </p:sp>
      <p:pic>
        <p:nvPicPr>
          <p:cNvPr id="56" name="Picture 6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10001" r="9111" b="22221"/>
          <a:stretch>
            <a:fillRect/>
          </a:stretch>
        </p:blipFill>
        <p:spPr bwMode="auto">
          <a:xfrm>
            <a:off x="2528522" y="5368969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39"/>
          <p:cNvSpPr txBox="1">
            <a:spLocks noChangeArrowheads="1"/>
          </p:cNvSpPr>
          <p:nvPr/>
        </p:nvSpPr>
        <p:spPr bwMode="auto">
          <a:xfrm>
            <a:off x="4441459" y="6194731"/>
            <a:ext cx="1274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3333CC"/>
                </a:solidFill>
              </a:rPr>
              <a:t>SCO-RCG</a:t>
            </a:r>
          </a:p>
        </p:txBody>
      </p:sp>
      <p:sp>
        <p:nvSpPr>
          <p:cNvPr id="67" name="TextBox 130"/>
          <p:cNvSpPr txBox="1">
            <a:spLocks noChangeArrowheads="1"/>
          </p:cNvSpPr>
          <p:nvPr/>
        </p:nvSpPr>
        <p:spPr bwMode="auto">
          <a:xfrm>
            <a:off x="2167676" y="1798846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0.0</a:t>
            </a:r>
            <a:endParaRPr lang="en-US" sz="1400" baseline="30000" dirty="0"/>
          </a:p>
        </p:txBody>
      </p:sp>
      <p:sp>
        <p:nvSpPr>
          <p:cNvPr id="68" name="TextBox 134"/>
          <p:cNvSpPr txBox="1">
            <a:spLocks noChangeArrowheads="1"/>
          </p:cNvSpPr>
          <p:nvPr/>
        </p:nvSpPr>
        <p:spPr bwMode="auto">
          <a:xfrm>
            <a:off x="2172110" y="1049546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0.8</a:t>
            </a:r>
            <a:endParaRPr lang="en-US" sz="1400" baseline="30000"/>
          </a:p>
        </p:txBody>
      </p:sp>
      <p:sp>
        <p:nvSpPr>
          <p:cNvPr id="69" name="TextBox 135"/>
          <p:cNvSpPr txBox="1">
            <a:spLocks noChangeArrowheads="1"/>
          </p:cNvSpPr>
          <p:nvPr/>
        </p:nvSpPr>
        <p:spPr bwMode="auto">
          <a:xfrm>
            <a:off x="2173862" y="1424196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0.4</a:t>
            </a:r>
            <a:endParaRPr lang="en-US" sz="1400" baseline="30000" dirty="0"/>
          </a:p>
        </p:txBody>
      </p:sp>
      <p:sp>
        <p:nvSpPr>
          <p:cNvPr id="70" name="TextBox 130"/>
          <p:cNvSpPr txBox="1">
            <a:spLocks noChangeArrowheads="1"/>
          </p:cNvSpPr>
          <p:nvPr/>
        </p:nvSpPr>
        <p:spPr bwMode="auto">
          <a:xfrm>
            <a:off x="2153935" y="2888589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0.0</a:t>
            </a:r>
            <a:endParaRPr lang="en-US" sz="1400" baseline="30000" dirty="0"/>
          </a:p>
        </p:txBody>
      </p:sp>
      <p:sp>
        <p:nvSpPr>
          <p:cNvPr id="71" name="TextBox 134"/>
          <p:cNvSpPr txBox="1">
            <a:spLocks noChangeArrowheads="1"/>
          </p:cNvSpPr>
          <p:nvPr/>
        </p:nvSpPr>
        <p:spPr bwMode="auto">
          <a:xfrm>
            <a:off x="2158369" y="2139289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0.8</a:t>
            </a:r>
            <a:endParaRPr lang="en-US" sz="1400" baseline="30000"/>
          </a:p>
        </p:txBody>
      </p:sp>
      <p:sp>
        <p:nvSpPr>
          <p:cNvPr id="72" name="TextBox 135"/>
          <p:cNvSpPr txBox="1">
            <a:spLocks noChangeArrowheads="1"/>
          </p:cNvSpPr>
          <p:nvPr/>
        </p:nvSpPr>
        <p:spPr bwMode="auto">
          <a:xfrm>
            <a:off x="2160121" y="2513939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0.4</a:t>
            </a:r>
            <a:endParaRPr lang="en-US" sz="1400" baseline="30000" dirty="0"/>
          </a:p>
        </p:txBody>
      </p:sp>
      <p:sp>
        <p:nvSpPr>
          <p:cNvPr id="73" name="TextBox 130"/>
          <p:cNvSpPr txBox="1">
            <a:spLocks noChangeArrowheads="1"/>
          </p:cNvSpPr>
          <p:nvPr/>
        </p:nvSpPr>
        <p:spPr bwMode="auto">
          <a:xfrm>
            <a:off x="2143440" y="4060364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0.0</a:t>
            </a:r>
            <a:endParaRPr lang="en-US" sz="1400" baseline="30000" dirty="0"/>
          </a:p>
        </p:txBody>
      </p:sp>
      <p:sp>
        <p:nvSpPr>
          <p:cNvPr id="74" name="TextBox 134"/>
          <p:cNvSpPr txBox="1">
            <a:spLocks noChangeArrowheads="1"/>
          </p:cNvSpPr>
          <p:nvPr/>
        </p:nvSpPr>
        <p:spPr bwMode="auto">
          <a:xfrm>
            <a:off x="2147874" y="3311064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0.8</a:t>
            </a:r>
            <a:endParaRPr lang="en-US" sz="1400" baseline="30000"/>
          </a:p>
        </p:txBody>
      </p:sp>
      <p:sp>
        <p:nvSpPr>
          <p:cNvPr id="75" name="TextBox 135"/>
          <p:cNvSpPr txBox="1">
            <a:spLocks noChangeArrowheads="1"/>
          </p:cNvSpPr>
          <p:nvPr/>
        </p:nvSpPr>
        <p:spPr bwMode="auto">
          <a:xfrm>
            <a:off x="2149626" y="3685714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0.4</a:t>
            </a:r>
            <a:endParaRPr lang="en-US" sz="1400" baseline="30000" dirty="0"/>
          </a:p>
        </p:txBody>
      </p:sp>
      <p:sp>
        <p:nvSpPr>
          <p:cNvPr id="76" name="TextBox 130"/>
          <p:cNvSpPr txBox="1">
            <a:spLocks noChangeArrowheads="1"/>
          </p:cNvSpPr>
          <p:nvPr/>
        </p:nvSpPr>
        <p:spPr bwMode="auto">
          <a:xfrm>
            <a:off x="2132945" y="5218623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0.0</a:t>
            </a:r>
            <a:endParaRPr lang="en-US" sz="1400" baseline="30000" dirty="0"/>
          </a:p>
        </p:txBody>
      </p:sp>
      <p:sp>
        <p:nvSpPr>
          <p:cNvPr id="77" name="TextBox 134"/>
          <p:cNvSpPr txBox="1">
            <a:spLocks noChangeArrowheads="1"/>
          </p:cNvSpPr>
          <p:nvPr/>
        </p:nvSpPr>
        <p:spPr bwMode="auto">
          <a:xfrm>
            <a:off x="2137379" y="4469323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0.8</a:t>
            </a:r>
            <a:endParaRPr lang="en-US" sz="1400" baseline="30000"/>
          </a:p>
        </p:txBody>
      </p:sp>
      <p:sp>
        <p:nvSpPr>
          <p:cNvPr id="78" name="TextBox 135"/>
          <p:cNvSpPr txBox="1">
            <a:spLocks noChangeArrowheads="1"/>
          </p:cNvSpPr>
          <p:nvPr/>
        </p:nvSpPr>
        <p:spPr bwMode="auto">
          <a:xfrm>
            <a:off x="2139131" y="4843973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0.4</a:t>
            </a:r>
            <a:endParaRPr lang="en-US" sz="1400" baseline="30000" dirty="0"/>
          </a:p>
        </p:txBody>
      </p:sp>
      <p:sp>
        <p:nvSpPr>
          <p:cNvPr id="79" name="TextBox 130"/>
          <p:cNvSpPr txBox="1">
            <a:spLocks noChangeArrowheads="1"/>
          </p:cNvSpPr>
          <p:nvPr/>
        </p:nvSpPr>
        <p:spPr bwMode="auto">
          <a:xfrm>
            <a:off x="2122450" y="6342557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0.0</a:t>
            </a:r>
            <a:endParaRPr lang="en-US" sz="1400" baseline="30000" dirty="0"/>
          </a:p>
        </p:txBody>
      </p:sp>
      <p:sp>
        <p:nvSpPr>
          <p:cNvPr id="80" name="TextBox 134"/>
          <p:cNvSpPr txBox="1">
            <a:spLocks noChangeArrowheads="1"/>
          </p:cNvSpPr>
          <p:nvPr/>
        </p:nvSpPr>
        <p:spPr bwMode="auto">
          <a:xfrm>
            <a:off x="2126884" y="5593257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0.8</a:t>
            </a:r>
            <a:endParaRPr lang="en-US" sz="1400" baseline="30000"/>
          </a:p>
        </p:txBody>
      </p:sp>
      <p:sp>
        <p:nvSpPr>
          <p:cNvPr id="81" name="TextBox 135"/>
          <p:cNvSpPr txBox="1">
            <a:spLocks noChangeArrowheads="1"/>
          </p:cNvSpPr>
          <p:nvPr/>
        </p:nvSpPr>
        <p:spPr bwMode="auto">
          <a:xfrm>
            <a:off x="2128636" y="5967907"/>
            <a:ext cx="4342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0.4</a:t>
            </a:r>
            <a:endParaRPr lang="en-US" sz="1400" baseline="30000" dirty="0"/>
          </a:p>
        </p:txBody>
      </p:sp>
      <p:sp>
        <p:nvSpPr>
          <p:cNvPr id="82" name="TextBox 127"/>
          <p:cNvSpPr txBox="1">
            <a:spLocks noChangeArrowheads="1"/>
          </p:cNvSpPr>
          <p:nvPr/>
        </p:nvSpPr>
        <p:spPr bwMode="auto">
          <a:xfrm>
            <a:off x="2706317" y="864880"/>
            <a:ext cx="3589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FF0000"/>
                </a:solidFill>
              </a:rPr>
              <a:t>Z;Be</a:t>
            </a:r>
            <a:r>
              <a:rPr lang="en-US" altLang="en-US" b="1" dirty="0">
                <a:solidFill>
                  <a:srgbClr val="FF0000"/>
                </a:solidFill>
              </a:rPr>
              <a:t> tamper 182 eV, 3x10</a:t>
            </a:r>
            <a:r>
              <a:rPr lang="en-US" altLang="en-US" b="1" baseline="30000" dirty="0">
                <a:solidFill>
                  <a:srgbClr val="FF0000"/>
                </a:solidFill>
              </a:rPr>
              <a:t>22</a:t>
            </a:r>
            <a:r>
              <a:rPr lang="en-US" altLang="en-US" b="1" dirty="0">
                <a:solidFill>
                  <a:srgbClr val="FF0000"/>
                </a:solidFill>
              </a:rPr>
              <a:t>cm</a:t>
            </a:r>
            <a:r>
              <a:rPr lang="en-US" altLang="en-US" b="1" baseline="30000" dirty="0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824107"/>
            <a:ext cx="23240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b="1" i="0" dirty="0">
                <a:solidFill>
                  <a:srgbClr val="FF0000"/>
                </a:solidFill>
              </a:rPr>
              <a:t>Measured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opacity is higher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than computed</a:t>
            </a:r>
          </a:p>
          <a:p>
            <a:pPr algn="l"/>
            <a:endParaRPr lang="en-US" sz="2000" b="1" i="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>
                <a:solidFill>
                  <a:srgbClr val="FF0000"/>
                </a:solidFill>
              </a:rPr>
              <a:t>Measured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bound-free  is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greater than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computed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Theoretically</a:t>
            </a:r>
          </a:p>
          <a:p>
            <a:pPr algn="l"/>
            <a:endParaRPr lang="en-US" sz="2000" b="1" i="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>
                <a:solidFill>
                  <a:srgbClr val="FF0000"/>
                </a:solidFill>
              </a:rPr>
              <a:t>Redistribution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from b-b </a:t>
            </a:r>
            <a:r>
              <a:rPr lang="en-US" sz="2000" b="1" i="0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b="1" i="0">
                <a:solidFill>
                  <a:srgbClr val="FF0000"/>
                </a:solidFill>
                <a:sym typeface="Wingdings"/>
              </a:rPr>
              <a:t>b-f </a:t>
            </a:r>
            <a:r>
              <a:rPr lang="en-US" sz="2000" b="1" i="0" dirty="0">
                <a:solidFill>
                  <a:srgbClr val="FF0000"/>
                </a:solidFill>
                <a:sym typeface="Wingdings"/>
              </a:rPr>
              <a:t>?</a:t>
            </a:r>
          </a:p>
          <a:p>
            <a:pPr algn="l"/>
            <a:endParaRPr lang="en-US" sz="2000" b="1" i="0" dirty="0">
              <a:solidFill>
                <a:srgbClr val="FF0000"/>
              </a:solidFill>
              <a:sym typeface="Wingdings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i="0" dirty="0">
                <a:solidFill>
                  <a:srgbClr val="FF0000"/>
                </a:solidFill>
                <a:sym typeface="Wingdings"/>
              </a:rPr>
              <a:t>Resonances !</a:t>
            </a:r>
            <a:endParaRPr lang="en-US" sz="2000" b="1" i="0" dirty="0">
              <a:solidFill>
                <a:srgbClr val="FF0000"/>
              </a:solidFill>
            </a:endParaRPr>
          </a:p>
          <a:p>
            <a:pPr algn="l"/>
            <a:endParaRPr lang="en-US" sz="2000" i="0" dirty="0"/>
          </a:p>
          <a:p>
            <a:pPr algn="l"/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625069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3600" b="1" dirty="0">
                <a:solidFill>
                  <a:srgbClr val="C00000"/>
                </a:solidFill>
              </a:rPr>
              <a:t>Iron Ions Dominant At The Base of the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              Solar Convection Zone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008" y="1762466"/>
            <a:ext cx="5691352" cy="457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06"/>
            <a:ext cx="8229600" cy="11430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Astronomy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Back to the Beginning: Big Bang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23" y="1600200"/>
            <a:ext cx="882485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b="1" dirty="0"/>
              <a:t>Misnomer</a:t>
            </a:r>
            <a:r>
              <a:rPr lang="en-US" dirty="0"/>
              <a:t>! </a:t>
            </a:r>
            <a:r>
              <a:rPr lang="en-US" b="1" dirty="0">
                <a:solidFill>
                  <a:srgbClr val="FF0000"/>
                </a:solidFill>
              </a:rPr>
              <a:t>Expansion not explosion</a:t>
            </a:r>
          </a:p>
          <a:p>
            <a:r>
              <a:rPr lang="en-US" b="1" dirty="0"/>
              <a:t>Galaxies are receding from one another, but not moving: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space itself is expanding</a:t>
            </a:r>
            <a:r>
              <a:rPr lang="en-US" b="1" dirty="0">
                <a:solidFill>
                  <a:srgbClr val="FF0000"/>
                </a:solidFill>
              </a:rPr>
              <a:t> (like dots on balloon)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Hubble’s Law: </a:t>
            </a:r>
            <a:r>
              <a:rPr lang="en-US" b="1" dirty="0" err="1"/>
              <a:t>v</a:t>
            </a:r>
            <a:r>
              <a:rPr lang="en-US" b="1" baseline="-25000" dirty="0" err="1"/>
              <a:t>exp</a:t>
            </a:r>
            <a:r>
              <a:rPr lang="en-US" b="1" baseline="-25000" dirty="0"/>
              <a:t> </a:t>
            </a:r>
            <a:r>
              <a:rPr lang="en-US" b="1" dirty="0"/>
              <a:t>= H</a:t>
            </a:r>
            <a:r>
              <a:rPr lang="en-US" b="1" baseline="-25000" dirty="0"/>
              <a:t>o</a:t>
            </a:r>
            <a:r>
              <a:rPr lang="en-US" b="1" dirty="0"/>
              <a:t> d (velocity of expansion is proportional to distance, H</a:t>
            </a:r>
            <a:r>
              <a:rPr lang="en-US" b="1" baseline="-25000" dirty="0"/>
              <a:t>o</a:t>
            </a:r>
            <a:r>
              <a:rPr lang="en-US" b="1" dirty="0"/>
              <a:t> = 70 km/sec/</a:t>
            </a:r>
            <a:r>
              <a:rPr lang="en-US" b="1" dirty="0" err="1"/>
              <a:t>Mpc</a:t>
            </a:r>
            <a:r>
              <a:rPr lang="en-US" b="1" dirty="0"/>
              <a:t>)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Age of the Universe = 1/H</a:t>
            </a:r>
            <a:r>
              <a:rPr lang="en-US" b="1" baseline="-25000" dirty="0"/>
              <a:t>o</a:t>
            </a:r>
            <a:r>
              <a:rPr lang="en-US" b="1" dirty="0"/>
              <a:t> = 13.8 billion years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No center or edges: </a:t>
            </a:r>
            <a:r>
              <a:rPr lang="en-US" dirty="0">
                <a:solidFill>
                  <a:srgbClr val="FF0000"/>
                </a:solidFill>
              </a:rPr>
              <a:t>Cosmic Microwave Background is </a:t>
            </a:r>
            <a:r>
              <a:rPr lang="en-US" b="1" dirty="0">
                <a:solidFill>
                  <a:srgbClr val="FF0000"/>
                </a:solidFill>
              </a:rPr>
              <a:t>isotropic </a:t>
            </a:r>
          </a:p>
          <a:p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Doppler redshift of spectral lines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 recession velocity</a:t>
            </a:r>
          </a:p>
          <a:p>
            <a:r>
              <a:rPr lang="en-US" dirty="0">
                <a:solidFill>
                  <a:srgbClr val="000000"/>
                </a:solidFill>
                <a:sym typeface="Wingdings"/>
              </a:rPr>
              <a:t> Redshift:       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z  =     </a:t>
            </a:r>
            <a:r>
              <a:rPr lang="en-US" b="1" u="sng" dirty="0">
                <a:solidFill>
                  <a:srgbClr val="FF0000"/>
                </a:solidFill>
                <a:latin typeface="Symbol" charset="2"/>
                <a:cs typeface="Arial" panose="020B0604020202020204" pitchFamily="34" charset="0"/>
                <a:sym typeface="Wingdings"/>
              </a:rPr>
              <a:t>l </a:t>
            </a:r>
            <a:r>
              <a:rPr lang="en-US" b="1" u="sng" dirty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(</a:t>
            </a:r>
            <a:r>
              <a:rPr lang="en-US" b="1" u="sng" dirty="0" err="1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obs</a:t>
            </a:r>
            <a:r>
              <a:rPr lang="en-US" b="1" u="sng" dirty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)</a:t>
            </a:r>
            <a:r>
              <a:rPr lang="en-US" b="1" u="sng" dirty="0">
                <a:solidFill>
                  <a:srgbClr val="FF0000"/>
                </a:solidFill>
                <a:latin typeface="Symbol" charset="2"/>
                <a:cs typeface="Arial" panose="020B0604020202020204" pitchFamily="34" charset="0"/>
                <a:sym typeface="Wingdings"/>
              </a:rPr>
              <a:t>   -   l (</a:t>
            </a:r>
            <a:r>
              <a:rPr lang="en-US" b="1" u="sng" dirty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rest)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Symbol" charset="2"/>
                <a:cs typeface="Arial" panose="020B0604020202020204" pitchFamily="34" charset="0"/>
                <a:sym typeface="Wingdings"/>
              </a:rPr>
              <a:t>                                            l (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rest)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Symbol" charset="2"/>
                <a:cs typeface="Arial" panose="020B0604020202020204" pitchFamily="34" charset="0"/>
                <a:sym typeface="Wingdings"/>
              </a:rPr>
              <a:t>l 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(</a:t>
            </a:r>
            <a:r>
              <a:rPr lang="en-US" b="1" dirty="0" err="1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obs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)</a:t>
            </a:r>
            <a:r>
              <a:rPr lang="en-US" b="1" dirty="0">
                <a:solidFill>
                  <a:srgbClr val="FF0000"/>
                </a:solidFill>
                <a:latin typeface="Symbol" charset="2"/>
                <a:cs typeface="Arial" panose="020B0604020202020204" pitchFamily="34" charset="0"/>
                <a:sym typeface="Wingdings"/>
              </a:rPr>
              <a:t> = (1+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z) </a:t>
            </a:r>
            <a:r>
              <a:rPr lang="en-US" b="1" dirty="0">
                <a:solidFill>
                  <a:srgbClr val="FF0000"/>
                </a:solidFill>
                <a:latin typeface="Symbol" charset="2"/>
                <a:cs typeface="Arial" panose="020B0604020202020204" pitchFamily="34" charset="0"/>
                <a:sym typeface="Wingdings"/>
              </a:rPr>
              <a:t>l (</a:t>
            </a:r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rest) </a:t>
            </a:r>
          </a:p>
          <a:p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  <a:sym typeface="Wingdings"/>
              </a:rPr>
              <a:t>For v &lt;&lt; c and z &lt;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1: v =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cz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(see Pg. 307, AAS)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66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opacity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213" y="3851275"/>
            <a:ext cx="6618287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323850"/>
            <a:ext cx="7485062" cy="1085849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latin typeface="Helvetica" charset="0"/>
              </a:rPr>
              <a:t>Transitions in Fe with L shell vacancies influence the radiation/convection boundary opacity</a:t>
            </a:r>
            <a:endParaRPr lang="en-US" sz="2400" dirty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 rot="-5400000">
            <a:off x="7527131" y="3685382"/>
            <a:ext cx="1538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opacity (cm</a:t>
            </a:r>
            <a:r>
              <a:rPr lang="en-US" sz="1600" i="0" baseline="30000"/>
              <a:t>2</a:t>
            </a:r>
            <a:r>
              <a:rPr lang="en-US" sz="1600" i="0"/>
              <a:t>/g)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 rot="-5400000">
            <a:off x="-631031" y="3710782"/>
            <a:ext cx="2789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intensity (10</a:t>
            </a:r>
            <a:r>
              <a:rPr lang="en-US" sz="1600" i="0" baseline="30000"/>
              <a:t>10</a:t>
            </a:r>
            <a:r>
              <a:rPr lang="en-US" sz="1600" i="0"/>
              <a:t> Watts/cm</a:t>
            </a:r>
            <a:r>
              <a:rPr lang="en-US" sz="1600" i="0" baseline="30000"/>
              <a:t>2</a:t>
            </a:r>
            <a:r>
              <a:rPr lang="en-US" sz="1600" i="0"/>
              <a:t>/eV)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894138" y="6346825"/>
            <a:ext cx="842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h</a:t>
            </a:r>
            <a:r>
              <a:rPr lang="en-US" sz="1600" i="0">
                <a:latin typeface="Symbol" pitchFamily="18" charset="2"/>
              </a:rPr>
              <a:t>n</a:t>
            </a:r>
            <a:r>
              <a:rPr lang="en-US" sz="1600" i="0"/>
              <a:t> (eV)</a:t>
            </a:r>
          </a:p>
        </p:txBody>
      </p:sp>
      <p:pic>
        <p:nvPicPr>
          <p:cNvPr id="23559" name="Picture 10" descr="opacity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213" y="1490663"/>
            <a:ext cx="6618287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4891088" y="6146800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1000</a:t>
            </a:r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6792913" y="6146800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1400</a:t>
            </a: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3067050" y="61468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600</a:t>
            </a:r>
          </a:p>
        </p:txBody>
      </p:sp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1157288" y="61468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200</a:t>
            </a:r>
          </a:p>
        </p:txBody>
      </p:sp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1287463" y="1744663"/>
            <a:ext cx="839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M-shell</a:t>
            </a: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1820863" y="2390775"/>
            <a:ext cx="2659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0"/>
              <a:t>b-f </a:t>
            </a:r>
          </a:p>
          <a:p>
            <a:pPr eaLnBrk="1" hangingPunct="1"/>
            <a:r>
              <a:rPr lang="en-US" sz="1600" i="0"/>
              <a:t>(excited states)</a:t>
            </a:r>
          </a:p>
        </p:txBody>
      </p:sp>
      <p:grpSp>
        <p:nvGrpSpPr>
          <p:cNvPr id="23566" name="Group 17"/>
          <p:cNvGrpSpPr>
            <a:grpSpLocks/>
          </p:cNvGrpSpPr>
          <p:nvPr/>
        </p:nvGrpSpPr>
        <p:grpSpPr bwMode="auto">
          <a:xfrm>
            <a:off x="2755900" y="2921000"/>
            <a:ext cx="865188" cy="331788"/>
            <a:chOff x="1022" y="614"/>
            <a:chExt cx="226" cy="81"/>
          </a:xfrm>
        </p:grpSpPr>
        <p:sp>
          <p:nvSpPr>
            <p:cNvPr id="23591" name="Line 18"/>
            <p:cNvSpPr>
              <a:spLocks noChangeShapeType="1"/>
            </p:cNvSpPr>
            <p:nvPr/>
          </p:nvSpPr>
          <p:spPr bwMode="auto">
            <a:xfrm>
              <a:off x="1022" y="693"/>
              <a:ext cx="2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19"/>
            <p:cNvSpPr>
              <a:spLocks noChangeShapeType="1"/>
            </p:cNvSpPr>
            <p:nvPr/>
          </p:nvSpPr>
          <p:spPr bwMode="auto">
            <a:xfrm>
              <a:off x="1133" y="614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7" name="Text Box 20"/>
          <p:cNvSpPr txBox="1">
            <a:spLocks noChangeArrowheads="1"/>
          </p:cNvSpPr>
          <p:nvPr/>
        </p:nvSpPr>
        <p:spPr bwMode="auto">
          <a:xfrm>
            <a:off x="5081588" y="3443288"/>
            <a:ext cx="1647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600" i="0"/>
              <a:t>L-shell</a:t>
            </a:r>
          </a:p>
        </p:txBody>
      </p:sp>
      <p:sp>
        <p:nvSpPr>
          <p:cNvPr id="23568" name="Line 21"/>
          <p:cNvSpPr>
            <a:spLocks noChangeShapeType="1"/>
          </p:cNvSpPr>
          <p:nvPr/>
        </p:nvSpPr>
        <p:spPr bwMode="auto">
          <a:xfrm>
            <a:off x="3932238" y="3475038"/>
            <a:ext cx="32988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22"/>
          <p:cNvSpPr>
            <a:spLocks noChangeShapeType="1"/>
          </p:cNvSpPr>
          <p:nvPr/>
        </p:nvSpPr>
        <p:spPr bwMode="auto">
          <a:xfrm flipH="1">
            <a:off x="1690688" y="2060575"/>
            <a:ext cx="11112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Text Box 23"/>
          <p:cNvSpPr txBox="1">
            <a:spLocks noChangeArrowheads="1"/>
          </p:cNvSpPr>
          <p:nvPr/>
        </p:nvSpPr>
        <p:spPr bwMode="auto">
          <a:xfrm>
            <a:off x="7737475" y="5094288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4</a:t>
            </a:r>
          </a:p>
        </p:txBody>
      </p:sp>
      <p:sp>
        <p:nvSpPr>
          <p:cNvPr id="23571" name="Text Box 24"/>
          <p:cNvSpPr txBox="1">
            <a:spLocks noChangeArrowheads="1"/>
          </p:cNvSpPr>
          <p:nvPr/>
        </p:nvSpPr>
        <p:spPr bwMode="auto">
          <a:xfrm>
            <a:off x="7737475" y="4159250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6</a:t>
            </a:r>
          </a:p>
        </p:txBody>
      </p:sp>
      <p:sp>
        <p:nvSpPr>
          <p:cNvPr id="23572" name="Text Box 25"/>
          <p:cNvSpPr txBox="1">
            <a:spLocks noChangeArrowheads="1"/>
          </p:cNvSpPr>
          <p:nvPr/>
        </p:nvSpPr>
        <p:spPr bwMode="auto">
          <a:xfrm>
            <a:off x="977900" y="60150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0</a:t>
            </a:r>
            <a:endParaRPr lang="en-US" sz="1600" i="0" baseline="30000"/>
          </a:p>
        </p:txBody>
      </p:sp>
      <p:sp>
        <p:nvSpPr>
          <p:cNvPr id="23573" name="Text Box 26"/>
          <p:cNvSpPr txBox="1">
            <a:spLocks noChangeArrowheads="1"/>
          </p:cNvSpPr>
          <p:nvPr/>
        </p:nvSpPr>
        <p:spPr bwMode="auto">
          <a:xfrm>
            <a:off x="977900" y="52720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</a:t>
            </a:r>
            <a:endParaRPr lang="en-US" sz="1600" i="0" baseline="30000"/>
          </a:p>
        </p:txBody>
      </p:sp>
      <p:sp>
        <p:nvSpPr>
          <p:cNvPr id="23574" name="Text Box 27"/>
          <p:cNvSpPr txBox="1">
            <a:spLocks noChangeArrowheads="1"/>
          </p:cNvSpPr>
          <p:nvPr/>
        </p:nvSpPr>
        <p:spPr bwMode="auto">
          <a:xfrm>
            <a:off x="977900" y="44815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2</a:t>
            </a:r>
            <a:endParaRPr lang="en-US" sz="1600" i="0" baseline="30000"/>
          </a:p>
        </p:txBody>
      </p:sp>
      <p:sp>
        <p:nvSpPr>
          <p:cNvPr id="23575" name="Text Box 28"/>
          <p:cNvSpPr txBox="1">
            <a:spLocks noChangeArrowheads="1"/>
          </p:cNvSpPr>
          <p:nvPr/>
        </p:nvSpPr>
        <p:spPr bwMode="auto">
          <a:xfrm>
            <a:off x="7770813" y="3098800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3</a:t>
            </a:r>
          </a:p>
        </p:txBody>
      </p:sp>
      <p:sp>
        <p:nvSpPr>
          <p:cNvPr id="23576" name="Text Box 29"/>
          <p:cNvSpPr txBox="1">
            <a:spLocks noChangeArrowheads="1"/>
          </p:cNvSpPr>
          <p:nvPr/>
        </p:nvSpPr>
        <p:spPr bwMode="auto">
          <a:xfrm>
            <a:off x="7770813" y="2511425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4</a:t>
            </a:r>
          </a:p>
        </p:txBody>
      </p:sp>
      <p:sp>
        <p:nvSpPr>
          <p:cNvPr id="23577" name="Text Box 30"/>
          <p:cNvSpPr txBox="1">
            <a:spLocks noChangeArrowheads="1"/>
          </p:cNvSpPr>
          <p:nvPr/>
        </p:nvSpPr>
        <p:spPr bwMode="auto">
          <a:xfrm>
            <a:off x="977900" y="27463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2</a:t>
            </a:r>
            <a:endParaRPr lang="en-US" sz="1600" i="0" baseline="30000"/>
          </a:p>
        </p:txBody>
      </p:sp>
      <p:sp>
        <p:nvSpPr>
          <p:cNvPr id="23578" name="Text Box 31"/>
          <p:cNvSpPr txBox="1">
            <a:spLocks noChangeArrowheads="1"/>
          </p:cNvSpPr>
          <p:nvPr/>
        </p:nvSpPr>
        <p:spPr bwMode="auto">
          <a:xfrm>
            <a:off x="977900" y="1795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4</a:t>
            </a:r>
            <a:endParaRPr lang="en-US" sz="1600" i="0" baseline="30000"/>
          </a:p>
        </p:txBody>
      </p:sp>
      <p:sp>
        <p:nvSpPr>
          <p:cNvPr id="23579" name="Text Box 32"/>
          <p:cNvSpPr txBox="1">
            <a:spLocks noChangeArrowheads="1"/>
          </p:cNvSpPr>
          <p:nvPr/>
        </p:nvSpPr>
        <p:spPr bwMode="auto">
          <a:xfrm>
            <a:off x="977900" y="36845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0</a:t>
            </a:r>
            <a:endParaRPr lang="en-US" sz="1600" i="0" baseline="30000"/>
          </a:p>
        </p:txBody>
      </p:sp>
      <p:sp>
        <p:nvSpPr>
          <p:cNvPr id="23580" name="Text Box 33"/>
          <p:cNvSpPr txBox="1">
            <a:spLocks noChangeArrowheads="1"/>
          </p:cNvSpPr>
          <p:nvPr/>
        </p:nvSpPr>
        <p:spPr bwMode="auto">
          <a:xfrm>
            <a:off x="5227638" y="1565275"/>
            <a:ext cx="2319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600" b="1" i="0"/>
              <a:t>solar interior</a:t>
            </a:r>
          </a:p>
          <a:p>
            <a:pPr algn="l" eaLnBrk="1" hangingPunct="1"/>
            <a:r>
              <a:rPr lang="en-US" sz="1600" b="1" i="0">
                <a:solidFill>
                  <a:srgbClr val="000000"/>
                </a:solidFill>
              </a:rPr>
              <a:t>182 eV, 9x10</a:t>
            </a:r>
            <a:r>
              <a:rPr lang="en-US" sz="1600" b="1" i="0" baseline="30000">
                <a:solidFill>
                  <a:srgbClr val="000000"/>
                </a:solidFill>
              </a:rPr>
              <a:t>22</a:t>
            </a:r>
            <a:r>
              <a:rPr lang="en-US" sz="1600" b="1" i="0">
                <a:solidFill>
                  <a:srgbClr val="000000"/>
                </a:solidFill>
              </a:rPr>
              <a:t> cm</a:t>
            </a:r>
            <a:r>
              <a:rPr lang="en-US" sz="1600" b="1" i="0" baseline="30000">
                <a:solidFill>
                  <a:srgbClr val="000000"/>
                </a:solidFill>
              </a:rPr>
              <a:t>-3</a:t>
            </a:r>
          </a:p>
        </p:txBody>
      </p:sp>
      <p:sp>
        <p:nvSpPr>
          <p:cNvPr id="23581" name="Text Box 34"/>
          <p:cNvSpPr txBox="1">
            <a:spLocks noChangeArrowheads="1"/>
          </p:cNvSpPr>
          <p:nvPr/>
        </p:nvSpPr>
        <p:spPr bwMode="auto">
          <a:xfrm>
            <a:off x="5227638" y="3933825"/>
            <a:ext cx="202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 i="0"/>
              <a:t>Z conditions</a:t>
            </a:r>
          </a:p>
          <a:p>
            <a:pPr algn="l" eaLnBrk="1" hangingPunct="1"/>
            <a:r>
              <a:rPr lang="en-US" sz="1600" b="1" i="0"/>
              <a:t>155 eV, 1x10</a:t>
            </a:r>
            <a:r>
              <a:rPr lang="en-US" sz="1600" b="1" i="0" baseline="30000"/>
              <a:t>22</a:t>
            </a:r>
            <a:r>
              <a:rPr lang="en-US" sz="1600" b="1" i="0"/>
              <a:t> cm</a:t>
            </a:r>
            <a:r>
              <a:rPr lang="en-US" sz="1600" b="1" i="0" baseline="30000"/>
              <a:t>-3</a:t>
            </a:r>
          </a:p>
        </p:txBody>
      </p:sp>
      <p:sp>
        <p:nvSpPr>
          <p:cNvPr id="23582" name="Rectangle 35"/>
          <p:cNvSpPr>
            <a:spLocks noChangeArrowheads="1"/>
          </p:cNvSpPr>
          <p:nvPr/>
        </p:nvSpPr>
        <p:spPr bwMode="auto">
          <a:xfrm>
            <a:off x="5251450" y="1584325"/>
            <a:ext cx="2043113" cy="54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Text Box 36"/>
          <p:cNvSpPr txBox="1">
            <a:spLocks noChangeArrowheads="1"/>
          </p:cNvSpPr>
          <p:nvPr/>
        </p:nvSpPr>
        <p:spPr bwMode="auto">
          <a:xfrm>
            <a:off x="5641975" y="2060575"/>
            <a:ext cx="2659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i="0"/>
              <a:t>b-f </a:t>
            </a:r>
          </a:p>
          <a:p>
            <a:pPr eaLnBrk="1" hangingPunct="1"/>
            <a:r>
              <a:rPr lang="en-US" sz="1600" i="0"/>
              <a:t>(ground states)</a:t>
            </a:r>
          </a:p>
        </p:txBody>
      </p:sp>
      <p:grpSp>
        <p:nvGrpSpPr>
          <p:cNvPr id="23584" name="Group 37"/>
          <p:cNvGrpSpPr>
            <a:grpSpLocks/>
          </p:cNvGrpSpPr>
          <p:nvPr/>
        </p:nvGrpSpPr>
        <p:grpSpPr bwMode="auto">
          <a:xfrm>
            <a:off x="6583363" y="2573338"/>
            <a:ext cx="866775" cy="134937"/>
            <a:chOff x="1022" y="614"/>
            <a:chExt cx="226" cy="81"/>
          </a:xfrm>
        </p:grpSpPr>
        <p:sp>
          <p:nvSpPr>
            <p:cNvPr id="23589" name="Line 38"/>
            <p:cNvSpPr>
              <a:spLocks noChangeShapeType="1"/>
            </p:cNvSpPr>
            <p:nvPr/>
          </p:nvSpPr>
          <p:spPr bwMode="auto">
            <a:xfrm>
              <a:off x="1022" y="693"/>
              <a:ext cx="2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9"/>
            <p:cNvSpPr>
              <a:spLocks noChangeShapeType="1"/>
            </p:cNvSpPr>
            <p:nvPr/>
          </p:nvSpPr>
          <p:spPr bwMode="auto">
            <a:xfrm>
              <a:off x="1133" y="614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85" name="Rectangle 40"/>
          <p:cNvSpPr>
            <a:spLocks noChangeArrowheads="1"/>
          </p:cNvSpPr>
          <p:nvPr/>
        </p:nvSpPr>
        <p:spPr bwMode="auto">
          <a:xfrm>
            <a:off x="5257800" y="3914775"/>
            <a:ext cx="20955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Text Box 41"/>
          <p:cNvSpPr txBox="1">
            <a:spLocks noChangeArrowheads="1"/>
          </p:cNvSpPr>
          <p:nvPr/>
        </p:nvSpPr>
        <p:spPr bwMode="auto">
          <a:xfrm>
            <a:off x="7751763" y="1922463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5</a:t>
            </a:r>
          </a:p>
        </p:txBody>
      </p:sp>
      <p:sp>
        <p:nvSpPr>
          <p:cNvPr id="23587" name="Text Box 42"/>
          <p:cNvSpPr txBox="1">
            <a:spLocks noChangeArrowheads="1"/>
          </p:cNvSpPr>
          <p:nvPr/>
        </p:nvSpPr>
        <p:spPr bwMode="auto">
          <a:xfrm>
            <a:off x="7739063" y="4633913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5</a:t>
            </a:r>
          </a:p>
        </p:txBody>
      </p:sp>
      <p:sp>
        <p:nvSpPr>
          <p:cNvPr id="23588" name="Text Box 43"/>
          <p:cNvSpPr txBox="1">
            <a:spLocks noChangeArrowheads="1"/>
          </p:cNvSpPr>
          <p:nvPr/>
        </p:nvSpPr>
        <p:spPr bwMode="auto">
          <a:xfrm>
            <a:off x="7748588" y="5573713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0"/>
              <a:t>10</a:t>
            </a:r>
            <a:r>
              <a:rPr lang="en-US" sz="1600" i="0" baseline="30000"/>
              <a:t>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39183"/>
            <a:ext cx="8686800" cy="1143000"/>
          </a:xfrm>
        </p:spPr>
        <p:txBody>
          <a:bodyPr/>
          <a:lstStyle/>
          <a:p>
            <a:r>
              <a:rPr lang="en-US" dirty="0"/>
              <a:t>               </a:t>
            </a:r>
            <a:br>
              <a:rPr lang="en-US" dirty="0"/>
            </a:br>
            <a:r>
              <a:rPr lang="en-US" dirty="0"/>
              <a:t>       </a:t>
            </a:r>
            <a:r>
              <a:rPr lang="en-US" b="1" dirty="0">
                <a:solidFill>
                  <a:srgbClr val="FF0000"/>
                </a:solidFill>
              </a:rPr>
              <a:t>Atomic Physics of Plasmas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9332" y="1490663"/>
            <a:ext cx="8974667" cy="5155670"/>
          </a:xfrm>
        </p:spPr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Why high accuracy on large-scale?</a:t>
            </a:r>
          </a:p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1. Rules out errors in atomic physics</a:t>
            </a:r>
          </a:p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    </a:t>
            </a:r>
            <a:r>
              <a:rPr lang="en-US" sz="3200" b="1" dirty="0">
                <a:latin typeface="Arial"/>
                <a:cs typeface="Arial"/>
                <a:sym typeface="Wingdings"/>
              </a:rPr>
              <a:t> 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focus on plasma or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astro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 modeling</a:t>
            </a:r>
            <a:endParaRPr lang="en-US" sz="32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2. Neglected physical effects may be important, viz. channel coupling </a:t>
            </a:r>
          </a:p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  <a:sym typeface="Wingdings"/>
              </a:rPr>
              <a:t>     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resonances and bound-free background</a:t>
            </a:r>
            <a:endParaRPr lang="en-US" sz="32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3. Accurate data may be applicable for other scientific and technological applications</a:t>
            </a:r>
          </a:p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    </a:t>
            </a:r>
            <a:r>
              <a:rPr lang="en-US" sz="3200" b="1" dirty="0">
                <a:latin typeface="Arial"/>
                <a:cs typeface="Arial"/>
                <a:sym typeface="Wingdings"/>
              </a:rPr>
              <a:t> 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  <a:sym typeface="Wingdings"/>
              </a:rPr>
              <a:t>high-intensity laser-induced fusion</a:t>
            </a:r>
            <a:endParaRPr lang="en-US" sz="32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337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517"/>
            <a:ext cx="86868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Atomic Calculations for opacities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Recall that we need bb and bf atomic data</a:t>
            </a:r>
          </a:p>
          <a:p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 Compute bb line oscillator strengths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   </a:t>
            </a:r>
            <a:r>
              <a:rPr lang="en-US" sz="3200" dirty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 Many atomic structure codes</a:t>
            </a:r>
            <a:endParaRPr lang="en-US" sz="3200" dirty="0">
              <a:solidFill>
                <a:srgbClr val="008000"/>
              </a:solidFill>
              <a:latin typeface="Arial"/>
              <a:cs typeface="Arial"/>
            </a:endParaRPr>
          </a:p>
          <a:p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 Compute background bf cross sections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8000"/>
                </a:solidFill>
                <a:latin typeface="Arial"/>
                <a:cs typeface="Arial"/>
              </a:rPr>
              <a:t>   </a:t>
            </a:r>
            <a:r>
              <a:rPr lang="en-US" sz="3200" dirty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 Central-field approximations 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                            </a:t>
            </a:r>
            <a:r>
              <a:rPr lang="en-US" b="1" dirty="0">
                <a:solidFill>
                  <a:srgbClr val="008000"/>
                </a:solidFill>
                <a:latin typeface="Arial"/>
                <a:cs typeface="Arial"/>
              </a:rPr>
              <a:t>PROBLEM</a:t>
            </a:r>
          </a:p>
          <a:p>
            <a:r>
              <a:rPr lang="en-US" b="1" dirty="0">
                <a:solidFill>
                  <a:srgbClr val="008000"/>
                </a:solidFill>
                <a:latin typeface="Arial"/>
                <a:cs typeface="Arial"/>
              </a:rPr>
              <a:t>  Quantum mechanical interference between the bb and the bf </a:t>
            </a:r>
            <a:r>
              <a:rPr lang="en-US" b="1" dirty="0">
                <a:solidFill>
                  <a:srgbClr val="0080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Resonances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44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      Bound-free opacity: </a:t>
            </a:r>
            <a:r>
              <a:rPr lang="en-US" sz="3200" b="1" dirty="0" err="1">
                <a:solidFill>
                  <a:srgbClr val="8C230E"/>
                </a:solidFill>
              </a:rPr>
              <a:t>Photoionization</a:t>
            </a:r>
            <a:r>
              <a:rPr lang="en-US" sz="3200" b="1" dirty="0">
                <a:solidFill>
                  <a:srgbClr val="8C230E"/>
                </a:solidFill>
              </a:rPr>
              <a:t> cross </a:t>
            </a:r>
            <a:r>
              <a:rPr lang="en-US" sz="3200" b="1">
                <a:solidFill>
                  <a:srgbClr val="8C230E"/>
                </a:solidFill>
              </a:rPr>
              <a:t>sections </a:t>
            </a:r>
            <a:r>
              <a:rPr lang="en-US" sz="3200" b="1" dirty="0">
                <a:solidFill>
                  <a:srgbClr val="8C230E"/>
                </a:solidFill>
              </a:rPr>
              <a:t>w</a:t>
            </a:r>
            <a:r>
              <a:rPr lang="en-US" sz="3200" b="1">
                <a:solidFill>
                  <a:srgbClr val="8C230E"/>
                </a:solidFill>
              </a:rPr>
              <a:t>ith </a:t>
            </a:r>
            <a:r>
              <a:rPr lang="en-US" sz="3200" b="1" dirty="0">
                <a:solidFill>
                  <a:srgbClr val="8C230E"/>
                </a:solidFill>
              </a:rPr>
              <a:t>Resonances </a:t>
            </a:r>
          </a:p>
        </p:txBody>
      </p:sp>
      <p:pic>
        <p:nvPicPr>
          <p:cNvPr id="20483" name="Content Placeholder 3" descr="pxcmpfe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1419225"/>
            <a:ext cx="6248400" cy="4857749"/>
          </a:xfrm>
        </p:spPr>
      </p:pic>
      <p:sp>
        <p:nvSpPr>
          <p:cNvPr id="4" name="TextBox 3"/>
          <p:cNvSpPr txBox="1"/>
          <p:nvPr/>
        </p:nvSpPr>
        <p:spPr>
          <a:xfrm>
            <a:off x="-42479" y="2428875"/>
            <a:ext cx="2356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Opacity Project:</a:t>
            </a:r>
          </a:p>
          <a:p>
            <a:r>
              <a:rPr lang="en-US" dirty="0"/>
              <a:t>No resonances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66631" y="2701499"/>
            <a:ext cx="886144" cy="441751"/>
          </a:xfrm>
          <a:prstGeom prst="straightConnector1">
            <a:avLst/>
          </a:prstGeom>
          <a:ln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4438650"/>
            <a:ext cx="24609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Iron Project</a:t>
            </a:r>
          </a:p>
          <a:p>
            <a:r>
              <a:rPr lang="en-US" dirty="0"/>
              <a:t>Calculations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Nahar</a:t>
            </a:r>
            <a:r>
              <a:rPr lang="en-US" sz="2000" dirty="0"/>
              <a:t> et.al. 2011)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90750" y="4591050"/>
            <a:ext cx="1095375" cy="495300"/>
          </a:xfrm>
          <a:prstGeom prst="straightConnector1">
            <a:avLst/>
          </a:prstGeom>
          <a:ln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8174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</a:rPr>
              <a:t>Large resonance enhancement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97222" y="4195482"/>
            <a:ext cx="1657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Relativistic</a:t>
            </a:r>
          </a:p>
          <a:p>
            <a:r>
              <a:rPr lang="en-US" dirty="0"/>
              <a:t>R-matrix</a:t>
            </a:r>
          </a:p>
          <a:p>
            <a:r>
              <a:rPr lang="en-US" dirty="0"/>
              <a:t>Method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86" y="0"/>
            <a:ext cx="880621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Coupled channel approximation: R-Matrix Method</a:t>
            </a:r>
          </a:p>
        </p:txBody>
      </p:sp>
      <p:pic>
        <p:nvPicPr>
          <p:cNvPr id="4" name="Content Placeholder 3" descr="o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r="2596"/>
          <a:stretch>
            <a:fillRect/>
          </a:stretch>
        </p:blipFill>
        <p:spPr>
          <a:xfrm>
            <a:off x="581000" y="1164902"/>
            <a:ext cx="4269677" cy="1874842"/>
          </a:xfrm>
        </p:spPr>
      </p:pic>
      <p:pic>
        <p:nvPicPr>
          <p:cNvPr id="6" name="Picture 5" descr="o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08" y="3120804"/>
            <a:ext cx="7039563" cy="3414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5538" y="1634707"/>
            <a:ext cx="377714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000FF"/>
                </a:solidFill>
              </a:rPr>
              <a:t>Coupling between open</a:t>
            </a:r>
          </a:p>
          <a:p>
            <a:r>
              <a:rPr lang="en-US" b="1" i="0" dirty="0">
                <a:solidFill>
                  <a:srgbClr val="0000FF"/>
                </a:solidFill>
              </a:rPr>
              <a:t>and closed channels</a:t>
            </a:r>
          </a:p>
          <a:p>
            <a:r>
              <a:rPr lang="en-US" b="1" i="0" dirty="0">
                <a:solidFill>
                  <a:srgbClr val="0000FF"/>
                </a:solidFill>
              </a:rPr>
              <a:t>gives rise to resonances </a:t>
            </a:r>
          </a:p>
        </p:txBody>
      </p:sp>
    </p:spTree>
    <p:extLst>
      <p:ext uri="{BB962C8B-B14F-4D97-AF65-F5344CB8AC3E}">
        <p14:creationId xmlns:p14="http://schemas.microsoft.com/office/powerpoint/2010/main" val="886182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69" y="0"/>
            <a:ext cx="82296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Coupled </a:t>
            </a:r>
            <a:r>
              <a:rPr lang="en-US" sz="3200" b="1" dirty="0" err="1">
                <a:solidFill>
                  <a:srgbClr val="FF0000"/>
                </a:solidFill>
              </a:rPr>
              <a:t>Integro</a:t>
            </a:r>
            <a:r>
              <a:rPr lang="en-US" sz="3200" b="1" dirty="0">
                <a:solidFill>
                  <a:srgbClr val="FF0000"/>
                </a:solidFill>
              </a:rPr>
              <a:t>-Differential Equations: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The R-Matrix Region and Boundary</a:t>
            </a:r>
          </a:p>
        </p:txBody>
      </p:sp>
      <p:pic>
        <p:nvPicPr>
          <p:cNvPr id="4" name="Content Placeholder 3" descr="op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r="3065"/>
          <a:stretch>
            <a:fillRect/>
          </a:stretch>
        </p:blipFill>
        <p:spPr>
          <a:xfrm>
            <a:off x="94581" y="1432056"/>
            <a:ext cx="8917680" cy="5160810"/>
          </a:xfrm>
        </p:spPr>
      </p:pic>
    </p:spTree>
    <p:extLst>
      <p:ext uri="{BB962C8B-B14F-4D97-AF65-F5344CB8AC3E}">
        <p14:creationId xmlns:p14="http://schemas.microsoft.com/office/powerpoint/2010/main" val="1024361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5" y="1805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Resonances:</a:t>
            </a:r>
            <a:r>
              <a:rPr lang="en-US" dirty="0"/>
              <a:t>  </a:t>
            </a:r>
            <a:r>
              <a:rPr lang="en-US" sz="3100" b="1" dirty="0"/>
              <a:t>Bound </a:t>
            </a:r>
            <a:r>
              <a:rPr lang="en-US" sz="3100" b="1" dirty="0">
                <a:solidFill>
                  <a:srgbClr val="C00000"/>
                </a:solidFill>
              </a:rPr>
              <a:t>and</a:t>
            </a:r>
            <a:r>
              <a:rPr lang="en-US" sz="3100" b="1" dirty="0"/>
              <a:t> continuum states</a:t>
            </a:r>
            <a:br>
              <a:rPr lang="en-US" sz="3100" b="1" dirty="0"/>
            </a:br>
            <a:r>
              <a:rPr lang="en-US" sz="3100" b="1" dirty="0"/>
              <a:t>                                     (</a:t>
            </a:r>
            <a:r>
              <a:rPr lang="en-US" sz="3100" b="1" dirty="0">
                <a:solidFill>
                  <a:srgbClr val="C00000"/>
                </a:solidFill>
              </a:rPr>
              <a:t>Coupled</a:t>
            </a:r>
            <a:r>
              <a:rPr lang="en-US" sz="3100" b="1" dirty="0"/>
              <a:t> </a:t>
            </a:r>
            <a:r>
              <a:rPr lang="en-US" sz="3100" b="1" dirty="0" err="1"/>
              <a:t>wavefunctions</a:t>
            </a:r>
            <a:r>
              <a:rPr lang="en-US" sz="3100" b="1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157330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2195" y="5459506"/>
          <a:ext cx="634253" cy="107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80" imgH="279360" progId="Equation.3">
                  <p:embed/>
                </p:oleObj>
              </mc:Choice>
              <mc:Fallback>
                <p:oleObj name="Equation" r:id="rId2" imgW="3808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95" y="5459506"/>
                        <a:ext cx="634253" cy="10757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4439" y="2026491"/>
          <a:ext cx="59578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39880" imgH="266400" progId="Equation.3">
                  <p:embed/>
                </p:oleObj>
              </mc:Choice>
              <mc:Fallback>
                <p:oleObj name="Equation" r:id="rId7" imgW="173988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39" y="2026491"/>
                        <a:ext cx="5957888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6200000" flipH="1">
            <a:off x="248771" y="3529851"/>
            <a:ext cx="1129553" cy="1344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676775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338356" y="4260288"/>
          <a:ext cx="4665663" cy="11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880" imgH="355320" progId="Equation.3">
                  <p:embed/>
                </p:oleObj>
              </mc:Choice>
              <mc:Fallback>
                <p:oleObj name="Equation" r:id="rId10" imgW="1739880" imgH="3553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356" y="4260288"/>
                        <a:ext cx="4665663" cy="110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74810" y="4276165"/>
          <a:ext cx="1035423" cy="91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342720" progId="Equation.3">
                  <p:embed/>
                </p:oleObj>
              </mc:Choice>
              <mc:Fallback>
                <p:oleObj name="Equation" r:id="rId12" imgW="444240" imgH="342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10" y="4276165"/>
                        <a:ext cx="1035423" cy="910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Gauss-Lorentz_09-05-0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37730" y="1237129"/>
            <a:ext cx="2541494" cy="2554942"/>
          </a:xfrm>
          <a:prstGeom prst="rect">
            <a:avLst/>
          </a:prstGeom>
        </p:spPr>
      </p:pic>
      <p:pic>
        <p:nvPicPr>
          <p:cNvPr id="24" name="Picture 23" descr="f3-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24282" y="3931583"/>
            <a:ext cx="2743200" cy="21145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9182" y="1506071"/>
            <a:ext cx="377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D01FD"/>
                </a:solidFill>
              </a:rPr>
              <a:t>Uncoupled bound states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5263" y="3523129"/>
            <a:ext cx="7324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D01FD"/>
                </a:solidFill>
              </a:rPr>
              <a:t>Coupled bound and continuum states (channels)</a:t>
            </a:r>
          </a:p>
          <a:p>
            <a:r>
              <a:rPr lang="en-US" b="1" i="0" dirty="0" err="1">
                <a:solidFill>
                  <a:srgbClr val="0D01FD"/>
                </a:solidFill>
              </a:rPr>
              <a:t>Autoionization</a:t>
            </a:r>
            <a:endParaRPr lang="en-US" b="1" i="0" dirty="0">
              <a:solidFill>
                <a:srgbClr val="0D01F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1924" y="2635624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</a:rPr>
              <a:t>Symmetric</a:t>
            </a:r>
            <a:r>
              <a:rPr lang="en-US" i="0" dirty="0"/>
              <a:t> </a:t>
            </a:r>
            <a:r>
              <a:rPr lang="en-US" b="1" i="0" dirty="0">
                <a:solidFill>
                  <a:srgbClr val="C00000"/>
                </a:solidFill>
              </a:rPr>
              <a:t>line profile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5115" y="5271246"/>
            <a:ext cx="459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</a:rPr>
              <a:t>Asymmetric resonance profile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2633" y="5755341"/>
            <a:ext cx="4972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D01FD"/>
                </a:solidFill>
              </a:rPr>
              <a:t>Coupled channel approximation:</a:t>
            </a:r>
          </a:p>
          <a:p>
            <a:r>
              <a:rPr lang="en-US" b="1" i="0" dirty="0">
                <a:solidFill>
                  <a:srgbClr val="0D01FD"/>
                </a:solidFill>
              </a:rPr>
              <a:t>The R-Matrix Method</a:t>
            </a:r>
          </a:p>
        </p:txBody>
      </p:sp>
      <p:graphicFrame>
        <p:nvGraphicFramePr>
          <p:cNvPr id="22" name="Object 2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0" imgH="0" progId="Equation.3">
                  <p:embed/>
                </p:oleObj>
              </mc:Choice>
              <mc:Fallback>
                <p:oleObj name="Equation" r:id="rId16" imgW="0" imgH="0" progId="Equation.3">
                  <p:embed/>
                  <p:pic>
                    <p:nvPicPr>
                      <p:cNvPr id="0" name="Rectangle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Opacity and Resonances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Much of the opacity is through </a:t>
            </a:r>
            <a:r>
              <a:rPr lang="en-US" b="1" dirty="0" err="1">
                <a:solidFill>
                  <a:srgbClr val="8C230E"/>
                </a:solidFill>
              </a:rPr>
              <a:t>photoabsorption</a:t>
            </a:r>
            <a:r>
              <a:rPr lang="en-US" dirty="0"/>
              <a:t> by inner-shell electrons in heavy ions</a:t>
            </a:r>
          </a:p>
          <a:p>
            <a:r>
              <a:rPr lang="en-US" dirty="0"/>
              <a:t> Inner-shell excitation leads to </a:t>
            </a:r>
            <a:r>
              <a:rPr lang="en-US" b="1" dirty="0">
                <a:solidFill>
                  <a:srgbClr val="8C230E"/>
                </a:solidFill>
              </a:rPr>
              <a:t>resonances</a:t>
            </a:r>
            <a:r>
              <a:rPr lang="en-US" dirty="0"/>
              <a:t> in the </a:t>
            </a:r>
            <a:r>
              <a:rPr lang="en-US" b="1" dirty="0">
                <a:solidFill>
                  <a:srgbClr val="8C230E"/>
                </a:solidFill>
              </a:rPr>
              <a:t>bound-free</a:t>
            </a:r>
            <a:r>
              <a:rPr lang="en-US" dirty="0"/>
              <a:t> continuum</a:t>
            </a:r>
          </a:p>
          <a:p>
            <a:pPr>
              <a:buNone/>
            </a:pPr>
            <a:r>
              <a:rPr lang="en-US" dirty="0"/>
              <a:t>                                       BUT</a:t>
            </a:r>
          </a:p>
          <a:p>
            <a:r>
              <a:rPr lang="en-US" dirty="0"/>
              <a:t> These excitations are currently treated as 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8C230E"/>
                </a:solidFill>
              </a:rPr>
              <a:t>bound-bound</a:t>
            </a:r>
            <a:r>
              <a:rPr lang="en-US" dirty="0"/>
              <a:t> transitions (lines)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rgbClr val="8C230E"/>
                </a:solidFill>
              </a:rPr>
              <a:t>Are the two equivalent?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15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1" y="1481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8C230E"/>
                </a:solidFill>
              </a:rPr>
              <a:t>Photoexcitation</a:t>
            </a:r>
            <a:r>
              <a:rPr lang="en-US" sz="3600" b="1" dirty="0">
                <a:solidFill>
                  <a:srgbClr val="8C230E"/>
                </a:solidFill>
              </a:rPr>
              <a:t>-of-core (PEC) Resonances</a:t>
            </a:r>
          </a:p>
        </p:txBody>
      </p:sp>
      <p:pic>
        <p:nvPicPr>
          <p:cNvPr id="4" name="Content Placeholder 3" descr="p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425" y="2167731"/>
            <a:ext cx="3914775" cy="1499394"/>
          </a:xfrm>
        </p:spPr>
      </p:pic>
      <p:sp>
        <p:nvSpPr>
          <p:cNvPr id="5" name="TextBox 4"/>
          <p:cNvSpPr txBox="1"/>
          <p:nvPr/>
        </p:nvSpPr>
        <p:spPr>
          <a:xfrm>
            <a:off x="190500" y="1666875"/>
            <a:ext cx="444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Coupled-channel </a:t>
            </a:r>
            <a:r>
              <a:rPr lang="en-US" b="1" i="0" dirty="0" err="1">
                <a:latin typeface="Times New Roman" pitchFamily="18" charset="0"/>
                <a:cs typeface="Times New Roman" pitchFamily="18" charset="0"/>
              </a:rPr>
              <a:t>wavefunction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72200" y="4533900"/>
            <a:ext cx="2314575" cy="190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48400" y="6267450"/>
            <a:ext cx="2314575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66793" y="6010275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Fe XVII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8129" y="4400550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Fe XVIII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372225" y="1628775"/>
            <a:ext cx="148590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372225" y="2571750"/>
            <a:ext cx="148590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57975" y="3781425"/>
            <a:ext cx="12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7811" y="4105275"/>
            <a:ext cx="87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 2 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66004" y="2381250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  <a:p>
            <a:r>
              <a:rPr lang="en-US" dirty="0"/>
              <a:t>(57 levels)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06396" y="1428750"/>
            <a:ext cx="97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  <a:p>
            <a:r>
              <a:rPr lang="en-US" dirty="0"/>
              <a:t>levels</a:t>
            </a:r>
          </a:p>
          <a:p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438900" y="26479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591300" y="28003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734175" y="28765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581775" y="27241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829425" y="293370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972300" y="29908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15175" y="306705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629400" y="1781175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543675" y="171450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81800" y="1857375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953250" y="1914525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077075" y="1971675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277100" y="2019300"/>
            <a:ext cx="1333500" cy="19050"/>
          </a:xfrm>
          <a:prstGeom prst="line">
            <a:avLst/>
          </a:prstGeom>
          <a:ln>
            <a:solidFill>
              <a:srgbClr val="8C23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6300788" y="5386390"/>
            <a:ext cx="1781182" cy="19052"/>
          </a:xfrm>
          <a:prstGeom prst="straightConnector1">
            <a:avLst/>
          </a:prstGeom>
          <a:ln w="28575"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5672941" y="3567113"/>
            <a:ext cx="1970875" cy="800"/>
          </a:xfrm>
          <a:prstGeom prst="straightConnector1">
            <a:avLst/>
          </a:prstGeom>
          <a:ln w="28575"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47369" y="3584762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884 </a:t>
            </a:r>
            <a:r>
              <a:rPr lang="en-US" dirty="0" err="1"/>
              <a:t>eV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45313" y="3816163"/>
            <a:ext cx="45559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8C230E"/>
                </a:solidFill>
              </a:rPr>
              <a:t>PEC Resonances </a:t>
            </a:r>
            <a:r>
              <a:rPr lang="en-US" sz="2800" b="1" i="0" dirty="0">
                <a:solidFill>
                  <a:srgbClr val="8C230E"/>
                </a:solidFill>
              </a:rPr>
              <a:t>in </a:t>
            </a:r>
          </a:p>
          <a:p>
            <a:pPr algn="l"/>
            <a:r>
              <a:rPr lang="en-US" sz="2800" b="1" i="0" dirty="0">
                <a:solidFill>
                  <a:srgbClr val="8C230E"/>
                </a:solidFill>
              </a:rPr>
              <a:t>  </a:t>
            </a:r>
            <a:r>
              <a:rPr lang="en-US" sz="2800" b="1" i="0" dirty="0" err="1">
                <a:solidFill>
                  <a:srgbClr val="8C230E"/>
                </a:solidFill>
              </a:rPr>
              <a:t>photoionization</a:t>
            </a:r>
            <a:r>
              <a:rPr lang="en-US" sz="2800" b="1" i="0" dirty="0">
                <a:solidFill>
                  <a:srgbClr val="8C230E"/>
                </a:solidFill>
              </a:rPr>
              <a:t> </a:t>
            </a:r>
            <a:r>
              <a:rPr lang="en-US" sz="2800" b="1" dirty="0">
                <a:solidFill>
                  <a:srgbClr val="8C230E"/>
                </a:solidFill>
              </a:rPr>
              <a:t>of</a:t>
            </a:r>
          </a:p>
          <a:p>
            <a:pPr algn="l"/>
            <a:r>
              <a:rPr lang="en-US" sz="2800" b="1" dirty="0">
                <a:solidFill>
                  <a:srgbClr val="8C230E"/>
                </a:solidFill>
              </a:rPr>
              <a:t>ALL excited bound states</a:t>
            </a:r>
          </a:p>
          <a:p>
            <a:pPr algn="l"/>
            <a:endParaRPr lang="en-US" sz="2800" b="1" i="0" dirty="0">
              <a:solidFill>
                <a:srgbClr val="8C230E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195482" y="2960036"/>
            <a:ext cx="2952750" cy="116204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170953" y="6234970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/>
              <a:t>2s</a:t>
            </a:r>
            <a:r>
              <a:rPr lang="en-US" b="1" i="0" baseline="30000" dirty="0"/>
              <a:t>2</a:t>
            </a:r>
            <a:r>
              <a:rPr lang="en-US" b="1" i="0" dirty="0"/>
              <a:t> 2p</a:t>
            </a:r>
            <a:r>
              <a:rPr lang="en-US" b="1" i="0" baseline="30000" dirty="0"/>
              <a:t>6</a:t>
            </a:r>
            <a:endParaRPr lang="en-US" b="1" i="0" dirty="0"/>
          </a:p>
        </p:txBody>
      </p:sp>
      <p:sp>
        <p:nvSpPr>
          <p:cNvPr id="43" name="TextBox 42"/>
          <p:cNvSpPr txBox="1"/>
          <p:nvPr/>
        </p:nvSpPr>
        <p:spPr>
          <a:xfrm>
            <a:off x="7238190" y="4598894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/>
              <a:t>2s</a:t>
            </a:r>
            <a:r>
              <a:rPr lang="en-US" b="1" i="0" baseline="30000" dirty="0"/>
              <a:t>2</a:t>
            </a:r>
            <a:r>
              <a:rPr lang="en-US" b="1" i="0" dirty="0"/>
              <a:t> 2p</a:t>
            </a:r>
            <a:r>
              <a:rPr lang="en-US" b="1" i="0" baseline="30000" dirty="0"/>
              <a:t>5</a:t>
            </a:r>
            <a:endParaRPr lang="en-US" b="1" i="0" dirty="0"/>
          </a:p>
        </p:txBody>
      </p:sp>
      <p:sp>
        <p:nvSpPr>
          <p:cNvPr id="44" name="TextBox 43"/>
          <p:cNvSpPr txBox="1"/>
          <p:nvPr/>
        </p:nvSpPr>
        <p:spPr>
          <a:xfrm>
            <a:off x="7061237" y="3079377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/>
              <a:t>2s</a:t>
            </a:r>
            <a:r>
              <a:rPr lang="en-US" b="1" i="0" baseline="30000" dirty="0"/>
              <a:t>2</a:t>
            </a:r>
            <a:r>
              <a:rPr lang="en-US" b="1" i="0" dirty="0"/>
              <a:t> 2p</a:t>
            </a:r>
            <a:r>
              <a:rPr lang="en-US" b="1" i="0" baseline="30000" dirty="0"/>
              <a:t>4</a:t>
            </a:r>
            <a:r>
              <a:rPr lang="en-US" b="1" i="0" dirty="0"/>
              <a:t> 3</a:t>
            </a:r>
            <a:r>
              <a:rPr lang="en-US" b="1" i="0" dirty="0">
                <a:latin typeface="Brush Script MT" pitchFamily="66" charset="0"/>
              </a:rPr>
              <a:t>l</a:t>
            </a:r>
            <a:endParaRPr lang="en-US" b="1" i="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752" y="336735"/>
            <a:ext cx="7160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8C230E"/>
                </a:solidFill>
              </a:rPr>
              <a:t>R-matrix Computational Package For Opacities:</a:t>
            </a:r>
          </a:p>
          <a:p>
            <a:r>
              <a:rPr lang="en-US" b="1" i="0" dirty="0">
                <a:solidFill>
                  <a:srgbClr val="8C230E"/>
                </a:solidFill>
              </a:rPr>
              <a:t>Coupled-Channel Approximation</a:t>
            </a:r>
          </a:p>
        </p:txBody>
      </p:sp>
      <p:pic>
        <p:nvPicPr>
          <p:cNvPr id="6" name="Content Placeholder 5" descr="r-code-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330" y="1075765"/>
            <a:ext cx="7422776" cy="578223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ru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9" y="1852322"/>
            <a:ext cx="8608192" cy="5005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119" y="70565"/>
            <a:ext cx="8879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Redshifted</a:t>
            </a:r>
            <a:r>
              <a:rPr lang="en-US" sz="3200" b="1" dirty="0">
                <a:solidFill>
                  <a:srgbClr val="FF0000"/>
                </a:solidFill>
              </a:rPr>
              <a:t> hydrogen </a:t>
            </a:r>
            <a:r>
              <a:rPr lang="en-US" sz="3200" b="1" dirty="0" err="1">
                <a:solidFill>
                  <a:srgbClr val="FF0000"/>
                </a:solidFill>
              </a:rPr>
              <a:t>Balmer</a:t>
            </a:r>
            <a:r>
              <a:rPr lang="en-US" sz="3200" b="1" dirty="0">
                <a:solidFill>
                  <a:srgbClr val="FF0000"/>
                </a:solidFill>
              </a:rPr>
              <a:t> Series lines: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Quasar 3C273 – Active galactic nucleus powered by a supermassive black hole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D8E47-FFA0-1713-45D5-03B4DA4EDBCA}"/>
              </a:ext>
            </a:extLst>
          </p:cNvPr>
          <p:cNvSpPr txBox="1"/>
          <p:nvPr/>
        </p:nvSpPr>
        <p:spPr>
          <a:xfrm>
            <a:off x="2824223" y="1732558"/>
            <a:ext cx="88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206191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400" b="1" dirty="0">
                <a:solidFill>
                  <a:srgbClr val="C00000"/>
                </a:solidFill>
              </a:rPr>
              <a:t>               Opacity Project Codes</a:t>
            </a:r>
          </a:p>
        </p:txBody>
      </p:sp>
      <p:pic>
        <p:nvPicPr>
          <p:cNvPr id="4" name="Content Placeholder 3" descr="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06500"/>
            <a:ext cx="9143999" cy="56514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724900" cy="7196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Resonances in </a:t>
            </a:r>
            <a:r>
              <a:rPr lang="en-US" sz="2000" b="1" dirty="0" err="1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photoionization</a:t>
            </a:r>
            <a:r>
              <a:rPr lang="en-US" sz="2000" b="1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cross section (</a:t>
            </a:r>
            <a:r>
              <a:rPr lang="en-US" sz="2000" b="1" dirty="0" err="1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Nahar</a:t>
            </a:r>
            <a:r>
              <a:rPr lang="en-US" sz="2000" b="1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et.al. 2011):  </a:t>
            </a:r>
            <a:br>
              <a:rPr lang="en-US" sz="2000" b="1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>
                <a:solidFill>
                  <a:srgbClr val="8C230E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sz="2000" b="1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 +  Fe XVII  </a:t>
            </a:r>
            <a:r>
              <a:rPr lang="en-US" sz="2000" b="1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e + Fe XVIII (core)</a:t>
            </a:r>
            <a:endParaRPr lang="en-US" sz="2000" b="1" dirty="0">
              <a:solidFill>
                <a:srgbClr val="8C23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pxbppecdtfe17.3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0625"/>
            <a:ext cx="5815785" cy="5667375"/>
          </a:xfrm>
        </p:spPr>
      </p:pic>
      <p:sp>
        <p:nvSpPr>
          <p:cNvPr id="5" name="TextBox 4"/>
          <p:cNvSpPr txBox="1"/>
          <p:nvPr/>
        </p:nvSpPr>
        <p:spPr>
          <a:xfrm>
            <a:off x="5381624" y="1585496"/>
            <a:ext cx="3505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Single level </a:t>
            </a:r>
            <a:r>
              <a:rPr lang="en-US" b="1" i="0" dirty="0" err="1">
                <a:latin typeface="Times New Roman" pitchFamily="18" charset="0"/>
                <a:cs typeface="Times New Roman" pitchFamily="18" charset="0"/>
              </a:rPr>
              <a:t>xsectn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Resonances due to </a:t>
            </a: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channel coupling</a:t>
            </a:r>
          </a:p>
          <a:p>
            <a:pPr algn="l"/>
            <a:r>
              <a:rPr lang="en-US" b="1" i="0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 attenuate bound-free</a:t>
            </a:r>
          </a:p>
          <a:p>
            <a:pPr algn="l"/>
            <a:r>
              <a:rPr lang="en-US" b="1" i="0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 continuum by orders of</a:t>
            </a:r>
          </a:p>
          <a:p>
            <a:pPr algn="l"/>
            <a:r>
              <a:rPr lang="en-US" b="1" i="0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 magnitude </a:t>
            </a: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over large</a:t>
            </a: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energy ranges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Arrays of </a:t>
            </a:r>
            <a:r>
              <a:rPr lang="en-US" b="1" i="0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strong dipole    transitions </a:t>
            </a: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in the core ion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Overlapping </a:t>
            </a: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infinite</a:t>
            </a: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0" dirty="0" err="1">
                <a:latin typeface="Times New Roman" pitchFamily="18" charset="0"/>
                <a:cs typeface="Times New Roman" pitchFamily="18" charset="0"/>
              </a:rPr>
              <a:t>Rydberg</a:t>
            </a: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series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>
                <a:solidFill>
                  <a:srgbClr val="8C230E"/>
                </a:solidFill>
                <a:latin typeface="Times New Roman" pitchFamily="18" charset="0"/>
                <a:cs typeface="Times New Roman" pitchFamily="18" charset="0"/>
              </a:rPr>
              <a:t> Asymmetric </a:t>
            </a: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profiles</a:t>
            </a:r>
          </a:p>
          <a:p>
            <a:pPr algn="l"/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  at core transitions</a:t>
            </a:r>
          </a:p>
          <a:p>
            <a:pPr algn="l"/>
            <a:endParaRPr lang="en-US" b="1" i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533901" y="5372100"/>
            <a:ext cx="962025" cy="266700"/>
          </a:xfrm>
          <a:prstGeom prst="straightConnector1">
            <a:avLst/>
          </a:prstGeom>
          <a:ln w="38100">
            <a:solidFill>
              <a:srgbClr val="8C23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6651" y="841375"/>
            <a:ext cx="7498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Distribution of resonance oscillator strengths is different from lines</a:t>
            </a:r>
          </a:p>
          <a:p>
            <a:r>
              <a:rPr lang="en-US" sz="2000" b="1" i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(even if the integrated oscillator strength is the same)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Breit</a:t>
            </a:r>
            <a:r>
              <a:rPr lang="en-US" dirty="0">
                <a:solidFill>
                  <a:srgbClr val="C00000"/>
                </a:solidFill>
              </a:rPr>
              <a:t>-Pauli R-Matrix Opacities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(with fine structure resonances)</a:t>
            </a:r>
          </a:p>
        </p:txBody>
      </p:sp>
      <p:pic>
        <p:nvPicPr>
          <p:cNvPr id="4" name="Content Placeholder 3" descr="f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52826" y="1447800"/>
            <a:ext cx="5153024" cy="4733925"/>
          </a:xfrm>
        </p:spPr>
      </p:pic>
      <p:sp>
        <p:nvSpPr>
          <p:cNvPr id="5" name="TextBox 4"/>
          <p:cNvSpPr txBox="1"/>
          <p:nvPr/>
        </p:nvSpPr>
        <p:spPr>
          <a:xfrm>
            <a:off x="4002526" y="1400175"/>
            <a:ext cx="423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Nahar</a:t>
            </a:r>
            <a:r>
              <a:rPr lang="en-US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et.al. (Phys. Rev. A, 2011)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966" y="2114550"/>
            <a:ext cx="37514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Monochromatic opacity </a:t>
            </a:r>
          </a:p>
          <a:p>
            <a:pPr algn="l"/>
            <a:r>
              <a:rPr lang="en-US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of Fe XVII</a:t>
            </a:r>
          </a:p>
          <a:p>
            <a:pPr algn="l"/>
            <a:r>
              <a:rPr lang="en-US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>
              <a:buFont typeface="Arial" pitchFamily="34" charset="0"/>
              <a:buChar char="•"/>
            </a:pPr>
            <a:r>
              <a:rPr lang="en-US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Plasma conditions</a:t>
            </a:r>
          </a:p>
          <a:p>
            <a:pPr algn="l"/>
            <a:r>
              <a:rPr lang="en-US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T = 2.25 MK</a:t>
            </a:r>
          </a:p>
          <a:p>
            <a:pPr algn="l"/>
            <a:r>
              <a:rPr lang="en-US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Log Ne = 23.0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Similar to solar BCZ and</a:t>
            </a:r>
          </a:p>
          <a:p>
            <a:pPr algn="l"/>
            <a:r>
              <a:rPr lang="en-US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the Sandia Z-pinch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5485" y="5962650"/>
            <a:ext cx="442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Preliminary results (incomplete)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Consequences of Resonances in Opacities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3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Owing to quantum interference in the bound-free:  </a:t>
            </a:r>
            <a:r>
              <a:rPr lang="en-US" b="1" dirty="0">
                <a:solidFill>
                  <a:srgbClr val="FF0000"/>
                </a:solidFill>
              </a:rPr>
              <a:t>channel coupling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FF0000"/>
                </a:solidFill>
                <a:sym typeface="Wingdings" pitchFamily="2" charset="2"/>
              </a:rPr>
              <a:t>autoionization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Intrinsically </a:t>
            </a:r>
            <a:r>
              <a:rPr lang="en-US" b="1" dirty="0">
                <a:solidFill>
                  <a:srgbClr val="FF0000"/>
                </a:solidFill>
              </a:rPr>
              <a:t>asymmetric</a:t>
            </a:r>
            <a:r>
              <a:rPr lang="en-US" dirty="0"/>
              <a:t> resonance profiles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Giant PEC resonances </a:t>
            </a:r>
            <a:r>
              <a:rPr lang="en-US" dirty="0">
                <a:sym typeface="Wingdings" pitchFamily="2" charset="2"/>
              </a:rPr>
              <a:t> Much</a:t>
            </a:r>
            <a:r>
              <a:rPr lang="en-US" dirty="0"/>
              <a:t> of the opacity may lie </a:t>
            </a:r>
            <a:r>
              <a:rPr lang="en-US" dirty="0" err="1"/>
              <a:t>inthe</a:t>
            </a:r>
            <a:r>
              <a:rPr lang="en-US" dirty="0"/>
              <a:t> bound-free</a:t>
            </a:r>
          </a:p>
          <a:p>
            <a:r>
              <a:rPr lang="en-US" dirty="0"/>
              <a:t> Monochromatic opacities energy distribution fundamentally </a:t>
            </a:r>
            <a:r>
              <a:rPr lang="en-US" b="1" dirty="0">
                <a:solidFill>
                  <a:srgbClr val="FF0000"/>
                </a:solidFill>
              </a:rPr>
              <a:t>different from lines</a:t>
            </a:r>
          </a:p>
          <a:p>
            <a:r>
              <a:rPr lang="en-US" dirty="0"/>
              <a:t> Resonances are broadened, smeared and wiped out </a:t>
            </a:r>
            <a:r>
              <a:rPr lang="en-US" b="1" dirty="0">
                <a:solidFill>
                  <a:srgbClr val="FF0000"/>
                </a:solidFill>
              </a:rPr>
              <a:t>more rapidly </a:t>
            </a:r>
            <a:r>
              <a:rPr lang="en-US" dirty="0"/>
              <a:t>than lines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Continuum lowering </a:t>
            </a:r>
            <a:r>
              <a:rPr lang="en-US" dirty="0"/>
              <a:t>of opacity below all thresholds in each 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5" y="310712"/>
            <a:ext cx="8229600" cy="1143000"/>
          </a:xfrm>
        </p:spPr>
        <p:txBody>
          <a:bodyPr/>
          <a:lstStyle/>
          <a:p>
            <a:r>
              <a:rPr lang="en-US" dirty="0"/>
              <a:t>       </a:t>
            </a:r>
            <a:r>
              <a:rPr lang="en-US" b="1" dirty="0">
                <a:solidFill>
                  <a:srgbClr val="FF0000"/>
                </a:solidFill>
              </a:rPr>
              <a:t>NIF Opacity Experiments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982" y="1935163"/>
            <a:ext cx="66180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12" y="-157649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Summary: Theoretical and Astrophysical Opacity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29" y="999739"/>
            <a:ext cx="8844455" cy="511061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Governs radiation transport through material media</a:t>
            </a:r>
          </a:p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Atomic-plasma-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astro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physics</a:t>
            </a:r>
          </a:p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Solar abundances problem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fundamental issues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Helioseismology models discordant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      Z-pinch experimental benchmarks reveal problems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      High-precision opacities needed in models</a:t>
            </a:r>
          </a:p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Missing atomic physics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en-US" dirty="0">
                <a:latin typeface="Arial" pitchFamily="34" charset="0"/>
                <a:cs typeface="Arial" pitchFamily="34" charset="0"/>
              </a:rPr>
              <a:t>Bound-free opacity not adequately treated 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itchFamily="34" charset="0"/>
                <a:cs typeface="Arial" pitchFamily="34" charset="0"/>
              </a:rPr>
              <a:t> Resonances as bound-bound transitions (lines)</a:t>
            </a:r>
          </a:p>
          <a:p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HED effects not fully incorporated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      Plasma broadening of </a:t>
            </a:r>
            <a:r>
              <a:rPr lang="en-US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autoionizing</a:t>
            </a: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 resonances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8C230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The Iron Opacity Project</a:t>
            </a:r>
          </a:p>
          <a:p>
            <a:endParaRPr lang="en-US" b="1" dirty="0">
              <a:solidFill>
                <a:srgbClr val="8C230E"/>
              </a:solidFill>
            </a:endParaRPr>
          </a:p>
          <a:p>
            <a:endParaRPr lang="en-US" dirty="0">
              <a:sym typeface="Wingdings" pitchFamily="2" charset="2"/>
            </a:endParaRP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   </a:t>
            </a:r>
            <a:endParaRPr lang="en-US" dirty="0">
              <a:solidFill>
                <a:srgbClr val="C000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>
                <a:sym typeface="Wingdings" pitchFamily="2" charset="2"/>
              </a:rPr>
              <a:t>          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8D81-A3E1-FB65-A19E-EDCFC889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4" y="768029"/>
            <a:ext cx="8409008" cy="80612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Redshift z=8 galaxy JWST Spectrum: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[O III] rest wavelength 4363A, observed at 38000A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Galaxy ~10 billion light years away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F1306C-D478-48E2-3CF8-4A200DDB8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084" y="1574157"/>
            <a:ext cx="8603831" cy="48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5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shine_Turnbull_Fig7.gif">
            <a:extLst>
              <a:ext uri="{FF2B5EF4-FFF2-40B4-BE49-F238E27FC236}">
                <a16:creationId xmlns:a16="http://schemas.microsoft.com/office/drawing/2014/main" id="{48A6A1F5-C0BA-F45D-CBE1-460CAFE5A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465794"/>
            <a:ext cx="6858000" cy="49016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8934A8-7363-5AD7-2DA6-5EB20476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9975"/>
            <a:ext cx="8229600" cy="11430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Extra-solar planets: &gt; 5600 found</a:t>
            </a:r>
            <a:b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Earth-like Exoplanets Biomarker Spectra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4DDB6-2E7F-B148-8E19-AF00ABA6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09D6-80AB-C595-DEEF-206F22A5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03" y="114541"/>
            <a:ext cx="82296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Structure and Spectra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2B10-CE27-6626-B84E-FA86A0B0D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 many atoms!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 spherical symmetry (spherical harmonics)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3-D instead of atomic 1-D (radial, electronic levels)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Molecular energy levels: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electronic, vibrational, rotational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symmetric and asymmetric stretching and bending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325262"/>
            <a:ext cx="8828690" cy="1143000"/>
          </a:xfrm>
        </p:spPr>
        <p:txBody>
          <a:bodyPr/>
          <a:lstStyle/>
          <a:p>
            <a:pPr algn="ctr"/>
            <a:r>
              <a:rPr lang="en-US" dirty="0"/>
              <a:t>       </a:t>
            </a:r>
            <a:br>
              <a:rPr lang="en-US" sz="3600" b="1" dirty="0"/>
            </a:br>
            <a:r>
              <a:rPr lang="en-US" sz="3600" b="1" dirty="0"/>
              <a:t> </a:t>
            </a:r>
            <a:r>
              <a:rPr lang="en-US" sz="3600" b="1" dirty="0">
                <a:solidFill>
                  <a:srgbClr val="C00000"/>
                </a:solidFill>
              </a:rPr>
              <a:t>High-Energy-Density Physics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Inertial Confinement Fusion (ICF)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Sandia Z-Pinch Opacity Measurements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4271"/>
            <a:ext cx="5833241" cy="43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9899" y="1513489"/>
            <a:ext cx="1535659" cy="13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381" y="2916621"/>
            <a:ext cx="3057525" cy="16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7824" y="4177863"/>
            <a:ext cx="2527758" cy="197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62805" y="5123793"/>
            <a:ext cx="80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Iron </a:t>
            </a:r>
          </a:p>
          <a:p>
            <a:r>
              <a:rPr lang="en-US" b="1" dirty="0">
                <a:solidFill>
                  <a:srgbClr val="C00000"/>
                </a:solidFill>
              </a:rPr>
              <a:t>Mix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0044" y="1749973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Z-pinch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5801712" y="2191406"/>
            <a:ext cx="2049517" cy="12612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91352" y="3988676"/>
            <a:ext cx="1718441" cy="9616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634" y="1219200"/>
            <a:ext cx="5638800" cy="56388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84725" y="6075363"/>
            <a:ext cx="1900238" cy="215900"/>
            <a:chOff x="3014" y="3827"/>
            <a:chExt cx="1197" cy="136"/>
          </a:xfrm>
        </p:grpSpPr>
        <p:sp>
          <p:nvSpPr>
            <p:cNvPr id="89092" name="AutoShape 4"/>
            <p:cNvSpPr>
              <a:spLocks noChangeArrowheads="1"/>
            </p:cNvSpPr>
            <p:nvPr/>
          </p:nvSpPr>
          <p:spPr bwMode="auto">
            <a:xfrm>
              <a:off x="3014" y="3827"/>
              <a:ext cx="1198" cy="133"/>
            </a:xfrm>
            <a:prstGeom prst="roundRect">
              <a:avLst>
                <a:gd name="adj" fmla="val 755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3" name="Text Box 5"/>
            <p:cNvSpPr txBox="1">
              <a:spLocks noChangeArrowheads="1"/>
            </p:cNvSpPr>
            <p:nvPr/>
          </p:nvSpPr>
          <p:spPr bwMode="auto">
            <a:xfrm>
              <a:off x="3014" y="3827"/>
              <a:ext cx="1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50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800">
                  <a:solidFill>
                    <a:srgbClr val="FFFFFF"/>
                  </a:solidFill>
                  <a:latin typeface="Times New Roman" pitchFamily="18" charset="0"/>
                </a:rPr>
                <a:t>Drake et al. 2005 (Nature 436/Chandra)</a:t>
              </a:r>
            </a:p>
          </p:txBody>
        </p:sp>
      </p:grpSp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0717"/>
            <a:ext cx="9144000" cy="790575"/>
          </a:xfrm>
          <a:ln/>
        </p:spPr>
        <p:txBody>
          <a:bodyPr lIns="92160" tIns="46080" rIns="92160" bIns="46080" anchor="b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CC3300"/>
                </a:solidFill>
              </a:rPr>
              <a:t>                      </a:t>
            </a:r>
            <a:br>
              <a:rPr lang="en-GB" sz="2800" b="1" dirty="0">
                <a:solidFill>
                  <a:srgbClr val="CC3300"/>
                </a:solidFill>
              </a:rPr>
            </a:br>
            <a:r>
              <a:rPr lang="en-GB" sz="2800" b="1" dirty="0">
                <a:solidFill>
                  <a:srgbClr val="CC3300"/>
                </a:solidFill>
              </a:rPr>
              <a:t>                          Stellar Interiors:   Solar Structure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V="1">
            <a:off x="1676400" y="3276600"/>
            <a:ext cx="3124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V="1">
            <a:off x="1752600" y="2971800"/>
            <a:ext cx="2133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V="1">
            <a:off x="1447800" y="2057400"/>
            <a:ext cx="2743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 flipV="1">
            <a:off x="1676400" y="1752600"/>
            <a:ext cx="2286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28600" y="51435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Nuclear Core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323850" y="4086225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Radiative</a:t>
            </a:r>
            <a:endParaRPr lang="en-US" b="1" dirty="0"/>
          </a:p>
          <a:p>
            <a:r>
              <a:rPr lang="en-US" b="1" dirty="0"/>
              <a:t>Zone (RZ)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247650" y="3076575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Convection</a:t>
            </a:r>
          </a:p>
          <a:p>
            <a:r>
              <a:rPr lang="en-US" b="1" dirty="0"/>
              <a:t>Zone (CZ)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209550" y="1981200"/>
            <a:ext cx="151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Atmosphere</a:t>
            </a:r>
          </a:p>
          <a:p>
            <a:r>
              <a:rPr lang="en-US" b="1" dirty="0"/>
              <a:t>+ Corona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-473075" y="5980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7301843" y="1689210"/>
            <a:ext cx="14795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</a:rPr>
              <a:t>Stellar</a:t>
            </a:r>
          </a:p>
          <a:p>
            <a:r>
              <a:rPr lang="en-US" b="1" dirty="0">
                <a:solidFill>
                  <a:srgbClr val="CC3300"/>
                </a:solidFill>
              </a:rPr>
              <a:t>Envelope:</a:t>
            </a:r>
          </a:p>
          <a:p>
            <a:r>
              <a:rPr lang="en-US" b="1" dirty="0">
                <a:solidFill>
                  <a:srgbClr val="CC3300"/>
                </a:solidFill>
              </a:rPr>
              <a:t>RZ + CZ</a:t>
            </a:r>
          </a:p>
          <a:p>
            <a:endParaRPr lang="en-US" b="1" dirty="0">
              <a:solidFill>
                <a:srgbClr val="CC3300"/>
              </a:solidFill>
            </a:endParaRPr>
          </a:p>
          <a:p>
            <a:r>
              <a:rPr lang="en-US" b="1" dirty="0">
                <a:solidFill>
                  <a:srgbClr val="CC3300"/>
                </a:solidFill>
              </a:rPr>
              <a:t>  Isolated</a:t>
            </a:r>
          </a:p>
          <a:p>
            <a:r>
              <a:rPr lang="en-US" b="1" dirty="0">
                <a:solidFill>
                  <a:srgbClr val="CC3300"/>
                </a:solidFill>
              </a:rPr>
              <a:t>  atoms +</a:t>
            </a:r>
          </a:p>
          <a:p>
            <a:r>
              <a:rPr lang="en-US" b="1" dirty="0">
                <a:solidFill>
                  <a:srgbClr val="CC3300"/>
                </a:solidFill>
              </a:rPr>
              <a:t>  plasma</a:t>
            </a:r>
          </a:p>
          <a:p>
            <a:r>
              <a:rPr lang="en-US" b="1" dirty="0">
                <a:solidFill>
                  <a:srgbClr val="CC3300"/>
                </a:solidFill>
              </a:rPr>
              <a:t>interactions</a:t>
            </a:r>
          </a:p>
          <a:p>
            <a:endParaRPr lang="en-US" b="1" dirty="0">
              <a:solidFill>
                <a:srgbClr val="CC3300"/>
              </a:solidFill>
            </a:endParaRPr>
          </a:p>
          <a:p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8163910" y="2827282"/>
            <a:ext cx="2628" cy="325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28409</TotalTime>
  <Words>2245</Words>
  <Application>Microsoft Macintosh PowerPoint</Application>
  <PresentationFormat>On-screen Show (4:3)</PresentationFormat>
  <Paragraphs>450</Paragraphs>
  <Slides>45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Brush Script MT</vt:lpstr>
      <vt:lpstr>Arial</vt:lpstr>
      <vt:lpstr>Calibri</vt:lpstr>
      <vt:lpstr>Constantia</vt:lpstr>
      <vt:lpstr>Helvetica</vt:lpstr>
      <vt:lpstr>Symbol</vt:lpstr>
      <vt:lpstr>Times New Roman</vt:lpstr>
      <vt:lpstr>Wingdings</vt:lpstr>
      <vt:lpstr>Wingdings 2</vt:lpstr>
      <vt:lpstr>Flow</vt:lpstr>
      <vt:lpstr>Equation</vt:lpstr>
      <vt:lpstr>   Ohio State University  And Indo-US OSU-AMU APJ Abdul Kalam Center for STEM Education and Research  </vt:lpstr>
      <vt:lpstr>Atomic and Molecular Astro-Plasma Physics Spectral Diagnostics: Overview and Applications</vt:lpstr>
      <vt:lpstr>Astronomy Back to the Beginning: Big Bang</vt:lpstr>
      <vt:lpstr>PowerPoint Presentation</vt:lpstr>
      <vt:lpstr>Redshift z=8 galaxy JWST Spectrum:  [O III] rest wavelength 4363A, observed at 38000A Galaxy ~10 billion light years away</vt:lpstr>
      <vt:lpstr>Extra-solar planets: &gt; 5600 found Earth-like Exoplanets Biomarker Spectra</vt:lpstr>
      <vt:lpstr>Molecular Structure and Spectra</vt:lpstr>
      <vt:lpstr>         High-Energy-Density Physics  Inertial Confinement Fusion (ICF) Sandia Z-Pinch Opacity Measurements</vt:lpstr>
      <vt:lpstr>                                                 Stellar Interiors:   Solar Structure</vt:lpstr>
      <vt:lpstr>PowerPoint Presentation</vt:lpstr>
      <vt:lpstr>PowerPoint Presentation</vt:lpstr>
      <vt:lpstr>PowerPoint Presentation</vt:lpstr>
      <vt:lpstr>Opacity: Theory and Astrophysics</vt:lpstr>
      <vt:lpstr>   Radiation Transport in Stars  </vt:lpstr>
      <vt:lpstr>PowerPoint Presentation</vt:lpstr>
      <vt:lpstr>PowerPoint Presentation</vt:lpstr>
      <vt:lpstr>           Atomic Physics of Opacity:             Bound-Bound and Bound-Free</vt:lpstr>
      <vt:lpstr>    Atomic Physics of Opacities</vt:lpstr>
      <vt:lpstr>PowerPoint Presentation</vt:lpstr>
      <vt:lpstr>          Radiation Physics of  Stellar Interiors</vt:lpstr>
      <vt:lpstr>     Elemental Stellar Opacity</vt:lpstr>
      <vt:lpstr>  Rosseland Mean and Monochromatic Opacity</vt:lpstr>
      <vt:lpstr>PowerPoint Presentation</vt:lpstr>
      <vt:lpstr>                The Solar Abundances Problem !!</vt:lpstr>
      <vt:lpstr>                                                                                       </vt:lpstr>
      <vt:lpstr>Accuracy of Opacities</vt:lpstr>
      <vt:lpstr>   Stellar Radiation Transport and Opacities</vt:lpstr>
      <vt:lpstr>  All opacity calculations disagree with Sandia-Z experiments</vt:lpstr>
      <vt:lpstr>  Iron Ions Dominant At The Base of the                Solar Convection Zone</vt:lpstr>
      <vt:lpstr>Transitions in Fe with L shell vacancies influence the radiation/convection boundary opacity</vt:lpstr>
      <vt:lpstr>                       Atomic Physics of Plasmas</vt:lpstr>
      <vt:lpstr>Atomic Calculations for opacities</vt:lpstr>
      <vt:lpstr>      Bound-free opacity: Photoionization cross sections with Resonances </vt:lpstr>
      <vt:lpstr>Coupled channel approximation: R-Matrix Method</vt:lpstr>
      <vt:lpstr>Coupled Integro-Differential Equations:  The R-Matrix Region and Boundary</vt:lpstr>
      <vt:lpstr>Resonances:  Bound and continuum states                                      (Coupled wavefunctions) </vt:lpstr>
      <vt:lpstr>Opacity and Resonances</vt:lpstr>
      <vt:lpstr>Photoexcitation-of-core (PEC) Resonances</vt:lpstr>
      <vt:lpstr>                          </vt:lpstr>
      <vt:lpstr>                Opacity Project Codes</vt:lpstr>
      <vt:lpstr>Resonances in photoionization cross section (Nahar et.al. 2011):   hn  +  Fe XVII   e + Fe XVIII (core)</vt:lpstr>
      <vt:lpstr>Breit-Pauli R-Matrix Opacities (with fine structure resonances)</vt:lpstr>
      <vt:lpstr>Consequences of Resonances in Opacities</vt:lpstr>
      <vt:lpstr>       NIF Opacity Experiments</vt:lpstr>
      <vt:lpstr>Summary: Theoretical and Astrophysical Opacity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cp:lastModifiedBy>Pradhan, Anil</cp:lastModifiedBy>
  <cp:revision>732</cp:revision>
  <dcterms:modified xsi:type="dcterms:W3CDTF">2024-05-05T21:16:19Z</dcterms:modified>
</cp:coreProperties>
</file>