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7" r:id="rId3"/>
    <p:sldId id="270" r:id="rId4"/>
    <p:sldId id="258" r:id="rId5"/>
    <p:sldId id="269" r:id="rId6"/>
    <p:sldId id="263" r:id="rId7"/>
    <p:sldId id="291" r:id="rId8"/>
    <p:sldId id="294" r:id="rId9"/>
    <p:sldId id="268" r:id="rId10"/>
    <p:sldId id="306" r:id="rId11"/>
    <p:sldId id="301" r:id="rId12"/>
    <p:sldId id="303" r:id="rId13"/>
    <p:sldId id="304" r:id="rId14"/>
    <p:sldId id="305" r:id="rId15"/>
    <p:sldId id="260" r:id="rId16"/>
    <p:sldId id="262" r:id="rId17"/>
    <p:sldId id="259" r:id="rId18"/>
    <p:sldId id="275" r:id="rId19"/>
    <p:sldId id="276" r:id="rId20"/>
    <p:sldId id="281" r:id="rId21"/>
    <p:sldId id="264" r:id="rId22"/>
    <p:sldId id="265" r:id="rId23"/>
    <p:sldId id="266" r:id="rId24"/>
    <p:sldId id="267" r:id="rId25"/>
    <p:sldId id="282" r:id="rId26"/>
    <p:sldId id="283" r:id="rId27"/>
    <p:sldId id="284" r:id="rId28"/>
    <p:sldId id="316" r:id="rId29"/>
    <p:sldId id="308" r:id="rId30"/>
    <p:sldId id="307" r:id="rId31"/>
    <p:sldId id="315" r:id="rId32"/>
    <p:sldId id="285" r:id="rId33"/>
    <p:sldId id="31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2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1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1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0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1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73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1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6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5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2AAE-39FA-1C49-8EEF-469FAE39AFD3}" type="datetimeFigureOut">
              <a:rPr lang="en-US" smtClean="0"/>
              <a:t>07/11/18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B6A1-E386-9C4E-8049-68124A5ED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Alternative View of the Universe!</a:t>
            </a:r>
            <a:endParaRPr lang="en-US" dirty="0" smtClean="0">
              <a:cs typeface="+mj-cs"/>
            </a:endParaRPr>
          </a:p>
        </p:txBody>
      </p:sp>
      <p:pic>
        <p:nvPicPr>
          <p:cNvPr id="26626" name="Picture 3" descr="C:\Documents and Settings\AnilPradhan\My Documents\A162\figures\Weltal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417638"/>
            <a:ext cx="6115050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Cosmic Horizon</a:t>
            </a:r>
            <a:r>
              <a:rPr lang="en-US" b="1" smtClean="0">
                <a:solidFill>
                  <a:srgbClr val="FF0000"/>
                </a:solidFill>
                <a:cs typeface="+mj-cs"/>
              </a:rPr>
              <a:t>: </a:t>
            </a:r>
            <a:r>
              <a:rPr lang="en-US" b="1" smtClean="0">
                <a:solidFill>
                  <a:srgbClr val="FF0000"/>
                </a:solidFill>
              </a:rPr>
              <a:t>Farthest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isible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istance at a given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ime</a:t>
            </a:r>
          </a:p>
        </p:txBody>
      </p:sp>
      <p:pic>
        <p:nvPicPr>
          <p:cNvPr id="36866" name="Picture 3" descr="C:\Documents and Settings\AnilPradhan\My Documents\A162\figures\fig28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7175"/>
            <a:ext cx="85344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0" y="5305425"/>
            <a:ext cx="925036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Partial solution to </a:t>
            </a:r>
            <a:r>
              <a:rPr lang="en-US" dirty="0" err="1">
                <a:cs typeface="+mn-cs"/>
              </a:rPr>
              <a:t>Olber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s paradox: we can only see out to </a:t>
            </a:r>
            <a:r>
              <a:rPr lang="en-US">
                <a:cs typeface="+mn-cs"/>
              </a:rPr>
              <a:t>the </a:t>
            </a:r>
            <a:r>
              <a:rPr lang="en-US" smtClean="0">
                <a:cs typeface="+mn-cs"/>
              </a:rPr>
              <a:t>cosmic Horizon </a:t>
            </a:r>
            <a:r>
              <a:rPr lang="en-US" dirty="0">
                <a:cs typeface="+mn-cs"/>
              </a:rPr>
              <a:t>at any given epoch in the history of the Universe; light from objects outside will not have reached us.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0007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Background radiation and temperature of the Universe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3007"/>
            <a:ext cx="7772400" cy="495744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Radiation from the Hot Big Bang must fill the whole universe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As the universe expands, the temperature must decrease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Temperature at past epochs:</a:t>
            </a:r>
            <a:r>
              <a:rPr lang="en-US" dirty="0" smtClean="0">
                <a:cs typeface="+mn-cs"/>
              </a:rPr>
              <a:t> T (z) = T</a:t>
            </a:r>
            <a:r>
              <a:rPr lang="en-US" baseline="-25000" dirty="0" smtClean="0">
                <a:cs typeface="+mn-cs"/>
              </a:rPr>
              <a:t>o </a:t>
            </a:r>
            <a:r>
              <a:rPr lang="en-US" dirty="0" smtClean="0">
                <a:cs typeface="+mn-cs"/>
              </a:rPr>
              <a:t>(1+z)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Must be able to detect this background radiation – signature of the Big Bang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 Penzias and Wilson detected this Cosmic Microwave Background Radiation (CMBR)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 </a:t>
            </a:r>
            <a:r>
              <a:rPr lang="en-US" dirty="0" smtClean="0"/>
              <a:t>But what about (slight) deviations from the otherwise smooth CMB ?</a:t>
            </a:r>
            <a:endParaRPr lang="en-US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33794" name="Picture 3" descr="C:\Documents and Settings\AnilPradhan\My Documents\A162\figures\fig28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6950"/>
            <a:ext cx="85344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04800" y="6019800"/>
            <a:ext cx="860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Microwave antenna used by Penzias and Wilson to detect the CMBR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34818" name="Picture 1027" descr="C:\Documents and Settings\AnilPradhan\My Documents\A162\figures\fig28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381000"/>
            <a:ext cx="7534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28"/>
          <p:cNvSpPr txBox="1">
            <a:spLocks noChangeArrowheads="1"/>
          </p:cNvSpPr>
          <p:nvPr/>
        </p:nvSpPr>
        <p:spPr bwMode="auto">
          <a:xfrm>
            <a:off x="1600200" y="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9" name="Text Box 1029"/>
          <p:cNvSpPr txBox="1">
            <a:spLocks noChangeArrowheads="1"/>
          </p:cNvSpPr>
          <p:nvPr/>
        </p:nvSpPr>
        <p:spPr bwMode="auto">
          <a:xfrm>
            <a:off x="1279525" y="-34925"/>
            <a:ext cx="682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The Cosmic Background Explorer (COBE) Spacecraft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Documents and Settings\AnilPradhan\My Documents\A162\figures\fig28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267200" y="1981200"/>
            <a:ext cx="46148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Black-Body radiation curve at 2.7 K</a:t>
            </a:r>
          </a:p>
          <a:p>
            <a:pPr>
              <a:defRPr/>
            </a:pPr>
            <a:r>
              <a:rPr lang="en-US">
                <a:cs typeface="+mn-cs"/>
              </a:rPr>
              <a:t> peak wavelength ~ 1 mm</a:t>
            </a:r>
          </a:p>
        </p:txBody>
      </p:sp>
      <p:sp>
        <p:nvSpPr>
          <p:cNvPr id="32774" name="Text Box 6"/>
          <p:cNvSpPr txBox="1">
            <a:spLocks noGrp="1" noChangeArrowheads="1"/>
          </p:cNvSpPr>
          <p:nvPr>
            <p:ph type="title"/>
          </p:nvPr>
        </p:nvSpPr>
        <p:spPr>
          <a:xfrm>
            <a:off x="2819400" y="685800"/>
            <a:ext cx="5029200" cy="762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400" smtClean="0">
                <a:solidFill>
                  <a:schemeClr val="tx1"/>
                </a:solidFill>
                <a:cs typeface="+mj-cs"/>
              </a:rPr>
              <a:t>Cosmic Microwave Background Radiation (CMBR) 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0" y="5984875"/>
            <a:ext cx="8612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+mn-cs"/>
              </a:rPr>
              <a:t>COBE Results for the CMBR: The Universe is a perfect blackbody</a:t>
            </a:r>
          </a:p>
          <a:p>
            <a:pPr>
              <a:defRPr/>
            </a:pPr>
            <a:r>
              <a:rPr lang="en-US" dirty="0">
                <a:cs typeface="+mn-cs"/>
              </a:rPr>
              <a:t> at a radiation temperature of </a:t>
            </a:r>
            <a:r>
              <a:rPr lang="en-US" dirty="0" smtClean="0">
                <a:cs typeface="+mn-cs"/>
              </a:rPr>
              <a:t>2.73 </a:t>
            </a:r>
            <a:r>
              <a:rPr lang="en-US" dirty="0">
                <a:cs typeface="+mn-cs"/>
              </a:rPr>
              <a:t>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Cosmic Microwave Background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600200"/>
            <a:ext cx="8762999" cy="4525963"/>
          </a:xfrm>
        </p:spPr>
        <p:txBody>
          <a:bodyPr/>
          <a:lstStyle/>
          <a:p>
            <a:r>
              <a:rPr lang="en-US" dirty="0" smtClean="0"/>
              <a:t> Universe is filled with radiation</a:t>
            </a:r>
          </a:p>
          <a:p>
            <a:r>
              <a:rPr lang="en-US" dirty="0"/>
              <a:t> </a:t>
            </a:r>
            <a:r>
              <a:rPr lang="en-US" dirty="0" smtClean="0"/>
              <a:t>Extremely uniform, isotropic, and homogeneous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The Cosmological Principle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Perfect blackbody with </a:t>
            </a:r>
            <a:r>
              <a:rPr lang="en-US" smtClean="0"/>
              <a:t>temperature 2.73 </a:t>
            </a:r>
            <a:r>
              <a:rPr lang="en-US" dirty="0" smtClean="0"/>
              <a:t>K</a:t>
            </a:r>
          </a:p>
          <a:p>
            <a:r>
              <a:rPr lang="en-US" dirty="0"/>
              <a:t> </a:t>
            </a:r>
            <a:r>
              <a:rPr lang="en-US" dirty="0" smtClean="0"/>
              <a:t>Temperature increases with redshift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</a:t>
            </a:r>
            <a:r>
              <a:rPr lang="en-US" sz="3600" b="1" dirty="0" smtClean="0">
                <a:solidFill>
                  <a:srgbClr val="FF0000"/>
                </a:solidFill>
              </a:rPr>
              <a:t>T(z) = T</a:t>
            </a:r>
            <a:r>
              <a:rPr lang="en-US" sz="36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</a:rPr>
              <a:t> (1+z)</a:t>
            </a:r>
          </a:p>
          <a:p>
            <a:r>
              <a:rPr lang="en-US" sz="3600" dirty="0" smtClean="0">
                <a:solidFill>
                  <a:srgbClr val="000000"/>
                </a:solidFill>
              </a:rPr>
              <a:t>Universe cools as it expands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70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mb_and_cosmolog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84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Hubble’s Law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596" y="1076112"/>
            <a:ext cx="8879404" cy="559224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3600" b="1" dirty="0" smtClean="0"/>
              <a:t>All galaxies show a redshift in observed wavelengths </a:t>
            </a:r>
            <a:r>
              <a:rPr lang="en-US" sz="3600" b="1" dirty="0" smtClean="0">
                <a:sym typeface="Wingdings"/>
              </a:rPr>
              <a:t> moving farther apart</a:t>
            </a:r>
            <a:endParaRPr lang="en-US" sz="3600" b="1" dirty="0" smtClean="0"/>
          </a:p>
          <a:p>
            <a:r>
              <a:rPr lang="en-US" sz="3600" b="1" dirty="0" smtClean="0"/>
              <a:t> Measured redshifts z related to velocity v and distances d</a:t>
            </a:r>
            <a:r>
              <a:rPr lang="en-US" sz="3600" b="1" dirty="0"/>
              <a:t> </a:t>
            </a:r>
            <a:r>
              <a:rPr lang="en-US" sz="3600" b="1" dirty="0" smtClean="0">
                <a:sym typeface="Wingdings"/>
              </a:rPr>
              <a:t> </a:t>
            </a:r>
            <a:r>
              <a:rPr lang="en-US" sz="3600" b="1" dirty="0" smtClean="0"/>
              <a:t>v = </a:t>
            </a:r>
            <a:r>
              <a:rPr lang="en-US" sz="3600" b="1" dirty="0" err="1" smtClean="0"/>
              <a:t>H</a:t>
            </a:r>
            <a:r>
              <a:rPr lang="en-US" sz="3600" b="1" baseline="-25000" dirty="0" err="1" smtClean="0"/>
              <a:t>o</a:t>
            </a:r>
            <a:r>
              <a:rPr lang="en-US" sz="3600" b="1" dirty="0" err="1" smtClean="0"/>
              <a:t>d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Isotropic expansion, no observable center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Resolves a conundrum in General Relativity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How do we determine distances ?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Look for brightest stars and galaxies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96663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so112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6533"/>
            <a:ext cx="9144000" cy="54214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283"/>
            <a:ext cx="95268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Artist’s rendition of an </a:t>
            </a:r>
            <a:r>
              <a:rPr lang="en-US" sz="2800" b="1" dirty="0" smtClean="0">
                <a:solidFill>
                  <a:srgbClr val="FF0000"/>
                </a:solidFill>
              </a:rPr>
              <a:t>active galactic nucleus</a:t>
            </a:r>
            <a:r>
              <a:rPr lang="en-US" sz="2800" b="1" dirty="0" smtClean="0"/>
              <a:t> with jet of </a:t>
            </a:r>
            <a:r>
              <a:rPr lang="en-US" sz="2800" b="1" dirty="0" err="1" smtClean="0"/>
              <a:t>relativisitic</a:t>
            </a:r>
            <a:r>
              <a:rPr lang="en-US" sz="2800" b="1" dirty="0" smtClean="0"/>
              <a:t> particles powered by supermassive black hole (usually observed at radio wavelengths)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9923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ectru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" y="1852322"/>
            <a:ext cx="8608192" cy="5005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119" y="70565"/>
            <a:ext cx="8879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Redshifted</a:t>
            </a:r>
            <a:r>
              <a:rPr lang="en-US" sz="3600" b="1" dirty="0" smtClean="0">
                <a:solidFill>
                  <a:srgbClr val="FF0000"/>
                </a:solidFill>
              </a:rPr>
              <a:t> hydrogen </a:t>
            </a:r>
            <a:r>
              <a:rPr lang="en-US" sz="3600" b="1" dirty="0" err="1" smtClean="0">
                <a:solidFill>
                  <a:srgbClr val="FF0000"/>
                </a:solidFill>
              </a:rPr>
              <a:t>Balmer</a:t>
            </a:r>
            <a:r>
              <a:rPr lang="en-US" sz="3600" b="1" dirty="0" smtClean="0">
                <a:solidFill>
                  <a:srgbClr val="FF0000"/>
                </a:solidFill>
              </a:rPr>
              <a:t> Series lines: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Quasar 3C273 – Active galactic nucleus powered by a supermassive black hole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6191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Back to the Beginning: Big Bang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25" y="1600200"/>
            <a:ext cx="873125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Misnomer</a:t>
            </a:r>
            <a:r>
              <a:rPr lang="en-US" dirty="0" smtClean="0"/>
              <a:t>! </a:t>
            </a:r>
          </a:p>
          <a:p>
            <a:r>
              <a:rPr lang="en-US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Expansion not explosion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 center or edges: </a:t>
            </a:r>
            <a:r>
              <a:rPr lang="en-US" b="1" dirty="0" smtClean="0">
                <a:solidFill>
                  <a:srgbClr val="FF0000"/>
                </a:solidFill>
              </a:rPr>
              <a:t>isotropic and homogeneous</a:t>
            </a:r>
          </a:p>
          <a:p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Redshift of galaxies and nuclei of galaxies with active black holes 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recession velocity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Redshift:       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z  =     </a:t>
            </a:r>
            <a:r>
              <a:rPr lang="en-US" b="1" u="sng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l </a:t>
            </a:r>
            <a:r>
              <a:rPr lang="en-US" b="1" u="sng" dirty="0" smtClean="0">
                <a:solidFill>
                  <a:srgbClr val="FF0000"/>
                </a:solidFill>
                <a:cs typeface="Symbol" charset="2"/>
                <a:sym typeface="Wingdings"/>
              </a:rPr>
              <a:t>(</a:t>
            </a:r>
            <a:r>
              <a:rPr lang="en-US" b="1" u="sng" dirty="0" err="1" smtClean="0">
                <a:solidFill>
                  <a:srgbClr val="FF0000"/>
                </a:solidFill>
                <a:cs typeface="Symbol" charset="2"/>
                <a:sym typeface="Wingdings"/>
              </a:rPr>
              <a:t>obs</a:t>
            </a:r>
            <a:r>
              <a:rPr lang="en-US" b="1" u="sng" dirty="0" smtClean="0">
                <a:solidFill>
                  <a:srgbClr val="FF0000"/>
                </a:solidFill>
                <a:cs typeface="Symbol" charset="2"/>
                <a:sym typeface="Wingdings"/>
              </a:rPr>
              <a:t>)</a:t>
            </a:r>
            <a:r>
              <a:rPr lang="en-US" b="1" u="sng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   -   l (</a:t>
            </a:r>
            <a:r>
              <a:rPr lang="en-US" b="1" u="sng" dirty="0" smtClean="0">
                <a:solidFill>
                  <a:srgbClr val="FF0000"/>
                </a:solidFill>
                <a:cs typeface="Symbol" charset="2"/>
                <a:sym typeface="Wingdings"/>
              </a:rPr>
              <a:t>rest)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                                            l (</a:t>
            </a:r>
            <a:r>
              <a:rPr lang="en-US" b="1" dirty="0" smtClean="0">
                <a:solidFill>
                  <a:srgbClr val="FF0000"/>
                </a:solidFill>
                <a:cs typeface="Symbol" charset="2"/>
                <a:sym typeface="Wingdings"/>
              </a:rPr>
              <a:t>rest)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6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" name="Picture 3" descr="C:\Documents and Settings\AnilPradhan\My Documents\A162\figures\Slide0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305" y="2762250"/>
            <a:ext cx="21411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o</a:t>
            </a:r>
            <a:r>
              <a:rPr lang="en-US" sz="3200" b="1" dirty="0" smtClean="0">
                <a:solidFill>
                  <a:srgbClr val="FF0000"/>
                </a:solidFill>
              </a:rPr>
              <a:t> depends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it to data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Ages of the Universe and Stars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1" y="1600200"/>
            <a:ext cx="8778874" cy="4525963"/>
          </a:xfrm>
        </p:spPr>
        <p:txBody>
          <a:bodyPr/>
          <a:lstStyle/>
          <a:p>
            <a:r>
              <a:rPr lang="en-US" dirty="0" smtClean="0"/>
              <a:t> Hubble’s constant </a:t>
            </a:r>
            <a:r>
              <a:rPr lang="en-US" dirty="0" smtClean="0">
                <a:sym typeface="Wingdings"/>
              </a:rPr>
              <a:t> Age = 1/H</a:t>
            </a:r>
            <a:r>
              <a:rPr lang="en-US" baseline="-25000" dirty="0" smtClean="0">
                <a:sym typeface="Wingdings"/>
              </a:rPr>
              <a:t>o </a:t>
            </a:r>
            <a:r>
              <a:rPr lang="en-US" dirty="0" smtClean="0">
                <a:sym typeface="Wingdings"/>
              </a:rPr>
              <a:t>(13.7 </a:t>
            </a:r>
            <a:r>
              <a:rPr lang="en-US" dirty="0" err="1" smtClean="0">
                <a:sym typeface="Wingdings"/>
              </a:rPr>
              <a:t>Gyr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Stellar astrophysics  Ages of stars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Oldest stars &lt; 14 billion years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Universe is finite in space-time, but expanding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Need to measure H</a:t>
            </a:r>
            <a:r>
              <a:rPr lang="en-US" baseline="-25000" dirty="0" smtClean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using Hubble’s law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Latest WMAP value: H</a:t>
            </a:r>
            <a:r>
              <a:rPr lang="en-US" baseline="-25000" dirty="0" smtClean="0">
                <a:sym typeface="Wingdings"/>
              </a:rPr>
              <a:t>o</a:t>
            </a:r>
            <a:r>
              <a:rPr lang="en-US" dirty="0" smtClean="0">
                <a:sym typeface="Wingdings"/>
              </a:rPr>
              <a:t> = 70.4 +/- 1.4 km/s-</a:t>
            </a:r>
            <a:r>
              <a:rPr lang="en-US" dirty="0" err="1" smtClean="0">
                <a:sym typeface="Wingdings"/>
              </a:rPr>
              <a:t>Mpc</a:t>
            </a:r>
            <a:endParaRPr lang="en-US" dirty="0" smtClean="0">
              <a:sym typeface="Wingdings"/>
            </a:endParaRP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Calculate the range of the age of the Universe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129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Atomic Matter: Recombination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What were </a:t>
            </a:r>
            <a:r>
              <a:rPr lang="en-US" sz="3600" b="1" dirty="0">
                <a:solidFill>
                  <a:srgbClr val="FF0000"/>
                </a:solidFill>
                <a:sym typeface="Wingdings"/>
              </a:rPr>
              <a:t>the first </a:t>
            </a:r>
            <a:r>
              <a:rPr lang="en-US" sz="3600" b="1" dirty="0" smtClean="0">
                <a:solidFill>
                  <a:srgbClr val="FF0000"/>
                </a:solidFill>
                <a:sym typeface="Wingdings"/>
              </a:rPr>
              <a:t>atoms </a:t>
            </a:r>
            <a:r>
              <a:rPr lang="en-US" sz="3600" b="1" dirty="0">
                <a:solidFill>
                  <a:srgbClr val="FF0000"/>
                </a:solidFill>
                <a:sym typeface="Wingdings"/>
              </a:rPr>
              <a:t>formed?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828"/>
            <a:ext cx="8229600" cy="5817172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 </a:t>
            </a:r>
            <a:r>
              <a:rPr lang="en-US" sz="7000" b="1" dirty="0" smtClean="0"/>
              <a:t>Hot and dense CMB at Big Bang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sz="5100" dirty="0" smtClean="0">
                <a:sym typeface="Wingdings"/>
              </a:rPr>
              <a:t> </a:t>
            </a:r>
            <a:r>
              <a:rPr lang="en-US" sz="5100" dirty="0" smtClean="0"/>
              <a:t>Radiation and matter coupled</a:t>
            </a:r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</a:t>
            </a:r>
            <a:r>
              <a:rPr lang="en-US" sz="5100" dirty="0" smtClean="0">
                <a:sym typeface="Wingdings"/>
              </a:rPr>
              <a:t> Matter: Fundamental particles – baryons, leptons  (fermions, bosons)</a:t>
            </a:r>
            <a:endParaRPr lang="en-US" sz="5100" dirty="0" smtClean="0"/>
          </a:p>
          <a:p>
            <a:pPr marL="0" indent="0">
              <a:buNone/>
            </a:pPr>
            <a:r>
              <a:rPr lang="en-US" sz="5100" dirty="0"/>
              <a:t> </a:t>
            </a:r>
            <a:r>
              <a:rPr lang="en-US" sz="5100" dirty="0" smtClean="0"/>
              <a:t>    </a:t>
            </a:r>
            <a:r>
              <a:rPr lang="en-US" sz="5100" dirty="0" smtClean="0">
                <a:sym typeface="Wingdings"/>
              </a:rPr>
              <a:t> baryons (</a:t>
            </a:r>
            <a:r>
              <a:rPr lang="en-US" sz="5100" dirty="0" smtClean="0"/>
              <a:t>protons, neutrons, etc.), leptons (electrons, </a:t>
            </a:r>
            <a:r>
              <a:rPr lang="en-US" sz="5100" dirty="0" err="1" smtClean="0"/>
              <a:t>muons</a:t>
            </a:r>
            <a:r>
              <a:rPr lang="en-US" sz="5100" dirty="0" smtClean="0"/>
              <a:t>, etc., )</a:t>
            </a:r>
            <a:endParaRPr lang="en-US" sz="5100" dirty="0"/>
          </a:p>
          <a:p>
            <a:pPr marL="0" indent="0">
              <a:buNone/>
            </a:pPr>
            <a:r>
              <a:rPr lang="en-US" sz="5100" dirty="0" smtClean="0"/>
              <a:t>      </a:t>
            </a:r>
            <a:r>
              <a:rPr lang="en-US" sz="5100" dirty="0" smtClean="0">
                <a:sym typeface="Wingdings"/>
              </a:rPr>
              <a:t> </a:t>
            </a:r>
            <a:r>
              <a:rPr lang="en-US" sz="5100" dirty="0">
                <a:sym typeface="Wingdings"/>
              </a:rPr>
              <a:t>H</a:t>
            </a:r>
            <a:r>
              <a:rPr lang="en-US" sz="5100" dirty="0" smtClean="0"/>
              <a:t>ot radiation cosmic background (</a:t>
            </a:r>
            <a:r>
              <a:rPr lang="en-US" sz="5100" dirty="0" err="1" smtClean="0"/>
              <a:t>redshifted</a:t>
            </a:r>
            <a:r>
              <a:rPr lang="en-US" sz="5100" dirty="0" smtClean="0"/>
              <a:t> photons)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5800" dirty="0"/>
              <a:t> </a:t>
            </a:r>
            <a:r>
              <a:rPr lang="en-US" sz="7000" b="1" dirty="0" smtClean="0"/>
              <a:t>Cooling to about z ~ 1000 or 400,000 </a:t>
            </a:r>
            <a:r>
              <a:rPr lang="en-US" sz="7000" b="1" dirty="0" err="1" smtClean="0"/>
              <a:t>yrs</a:t>
            </a:r>
            <a:endParaRPr lang="en-US" sz="5800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6000" dirty="0" smtClean="0"/>
              <a:t>    </a:t>
            </a:r>
            <a:r>
              <a:rPr lang="en-US" sz="6000" dirty="0" smtClean="0">
                <a:sym typeface="Wingdings"/>
              </a:rPr>
              <a:t> T ~ 30,000 K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 smtClean="0"/>
              <a:t>      </a:t>
            </a:r>
            <a:r>
              <a:rPr lang="en-US" sz="6000" dirty="0" smtClean="0">
                <a:sym typeface="Wingdings"/>
              </a:rPr>
              <a:t> UV (not microwave) radiation background (CUB)</a:t>
            </a:r>
            <a:endParaRPr lang="en-US" sz="6000" dirty="0" smtClean="0"/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</a:t>
            </a:r>
            <a:r>
              <a:rPr lang="en-US" sz="6000" dirty="0" smtClean="0">
                <a:sym typeface="Wingdings"/>
              </a:rPr>
              <a:t> Atomic </a:t>
            </a:r>
            <a:r>
              <a:rPr lang="en-US" sz="6000" dirty="0" smtClean="0"/>
              <a:t>recombination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</a:t>
            </a:r>
            <a:r>
              <a:rPr lang="en-US" sz="6000" dirty="0" smtClean="0">
                <a:sym typeface="Wingdings"/>
              </a:rPr>
              <a:t> Neutral H</a:t>
            </a:r>
            <a:r>
              <a:rPr lang="en-US" sz="6000" baseline="30000" dirty="0" smtClean="0">
                <a:sym typeface="Wingdings"/>
              </a:rPr>
              <a:t>o</a:t>
            </a:r>
            <a:r>
              <a:rPr lang="en-US" sz="6000" dirty="0" smtClean="0">
                <a:sym typeface="Wingdings"/>
              </a:rPr>
              <a:t> (p</a:t>
            </a:r>
            <a:r>
              <a:rPr lang="en-US" sz="6000" baseline="30000" dirty="0" smtClean="0">
                <a:sym typeface="Wingdings"/>
              </a:rPr>
              <a:t>+</a:t>
            </a:r>
            <a:r>
              <a:rPr lang="en-US" sz="6000" dirty="0" smtClean="0">
                <a:sym typeface="Wingdings"/>
              </a:rPr>
              <a:t> + e</a:t>
            </a:r>
            <a:r>
              <a:rPr lang="en-US" sz="6000" baseline="30000" dirty="0" smtClean="0">
                <a:sym typeface="Wingdings"/>
              </a:rPr>
              <a:t>-</a:t>
            </a:r>
            <a:r>
              <a:rPr lang="en-US" sz="6000" dirty="0" smtClean="0">
                <a:sym typeface="Wingdings"/>
              </a:rPr>
              <a:t>)  or HI, He</a:t>
            </a:r>
            <a:r>
              <a:rPr lang="en-US" sz="6000" baseline="30000" dirty="0" smtClean="0">
                <a:sym typeface="Wingdings"/>
              </a:rPr>
              <a:t>+  </a:t>
            </a:r>
            <a:r>
              <a:rPr lang="en-US" sz="6000" dirty="0" smtClean="0">
                <a:sym typeface="Wingdings"/>
              </a:rPr>
              <a:t>or </a:t>
            </a:r>
            <a:r>
              <a:rPr lang="en-US" sz="6000" dirty="0" err="1" smtClean="0">
                <a:sym typeface="Wingdings"/>
              </a:rPr>
              <a:t>HeII</a:t>
            </a:r>
            <a:r>
              <a:rPr lang="en-US" sz="6000" dirty="0" smtClean="0">
                <a:sym typeface="Wingdings"/>
              </a:rPr>
              <a:t>, </a:t>
            </a:r>
            <a:r>
              <a:rPr lang="en-US" sz="6000" dirty="0" err="1" smtClean="0">
                <a:sym typeface="Wingdings"/>
              </a:rPr>
              <a:t>He</a:t>
            </a:r>
            <a:r>
              <a:rPr lang="en-US" sz="6000" baseline="30000" dirty="0" err="1" smtClean="0">
                <a:sym typeface="Wingdings"/>
              </a:rPr>
              <a:t>o</a:t>
            </a:r>
            <a:r>
              <a:rPr lang="en-US" sz="6000" baseline="30000" dirty="0" smtClean="0">
                <a:sym typeface="Wingdings"/>
              </a:rPr>
              <a:t> </a:t>
            </a:r>
            <a:r>
              <a:rPr lang="en-US" sz="6000" dirty="0" smtClean="0">
                <a:sym typeface="Wingdings"/>
              </a:rPr>
              <a:t>or </a:t>
            </a:r>
            <a:r>
              <a:rPr lang="en-US" sz="6000" baseline="30000" dirty="0" smtClean="0">
                <a:sym typeface="Wingdings"/>
              </a:rPr>
              <a:t>  </a:t>
            </a:r>
            <a:r>
              <a:rPr lang="en-US" sz="6000" dirty="0" err="1" smtClean="0">
                <a:sym typeface="Wingdings"/>
              </a:rPr>
              <a:t>HeI</a:t>
            </a:r>
            <a:r>
              <a:rPr lang="en-US" sz="6000" dirty="0">
                <a:sym typeface="Wingdings"/>
              </a:rPr>
              <a:t> </a:t>
            </a:r>
            <a:endParaRPr lang="en-US" sz="6000" dirty="0" smtClean="0">
              <a:sym typeface="Wingdings"/>
            </a:endParaRPr>
          </a:p>
          <a:p>
            <a:pPr marL="0" indent="0">
              <a:buNone/>
            </a:pPr>
            <a:endParaRPr lang="en-US" sz="2800" dirty="0" smtClean="0">
              <a:sym typeface="Wingdings"/>
            </a:endParaRPr>
          </a:p>
          <a:p>
            <a:r>
              <a:rPr lang="en-US" sz="7000" b="1" dirty="0">
                <a:sym typeface="Wingdings"/>
              </a:rPr>
              <a:t> </a:t>
            </a:r>
            <a:r>
              <a:rPr lang="en-US" sz="7000" b="1" dirty="0" smtClean="0">
                <a:sym typeface="Wingdings"/>
              </a:rPr>
              <a:t>Radiation and Matter de-couple</a:t>
            </a:r>
          </a:p>
          <a:p>
            <a:r>
              <a:rPr lang="en-US" sz="7000" b="1" dirty="0" smtClean="0">
                <a:sym typeface="Wingdings"/>
              </a:rPr>
              <a:t>Universe becomes transparent to radiation flow</a:t>
            </a:r>
          </a:p>
          <a:p>
            <a:r>
              <a:rPr lang="en-US" sz="7000" b="1" dirty="0">
                <a:sym typeface="Wingdings"/>
              </a:rPr>
              <a:t> </a:t>
            </a:r>
            <a:r>
              <a:rPr lang="en-US" sz="7000" b="1" dirty="0" smtClean="0">
                <a:sym typeface="Wingdings"/>
              </a:rPr>
              <a:t>Recombination epoch: Last photon scatter</a:t>
            </a:r>
          </a:p>
          <a:p>
            <a:pPr marL="0" indent="0">
              <a:buNone/>
            </a:pPr>
            <a:r>
              <a:rPr lang="en-US" sz="7000" b="1" dirty="0" smtClean="0">
                <a:sym typeface="Wingdings"/>
              </a:rPr>
              <a:t>       </a:t>
            </a:r>
            <a:endParaRPr lang="en-US" sz="7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00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Big Bang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b="1" dirty="0" smtClean="0">
                <a:solidFill>
                  <a:srgbClr val="FF0000"/>
                </a:solidFill>
              </a:rPr>
              <a:t> (BBN)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75"/>
          </a:xfrm>
        </p:spPr>
        <p:txBody>
          <a:bodyPr>
            <a:normAutofit/>
          </a:bodyPr>
          <a:lstStyle/>
          <a:p>
            <a:r>
              <a:rPr lang="en-US" dirty="0" smtClean="0"/>
              <a:t>Lightest atoms formed first</a:t>
            </a:r>
          </a:p>
          <a:p>
            <a:r>
              <a:rPr lang="en-US" dirty="0"/>
              <a:t> </a:t>
            </a:r>
            <a:r>
              <a:rPr lang="en-US" dirty="0" smtClean="0"/>
              <a:t>Observationally, in same proportion</a:t>
            </a:r>
          </a:p>
          <a:p>
            <a:r>
              <a:rPr lang="en-US" dirty="0" smtClean="0"/>
              <a:t>BBN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</a:rPr>
              <a:t>Primordial matter H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D: He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Li </a:t>
            </a:r>
          </a:p>
          <a:p>
            <a:r>
              <a:rPr lang="en-US" dirty="0"/>
              <a:t> </a:t>
            </a:r>
            <a:r>
              <a:rPr lang="en-US" dirty="0" smtClean="0"/>
              <a:t>Nuclei made of </a:t>
            </a:r>
            <a:r>
              <a:rPr lang="en-US" b="1" dirty="0" smtClean="0">
                <a:solidFill>
                  <a:srgbClr val="FF0000"/>
                </a:solidFill>
              </a:rPr>
              <a:t>baryons</a:t>
            </a:r>
            <a:r>
              <a:rPr lang="en-US" dirty="0" smtClean="0"/>
              <a:t>: protons, neutrons</a:t>
            </a:r>
          </a:p>
          <a:p>
            <a:r>
              <a:rPr lang="en-US" dirty="0"/>
              <a:t> </a:t>
            </a:r>
            <a:r>
              <a:rPr lang="en-US" dirty="0" smtClean="0"/>
              <a:t>Matter/energy: </a:t>
            </a:r>
            <a:r>
              <a:rPr lang="en-US" b="1" dirty="0" smtClean="0">
                <a:solidFill>
                  <a:srgbClr val="FF0000"/>
                </a:solidFill>
              </a:rPr>
              <a:t>Baryon-to-photon ratio 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h</a:t>
            </a:r>
          </a:p>
          <a:p>
            <a:r>
              <a:rPr lang="en-US" dirty="0" smtClean="0">
                <a:cs typeface="Symbol" charset="2"/>
              </a:rPr>
              <a:t>Very small range of </a:t>
            </a:r>
            <a:r>
              <a:rPr lang="en-US" dirty="0" smtClean="0">
                <a:latin typeface="Symbol" charset="2"/>
                <a:cs typeface="Symbol" charset="2"/>
              </a:rPr>
              <a:t>h</a:t>
            </a:r>
            <a:r>
              <a:rPr lang="en-US" dirty="0" smtClean="0">
                <a:cs typeface="Symbol" charset="2"/>
              </a:rPr>
              <a:t> accounts for primordial distribution of elements </a:t>
            </a:r>
          </a:p>
          <a:p>
            <a:r>
              <a:rPr lang="en-US" dirty="0" smtClean="0">
                <a:cs typeface="Symbol" charset="2"/>
              </a:rPr>
              <a:t> BBN: </a:t>
            </a:r>
            <a:r>
              <a:rPr lang="en-US" dirty="0" smtClean="0">
                <a:latin typeface="Symbol" charset="2"/>
                <a:cs typeface="Symbol" charset="2"/>
              </a:rPr>
              <a:t>h = 6 </a:t>
            </a:r>
            <a:r>
              <a:rPr lang="en-US" dirty="0" smtClean="0">
                <a:cs typeface="Symbol" charset="2"/>
              </a:rPr>
              <a:t>x 10</a:t>
            </a:r>
            <a:r>
              <a:rPr lang="en-US" baseline="30000" dirty="0" smtClean="0">
                <a:cs typeface="Symbol" charset="2"/>
              </a:rPr>
              <a:t>-10</a:t>
            </a:r>
            <a:r>
              <a:rPr lang="en-US" dirty="0" smtClean="0">
                <a:cs typeface="Symbol" charset="2"/>
              </a:rPr>
              <a:t> baryon-to-photon ratio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0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087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82" y="0"/>
            <a:ext cx="503031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4625" y="179169"/>
            <a:ext cx="416151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Big Bang</a:t>
            </a:r>
          </a:p>
          <a:p>
            <a:r>
              <a:rPr lang="en-US" sz="3200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&amp;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</a:t>
            </a:r>
            <a:r>
              <a:rPr lang="en-US" sz="3200" b="1" dirty="0" smtClean="0">
                <a:solidFill>
                  <a:srgbClr val="FF0000"/>
                </a:solidFill>
              </a:rPr>
              <a:t>aryon-photon ratio</a:t>
            </a: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Primordial Abundances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smtClean="0">
                <a:solidFill>
                  <a:srgbClr val="008000"/>
                </a:solidFill>
              </a:rPr>
              <a:t>Helium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Number 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He:H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 7:90 </a:t>
            </a:r>
          </a:p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Mass  28:70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>
                <a:solidFill>
                  <a:srgbClr val="FF0000"/>
                </a:solidFill>
              </a:rPr>
              <a:t>    </a:t>
            </a:r>
            <a:r>
              <a:rPr lang="en-US" sz="3200" b="1" dirty="0" smtClean="0">
                <a:solidFill>
                  <a:srgbClr val="0000FF"/>
                </a:solidFill>
              </a:rPr>
              <a:t>Deuterium</a:t>
            </a:r>
            <a:endParaRPr lang="en-US" sz="3200" b="1" dirty="0">
              <a:solidFill>
                <a:srgbClr val="0000FF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D(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H):H 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 ~ 0.0001</a:t>
            </a:r>
            <a:endParaRPr lang="en-US" sz="3200" b="1" dirty="0">
              <a:solidFill>
                <a:srgbClr val="FF0000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Cosmological </a:t>
            </a:r>
            <a:r>
              <a:rPr lang="en-US" b="1" smtClean="0">
                <a:solidFill>
                  <a:srgbClr val="FF0000"/>
                </a:solidFill>
                <a:cs typeface="+mj-cs"/>
              </a:rPr>
              <a:t>Distance </a:t>
            </a:r>
            <a:r>
              <a:rPr lang="en-US" b="1" smtClean="0">
                <a:solidFill>
                  <a:srgbClr val="FF0000"/>
                </a:solidFill>
              </a:rPr>
              <a:t>Ladder</a:t>
            </a:r>
            <a:endParaRPr lang="en-US" b="1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72608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Several methods: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Trigonometric parallax</a:t>
            </a:r>
            <a:r>
              <a:rPr lang="en-US" sz="2800" dirty="0" smtClean="0">
                <a:cs typeface="+mn-cs"/>
              </a:rPr>
              <a:t> (d = 1/p), Earth as baseline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   up to 100 pc (</a:t>
            </a:r>
            <a:r>
              <a:rPr lang="en-US" sz="2800" dirty="0" err="1" smtClean="0">
                <a:cs typeface="+mn-cs"/>
              </a:rPr>
              <a:t>gd</a:t>
            </a:r>
            <a:r>
              <a:rPr lang="en-US" sz="2800" dirty="0" smtClean="0">
                <a:cs typeface="+mn-cs"/>
              </a:rPr>
              <a:t> based) - 1 </a:t>
            </a:r>
            <a:r>
              <a:rPr lang="en-US" sz="2800" dirty="0" err="1" smtClean="0">
                <a:cs typeface="+mn-cs"/>
              </a:rPr>
              <a:t>kpc</a:t>
            </a:r>
            <a:r>
              <a:rPr lang="en-US" sz="2800" dirty="0" smtClean="0">
                <a:cs typeface="+mn-cs"/>
              </a:rPr>
              <a:t> (</a:t>
            </a:r>
            <a:r>
              <a:rPr lang="en-US" sz="2800" dirty="0" err="1" smtClean="0">
                <a:cs typeface="+mn-cs"/>
              </a:rPr>
              <a:t>Hipparcos</a:t>
            </a:r>
            <a:r>
              <a:rPr lang="en-US" sz="2800" dirty="0" smtClean="0">
                <a:cs typeface="+mn-cs"/>
              </a:rPr>
              <a:t> Satellite)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Spectroscopic parallax: </a:t>
            </a:r>
            <a:r>
              <a:rPr lang="en-US" sz="2800" dirty="0" smtClean="0">
                <a:cs typeface="+mn-cs"/>
              </a:rPr>
              <a:t>spectral type of star gives absolute L on H-R diagram, up to 50-60 </a:t>
            </a:r>
            <a:r>
              <a:rPr lang="en-US" sz="2800" dirty="0" err="1" smtClean="0">
                <a:cs typeface="+mn-cs"/>
              </a:rPr>
              <a:t>kpc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Cepheids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and RR </a:t>
            </a:r>
            <a:r>
              <a:rPr lang="en-US" sz="2800" b="1" dirty="0" err="1" smtClean="0">
                <a:solidFill>
                  <a:srgbClr val="FF0000"/>
                </a:solidFill>
                <a:cs typeface="+mn-cs"/>
              </a:rPr>
              <a:t>Lyrae</a:t>
            </a:r>
            <a:r>
              <a:rPr lang="en-US" sz="2800" dirty="0"/>
              <a:t>:</a:t>
            </a:r>
            <a:r>
              <a:rPr lang="en-US" sz="2800" dirty="0" smtClean="0">
                <a:cs typeface="+mn-cs"/>
              </a:rPr>
              <a:t> up to ~30-40 </a:t>
            </a:r>
            <a:r>
              <a:rPr lang="en-US" sz="2800" dirty="0" err="1" smtClean="0">
                <a:cs typeface="+mn-cs"/>
              </a:rPr>
              <a:t>Mpc</a:t>
            </a:r>
            <a:r>
              <a:rPr lang="en-US" sz="2800" dirty="0" smtClean="0">
                <a:cs typeface="+mn-cs"/>
              </a:rPr>
              <a:t> (using Hubble Space Telescope), out to about Virgo cluster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Tully-Fisher Relation</a:t>
            </a:r>
            <a:r>
              <a:rPr lang="en-US" sz="2800" dirty="0" smtClean="0">
                <a:cs typeface="+mn-cs"/>
              </a:rPr>
              <a:t>: L is proportional to the Doppler width of the 21 cm H-line (proportiona</a:t>
            </a:r>
            <a:r>
              <a:rPr lang="en-US" sz="2800" dirty="0" smtClean="0"/>
              <a:t>l to mass</a:t>
            </a:r>
            <a:r>
              <a:rPr lang="en-US" sz="2800" dirty="0"/>
              <a:t> </a:t>
            </a:r>
            <a:r>
              <a:rPr lang="en-US" sz="2800" dirty="0" smtClean="0"/>
              <a:t>and L)</a:t>
            </a: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cs typeface="+mn-cs"/>
              </a:rPr>
              <a:t>     - </a:t>
            </a:r>
            <a:r>
              <a:rPr lang="en-US" sz="2800" b="1" dirty="0" smtClean="0">
                <a:solidFill>
                  <a:srgbClr val="FF0000"/>
                </a:solidFill>
              </a:rPr>
              <a:t>Supernovae: </a:t>
            </a:r>
            <a:r>
              <a:rPr lang="en-US" sz="2800" dirty="0" smtClean="0">
                <a:cs typeface="+mn-cs"/>
              </a:rPr>
              <a:t>up to a few hundred </a:t>
            </a:r>
            <a:r>
              <a:rPr lang="en-US" sz="2800" dirty="0" err="1" smtClean="0">
                <a:cs typeface="+mn-cs"/>
              </a:rPr>
              <a:t>Mpc</a:t>
            </a:r>
            <a:r>
              <a:rPr lang="en-US" sz="2800" dirty="0" smtClean="0">
                <a:cs typeface="+mn-cs"/>
              </a:rPr>
              <a:t> (using HST); brightest light sources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Each </a:t>
            </a:r>
            <a:r>
              <a:rPr lang="en-US" sz="2800" b="1" dirty="0" smtClean="0">
                <a:solidFill>
                  <a:srgbClr val="FF0000"/>
                </a:solidFill>
              </a:rPr>
              <a:t>step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calibrates the next one – </a:t>
            </a:r>
            <a:r>
              <a:rPr lang="ja-JP" altLang="en-US" sz="2800" b="1" dirty="0" smtClean="0">
                <a:solidFill>
                  <a:srgbClr val="FF0000"/>
                </a:solidFill>
                <a:latin typeface="Arial"/>
                <a:cs typeface="+mn-cs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bootstrap method</a:t>
            </a:r>
            <a:r>
              <a:rPr lang="en-US" sz="2800" b="1" dirty="0" smtClean="0">
                <a:solidFill>
                  <a:srgbClr val="FF0000"/>
                </a:solidFill>
                <a:latin typeface="Arial"/>
              </a:rPr>
              <a:t>”</a:t>
            </a: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Observed Flux and Luminosity</a:t>
            </a:r>
          </a:p>
        </p:txBody>
      </p:sp>
      <p:pic>
        <p:nvPicPr>
          <p:cNvPr id="8194" name="Picture 1027" descr="C:\Documents and Settings\AnilPradhan\My Documents\A162\figures\LumDis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2097088"/>
            <a:ext cx="3703637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Text Box 1028"/>
          <p:cNvSpPr txBox="1">
            <a:spLocks noChangeArrowheads="1"/>
          </p:cNvSpPr>
          <p:nvPr/>
        </p:nvSpPr>
        <p:spPr bwMode="auto">
          <a:xfrm>
            <a:off x="1066800" y="4076700"/>
            <a:ext cx="734828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n-cs"/>
              </a:rPr>
              <a:t>Distance Modulus:     m – M = 5 Log (d/10)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n-cs"/>
              </a:rPr>
              <a:t> m – measured (apparent) magnitude 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n-cs"/>
              </a:rPr>
              <a:t> M – absolute magnitude at 10 pc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9218" name="Picture 3" descr="C:\Documents and Settings\AnilPradhan\My Documents\A162\figures\SpecParalla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75"/>
            <a:ext cx="8229600" cy="57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160449"/>
            <a:ext cx="9211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Determine spectral type and temperature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 Absolute luminosity (M) on HR diagram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Cepheid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Stars: Absolute Luminosity (M)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Known from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Period</a:t>
            </a:r>
            <a:br>
              <a:rPr lang="en-US" sz="2800" b="1" dirty="0" smtClean="0">
                <a:solidFill>
                  <a:srgbClr val="FF0000"/>
                </a:solidFill>
                <a:cs typeface="+mj-cs"/>
              </a:rPr>
            </a:b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Variable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apparent magnitude (m) with Time (days)</a:t>
            </a:r>
            <a:br>
              <a:rPr lang="en-US" sz="2800" b="1" dirty="0" smtClean="0">
                <a:solidFill>
                  <a:srgbClr val="FF0000"/>
                </a:solidFill>
                <a:cs typeface="+mj-cs"/>
              </a:rPr>
            </a:br>
            <a:r>
              <a:rPr lang="en-US" sz="2800" b="1" dirty="0" smtClean="0">
                <a:solidFill>
                  <a:srgbClr val="FF0000"/>
                </a:solidFill>
                <a:cs typeface="+mj-cs"/>
              </a:rPr>
              <a:t>Distance modulus: m-M = 5 log (d/10) </a:t>
            </a:r>
            <a:r>
              <a:rPr lang="en-US" sz="2800" b="1" dirty="0" smtClean="0">
                <a:solidFill>
                  <a:srgbClr val="FF0000"/>
                </a:solidFill>
                <a:cs typeface="+mj-cs"/>
                <a:sym typeface="Wingdings"/>
              </a:rPr>
              <a:t> distance</a:t>
            </a:r>
            <a:endParaRPr lang="en-US" sz="2800" b="1" dirty="0" smtClean="0">
              <a:solidFill>
                <a:srgbClr val="FF0000"/>
              </a:solidFill>
              <a:cs typeface="+mj-cs"/>
            </a:endParaRPr>
          </a:p>
        </p:txBody>
      </p:sp>
      <p:pic>
        <p:nvPicPr>
          <p:cNvPr id="48130" name="Picture 3" descr="C:\Documents and Settings\AnilPradhan\My Documents\A162\fig25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7325"/>
            <a:ext cx="85344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Period-Luminosity Relation:</a:t>
            </a:r>
            <a:br>
              <a:rPr lang="en-US" b="1" dirty="0" smtClean="0">
                <a:solidFill>
                  <a:srgbClr val="FF0000"/>
                </a:solidFill>
                <a:cs typeface="+mj-cs"/>
              </a:rPr>
            </a:br>
            <a:r>
              <a:rPr lang="en-US" b="1" dirty="0" smtClean="0">
                <a:solidFill>
                  <a:srgbClr val="FF0000"/>
                </a:solidFill>
                <a:cs typeface="+mj-cs"/>
              </a:rPr>
              <a:t>Pulsating Cepheid, RR </a:t>
            </a:r>
            <a:r>
              <a:rPr lang="en-US" b="1" dirty="0" err="1" smtClean="0">
                <a:solidFill>
                  <a:srgbClr val="FF0000"/>
                </a:solidFill>
                <a:cs typeface="+mj-cs"/>
              </a:rPr>
              <a:t>Lyrae</a:t>
            </a:r>
            <a:r>
              <a:rPr lang="en-US" b="1" dirty="0" smtClean="0">
                <a:solidFill>
                  <a:srgbClr val="FF0000"/>
                </a:solidFill>
                <a:cs typeface="+mj-cs"/>
              </a:rPr>
              <a:t> Stars</a:t>
            </a:r>
          </a:p>
        </p:txBody>
      </p:sp>
      <p:pic>
        <p:nvPicPr>
          <p:cNvPr id="19458" name="Picture 3" descr="C:\Documents and Settings\AnilPradhan\My Documents\A162\fig25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295400"/>
            <a:ext cx="853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80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“Three Pillars” of Big Bang Theory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Redshift</a:t>
            </a:r>
            <a:r>
              <a:rPr lang="en-US" dirty="0" smtClean="0"/>
              <a:t> of galaxies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Look for brightest active galaxies </a:t>
            </a:r>
            <a:r>
              <a:rPr lang="en-US" dirty="0" err="1"/>
              <a:t>powerd</a:t>
            </a:r>
            <a:r>
              <a:rPr lang="en-US" dirty="0"/>
              <a:t> by black </a:t>
            </a:r>
            <a:r>
              <a:rPr lang="en-US" dirty="0" smtClean="0"/>
              <a:t>holes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FF0000"/>
                </a:solidFill>
              </a:rPr>
              <a:t>CMB</a:t>
            </a:r>
            <a:r>
              <a:rPr lang="en-US" dirty="0" smtClean="0"/>
              <a:t> (Cosmic Microwave Background)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Varies with look-back time and temperature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3.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BBN</a:t>
            </a:r>
            <a:r>
              <a:rPr lang="en-US" dirty="0" smtClean="0"/>
              <a:t>  (Big Bang </a:t>
            </a:r>
            <a:r>
              <a:rPr lang="en-US" dirty="0" err="1" smtClean="0"/>
              <a:t>Nucleosynthesis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Primordial proportion of H, He and isotopes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4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4619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Light Curves of Supernovae</a:t>
            </a:r>
          </a:p>
        </p:txBody>
      </p:sp>
      <p:pic>
        <p:nvPicPr>
          <p:cNvPr id="31748" name="Picture 4" descr="fig22-2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974" y="1197705"/>
            <a:ext cx="5640387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94649" y="1157619"/>
            <a:ext cx="3070184" cy="5355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/>
              <a:t>Light decay curves</a:t>
            </a:r>
          </a:p>
          <a:p>
            <a:r>
              <a:rPr lang="en-US" b="1" dirty="0"/>
              <a:t>w</a:t>
            </a:r>
            <a:r>
              <a:rPr lang="en-US" b="1" dirty="0" smtClean="0"/>
              <a:t>ith time (days) calibrated </a:t>
            </a:r>
          </a:p>
          <a:p>
            <a:r>
              <a:rPr lang="en-US" b="1" dirty="0"/>
              <a:t>t</a:t>
            </a:r>
            <a:r>
              <a:rPr lang="en-US" b="1" dirty="0" smtClean="0"/>
              <a:t>o ascertain absolute</a:t>
            </a:r>
          </a:p>
          <a:p>
            <a:r>
              <a:rPr lang="en-US" b="1" dirty="0"/>
              <a:t>l</a:t>
            </a:r>
            <a:r>
              <a:rPr lang="en-US" b="1" dirty="0" smtClean="0"/>
              <a:t>uminosity</a:t>
            </a:r>
          </a:p>
          <a:p>
            <a:endParaRPr lang="en-US" b="1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Depends on progenitor</a:t>
            </a:r>
          </a:p>
          <a:p>
            <a:r>
              <a:rPr lang="en-US" b="1" dirty="0"/>
              <a:t>m</a:t>
            </a:r>
            <a:r>
              <a:rPr lang="en-US" b="1" dirty="0" smtClean="0"/>
              <a:t>ass, related to the</a:t>
            </a:r>
          </a:p>
          <a:p>
            <a:r>
              <a:rPr lang="en-US" b="1" dirty="0" smtClean="0"/>
              <a:t>Chandrasekhar limit</a:t>
            </a:r>
          </a:p>
          <a:p>
            <a:r>
              <a:rPr lang="en-US" b="1" dirty="0" smtClean="0"/>
              <a:t>1.44 M(Sun)</a:t>
            </a:r>
          </a:p>
          <a:p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 White dwarf with </a:t>
            </a:r>
          </a:p>
          <a:p>
            <a:r>
              <a:rPr lang="en-US" b="1" dirty="0" smtClean="0"/>
              <a:t>Companion star accretes </a:t>
            </a:r>
          </a:p>
          <a:p>
            <a:r>
              <a:rPr lang="en-US" b="1" dirty="0" smtClean="0"/>
              <a:t>Matter until its mass exceeds</a:t>
            </a:r>
          </a:p>
          <a:p>
            <a:r>
              <a:rPr lang="en-US" b="1" dirty="0" smtClean="0"/>
              <a:t>The Chandrasekhar limit and</a:t>
            </a:r>
          </a:p>
          <a:p>
            <a:r>
              <a:rPr lang="en-US" b="1" dirty="0" smtClean="0"/>
              <a:t>Thermonuclear fusion ensues.</a:t>
            </a:r>
          </a:p>
          <a:p>
            <a:r>
              <a:rPr lang="en-US" b="1" dirty="0" smtClean="0"/>
              <a:t>The star explodes as </a:t>
            </a:r>
          </a:p>
          <a:p>
            <a:r>
              <a:rPr lang="en-US" b="1" dirty="0" smtClean="0"/>
              <a:t>Type </a:t>
            </a:r>
            <a:r>
              <a:rPr lang="en-US" b="1" dirty="0"/>
              <a:t>1</a:t>
            </a:r>
            <a:r>
              <a:rPr lang="en-US" b="1" dirty="0" smtClean="0"/>
              <a:t>a SN or SN 1a</a:t>
            </a:r>
          </a:p>
          <a:p>
            <a:endParaRPr lang="en-US" b="1" dirty="0" smtClean="0"/>
          </a:p>
          <a:p>
            <a:r>
              <a:rPr lang="en-US" b="1" dirty="0"/>
              <a:t> </a:t>
            </a:r>
            <a:r>
              <a:rPr lang="en-US" b="1" dirty="0" smtClean="0"/>
              <a:t>   </a:t>
            </a:r>
            <a:endParaRPr lang="en-US" b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780049" y="4030294"/>
            <a:ext cx="1160031" cy="1805848"/>
          </a:xfrm>
          <a:prstGeom prst="straightConnector1">
            <a:avLst/>
          </a:prstGeom>
          <a:ln w="28575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0970" y="5749017"/>
            <a:ext cx="6211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SN Type II</a:t>
            </a:r>
            <a:r>
              <a:rPr lang="en-US" b="1" dirty="0" smtClean="0"/>
              <a:t>: Massive star gravitational core collapse supernovae</a:t>
            </a:r>
          </a:p>
          <a:p>
            <a:r>
              <a:rPr lang="en-US" b="1" dirty="0"/>
              <a:t>t</a:t>
            </a:r>
            <a:r>
              <a:rPr lang="en-US" b="1" dirty="0" smtClean="0"/>
              <a:t>hat end up as neutron stars or black holes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020055" y="2136439"/>
            <a:ext cx="670018" cy="33002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20071" y="1786988"/>
            <a:ext cx="2370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Binary stars: WD + star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SN 1a</a:t>
            </a:r>
            <a:r>
              <a:rPr lang="en-US" b="1" dirty="0" smtClean="0"/>
              <a:t>: WD explosion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87118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tance-ladder-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030" y="142240"/>
            <a:ext cx="68474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0013" y="142240"/>
            <a:ext cx="71899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Determination of Cosmological Distances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8475" y="2040148"/>
            <a:ext cx="30661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Doppler width of 21 cm H line</a:t>
            </a:r>
          </a:p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aps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b="1" dirty="0" smtClean="0">
                <a:solidFill>
                  <a:srgbClr val="FF0000"/>
                </a:solidFill>
              </a:rPr>
              <a:t>otation </a:t>
            </a:r>
            <a:r>
              <a:rPr lang="en-US" b="1" smtClean="0">
                <a:solidFill>
                  <a:srgbClr val="FF0000"/>
                </a:solidFill>
              </a:rPr>
              <a:t>velocity and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luminosity of a galaxy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8696" y="4060296"/>
            <a:ext cx="20826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“Standard Candle”: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 light source of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known luminosity,</a:t>
            </a:r>
          </a:p>
          <a:p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uch as </a:t>
            </a:r>
            <a:r>
              <a:rPr lang="en-US" b="1" dirty="0" err="1" smtClean="0">
                <a:solidFill>
                  <a:srgbClr val="FF0000"/>
                </a:solidFill>
              </a:rPr>
              <a:t>Cepheids</a:t>
            </a:r>
            <a:r>
              <a:rPr lang="en-US" b="1" dirty="0" smtClean="0">
                <a:solidFill>
                  <a:srgbClr val="FF0000"/>
                </a:solidFill>
              </a:rPr>
              <a:t> 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SN 1a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644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851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0000"/>
                </a:solidFill>
                <a:cs typeface="+mj-cs"/>
              </a:rPr>
              <a:t>Supernovae vs. Redshift </a:t>
            </a:r>
          </a:p>
        </p:txBody>
      </p:sp>
      <p:pic>
        <p:nvPicPr>
          <p:cNvPr id="10242" name="Picture 3" descr="C:\Documents and Settings\AnilPradhan\My Documents\A162\figures\fig28-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239838"/>
            <a:ext cx="7808913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052"/>
            <a:ext cx="7620208" cy="570041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890162" y="2838576"/>
            <a:ext cx="1860050" cy="1470802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500178" y="3877262"/>
            <a:ext cx="1250034" cy="620045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590180" y="4650338"/>
            <a:ext cx="1160032" cy="1100081"/>
          </a:xfrm>
          <a:prstGeom prst="straightConnector1">
            <a:avLst/>
          </a:prstGeom>
          <a:ln w="38100" cmpd="sng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0212" y="240948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Accelerating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840214" y="3573977"/>
            <a:ext cx="11617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Uniform</a:t>
            </a:r>
          </a:p>
          <a:p>
            <a:r>
              <a:rPr lang="en-US" b="1" dirty="0" smtClean="0"/>
              <a:t>Hubble</a:t>
            </a:r>
          </a:p>
          <a:p>
            <a:r>
              <a:rPr lang="en-US" b="1" dirty="0" smtClean="0"/>
              <a:t>Expansion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02605" y="5337247"/>
            <a:ext cx="1441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Gravitational</a:t>
            </a:r>
          </a:p>
          <a:p>
            <a:r>
              <a:rPr lang="en-US" b="1" dirty="0" smtClean="0"/>
              <a:t>Collapse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40025" y="155359"/>
            <a:ext cx="72891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Acceleration of the Universe: Dark Energy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43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875" y="274638"/>
            <a:ext cx="8543925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Big Bang: Empirical Evidence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831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All of the following observational facts would be difficult to explain but for the BB expansion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Recession</a:t>
            </a:r>
            <a:r>
              <a:rPr lang="en-US" dirty="0" smtClean="0"/>
              <a:t> of galaxies</a:t>
            </a:r>
          </a:p>
          <a:p>
            <a:r>
              <a:rPr lang="en-US" dirty="0"/>
              <a:t> </a:t>
            </a:r>
            <a:r>
              <a:rPr lang="en-US" dirty="0" smtClean="0"/>
              <a:t>Hubble expansion: </a:t>
            </a:r>
            <a:r>
              <a:rPr lang="en-US" b="1" dirty="0" smtClean="0">
                <a:solidFill>
                  <a:srgbClr val="FF0000"/>
                </a:solidFill>
              </a:rPr>
              <a:t>Redshift-distance relation</a:t>
            </a:r>
          </a:p>
          <a:p>
            <a:r>
              <a:rPr lang="en-US" dirty="0"/>
              <a:t> </a:t>
            </a:r>
            <a:r>
              <a:rPr lang="en-US" dirty="0" smtClean="0"/>
              <a:t>No center or edge: </a:t>
            </a:r>
            <a:r>
              <a:rPr lang="en-US" b="1" dirty="0" smtClean="0">
                <a:solidFill>
                  <a:srgbClr val="FF0000"/>
                </a:solidFill>
              </a:rPr>
              <a:t>Large-scale structure </a:t>
            </a:r>
          </a:p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Cosmic Microwave Background</a:t>
            </a:r>
          </a:p>
          <a:p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Big Bang </a:t>
            </a:r>
            <a:r>
              <a:rPr lang="en-US" b="1" dirty="0" err="1" smtClean="0">
                <a:solidFill>
                  <a:srgbClr val="FF0000"/>
                </a:solidFill>
              </a:rPr>
              <a:t>Nucleosynthesis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(BBN): H, D, He, Li</a:t>
            </a:r>
          </a:p>
          <a:p>
            <a:r>
              <a:rPr lang="en-US" b="1" dirty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Age of the Universe</a:t>
            </a:r>
            <a:r>
              <a:rPr lang="en-US" b="1" dirty="0" smtClean="0"/>
              <a:t> and stars</a:t>
            </a:r>
          </a:p>
          <a:p>
            <a:r>
              <a:rPr lang="en-US" b="1" dirty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Olber’s</a:t>
            </a:r>
            <a:r>
              <a:rPr lang="en-US" b="1" dirty="0" smtClean="0">
                <a:solidFill>
                  <a:srgbClr val="FF0000"/>
                </a:solidFill>
              </a:rPr>
              <a:t> paradox </a:t>
            </a:r>
            <a:r>
              <a:rPr lang="en-US" b="1" dirty="0" smtClean="0"/>
              <a:t>resolved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98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gBan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190500"/>
            <a:ext cx="78930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53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053s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266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12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0482" name="Picture 3" descr="C:\Documents and Settings\AnilPradhan\My Documents\A162\figures\Slide0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j-cs"/>
            </a:endParaRPr>
          </a:p>
        </p:txBody>
      </p:sp>
      <p:pic>
        <p:nvPicPr>
          <p:cNvPr id="25602" name="Picture 3" descr="C:\Documents and Settings\AnilPradhan\My Documents\A162\figures\hu_animex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222375"/>
            <a:ext cx="440055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Olber’s</a:t>
            </a:r>
            <a:r>
              <a:rPr lang="en-US" b="1" dirty="0" smtClean="0">
                <a:solidFill>
                  <a:srgbClr val="FF0000"/>
                </a:solidFill>
              </a:rPr>
              <a:t> Paradox Resolved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05" y="1600200"/>
            <a:ext cx="8770239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Universe is expanding and finite</a:t>
            </a:r>
          </a:p>
          <a:p>
            <a:r>
              <a:rPr lang="en-US" dirty="0"/>
              <a:t> </a:t>
            </a:r>
            <a:r>
              <a:rPr lang="en-US" dirty="0" smtClean="0"/>
              <a:t>Time since the Big Bang </a:t>
            </a:r>
            <a:r>
              <a:rPr lang="en-US" dirty="0" smtClean="0">
                <a:sym typeface="Wingdings"/>
              </a:rPr>
              <a:t> Age of </a:t>
            </a:r>
            <a:r>
              <a:rPr lang="en-US" smtClean="0">
                <a:sym typeface="Wingdings"/>
              </a:rPr>
              <a:t>the Universe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“Observable” Universe distance: 13.7 LYs </a:t>
            </a:r>
          </a:p>
          <a:p>
            <a:r>
              <a:rPr lang="en-US" dirty="0"/>
              <a:t> </a:t>
            </a:r>
            <a:r>
              <a:rPr lang="en-US" dirty="0" smtClean="0"/>
              <a:t>Light from galaxies outside of this distance has not yet reached us</a:t>
            </a:r>
          </a:p>
          <a:p>
            <a:r>
              <a:rPr lang="en-US" dirty="0"/>
              <a:t> </a:t>
            </a:r>
            <a:r>
              <a:rPr lang="en-US" dirty="0" smtClean="0"/>
              <a:t>Actual size of the Universe greater than 13.7 Lys</a:t>
            </a:r>
          </a:p>
          <a:p>
            <a:r>
              <a:rPr lang="en-US" dirty="0"/>
              <a:t> </a:t>
            </a:r>
            <a:r>
              <a:rPr lang="en-US" dirty="0" smtClean="0"/>
              <a:t>Depends on expansion speed and acceleration or deceleration due to matter/energy density in the Universe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30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1299</Words>
  <Application>Microsoft Macintosh PowerPoint</Application>
  <PresentationFormat>On-screen Show (4:3)</PresentationFormat>
  <Paragraphs>169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Alternative View of the Universe!</vt:lpstr>
      <vt:lpstr>Back to the Beginning: Big Bang</vt:lpstr>
      <vt:lpstr>“Three Pillars” of Big Bang Theory</vt:lpstr>
      <vt:lpstr>The Big Bang: Empirical Evidence</vt:lpstr>
      <vt:lpstr>PowerPoint Presentation</vt:lpstr>
      <vt:lpstr>PowerPoint Presentation</vt:lpstr>
      <vt:lpstr>PowerPoint Presentation</vt:lpstr>
      <vt:lpstr>PowerPoint Presentation</vt:lpstr>
      <vt:lpstr>Olber’s Paradox Resolved</vt:lpstr>
      <vt:lpstr>Cosmic Horizon: Farthest visible distance at a given time</vt:lpstr>
      <vt:lpstr>Background radiation and temperature of the Universe</vt:lpstr>
      <vt:lpstr>PowerPoint Presentation</vt:lpstr>
      <vt:lpstr>PowerPoint Presentation</vt:lpstr>
      <vt:lpstr>Cosmic Microwave Background Radiation (CMBR) </vt:lpstr>
      <vt:lpstr>Cosmic Microwave Background </vt:lpstr>
      <vt:lpstr>PowerPoint Presentation</vt:lpstr>
      <vt:lpstr>Hubble’s Law</vt:lpstr>
      <vt:lpstr>PowerPoint Presentation</vt:lpstr>
      <vt:lpstr>PowerPoint Presentation</vt:lpstr>
      <vt:lpstr>PowerPoint Presentation</vt:lpstr>
      <vt:lpstr>Ages of the Universe and Stars</vt:lpstr>
      <vt:lpstr>Atomic Matter: Recombination What were the first atoms formed? </vt:lpstr>
      <vt:lpstr>Big Bang Nucleosynthesis (BBN)</vt:lpstr>
      <vt:lpstr>PowerPoint Presentation</vt:lpstr>
      <vt:lpstr>Cosmological Distance Ladder</vt:lpstr>
      <vt:lpstr>Observed Flux and Luminosity</vt:lpstr>
      <vt:lpstr>PowerPoint Presentation</vt:lpstr>
      <vt:lpstr>Cepheid Stars: Absolute Luminosity (M) Known from Period Variable apparent magnitude (m) with Time (days) Distance modulus: m-M = 5 log (d/10)  distance</vt:lpstr>
      <vt:lpstr>Period-Luminosity Relation: Pulsating Cepheid, RR Lyrae Stars</vt:lpstr>
      <vt:lpstr>Light Curves of Supernovae</vt:lpstr>
      <vt:lpstr>PowerPoint Presentation</vt:lpstr>
      <vt:lpstr>Supernovae vs. Redshift </vt:lpstr>
      <vt:lpstr>PowerPoint Presentation</vt:lpstr>
    </vt:vector>
  </TitlesOfParts>
  <Company>Department of Astronomy, The Ohio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Anil Pradhan</dc:creator>
  <cp:lastModifiedBy>Anil Pradhan</cp:lastModifiedBy>
  <cp:revision>141</cp:revision>
  <dcterms:created xsi:type="dcterms:W3CDTF">2014-12-03T20:19:16Z</dcterms:created>
  <dcterms:modified xsi:type="dcterms:W3CDTF">2018-11-07T18:48:56Z</dcterms:modified>
</cp:coreProperties>
</file>