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3" r:id="rId2"/>
    <p:sldId id="274" r:id="rId3"/>
    <p:sldId id="260" r:id="rId4"/>
    <p:sldId id="275" r:id="rId5"/>
    <p:sldId id="276" r:id="rId6"/>
    <p:sldId id="259" r:id="rId7"/>
    <p:sldId id="277" r:id="rId8"/>
    <p:sldId id="278" r:id="rId9"/>
    <p:sldId id="257" r:id="rId10"/>
    <p:sldId id="258" r:id="rId11"/>
    <p:sldId id="262" r:id="rId12"/>
    <p:sldId id="263" r:id="rId13"/>
    <p:sldId id="264" r:id="rId14"/>
    <p:sldId id="265" r:id="rId15"/>
    <p:sldId id="268" r:id="rId16"/>
    <p:sldId id="266" r:id="rId17"/>
    <p:sldId id="272" r:id="rId18"/>
    <p:sldId id="270" r:id="rId19"/>
    <p:sldId id="271" r:id="rId20"/>
    <p:sldId id="279" r:id="rId21"/>
    <p:sldId id="280" r:id="rId22"/>
    <p:sldId id="281" r:id="rId23"/>
    <p:sldId id="269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0" d="100"/>
          <a:sy n="130" d="100"/>
        </p:scale>
        <p:origin x="-2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8BBF2-2B50-3F43-AC1C-9C4BB3771CB1}" type="datetimeFigureOut">
              <a:rPr lang="en-US" smtClean="0"/>
              <a:t>15/11/18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DACC-11E9-9B46-958D-C47CE7675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2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8BBF2-2B50-3F43-AC1C-9C4BB3771CB1}" type="datetimeFigureOut">
              <a:rPr lang="en-US" smtClean="0"/>
              <a:t>15/11/18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DACC-11E9-9B46-958D-C47CE7675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094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8BBF2-2B50-3F43-AC1C-9C4BB3771CB1}" type="datetimeFigureOut">
              <a:rPr lang="en-US" smtClean="0"/>
              <a:t>15/11/18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DACC-11E9-9B46-958D-C47CE7675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8BBF2-2B50-3F43-AC1C-9C4BB3771CB1}" type="datetimeFigureOut">
              <a:rPr lang="en-US" smtClean="0"/>
              <a:t>15/11/18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DACC-11E9-9B46-958D-C47CE7675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186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8BBF2-2B50-3F43-AC1C-9C4BB3771CB1}" type="datetimeFigureOut">
              <a:rPr lang="en-US" smtClean="0"/>
              <a:t>15/11/18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DACC-11E9-9B46-958D-C47CE7675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093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8BBF2-2B50-3F43-AC1C-9C4BB3771CB1}" type="datetimeFigureOut">
              <a:rPr lang="en-US" smtClean="0"/>
              <a:t>15/11/18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DACC-11E9-9B46-958D-C47CE7675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889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8BBF2-2B50-3F43-AC1C-9C4BB3771CB1}" type="datetimeFigureOut">
              <a:rPr lang="en-US" smtClean="0"/>
              <a:t>15/11/18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DACC-11E9-9B46-958D-C47CE7675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85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8BBF2-2B50-3F43-AC1C-9C4BB3771CB1}" type="datetimeFigureOut">
              <a:rPr lang="en-US" smtClean="0"/>
              <a:t>15/11/18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DACC-11E9-9B46-958D-C47CE7675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1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8BBF2-2B50-3F43-AC1C-9C4BB3771CB1}" type="datetimeFigureOut">
              <a:rPr lang="en-US" smtClean="0"/>
              <a:t>15/11/18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DACC-11E9-9B46-958D-C47CE7675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23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8BBF2-2B50-3F43-AC1C-9C4BB3771CB1}" type="datetimeFigureOut">
              <a:rPr lang="en-US" smtClean="0"/>
              <a:t>15/11/18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DACC-11E9-9B46-958D-C47CE7675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364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8BBF2-2B50-3F43-AC1C-9C4BB3771CB1}" type="datetimeFigureOut">
              <a:rPr lang="en-US" smtClean="0"/>
              <a:t>15/11/18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1DACC-11E9-9B46-958D-C47CE7675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13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8BBF2-2B50-3F43-AC1C-9C4BB3771CB1}" type="datetimeFigureOut">
              <a:rPr lang="en-US" smtClean="0"/>
              <a:t>15/11/18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1DACC-11E9-9B46-958D-C47CE7675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0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Inflation, Expansion, Acceleration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86148" cy="4525963"/>
          </a:xfrm>
        </p:spPr>
        <p:txBody>
          <a:bodyPr/>
          <a:lstStyle/>
          <a:p>
            <a:r>
              <a:rPr lang="en-US" dirty="0" smtClean="0"/>
              <a:t> Two observed properties of the Universe, homogeneity and isotropy, constitute the </a:t>
            </a:r>
            <a:r>
              <a:rPr lang="en-US" b="1" dirty="0" smtClean="0">
                <a:solidFill>
                  <a:srgbClr val="FF0000"/>
                </a:solidFill>
              </a:rPr>
              <a:t>Cosmological Principle</a:t>
            </a:r>
            <a:endParaRPr lang="en-US" dirty="0" smtClean="0"/>
          </a:p>
          <a:p>
            <a:r>
              <a:rPr lang="en-US" dirty="0" smtClean="0"/>
              <a:t>Manifest in Large-scale structure: Universe appears the same in every direction everywhere</a:t>
            </a:r>
          </a:p>
          <a:p>
            <a:r>
              <a:rPr lang="en-US" b="1" dirty="0"/>
              <a:t> </a:t>
            </a:r>
            <a:r>
              <a:rPr lang="en-US" dirty="0" smtClean="0"/>
              <a:t>What accounts for this uniformity, given the highly non-uniform distribution of matter-energy on smaller scales (stars, galaxies, etc.) ?</a:t>
            </a:r>
            <a:endParaRPr lang="en-US" b="1" dirty="0" smtClean="0"/>
          </a:p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315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str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431800"/>
            <a:ext cx="7820025" cy="59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65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rge-scale-struct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9900"/>
            <a:ext cx="9144000" cy="335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606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rge_scale_structur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7086600" cy="5981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32508" y="432772"/>
            <a:ext cx="6433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Hot Dark Matter (HDM), Cold Dark Matter (CDM)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44161" y="1644050"/>
            <a:ext cx="2333504" cy="4801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Possible HDM:</a:t>
            </a:r>
          </a:p>
          <a:p>
            <a:r>
              <a:rPr lang="en-US" dirty="0" smtClean="0"/>
              <a:t>Particles moving close</a:t>
            </a:r>
          </a:p>
          <a:p>
            <a:r>
              <a:rPr lang="en-US" dirty="0" smtClean="0"/>
              <a:t>to c, speed of light</a:t>
            </a:r>
          </a:p>
          <a:p>
            <a:r>
              <a:rPr lang="en-US" dirty="0" smtClean="0"/>
              <a:t>e.g. neutrinos with</a:t>
            </a:r>
          </a:p>
          <a:p>
            <a:r>
              <a:rPr lang="en-US" dirty="0"/>
              <a:t>v</a:t>
            </a:r>
            <a:r>
              <a:rPr lang="en-US" dirty="0" smtClean="0"/>
              <a:t>ery tiny mass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Possible CDM: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 smtClean="0"/>
              <a:t>WIMP: (Weakly </a:t>
            </a:r>
          </a:p>
          <a:p>
            <a:r>
              <a:rPr lang="en-US" dirty="0" smtClean="0"/>
              <a:t>Interacting Massive</a:t>
            </a:r>
          </a:p>
          <a:p>
            <a:r>
              <a:rPr lang="en-US" dirty="0" smtClean="0"/>
              <a:t>Particles), like </a:t>
            </a:r>
          </a:p>
          <a:p>
            <a:r>
              <a:rPr lang="en-US" dirty="0"/>
              <a:t>n</a:t>
            </a:r>
            <a:r>
              <a:rPr lang="en-US" dirty="0" smtClean="0"/>
              <a:t>eutrinos but more </a:t>
            </a:r>
          </a:p>
          <a:p>
            <a:r>
              <a:rPr lang="en-US" dirty="0"/>
              <a:t>m</a:t>
            </a:r>
            <a:r>
              <a:rPr lang="en-US" dirty="0" smtClean="0"/>
              <a:t>assive</a:t>
            </a:r>
          </a:p>
          <a:p>
            <a:endParaRPr lang="en-US" dirty="0"/>
          </a:p>
          <a:p>
            <a:r>
              <a:rPr lang="en-US" dirty="0" smtClean="0"/>
              <a:t>MACHO: (Massive</a:t>
            </a:r>
          </a:p>
          <a:p>
            <a:r>
              <a:rPr lang="en-US" dirty="0" smtClean="0"/>
              <a:t>Compact Halo Objects)</a:t>
            </a:r>
          </a:p>
          <a:p>
            <a:r>
              <a:rPr lang="en-US" dirty="0" smtClean="0"/>
              <a:t>Brown dwarfs or failed</a:t>
            </a:r>
          </a:p>
          <a:p>
            <a:r>
              <a:rPr lang="en-US" dirty="0" smtClean="0"/>
              <a:t>stars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874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rawing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5" y="0"/>
            <a:ext cx="673124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15421" y="1587500"/>
            <a:ext cx="168237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Numerical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Simulations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Computer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Models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At various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Redshift</a:t>
            </a:r>
          </a:p>
          <a:p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460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roppedImage-filter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1549400"/>
            <a:ext cx="88138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812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nr0145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061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echar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1092200"/>
            <a:ext cx="8089900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445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How did galaxies evolve?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750" y="1417638"/>
            <a:ext cx="8985250" cy="4757737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Baryon</a:t>
            </a:r>
            <a:r>
              <a:rPr lang="en-US" b="1" dirty="0">
                <a:solidFill>
                  <a:srgbClr val="FF0000"/>
                </a:solidFill>
              </a:rPr>
              <a:t>-to-photon </a:t>
            </a:r>
            <a:r>
              <a:rPr lang="en-US" b="1" dirty="0" smtClean="0">
                <a:solidFill>
                  <a:srgbClr val="FF0000"/>
                </a:solidFill>
              </a:rPr>
              <a:t>(matter to energy) ratio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Symbol" charset="2"/>
                <a:cs typeface="Symbol" charset="2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  h </a:t>
            </a:r>
            <a:r>
              <a:rPr lang="en-US" b="1" dirty="0" smtClean="0">
                <a:solidFill>
                  <a:srgbClr val="FF0000"/>
                </a:solidFill>
              </a:rPr>
              <a:t>increases with time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Quantum fluctuations </a:t>
            </a:r>
            <a:r>
              <a:rPr lang="en-US" dirty="0"/>
              <a:t>lead to </a:t>
            </a:r>
            <a:r>
              <a:rPr lang="en-US" dirty="0" smtClean="0"/>
              <a:t>inhomogeneity </a:t>
            </a:r>
            <a:r>
              <a:rPr lang="en-US" dirty="0"/>
              <a:t>in the </a:t>
            </a:r>
            <a:r>
              <a:rPr lang="en-US" dirty="0" smtClean="0"/>
              <a:t> primordial </a:t>
            </a:r>
            <a:r>
              <a:rPr lang="en-US" dirty="0"/>
              <a:t>radiation </a:t>
            </a:r>
            <a:r>
              <a:rPr lang="en-US" dirty="0" smtClean="0"/>
              <a:t>background</a:t>
            </a:r>
          </a:p>
          <a:p>
            <a:r>
              <a:rPr lang="en-US" dirty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Compression and expansion of matter</a:t>
            </a:r>
            <a:r>
              <a:rPr lang="en-US" dirty="0" smtClean="0"/>
              <a:t> at characteristic frequencies (like musical sound waves)</a:t>
            </a:r>
            <a:endParaRPr lang="en-US" dirty="0"/>
          </a:p>
          <a:p>
            <a:r>
              <a:rPr lang="en-US" dirty="0"/>
              <a:t>Amplitude of fluctuations </a:t>
            </a:r>
            <a:r>
              <a:rPr lang="en-US" dirty="0" smtClean="0"/>
              <a:t>grows, manifest </a:t>
            </a:r>
            <a:r>
              <a:rPr lang="en-US" dirty="0"/>
              <a:t>in </a:t>
            </a:r>
            <a:r>
              <a:rPr lang="en-US" b="1" dirty="0">
                <a:solidFill>
                  <a:srgbClr val="FF0000"/>
                </a:solidFill>
              </a:rPr>
              <a:t>temperature variations </a:t>
            </a:r>
            <a:r>
              <a:rPr lang="en-US" dirty="0"/>
              <a:t>or power </a:t>
            </a:r>
            <a:r>
              <a:rPr lang="en-US" dirty="0" smtClean="0"/>
              <a:t>spectrum</a:t>
            </a:r>
            <a:endParaRPr lang="en-US" dirty="0"/>
          </a:p>
          <a:p>
            <a:r>
              <a:rPr lang="en-US" dirty="0"/>
              <a:t>Oscillations imprinted on </a:t>
            </a:r>
            <a:r>
              <a:rPr lang="en-US" dirty="0" smtClean="0"/>
              <a:t>the radiation background</a:t>
            </a:r>
          </a:p>
          <a:p>
            <a:r>
              <a:rPr lang="en-US" dirty="0"/>
              <a:t> </a:t>
            </a:r>
            <a:r>
              <a:rPr lang="en-US" dirty="0" smtClean="0"/>
              <a:t>Observed in present-day CMB </a:t>
            </a:r>
            <a:r>
              <a:rPr lang="en-US" dirty="0" smtClean="0">
                <a:sym typeface="Wingdings"/>
              </a:rPr>
              <a:t> WMAP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                 PLANCK Satellite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651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flation-makeseed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41" y="2382395"/>
            <a:ext cx="6708259" cy="33135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1375" y="675947"/>
            <a:ext cx="1846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7350" y="522058"/>
            <a:ext cx="7869312" cy="1477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CMB is almost perfectly isotropic with quantum fluctuations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 of order 1/100,000, but they grow over time to form the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observed large-scale structure </a:t>
            </a:r>
          </a:p>
          <a:p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                                      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190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0950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74529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877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0000"/>
                </a:solidFill>
                <a:cs typeface="+mj-cs"/>
              </a:rPr>
              <a:t>Large-Scale structure of the Universe</a:t>
            </a:r>
          </a:p>
        </p:txBody>
      </p:sp>
      <p:sp>
        <p:nvSpPr>
          <p:cNvPr id="184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991600" cy="594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 Galaxies group into Clusters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 Milky Way is part of the Local Group: 39 galaxies out to ~ 1 </a:t>
            </a:r>
            <a:r>
              <a:rPr lang="en-US" dirty="0" err="1" smtClean="0">
                <a:cs typeface="+mn-cs"/>
              </a:rPr>
              <a:t>Mpc</a:t>
            </a:r>
            <a:endParaRPr lang="en-US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 Large-Scale Structure: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cs typeface="+mn-cs"/>
              </a:rPr>
              <a:t>      - Groups: 3 to 30 bright galaxies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cs typeface="+mn-cs"/>
              </a:rPr>
              <a:t>      - Clusters: &gt; 30 (up to 1000</a:t>
            </a:r>
            <a:r>
              <a:rPr lang="ja-JP" altLang="en-US" dirty="0" smtClean="0">
                <a:latin typeface="Arial"/>
                <a:cs typeface="+mn-cs"/>
              </a:rPr>
              <a:t>’</a:t>
            </a:r>
            <a:r>
              <a:rPr lang="en-US" dirty="0" smtClean="0">
                <a:cs typeface="+mn-cs"/>
              </a:rPr>
              <a:t>s) of bright galaxies;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cs typeface="+mn-cs"/>
              </a:rPr>
              <a:t>                       often with many more dwarf galaxies, 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cs typeface="+mn-cs"/>
              </a:rPr>
              <a:t>                       1 – 10 </a:t>
            </a:r>
            <a:r>
              <a:rPr lang="en-US" dirty="0" err="1" smtClean="0">
                <a:cs typeface="+mn-cs"/>
              </a:rPr>
              <a:t>Mpc</a:t>
            </a:r>
            <a:r>
              <a:rPr lang="en-US" dirty="0" smtClean="0">
                <a:cs typeface="+mn-cs"/>
              </a:rPr>
              <a:t> across;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cs typeface="+mn-cs"/>
              </a:rPr>
              <a:t>                       ~ 3000 clusters known       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cs typeface="+mn-cs"/>
              </a:rPr>
              <a:t>      - </a:t>
            </a:r>
            <a:r>
              <a:rPr lang="en-US" dirty="0" err="1" smtClean="0">
                <a:cs typeface="+mn-cs"/>
              </a:rPr>
              <a:t>Superclusters</a:t>
            </a:r>
            <a:r>
              <a:rPr lang="en-US" dirty="0" smtClean="0">
                <a:cs typeface="+mn-cs"/>
              </a:rPr>
              <a:t>: Clusters of Clusters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cs typeface="+mn-cs"/>
              </a:rPr>
              <a:t>      - Voids, filaments, &amp; Walls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End of Dark Ages: </a:t>
            </a:r>
            <a:r>
              <a:rPr lang="en-US" b="1" dirty="0" err="1" smtClean="0">
                <a:solidFill>
                  <a:srgbClr val="FF0000"/>
                </a:solidFill>
              </a:rPr>
              <a:t>Reionization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739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Dark Ages</a:t>
            </a:r>
            <a:r>
              <a:rPr lang="en-US" dirty="0" smtClean="0"/>
              <a:t>: After ~300,000 years </a:t>
            </a:r>
            <a:r>
              <a:rPr lang="en-US" dirty="0" smtClean="0"/>
              <a:t>following the atomic </a:t>
            </a:r>
            <a:r>
              <a:rPr lang="en-US" b="1" dirty="0">
                <a:solidFill>
                  <a:srgbClr val="FF0000"/>
                </a:solidFill>
              </a:rPr>
              <a:t>R</a:t>
            </a:r>
            <a:r>
              <a:rPr lang="en-US" b="1" dirty="0" smtClean="0">
                <a:solidFill>
                  <a:srgbClr val="FF0000"/>
                </a:solidFill>
              </a:rPr>
              <a:t>ecombination epoch</a:t>
            </a:r>
            <a:r>
              <a:rPr lang="en-US" dirty="0" smtClean="0"/>
              <a:t>, </a:t>
            </a:r>
            <a:r>
              <a:rPr lang="en-US" dirty="0" smtClean="0"/>
              <a:t>radiation and matter decoupled and radiation escaped leaving material universe unobservable or dark</a:t>
            </a:r>
          </a:p>
          <a:p>
            <a:r>
              <a:rPr lang="en-US" dirty="0"/>
              <a:t> </a:t>
            </a:r>
            <a:r>
              <a:rPr lang="en-US" dirty="0" smtClean="0"/>
              <a:t>Until the first stars lit up and formed galaxies, at a redshift z &gt; 10, or ~500 million years after </a:t>
            </a:r>
            <a:r>
              <a:rPr lang="en-US" dirty="0" smtClean="0"/>
              <a:t>BB, atoms re-ionized </a:t>
            </a:r>
            <a:r>
              <a:rPr lang="en-US" dirty="0" smtClean="0">
                <a:sym typeface="Wingdings"/>
              </a:rPr>
              <a:t> </a:t>
            </a:r>
            <a:r>
              <a:rPr lang="en-US" b="1" dirty="0" err="1" smtClean="0">
                <a:solidFill>
                  <a:srgbClr val="FF0000"/>
                </a:solidFill>
                <a:sym typeface="Wingdings"/>
              </a:rPr>
              <a:t>Reionization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 epoch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/>
              <a:t>  </a:t>
            </a:r>
            <a:r>
              <a:rPr lang="en-US" dirty="0" smtClean="0"/>
              <a:t>Hubble’s law for low z and low v &lt;&lt; c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</a:t>
            </a:r>
            <a:r>
              <a:rPr lang="en-US" b="1" dirty="0" smtClean="0">
                <a:solidFill>
                  <a:srgbClr val="FF0000"/>
                </a:solidFill>
              </a:rPr>
              <a:t>z = </a:t>
            </a:r>
            <a:r>
              <a:rPr lang="en-US" b="1" dirty="0" err="1" smtClean="0">
                <a:solidFill>
                  <a:srgbClr val="FF0000"/>
                </a:solidFill>
              </a:rPr>
              <a:t>H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o</a:t>
            </a:r>
            <a:r>
              <a:rPr lang="en-US" b="1" dirty="0" err="1" smtClean="0">
                <a:solidFill>
                  <a:srgbClr val="FF0000"/>
                </a:solidFill>
              </a:rPr>
              <a:t>d</a:t>
            </a:r>
            <a:r>
              <a:rPr lang="en-US" b="1" dirty="0" smtClean="0">
                <a:solidFill>
                  <a:srgbClr val="FF0000"/>
                </a:solidFill>
              </a:rPr>
              <a:t> / c = v/c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Obviously not valid for z &gt; 1 !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854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0"/>
            <a:ext cx="5486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75720" y="1587500"/>
            <a:ext cx="2890535" cy="4462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Reionization</a:t>
            </a:r>
            <a:r>
              <a:rPr lang="en-US" sz="3200" b="1" dirty="0" smtClean="0">
                <a:solidFill>
                  <a:srgbClr val="FF0000"/>
                </a:solidFill>
              </a:rPr>
              <a:t>: 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Formation of first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s</a:t>
            </a:r>
            <a:r>
              <a:rPr lang="en-US" sz="2800" b="1" dirty="0" smtClean="0">
                <a:solidFill>
                  <a:srgbClr val="FF0000"/>
                </a:solidFill>
              </a:rPr>
              <a:t>tars and galaxies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Ionized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n</a:t>
            </a:r>
            <a:r>
              <a:rPr lang="en-US" sz="2800" b="1" dirty="0" smtClean="0">
                <a:solidFill>
                  <a:srgbClr val="FF0000"/>
                </a:solidFill>
              </a:rPr>
              <a:t>eutral atoms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to ion-plasma 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a</a:t>
            </a:r>
            <a:r>
              <a:rPr lang="en-US" sz="2800" b="1" dirty="0" smtClean="0">
                <a:solidFill>
                  <a:srgbClr val="FF0000"/>
                </a:solidFill>
              </a:rPr>
              <a:t>t about 500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</a:rPr>
              <a:t>illion years after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Big Bang or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a</a:t>
            </a:r>
            <a:r>
              <a:rPr lang="en-US" sz="2800" b="1" dirty="0" smtClean="0">
                <a:solidFill>
                  <a:srgbClr val="FF0000"/>
                </a:solidFill>
              </a:rPr>
              <a:t>t z ~ 10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494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Hydrogen clouds at z &gt; 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84051" cy="486770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 Clouds of hydrogen that did not form stars or galaxies lie in between the Earth and far-away galaxies at redshift z &gt; 0.</a:t>
            </a:r>
          </a:p>
          <a:p>
            <a:r>
              <a:rPr lang="en-US" dirty="0"/>
              <a:t> </a:t>
            </a:r>
            <a:r>
              <a:rPr lang="en-US" dirty="0" smtClean="0"/>
              <a:t>Their radiation is absorbed by H-atoms at wavelengths greater than rest wavelengths of H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The first transition n = 1 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 2</a:t>
            </a:r>
            <a:r>
              <a:rPr lang="en-US" b="1" dirty="0" smtClean="0">
                <a:solidFill>
                  <a:srgbClr val="FF0000"/>
                </a:solidFill>
              </a:rPr>
              <a:t> in H atom is 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smtClean="0">
                <a:solidFill>
                  <a:srgbClr val="FF0000"/>
                </a:solidFill>
              </a:rPr>
              <a:t>    Lyman</a:t>
            </a:r>
            <a:r>
              <a:rPr lang="en-US" b="1" dirty="0" smtClean="0">
                <a:solidFill>
                  <a:srgbClr val="FF0000"/>
                </a:solidFill>
              </a:rPr>
              <a:t>-</a:t>
            </a:r>
            <a:r>
              <a:rPr lang="en-US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a </a:t>
            </a:r>
            <a:r>
              <a:rPr lang="en-US" b="1" dirty="0" smtClean="0">
                <a:solidFill>
                  <a:srgbClr val="FF0000"/>
                </a:solidFill>
                <a:cs typeface="Symbol" charset="2"/>
              </a:rPr>
              <a:t>at </a:t>
            </a:r>
            <a:r>
              <a:rPr lang="en-US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l = </a:t>
            </a:r>
            <a:r>
              <a:rPr lang="en-US" b="1" dirty="0" smtClean="0">
                <a:solidFill>
                  <a:srgbClr val="FF0000"/>
                </a:solidFill>
                <a:cs typeface="Symbol" charset="2"/>
              </a:rPr>
              <a:t>1215 Angstroms</a:t>
            </a:r>
          </a:p>
          <a:p>
            <a:r>
              <a:rPr lang="en-US" dirty="0" smtClean="0"/>
              <a:t> But H-clouds at z &gt; 0 would absorb at </a:t>
            </a:r>
            <a:r>
              <a:rPr lang="en-US" dirty="0" smtClean="0">
                <a:latin typeface="Symbol" charset="2"/>
                <a:cs typeface="Symbol" charset="2"/>
              </a:rPr>
              <a:t>l &gt; </a:t>
            </a:r>
            <a:r>
              <a:rPr lang="en-US" dirty="0" smtClean="0">
                <a:cs typeface="Symbol" charset="2"/>
              </a:rPr>
              <a:t>1215</a:t>
            </a:r>
          </a:p>
          <a:p>
            <a:r>
              <a:rPr lang="en-US" dirty="0" smtClean="0">
                <a:cs typeface="Symbol" charset="2"/>
              </a:rPr>
              <a:t>Multitude of </a:t>
            </a:r>
            <a:r>
              <a:rPr lang="en-US" dirty="0" err="1">
                <a:cs typeface="Symbol" charset="2"/>
              </a:rPr>
              <a:t>r</a:t>
            </a:r>
            <a:r>
              <a:rPr lang="en-US" dirty="0" err="1" smtClean="0">
                <a:cs typeface="Symbol" charset="2"/>
              </a:rPr>
              <a:t>edshifted</a:t>
            </a:r>
            <a:r>
              <a:rPr lang="en-US" dirty="0" smtClean="0">
                <a:cs typeface="Symbol" charset="2"/>
              </a:rPr>
              <a:t> “Lyman-alpha” clouds absorption is seen  towards far-away galaxy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422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ture04805-f2.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80" y="860698"/>
            <a:ext cx="7620000" cy="464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50793"/>
            <a:ext cx="90969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Lyman-alpha clouds: Red-shifted light absorption by neutral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Hydrogen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of light from distant galaxies up to </a:t>
            </a:r>
            <a:r>
              <a:rPr lang="en-US" sz="2800" b="1" dirty="0" err="1">
                <a:solidFill>
                  <a:srgbClr val="FF0000"/>
                </a:solidFill>
              </a:rPr>
              <a:t>R</a:t>
            </a:r>
            <a:r>
              <a:rPr lang="en-US" sz="2800" b="1" dirty="0" err="1" smtClean="0">
                <a:solidFill>
                  <a:srgbClr val="FF0000"/>
                </a:solidFill>
              </a:rPr>
              <a:t>eionization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281788"/>
            <a:ext cx="9302547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Symbol" charset="0"/>
              <a:buChar char="l"/>
            </a:pPr>
            <a:r>
              <a:rPr lang="en-US" sz="2400" b="1" dirty="0" smtClean="0">
                <a:solidFill>
                  <a:srgbClr val="FF0000"/>
                </a:solidFill>
                <a:cs typeface="Symbol" charset="2"/>
              </a:rPr>
              <a:t>(observed) = (1+ z) </a:t>
            </a:r>
            <a:r>
              <a:rPr lang="en-US" sz="2400" b="1" dirty="0">
                <a:solidFill>
                  <a:srgbClr val="FF0000"/>
                </a:solidFill>
                <a:latin typeface="Symbol" charset="2"/>
                <a:cs typeface="Symbol" charset="2"/>
              </a:rPr>
              <a:t>l </a:t>
            </a:r>
            <a:r>
              <a:rPr lang="en-US" sz="2400" b="1" dirty="0" smtClean="0">
                <a:solidFill>
                  <a:srgbClr val="FF0000"/>
                </a:solidFill>
                <a:cs typeface="Symbol" charset="2"/>
              </a:rPr>
              <a:t>(rest)</a:t>
            </a:r>
          </a:p>
          <a:p>
            <a:r>
              <a:rPr lang="en-US" sz="2400" b="1" dirty="0" err="1">
                <a:solidFill>
                  <a:srgbClr val="FF0000"/>
                </a:solidFill>
                <a:latin typeface="Symbol" charset="2"/>
                <a:cs typeface="Symbol" charset="2"/>
              </a:rPr>
              <a:t>l</a:t>
            </a:r>
            <a:r>
              <a:rPr lang="en-US" sz="2400" b="1" baseline="-25000" dirty="0" err="1" smtClean="0">
                <a:solidFill>
                  <a:srgbClr val="FF0000"/>
                </a:solidFill>
                <a:cs typeface="Symbol" charset="2"/>
              </a:rPr>
              <a:t>rest</a:t>
            </a:r>
            <a:r>
              <a:rPr lang="en-US" sz="2400" b="1" dirty="0" smtClean="0">
                <a:solidFill>
                  <a:srgbClr val="FF0000"/>
                </a:solidFill>
                <a:cs typeface="Symbol" charset="2"/>
              </a:rPr>
              <a:t> (Lyman alpha) emitted by distant galaxy is absorbed at   </a:t>
            </a:r>
            <a:r>
              <a:rPr lang="en-US" sz="2400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l </a:t>
            </a:r>
            <a:r>
              <a:rPr lang="en-US" sz="2400" b="1" dirty="0" smtClean="0">
                <a:solidFill>
                  <a:srgbClr val="FF0000"/>
                </a:solidFill>
                <a:cs typeface="Symbol" charset="2"/>
              </a:rPr>
              <a:t>&gt; 1215 </a:t>
            </a:r>
            <a:r>
              <a:rPr lang="en-US" sz="2400" b="1" dirty="0" smtClean="0">
                <a:solidFill>
                  <a:srgbClr val="FF0000"/>
                </a:solidFill>
                <a:cs typeface="Arial"/>
              </a:rPr>
              <a:t>A</a:t>
            </a:r>
          </a:p>
          <a:p>
            <a:r>
              <a:rPr lang="en-US" sz="2400" b="1" dirty="0" smtClean="0">
                <a:solidFill>
                  <a:srgbClr val="FF0000"/>
                </a:solidFill>
                <a:cs typeface="Arial"/>
              </a:rPr>
              <a:t> by H-clouds </a:t>
            </a:r>
            <a:r>
              <a:rPr lang="en-US" sz="2400" b="1" dirty="0" smtClean="0">
                <a:solidFill>
                  <a:srgbClr val="FF0000"/>
                </a:solidFill>
                <a:cs typeface="Symbol" charset="2"/>
              </a:rPr>
              <a:t>at various redshifts, resulting in a Lyman-alpha “forest” </a:t>
            </a:r>
          </a:p>
          <a:p>
            <a:r>
              <a:rPr lang="en-US" sz="2400" b="1" dirty="0" smtClean="0">
                <a:solidFill>
                  <a:srgbClr val="FF0000"/>
                </a:solidFill>
                <a:cs typeface="Symbol" charset="2"/>
              </a:rPr>
              <a:t>of lines at different </a:t>
            </a:r>
            <a:r>
              <a:rPr lang="en-US" sz="2400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l</a:t>
            </a:r>
            <a:r>
              <a:rPr lang="en-US" sz="2400" b="1" baseline="-25000" dirty="0" smtClean="0">
                <a:solidFill>
                  <a:srgbClr val="FF0000"/>
                </a:solidFill>
                <a:cs typeface="Symbol" charset="2"/>
              </a:rPr>
              <a:t>obs</a:t>
            </a:r>
            <a:r>
              <a:rPr lang="en-US" sz="2400" b="1" dirty="0" smtClean="0">
                <a:solidFill>
                  <a:srgbClr val="FF0000"/>
                </a:solidFill>
                <a:cs typeface="Symbol" charset="2"/>
              </a:rPr>
              <a:t> &gt; 1215 A.</a:t>
            </a:r>
          </a:p>
          <a:p>
            <a:endParaRPr lang="en-US" sz="2400" b="1" dirty="0">
              <a:solidFill>
                <a:srgbClr val="FF0000"/>
              </a:solidFill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66349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D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3250"/>
            <a:ext cx="9144000" cy="45643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39875" y="190500"/>
            <a:ext cx="619229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Large-Scale Structure: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Hubble Deep Field Survey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741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j-cs"/>
            </a:endParaRPr>
          </a:p>
        </p:txBody>
      </p:sp>
      <p:pic>
        <p:nvPicPr>
          <p:cNvPr id="12290" name="Picture 3" descr="C:\Documents and Settings\AnilPradhan\My Documents\A162\figures\A2218hst_ke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15500" y="-8001000"/>
            <a:ext cx="28575000" cy="228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j-cs"/>
            </a:endParaRPr>
          </a:p>
        </p:txBody>
      </p:sp>
      <p:pic>
        <p:nvPicPr>
          <p:cNvPr id="13314" name="Picture 3" descr="C:\Documents and Settings\AnilPradhan\My Documents\A162\figures\HDFN_wf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33338"/>
            <a:ext cx="6657975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MASS_LSS_chart-NEW_Nas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0790"/>
            <a:ext cx="9144000" cy="57049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0875" y="161349"/>
            <a:ext cx="77282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Galaxies, Clusters, </a:t>
            </a:r>
            <a:r>
              <a:rPr lang="en-US" sz="4400" b="1" dirty="0" err="1" smtClean="0">
                <a:solidFill>
                  <a:srgbClr val="FF0000"/>
                </a:solidFill>
              </a:rPr>
              <a:t>Superclusters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842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j-cs"/>
            </a:endParaRPr>
          </a:p>
        </p:txBody>
      </p:sp>
      <p:pic>
        <p:nvPicPr>
          <p:cNvPr id="17410" name="Picture 3" descr="C:\Documents and Settings\AnilPradhan\My Documents\A162\figures\FilVoid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7063"/>
            <a:ext cx="8229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20875" y="274638"/>
            <a:ext cx="47884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2dF Galaxy Redshift Survey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j-cs"/>
            </a:endParaRPr>
          </a:p>
        </p:txBody>
      </p:sp>
      <p:pic>
        <p:nvPicPr>
          <p:cNvPr id="19458" name="Picture 3" descr="C:\Documents and Settings\AnilPradhan\My Documents\A162\figures\2dFGRS_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42875"/>
            <a:ext cx="8755063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Large-Scale Structure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64550" cy="4525963"/>
          </a:xfrm>
        </p:spPr>
        <p:txBody>
          <a:bodyPr/>
          <a:lstStyle/>
          <a:p>
            <a:r>
              <a:rPr lang="en-US" dirty="0" smtClean="0"/>
              <a:t> How did matter distribute on a universal scale?</a:t>
            </a:r>
          </a:p>
          <a:p>
            <a:r>
              <a:rPr lang="en-US" dirty="0" smtClean="0"/>
              <a:t> How did the galaxies form and evolve?</a:t>
            </a:r>
            <a:endParaRPr lang="en-US" dirty="0"/>
          </a:p>
          <a:p>
            <a:r>
              <a:rPr lang="en-US" dirty="0" smtClean="0"/>
              <a:t> How do we detect imprints of early universe?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b="1" dirty="0" smtClean="0">
                <a:solidFill>
                  <a:srgbClr val="FF0000"/>
                </a:solidFill>
              </a:rPr>
              <a:t>Satellite: </a:t>
            </a:r>
            <a:r>
              <a:rPr lang="en-US" sz="2400" b="1" dirty="0" smtClean="0">
                <a:solidFill>
                  <a:srgbClr val="FF0000"/>
                </a:solidFill>
              </a:rPr>
              <a:t>WMAP (Wilkinson Microwave Anisotropy Probe)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/>
              <a:t> </a:t>
            </a:r>
            <a:r>
              <a:rPr lang="en-US" dirty="0" smtClean="0"/>
              <a:t>How do we determine large-scale structure?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sz="2400" b="1" dirty="0" smtClean="0">
                <a:solidFill>
                  <a:srgbClr val="FF0000"/>
                </a:solidFill>
              </a:rPr>
              <a:t>Galaxy Redshift Surveys, e.g. 2dF, SDSS (Sloan Digital Sky Survey)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1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727</Words>
  <Application>Microsoft Macintosh PowerPoint</Application>
  <PresentationFormat>On-screen Show (4:3)</PresentationFormat>
  <Paragraphs>92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Inflation, Expansion, Acceleration</vt:lpstr>
      <vt:lpstr>Large-Scale structure of the Universe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Large-Scale 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did galaxies evolve?</vt:lpstr>
      <vt:lpstr>PowerPoint Presentation</vt:lpstr>
      <vt:lpstr>PowerPoint Presentation</vt:lpstr>
      <vt:lpstr>End of Dark Ages: Reionization</vt:lpstr>
      <vt:lpstr>PowerPoint Presentation</vt:lpstr>
      <vt:lpstr>Hydrogen clouds at z &gt; 0</vt:lpstr>
      <vt:lpstr>PowerPoint Presentation</vt:lpstr>
    </vt:vector>
  </TitlesOfParts>
  <Company>Department of Astronomy, The Ohio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Anil Pradhan</dc:creator>
  <cp:lastModifiedBy>Anil Pradhan</cp:lastModifiedBy>
  <cp:revision>62</cp:revision>
  <dcterms:created xsi:type="dcterms:W3CDTF">2014-12-17T21:28:08Z</dcterms:created>
  <dcterms:modified xsi:type="dcterms:W3CDTF">2018-11-15T15:57:32Z</dcterms:modified>
</cp:coreProperties>
</file>