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10" r:id="rId2"/>
    <p:sldId id="306" r:id="rId3"/>
    <p:sldId id="307" r:id="rId4"/>
    <p:sldId id="308" r:id="rId5"/>
    <p:sldId id="309" r:id="rId6"/>
    <p:sldId id="311" r:id="rId7"/>
    <p:sldId id="312" r:id="rId8"/>
    <p:sldId id="313" r:id="rId9"/>
    <p:sldId id="304" r:id="rId10"/>
    <p:sldId id="278" r:id="rId11"/>
    <p:sldId id="305" r:id="rId12"/>
    <p:sldId id="303" r:id="rId13"/>
    <p:sldId id="257" r:id="rId14"/>
    <p:sldId id="258" r:id="rId15"/>
    <p:sldId id="259" r:id="rId16"/>
    <p:sldId id="260" r:id="rId17"/>
    <p:sldId id="261" r:id="rId18"/>
    <p:sldId id="274" r:id="rId19"/>
    <p:sldId id="262" r:id="rId20"/>
    <p:sldId id="263" r:id="rId21"/>
    <p:sldId id="264" r:id="rId22"/>
    <p:sldId id="269" r:id="rId23"/>
    <p:sldId id="272" r:id="rId24"/>
    <p:sldId id="265" r:id="rId25"/>
    <p:sldId id="266" r:id="rId26"/>
    <p:sldId id="267" r:id="rId27"/>
    <p:sldId id="268" r:id="rId28"/>
    <p:sldId id="273" r:id="rId29"/>
    <p:sldId id="275" r:id="rId30"/>
    <p:sldId id="279" r:id="rId31"/>
    <p:sldId id="276" r:id="rId32"/>
    <p:sldId id="280" r:id="rId33"/>
    <p:sldId id="282" r:id="rId34"/>
    <p:sldId id="283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0892-3EB1-ED48-AAC2-E1430D03558D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5353-41E3-3742-BB28-4085BD1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7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9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0CFF-2937-994D-8772-8BA099CFA6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Milky Way: Bright Band Across Sky</a:t>
            </a:r>
            <a:br>
              <a:rPr lang="en-US" b="1" dirty="0">
                <a:solidFill>
                  <a:srgbClr val="FF0000"/>
                </a:solidFill>
                <a:cs typeface="+mj-cs"/>
              </a:rPr>
            </a:br>
            <a:r>
              <a:rPr lang="en-US" b="1" dirty="0">
                <a:solidFill>
                  <a:srgbClr val="FF0000"/>
                </a:solidFill>
                <a:cs typeface="+mj-cs"/>
              </a:rPr>
              <a:t>(Resolved by Galileo)</a:t>
            </a:r>
          </a:p>
        </p:txBody>
      </p:sp>
      <p:pic>
        <p:nvPicPr>
          <p:cNvPr id="17410" name="Picture 1027" descr="C:\Documents and Settings\AnilPradhan\My Documents\A162\fig25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517775"/>
            <a:ext cx="40005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I03-09-LocalGrou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70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6513" y="533400"/>
            <a:ext cx="893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Local Group of Galaxies Around Milky Way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18434" name="Picture 3" descr="C:\Documents and Settings\AnilPradhan\My Documents\A162\figures\TullyLocalS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Galactic Dynamics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Nearest comparable cluster to the Local Group is the Virgo Cluster at about ~ 18 </a:t>
            </a:r>
            <a:r>
              <a:rPr lang="en-US" sz="2800" dirty="0" err="1">
                <a:cs typeface="+mn-cs"/>
              </a:rPr>
              <a:t>Mpc</a:t>
            </a:r>
            <a:r>
              <a:rPr lang="en-US" sz="2800" dirty="0">
                <a:cs typeface="+mn-cs"/>
              </a:rPr>
              <a:t>, size ~ 2 </a:t>
            </a:r>
            <a:r>
              <a:rPr lang="en-US" sz="2800" dirty="0" err="1">
                <a:cs typeface="+mn-cs"/>
              </a:rPr>
              <a:t>Mpc</a:t>
            </a:r>
            <a:r>
              <a:rPr lang="en-US" sz="2800" dirty="0">
                <a:cs typeface="+mn-cs"/>
              </a:rPr>
              <a:t>, ~ 2500 galaxies (mostly dwarfs), Mass ~ 100 trillion times M(Sun)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Galaxies are large compared to distance </a:t>
            </a:r>
            <a:r>
              <a:rPr lang="en-US" sz="2800" dirty="0"/>
              <a:t>within a group</a:t>
            </a:r>
            <a:r>
              <a:rPr lang="en-US" sz="2800" dirty="0">
                <a:cs typeface="+mn-cs"/>
              </a:rPr>
              <a:t>; most galaxies within a group are separated by only ~ 20 times their diameter (by comparison most stars are separated by 10 million times the diameter)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Tidal interactions, collisions, cannibalization, splash encounters, starbursts, mergers, etc.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The MW and Andromeda are moving towards each other at ~120 Km/sec, and might have a close encounter in ~3-4 </a:t>
            </a:r>
            <a:r>
              <a:rPr lang="en-US" sz="2800" dirty="0" err="1">
                <a:cs typeface="+mn-cs"/>
              </a:rPr>
              <a:t>Gyr</a:t>
            </a:r>
            <a:r>
              <a:rPr lang="en-US" sz="2800" dirty="0">
                <a:cs typeface="+mn-cs"/>
              </a:rPr>
              <a:t>; tidal distortion and merger after 1-2 </a:t>
            </a:r>
            <a:r>
              <a:rPr lang="en-US" sz="2800" dirty="0" err="1">
                <a:cs typeface="+mn-cs"/>
              </a:rPr>
              <a:t>Gyr</a:t>
            </a: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 Eventually only one galaxy might remain, most likely a medium-sized Elliptical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8"/>
            <a:ext cx="8458200" cy="9636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Twin galaxies: Spiral and Dwarf</a:t>
            </a:r>
          </a:p>
        </p:txBody>
      </p:sp>
      <p:pic>
        <p:nvPicPr>
          <p:cNvPr id="14338" name="Picture 3" descr="C:\Documents and Settings\AnilPradhan\My Documents\A162\M51_haenh_cf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90600"/>
            <a:ext cx="51339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257800" y="1600200"/>
            <a:ext cx="33432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Whirlpool Galaxy</a:t>
            </a:r>
          </a:p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disintegrates its</a:t>
            </a:r>
          </a:p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small neighbor</a:t>
            </a:r>
          </a:p>
          <a:p>
            <a:pPr eaLnBrk="1" hangingPunct="1"/>
            <a:endParaRPr 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15362" name="Picture 3" descr="C:\Documents and Settings\AnilPradhan\My Documents\A162\M81_m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0"/>
            <a:ext cx="6096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6324600" y="1981200"/>
            <a:ext cx="27971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Mult-wavelength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Far-Infrared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map of M81</a:t>
            </a:r>
          </a:p>
          <a:p>
            <a:pPr eaLnBrk="1" hangingPunct="1"/>
            <a:endParaRPr lang="en-US" sz="2800" b="1">
              <a:solidFill>
                <a:srgbClr val="FF0000"/>
              </a:solidFill>
            </a:endParaRP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Bode’s Galaxy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12 million Lys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Ursa Major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constellation</a:t>
            </a:r>
          </a:p>
          <a:p>
            <a:pPr eaLnBrk="1" hangingPunct="1"/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Andromeda (M31 or NGC 188)</a:t>
            </a:r>
          </a:p>
        </p:txBody>
      </p:sp>
      <p:pic>
        <p:nvPicPr>
          <p:cNvPr id="16386" name="Picture 3" descr="C:\Documents and Settings\AnilPradhan\My Documents\A162\M31_gend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4864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Variety of Spiral Galaxies</a:t>
            </a:r>
          </a:p>
        </p:txBody>
      </p:sp>
      <p:pic>
        <p:nvPicPr>
          <p:cNvPr id="17410" name="Picture 3" descr="C:\Documents and Settings\AnilPradhan\My Documents\A162\ngc6946no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18434" name="Picture 3" descr="C:\Documents and Settings\AnilPradhan\My Documents\A162\Spira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barred-spiral-galaxy-21841-1366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0" y="381000"/>
            <a:ext cx="929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Barred Spirals: Powered by Rotating Jets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19459" name="Picture 1028" descr="C:\Documents and Settings\AnilPradhan\My Documents\A162\BarredS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Milky Way: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Galactic Structure and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 Milky Way has spiral structure</a:t>
            </a:r>
          </a:p>
          <a:p>
            <a:pPr>
              <a:defRPr/>
            </a:pPr>
            <a:r>
              <a:rPr lang="en-US" dirty="0"/>
              <a:t> Galactic Bulge surrounds the Center</a:t>
            </a:r>
          </a:p>
          <a:p>
            <a:pPr>
              <a:defRPr/>
            </a:pPr>
            <a:r>
              <a:rPr lang="en-US" dirty="0"/>
              <a:t> Powerful radio source Sagittarius A at Center</a:t>
            </a:r>
          </a:p>
          <a:p>
            <a:pPr>
              <a:defRPr/>
            </a:pPr>
            <a:r>
              <a:rPr lang="en-US" dirty="0"/>
              <a:t> Contains Super-Massive Black Hole 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     M(SMBH) ~ 10</a:t>
            </a:r>
            <a:r>
              <a:rPr lang="en-US" baseline="30000" dirty="0"/>
              <a:t>6</a:t>
            </a:r>
            <a:r>
              <a:rPr lang="en-US" dirty="0"/>
              <a:t> M(Sun)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Elliptical Galaxies</a:t>
            </a:r>
          </a:p>
        </p:txBody>
      </p:sp>
      <p:pic>
        <p:nvPicPr>
          <p:cNvPr id="20482" name="Picture 3" descr="C:\Documents and Settings\AnilPradhan\My Documents\A162\figures\fig26-0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7483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21506" name="Picture 3" descr="C:\Documents and Settings\AnilPradhan\My Documents\A162\figures\fig26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381000"/>
            <a:ext cx="71199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26626" name="Picture 3" descr="C:\Documents and Settings\AnilPradhan\My Documents\A162\figures\Slide0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29698" name="Picture 3" descr="C:\Documents and Settings\AnilPradhan\My Documents\A162\figures\Slide0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Types of Galaxies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l" eaLnBrk="1" hangingPunct="1">
              <a:buFontTx/>
              <a:buChar char="•"/>
              <a:defRPr/>
            </a:pPr>
            <a:r>
              <a:rPr lang="en-US" dirty="0">
                <a:cs typeface="+mn-cs"/>
              </a:rPr>
              <a:t>   </a:t>
            </a:r>
            <a:r>
              <a:rPr lang="en-US" dirty="0">
                <a:solidFill>
                  <a:srgbClr val="000000"/>
                </a:solidFill>
                <a:cs typeface="+mn-cs"/>
              </a:rPr>
              <a:t>Spirals – nucleus, bulge, halo, spiral arms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 Barred Spirals – barred nucleus, …..</a:t>
            </a:r>
            <a:r>
              <a:rPr lang="ja-JP" altLang="en-US" dirty="0">
                <a:solidFill>
                  <a:srgbClr val="000000"/>
                </a:solidFill>
                <a:latin typeface="Arial"/>
                <a:cs typeface="+mn-cs"/>
              </a:rPr>
              <a:t>”</a:t>
            </a:r>
            <a:r>
              <a:rPr lang="en-US" dirty="0">
                <a:solidFill>
                  <a:srgbClr val="000000"/>
                </a:solidFill>
                <a:cs typeface="+mn-cs"/>
              </a:rPr>
              <a:t>…..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 Ellipticals – Inactive galaxies, various kinds of ellipticity, from near-circular E0 to highly oval and flat E7 (need to distinguish from edge-on view) 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– no disks, spiral arms</a:t>
            </a:r>
            <a:r>
              <a:rPr lang="en-US">
                <a:solidFill>
                  <a:srgbClr val="000000"/>
                </a:solidFill>
                <a:cs typeface="+mn-cs"/>
              </a:rPr>
              <a:t>, dust lanes,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dirty="0">
                <a:solidFill>
                  <a:srgbClr val="000000"/>
                </a:solidFill>
                <a:cs typeface="+mn-cs"/>
              </a:rPr>
              <a:t>signs of activity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Irregulars – Not like spirals or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ellipticals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 algn="l" eaLnBrk="1" hangingPunct="1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Hubble Classification – Tuning Fork Diagram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23554" name="Picture 3" descr="C:\Documents and Settings\AnilPradhan\My Documents\A162\TuningF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4724400" y="6019800"/>
            <a:ext cx="276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Barred Spirals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447800" y="4800600"/>
            <a:ext cx="193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Ellipticals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572000" y="3429000"/>
            <a:ext cx="3182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Ordinary Spirals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3396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Hubble Classification of Galaxies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buFontTx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Ordinary Spirals</a:t>
            </a:r>
            <a:r>
              <a:rPr lang="en-US" b="1" dirty="0">
                <a:cs typeface="+mn-cs"/>
              </a:rPr>
              <a:t> </a:t>
            </a:r>
            <a:r>
              <a:rPr lang="en-US" dirty="0">
                <a:cs typeface="+mn-cs"/>
              </a:rPr>
              <a:t>– </a:t>
            </a:r>
            <a:r>
              <a:rPr lang="en-US" dirty="0">
                <a:solidFill>
                  <a:srgbClr val="000000"/>
                </a:solidFill>
                <a:cs typeface="+mn-cs"/>
              </a:rPr>
              <a:t>classified according to relative bulge strength and tightness of spiral arms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  -  Sa: prominent bulge and tight but indistinct arms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  - 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Sb</a:t>
            </a:r>
            <a:r>
              <a:rPr lang="en-US" dirty="0">
                <a:solidFill>
                  <a:srgbClr val="000000"/>
                </a:solidFill>
                <a:cs typeface="+mn-cs"/>
              </a:rPr>
              <a:t>: less prominent bulge and looser arm structure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  - 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Sc</a:t>
            </a:r>
            <a:r>
              <a:rPr lang="en-US" dirty="0">
                <a:solidFill>
                  <a:srgbClr val="000000"/>
                </a:solidFill>
                <a:cs typeface="+mn-cs"/>
              </a:rPr>
              <a:t>: small bulge and loose and clearly seen arms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      i.e. from Sa to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Sc</a:t>
            </a:r>
            <a:r>
              <a:rPr lang="en-US" dirty="0">
                <a:solidFill>
                  <a:srgbClr val="000000"/>
                </a:solidFill>
                <a:cs typeface="+mn-cs"/>
              </a:rPr>
              <a:t>, from tight to unwinding arms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Barred Spirals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</a:rPr>
              <a:t>– bar-shaped nucleus (jet??); as many as ordinary spirals; bar rotates like solid; spiral arms emerge from either end (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SBa</a:t>
            </a:r>
            <a:r>
              <a:rPr lang="en-US" dirty="0">
                <a:solidFill>
                  <a:srgbClr val="000000"/>
                </a:solidFill>
                <a:cs typeface="+mn-cs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SBb</a:t>
            </a:r>
            <a:r>
              <a:rPr lang="en-US" dirty="0">
                <a:solidFill>
                  <a:srgbClr val="000000"/>
                </a:solidFill>
                <a:cs typeface="+mn-cs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SBc</a:t>
            </a:r>
            <a:r>
              <a:rPr lang="en-US" dirty="0">
                <a:solidFill>
                  <a:srgbClr val="000000"/>
                </a:solidFill>
                <a:cs typeface="+mn-cs"/>
              </a:rPr>
              <a:t>)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Ellipticals</a:t>
            </a:r>
            <a:r>
              <a:rPr lang="en-US" dirty="0">
                <a:solidFill>
                  <a:srgbClr val="000000"/>
                </a:solidFill>
              </a:rPr>
              <a:t>: No arms or dust lanes; old stars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 algn="l" eaLnBrk="1" hangingPunct="1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Irregulars</a:t>
            </a:r>
            <a:r>
              <a:rPr lang="en-US" dirty="0">
                <a:solidFill>
                  <a:srgbClr val="000000"/>
                </a:solidFill>
                <a:cs typeface="+mn-cs"/>
              </a:rPr>
              <a:t> – chaotic structure, no systematic rotation, many dwarf irregular galaxies (classified as </a:t>
            </a:r>
            <a:r>
              <a:rPr lang="ja-JP" altLang="en-US" dirty="0">
                <a:solidFill>
                  <a:srgbClr val="000000"/>
                </a:solidFill>
                <a:latin typeface="Arial"/>
                <a:cs typeface="+mn-cs"/>
              </a:rPr>
              <a:t>“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dI</a:t>
            </a:r>
            <a:r>
              <a:rPr lang="ja-JP" altLang="en-US" dirty="0">
                <a:solidFill>
                  <a:srgbClr val="000000"/>
                </a:solidFill>
                <a:latin typeface="Arial"/>
                <a:cs typeface="+mn-cs"/>
              </a:rPr>
              <a:t>”</a:t>
            </a:r>
            <a:r>
              <a:rPr lang="en-US" dirty="0">
                <a:solidFill>
                  <a:srgbClr val="000000"/>
                </a:solidFill>
                <a:cs typeface="+mn-cs"/>
              </a:rPr>
              <a:t>)</a:t>
            </a:r>
          </a:p>
          <a:p>
            <a:pPr algn="l" eaLnBrk="1" hangingPunct="1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8328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30722" name="Picture 3" descr="C:\Documents and Settings\AnilPradhan\My Documents\A162\figures\Slide0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cs typeface="+mj-cs"/>
              </a:rPr>
              <a:t>New Galaxy (General) Catalog (NGC)</a:t>
            </a:r>
          </a:p>
        </p:txBody>
      </p:sp>
      <p:pic>
        <p:nvPicPr>
          <p:cNvPr id="32770" name="Picture 3" descr="C:\Documents and Settings\AnilPradhan\My Documents\A162\figures\fig2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0467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14338" name="Picture 1027" descr="C:\Documents and Settings\AnilPradhan\My Documents\A162\M74g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538"/>
            <a:ext cx="9144000" cy="860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Collision of Galaxies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l" eaLnBrk="1" hangingPunct="1">
              <a:buFontTx/>
              <a:buChar char="•"/>
              <a:defRPr/>
            </a:pPr>
            <a:r>
              <a:rPr lang="en-US">
                <a:cs typeface="+mn-cs"/>
              </a:rPr>
              <a:t> Galaxy-galaxy collision can induce gravitational tidal effects and lead to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starbursts</a:t>
            </a:r>
            <a:r>
              <a:rPr lang="ja-JP" altLang="en-US">
                <a:latin typeface="Arial"/>
                <a:cs typeface="+mn-cs"/>
              </a:rPr>
              <a:t>”</a:t>
            </a:r>
            <a:r>
              <a:rPr lang="en-US">
                <a:cs typeface="+mn-cs"/>
              </a:rPr>
              <a:t> – rapid stellar formation</a:t>
            </a:r>
          </a:p>
        </p:txBody>
      </p:sp>
      <p:pic>
        <p:nvPicPr>
          <p:cNvPr id="36867" name="Picture 4" descr="C:\Documents and Settings\AnilPradhan\My Documents\A162\figures\ngc2207os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33794" name="Picture 3" descr="C:\Documents and Settings\AnilPradhan\My Documents\A162\figures\fig26-1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Colliding Galaxies (Simulations)</a:t>
            </a:r>
          </a:p>
        </p:txBody>
      </p:sp>
      <p:pic>
        <p:nvPicPr>
          <p:cNvPr id="2" name="Picture 3" descr="C:\Documents and Settings\AnilPradhan\My Documents\A162\figures\fig26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440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Properties of Galaxies</a:t>
            </a:r>
          </a:p>
        </p:txBody>
      </p:sp>
      <p:pic>
        <p:nvPicPr>
          <p:cNvPr id="39938" name="Picture 3" descr="C:\Documents and Settings\AnilPradhan\My Documents\A162\figures\table26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5463"/>
            <a:ext cx="85344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944403"/>
            <a:ext cx="8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Population I </a:t>
            </a:r>
            <a:r>
              <a:rPr lang="en-US" b="1" dirty="0">
                <a:solidFill>
                  <a:srgbClr val="FF0000"/>
                </a:solidFill>
              </a:rPr>
              <a:t>– Young Stars in spiral arms, disk formation, metal-rich with elements </a:t>
            </a:r>
          </a:p>
          <a:p>
            <a:r>
              <a:rPr lang="en-US" b="1" dirty="0">
                <a:solidFill>
                  <a:srgbClr val="FF0000"/>
                </a:solidFill>
              </a:rPr>
              <a:t>heavier than H, He </a:t>
            </a:r>
            <a:r>
              <a:rPr lang="en-US" b="1">
                <a:solidFill>
                  <a:srgbClr val="FF0000"/>
                </a:solidFill>
              </a:rPr>
              <a:t>(all called </a:t>
            </a:r>
            <a:r>
              <a:rPr lang="en-US" b="1" dirty="0">
                <a:solidFill>
                  <a:srgbClr val="FF0000"/>
                </a:solidFill>
              </a:rPr>
              <a:t>‘metals’); The Sun is middle-aged Pop I star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Population II </a:t>
            </a:r>
            <a:r>
              <a:rPr lang="en-US" b="1" dirty="0">
                <a:solidFill>
                  <a:srgbClr val="FF0000"/>
                </a:solidFill>
              </a:rPr>
              <a:t>– Old Stars in globular clusters, above the disk, metal-poor,</a:t>
            </a:r>
          </a:p>
          <a:p>
            <a:r>
              <a:rPr lang="en-US" b="1" dirty="0">
                <a:solidFill>
                  <a:srgbClr val="FF0000"/>
                </a:solidFill>
              </a:rPr>
              <a:t>ages &gt; 10 billion </a:t>
            </a:r>
            <a:r>
              <a:rPr lang="en-US" b="1" dirty="0" err="1">
                <a:solidFill>
                  <a:srgbClr val="FF0000"/>
                </a:solidFill>
              </a:rPr>
              <a:t>yrs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22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cs typeface="+mj-cs"/>
              </a:rPr>
              <a:t>Stellar Birthrate: </a:t>
            </a:r>
            <a:r>
              <a:rPr lang="en-US" sz="4000" b="1" dirty="0" err="1">
                <a:solidFill>
                  <a:srgbClr val="FF0000"/>
                </a:solidFill>
                <a:cs typeface="+mj-cs"/>
              </a:rPr>
              <a:t>Ellipticals</a:t>
            </a:r>
            <a:r>
              <a:rPr lang="en-US" sz="4000" b="1" dirty="0">
                <a:solidFill>
                  <a:srgbClr val="FF0000"/>
                </a:solidFill>
                <a:cs typeface="+mj-cs"/>
              </a:rPr>
              <a:t> have older stars than spirals</a:t>
            </a:r>
          </a:p>
        </p:txBody>
      </p:sp>
      <p:pic>
        <p:nvPicPr>
          <p:cNvPr id="40962" name="Picture 3" descr="C:\Documents and Settings\AnilPradhan\My Documents\A162\figures\fig26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75"/>
            <a:ext cx="85344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828800" y="1905000"/>
            <a:ext cx="6240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 significant star formation after 1 billion years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5181600" y="4800600"/>
            <a:ext cx="307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Ongoing star formation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cs typeface="+mj-cs"/>
              </a:rPr>
              <a:t>Multiple images by gravitational lensing </a:t>
            </a:r>
            <a:br>
              <a:rPr lang="en-US" sz="4000" b="1" dirty="0">
                <a:solidFill>
                  <a:srgbClr val="FF0000"/>
                </a:solidFill>
                <a:cs typeface="+mj-cs"/>
              </a:rPr>
            </a:br>
            <a:endParaRPr lang="en-US" sz="40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55298" name="Picture 3" descr="C:\Documents and Settings\AnilPradhan\My Documents\A162\figures\fig26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7600"/>
            <a:ext cx="82550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609600" y="533400"/>
            <a:ext cx="777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Gravitational Lensing and Multiple Images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846" y="5933552"/>
            <a:ext cx="832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Dark matter in halos of galaxies can also be detected by gravitational lensing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57346" name="Picture 3" descr="C:\Documents and Settings\AnilPradhan\My Documents\A162\figures\fig26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81000"/>
            <a:ext cx="81200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95400" y="0"/>
            <a:ext cx="637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Gravitational lensing of a quasar – two  images a,b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2" name="Picture 3" descr="C:\Documents and Settings\AnilPradhan\My Documents\A162\ngc1512h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0" y="-10858500"/>
            <a:ext cx="22860000" cy="285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16386" name="Picture 1027" descr="C:\Documents and Settings\AnilPradhan\My Documents\A162\fig25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81000"/>
            <a:ext cx="78089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Milky Way: Galactic Structure</a:t>
            </a:r>
          </a:p>
        </p:txBody>
      </p:sp>
      <p:pic>
        <p:nvPicPr>
          <p:cNvPr id="18434" name="Picture 3" descr="C:\Documents and Settings\AnilPradhan\My Documents\A162\fig25-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9788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Our Galaxy – Milky Way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90600"/>
            <a:ext cx="8991600" cy="5867400"/>
          </a:xfrm>
        </p:spPr>
        <p:txBody>
          <a:bodyPr>
            <a:normAutofit lnSpcReduction="10000"/>
          </a:bodyPr>
          <a:lstStyle/>
          <a:p>
            <a:pPr algn="l" eaLnBrk="1" hangingPunct="1">
              <a:buFontTx/>
              <a:buChar char="•"/>
              <a:defRPr/>
            </a:pPr>
            <a:r>
              <a:rPr lang="en-US" sz="2800" dirty="0"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cs typeface="+mn-cs"/>
              </a:rPr>
              <a:t>Spiral galaxy, e.g. Milky way, Andromeda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cs typeface="+mn-cs"/>
              </a:rPr>
              <a:t> Sun is located in the disk, but far away from the center, about 8000 parsecs (1 pc = 3.28 LY)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</a:rPr>
              <a:t> ~100,000 Lys in diameter</a:t>
            </a:r>
            <a:endParaRPr lang="en-US" sz="2800" b="1" dirty="0">
              <a:solidFill>
                <a:schemeClr val="tx1"/>
              </a:solidFill>
              <a:cs typeface="+mn-cs"/>
            </a:endParaRPr>
          </a:p>
          <a:p>
            <a:pPr algn="l" eaLnBrk="1" hangingPunct="1">
              <a:buFontTx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cs typeface="+mn-cs"/>
              </a:rPr>
              <a:t> MW appears as a bright band across the sky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cs typeface="+mn-cs"/>
              </a:rPr>
              <a:t> Determine the size of the galaxy from RR </a:t>
            </a:r>
            <a:r>
              <a:rPr lang="en-US" sz="2800" b="1" dirty="0" err="1">
                <a:solidFill>
                  <a:schemeClr val="tx1"/>
                </a:solidFill>
                <a:cs typeface="+mn-cs"/>
              </a:rPr>
              <a:t>Lyrae</a:t>
            </a:r>
            <a:r>
              <a:rPr lang="en-US" sz="2800" b="1" dirty="0">
                <a:solidFill>
                  <a:schemeClr val="tx1"/>
                </a:solidFill>
                <a:cs typeface="+mn-cs"/>
              </a:rPr>
              <a:t> stars in globular clusters that lie above the plane of the galaxy (a globular cluster has about a million stars)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cs typeface="+mn-cs"/>
              </a:rPr>
              <a:t> Period-Luminosity relation for Cepheid variables and RR </a:t>
            </a:r>
            <a:r>
              <a:rPr lang="en-US" sz="2800" b="1" dirty="0" err="1">
                <a:solidFill>
                  <a:schemeClr val="tx1"/>
                </a:solidFill>
                <a:cs typeface="+mn-cs"/>
              </a:rPr>
              <a:t>Lyrae</a:t>
            </a:r>
            <a:r>
              <a:rPr lang="en-US" sz="2800" b="1" dirty="0">
                <a:solidFill>
                  <a:schemeClr val="tx1"/>
                </a:solidFill>
                <a:cs typeface="+mn-cs"/>
              </a:rPr>
              <a:t> gives the magnitude M of absolute luminosity L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cs typeface="+mn-cs"/>
              </a:rPr>
              <a:t> Distance modulus relation relates the magnitude m of the apparent luminosity to distance d at 10 pc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cs typeface="+mn-cs"/>
              </a:rPr>
              <a:t>                        m – M = 5 log (d/10)</a:t>
            </a:r>
          </a:p>
          <a:p>
            <a:pPr algn="l" eaLnBrk="1" hangingPunct="1"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Supermassive Black Holes (SMBH),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Spiral Arm and Halo Stars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5827" y="1600200"/>
            <a:ext cx="873295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galaxies have quiescent SMBH; about 10% have an Active Galactic Nucleus (AGN)</a:t>
            </a:r>
          </a:p>
          <a:p>
            <a:r>
              <a:rPr lang="en-US" dirty="0"/>
              <a:t> SMBH activity drives galaxy formation; leads to galactic structure</a:t>
            </a:r>
          </a:p>
          <a:p>
            <a:r>
              <a:rPr lang="en-US" dirty="0"/>
              <a:t> Old halo stars are in “Globular Clusters”; made of primordial H, He</a:t>
            </a:r>
          </a:p>
          <a:p>
            <a:r>
              <a:rPr lang="en-US" dirty="0"/>
              <a:t> Spiral arms contain massive, bright, young stars</a:t>
            </a:r>
          </a:p>
          <a:p>
            <a:r>
              <a:rPr lang="en-US"/>
              <a:t> Ongoing </a:t>
            </a:r>
            <a:r>
              <a:rPr lang="en-US" dirty="0"/>
              <a:t>star formation </a:t>
            </a:r>
            <a:r>
              <a:rPr lang="en-US" dirty="0">
                <a:sym typeface="Wingdings"/>
              </a:rPr>
              <a:t> heavier elements produced in supernovae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AnilPradhan\My Documents\A162\figures\fig26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0708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667000" y="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93132" y="11831"/>
            <a:ext cx="6079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cs typeface="+mn-cs"/>
              </a:rPr>
              <a:t>The Local Group of Galaxies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1345" y="762000"/>
            <a:ext cx="405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Andromeda (M31 or NGC 188)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848</Words>
  <Application>Microsoft Macintosh PowerPoint</Application>
  <PresentationFormat>On-screen Show (4:3)</PresentationFormat>
  <Paragraphs>83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Milky Way: Bright Band Across Sky (Resolved by Galileo)</vt:lpstr>
      <vt:lpstr>Milky Way: Galactic Structure and Dynamics</vt:lpstr>
      <vt:lpstr>PowerPoint Presentation</vt:lpstr>
      <vt:lpstr>PowerPoint Presentation</vt:lpstr>
      <vt:lpstr>PowerPoint Presentation</vt:lpstr>
      <vt:lpstr>Milky Way: Galactic Structure</vt:lpstr>
      <vt:lpstr>Our Galaxy – Milky Way</vt:lpstr>
      <vt:lpstr>Supermassive Black Holes (SMBH), Spiral Arm and Halo Stars</vt:lpstr>
      <vt:lpstr>PowerPoint Presentation</vt:lpstr>
      <vt:lpstr>PowerPoint Presentation</vt:lpstr>
      <vt:lpstr>PowerPoint Presentation</vt:lpstr>
      <vt:lpstr>Galactic Dynamics</vt:lpstr>
      <vt:lpstr>Twin galaxies: Spiral and Dwarf</vt:lpstr>
      <vt:lpstr>PowerPoint Presentation</vt:lpstr>
      <vt:lpstr>Andromeda (M31 or NGC 188)</vt:lpstr>
      <vt:lpstr>Variety of Spiral Galaxies</vt:lpstr>
      <vt:lpstr>PowerPoint Presentation</vt:lpstr>
      <vt:lpstr>PowerPoint Presentation</vt:lpstr>
      <vt:lpstr>PowerPoint Presentation</vt:lpstr>
      <vt:lpstr>Elliptical Galaxies</vt:lpstr>
      <vt:lpstr>PowerPoint Presentation</vt:lpstr>
      <vt:lpstr>PowerPoint Presentation</vt:lpstr>
      <vt:lpstr>PowerPoint Presentation</vt:lpstr>
      <vt:lpstr>Types of Galaxies</vt:lpstr>
      <vt:lpstr>PowerPoint Presentation</vt:lpstr>
      <vt:lpstr>Hubble Classification of Galaxies</vt:lpstr>
      <vt:lpstr>PowerPoint Presentation</vt:lpstr>
      <vt:lpstr>PowerPoint Presentation</vt:lpstr>
      <vt:lpstr>New Galaxy (General) Catalog (NGC)</vt:lpstr>
      <vt:lpstr>Collision of Galaxies</vt:lpstr>
      <vt:lpstr>PowerPoint Presentation</vt:lpstr>
      <vt:lpstr>Colliding Galaxies (Simulations)</vt:lpstr>
      <vt:lpstr>Properties of Galaxies</vt:lpstr>
      <vt:lpstr>Stellar Birthrate: Ellipticals have older stars than spirals</vt:lpstr>
      <vt:lpstr>Multiple images by gravitational lensing  </vt:lpstr>
      <vt:lpstr>PowerPoint Presentation</vt:lpstr>
      <vt:lpstr>PowerPoint Presentation</vt:lpstr>
    </vt:vector>
  </TitlesOfParts>
  <Company>Department of Astronomy, 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Anil Pradhan</dc:creator>
  <cp:lastModifiedBy>Microsoft Office User</cp:lastModifiedBy>
  <cp:revision>113</cp:revision>
  <dcterms:created xsi:type="dcterms:W3CDTF">2014-12-05T20:39:23Z</dcterms:created>
  <dcterms:modified xsi:type="dcterms:W3CDTF">2021-11-30T15:40:22Z</dcterms:modified>
</cp:coreProperties>
</file>