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57" r:id="rId10"/>
    <p:sldId id="258" r:id="rId11"/>
    <p:sldId id="259" r:id="rId12"/>
    <p:sldId id="260" r:id="rId13"/>
    <p:sldId id="261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22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6A4F-C926-7745-9990-D76F262FAC09}" type="datetimeFigureOut">
              <a:rPr lang="en-US" smtClean="0"/>
              <a:t>2/12/15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BF27-95C6-114D-926D-ACF5C161B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645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6A4F-C926-7745-9990-D76F262FAC09}" type="datetimeFigureOut">
              <a:rPr lang="en-US" smtClean="0"/>
              <a:t>2/12/15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BF27-95C6-114D-926D-ACF5C161B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59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6A4F-C926-7745-9990-D76F262FAC09}" type="datetimeFigureOut">
              <a:rPr lang="en-US" smtClean="0"/>
              <a:t>2/12/15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BF27-95C6-114D-926D-ACF5C161B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833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6A4F-C926-7745-9990-D76F262FAC09}" type="datetimeFigureOut">
              <a:rPr lang="en-US" smtClean="0"/>
              <a:t>2/12/15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BF27-95C6-114D-926D-ACF5C161B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16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6A4F-C926-7745-9990-D76F262FAC09}" type="datetimeFigureOut">
              <a:rPr lang="en-US" smtClean="0"/>
              <a:t>2/12/15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BF27-95C6-114D-926D-ACF5C161B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80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6A4F-C926-7745-9990-D76F262FAC09}" type="datetimeFigureOut">
              <a:rPr lang="en-US" smtClean="0"/>
              <a:t>2/12/15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BF27-95C6-114D-926D-ACF5C161B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21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6A4F-C926-7745-9990-D76F262FAC09}" type="datetimeFigureOut">
              <a:rPr lang="en-US" smtClean="0"/>
              <a:t>2/12/15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BF27-95C6-114D-926D-ACF5C161B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919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6A4F-C926-7745-9990-D76F262FAC09}" type="datetimeFigureOut">
              <a:rPr lang="en-US" smtClean="0"/>
              <a:t>2/12/15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BF27-95C6-114D-926D-ACF5C161B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6A4F-C926-7745-9990-D76F262FAC09}" type="datetimeFigureOut">
              <a:rPr lang="en-US" smtClean="0"/>
              <a:t>2/12/15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BF27-95C6-114D-926D-ACF5C161B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262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6A4F-C926-7745-9990-D76F262FAC09}" type="datetimeFigureOut">
              <a:rPr lang="en-US" smtClean="0"/>
              <a:t>2/12/15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BF27-95C6-114D-926D-ACF5C161B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589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6A4F-C926-7745-9990-D76F262FAC09}" type="datetimeFigureOut">
              <a:rPr lang="en-US" smtClean="0"/>
              <a:t>2/12/15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BF27-95C6-114D-926D-ACF5C161B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74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6A4F-C926-7745-9990-D76F262FAC09}" type="datetimeFigureOut">
              <a:rPr lang="en-US" smtClean="0"/>
              <a:t>2/12/15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6BF27-95C6-114D-926D-ACF5C161B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90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1" descr="hubb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25538"/>
            <a:ext cx="7620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6" name="TextBox 2"/>
          <p:cNvSpPr txBox="1">
            <a:spLocks noChangeArrowheads="1"/>
          </p:cNvSpPr>
          <p:nvPr/>
        </p:nvSpPr>
        <p:spPr bwMode="auto">
          <a:xfrm>
            <a:off x="-11113" y="304800"/>
            <a:ext cx="9188451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CC3300"/>
                </a:solidFill>
              </a:rPr>
              <a:t>Hubble Diagram: Distribution of Galaxies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CC3300"/>
                </a:solidFill>
                <a:latin typeface="Arial" charset="0"/>
              </a:rPr>
              <a:t>The Two Postulates of Relativity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10600" cy="4525963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buFontTx/>
              <a:buAutoNum type="arabicPeriod"/>
            </a:pPr>
            <a:r>
              <a:rPr lang="en-US">
                <a:latin typeface="Arial" charset="0"/>
              </a:rPr>
              <a:t> Speed of light is the maximum speed in nature, and is constant regardless of the speed of the source or the observer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>
                <a:latin typeface="Arial" charset="0"/>
              </a:rPr>
              <a:t> All physical laws are the same everywhere, and should have the same form (equations) when describing the same phenomenon (first proposed by Galileo) </a:t>
            </a:r>
            <a:r>
              <a:rPr lang="en-US">
                <a:latin typeface="Arial" charset="0"/>
                <a:sym typeface="Wingdings" charset="0"/>
              </a:rPr>
              <a:t> </a:t>
            </a:r>
            <a:r>
              <a:rPr lang="en-US" b="1">
                <a:solidFill>
                  <a:srgbClr val="FF0000"/>
                </a:solidFill>
                <a:latin typeface="Arial" charset="0"/>
                <a:sym typeface="Wingdings" charset="0"/>
              </a:rPr>
              <a:t>Principle of Relativity</a:t>
            </a:r>
          </a:p>
          <a:p>
            <a:pPr marL="609600" indent="-609600" eaLnBrk="1" hangingPunct="1"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Arial" charset="0"/>
                <a:sym typeface="Wingdings" charset="0"/>
              </a:rPr>
              <a:t>   </a:t>
            </a:r>
            <a:r>
              <a:rPr lang="en-US" b="1">
                <a:solidFill>
                  <a:srgbClr val="FF0000"/>
                </a:solidFill>
                <a:latin typeface="Arial" charset="0"/>
                <a:sym typeface="Wingdings" charset="0"/>
              </a:rPr>
              <a:t>Changes our concept of space and time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CC3300"/>
                </a:solidFill>
                <a:latin typeface="Arial" charset="0"/>
              </a:rPr>
              <a:t>Consequences of Relativity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eaLnBrk="1" hangingPunct="1"/>
            <a:r>
              <a:rPr lang="en-US" sz="2800">
                <a:latin typeface="Arial" charset="0"/>
              </a:rPr>
              <a:t> </a:t>
            </a:r>
            <a:r>
              <a:rPr lang="en-US" sz="2800" b="1">
                <a:latin typeface="Arial" charset="0"/>
              </a:rPr>
              <a:t>Special Theory of relativity</a:t>
            </a:r>
            <a:r>
              <a:rPr lang="en-US" sz="2800">
                <a:latin typeface="Arial" charset="0"/>
              </a:rPr>
              <a:t> </a:t>
            </a:r>
            <a:r>
              <a:rPr lang="en-US" sz="2800">
                <a:latin typeface="Arial" charset="0"/>
                <a:sym typeface="Wingdings" charset="0"/>
              </a:rPr>
              <a:t> </a:t>
            </a:r>
            <a:r>
              <a:rPr lang="en-US" sz="2800">
                <a:solidFill>
                  <a:srgbClr val="CC3300"/>
                </a:solidFill>
                <a:latin typeface="Arial" charset="0"/>
                <a:sym typeface="Wingdings" charset="0"/>
              </a:rPr>
              <a:t>constant velocities</a:t>
            </a:r>
            <a:endParaRPr lang="en-US" sz="2800">
              <a:solidFill>
                <a:srgbClr val="CC3300"/>
              </a:solidFill>
              <a:latin typeface="Arial" charset="0"/>
            </a:endParaRPr>
          </a:p>
          <a:p>
            <a:pPr eaLnBrk="1" hangingPunct="1"/>
            <a:r>
              <a:rPr lang="en-US" sz="2800">
                <a:latin typeface="Arial" charset="0"/>
              </a:rPr>
              <a:t> </a:t>
            </a:r>
            <a:r>
              <a:rPr lang="en-US" sz="2800" b="1">
                <a:latin typeface="Arial" charset="0"/>
              </a:rPr>
              <a:t>Can </a:t>
            </a:r>
            <a:r>
              <a:rPr lang="en-US" sz="2800" b="1">
                <a:solidFill>
                  <a:srgbClr val="CC3300"/>
                </a:solidFill>
                <a:latin typeface="Arial" charset="0"/>
              </a:rPr>
              <a:t>not</a:t>
            </a:r>
            <a:r>
              <a:rPr lang="en-US" sz="2800" b="1">
                <a:latin typeface="Arial" charset="0"/>
              </a:rPr>
              <a:t> simply add velocities v1 + v2 </a:t>
            </a:r>
          </a:p>
          <a:p>
            <a:pPr eaLnBrk="1" hangingPunct="1">
              <a:buFontTx/>
              <a:buNone/>
            </a:pPr>
            <a:r>
              <a:rPr lang="en-US" sz="2800" b="1">
                <a:latin typeface="Arial" charset="0"/>
              </a:rPr>
              <a:t>                v = (v1 + v2) / (1 + v1v2 / c</a:t>
            </a:r>
            <a:r>
              <a:rPr lang="en-US" sz="2800" b="1" baseline="30000">
                <a:latin typeface="Arial" charset="0"/>
              </a:rPr>
              <a:t>2</a:t>
            </a:r>
            <a:r>
              <a:rPr lang="en-US" sz="2800" b="1">
                <a:latin typeface="Arial" charset="0"/>
              </a:rPr>
              <a:t>)</a:t>
            </a:r>
          </a:p>
          <a:p>
            <a:pPr eaLnBrk="1" hangingPunct="1"/>
            <a:r>
              <a:rPr lang="en-US" sz="2800" b="1">
                <a:latin typeface="Arial" charset="0"/>
              </a:rPr>
              <a:t> </a:t>
            </a:r>
            <a:r>
              <a:rPr lang="en-US" sz="2800" b="1">
                <a:solidFill>
                  <a:srgbClr val="CC3300"/>
                </a:solidFill>
                <a:latin typeface="Arial" charset="0"/>
              </a:rPr>
              <a:t>E = m c</a:t>
            </a:r>
            <a:r>
              <a:rPr lang="en-US" sz="2800" b="1" baseline="30000">
                <a:solidFill>
                  <a:srgbClr val="CC3300"/>
                </a:solidFill>
                <a:latin typeface="Arial" charset="0"/>
              </a:rPr>
              <a:t>2</a:t>
            </a:r>
            <a:r>
              <a:rPr lang="en-US" sz="2800" b="1" baseline="30000">
                <a:latin typeface="Arial" charset="0"/>
              </a:rPr>
              <a:t> </a:t>
            </a:r>
            <a:r>
              <a:rPr lang="en-US" sz="2800" b="1">
                <a:latin typeface="Arial" charset="0"/>
              </a:rPr>
              <a:t> </a:t>
            </a:r>
            <a:r>
              <a:rPr lang="en-US" sz="2800" b="1">
                <a:latin typeface="Arial" charset="0"/>
                <a:sym typeface="Wingdings" charset="0"/>
              </a:rPr>
              <a:t> Energy and mass are equivalent</a:t>
            </a:r>
          </a:p>
          <a:p>
            <a:pPr eaLnBrk="1" hangingPunct="1">
              <a:buFontTx/>
              <a:buNone/>
            </a:pPr>
            <a:r>
              <a:rPr lang="en-US" sz="2800" b="1">
                <a:latin typeface="Arial" charset="0"/>
              </a:rPr>
              <a:t>     (example: atomic energy, A- and H-bombs)</a:t>
            </a:r>
          </a:p>
          <a:p>
            <a:pPr eaLnBrk="1" hangingPunct="1"/>
            <a:r>
              <a:rPr lang="en-US" sz="2800" b="1">
                <a:latin typeface="Arial" charset="0"/>
              </a:rPr>
              <a:t> No object with mass can attain the speed of light; its </a:t>
            </a:r>
            <a:r>
              <a:rPr lang="en-US" sz="2800" b="1">
                <a:solidFill>
                  <a:srgbClr val="CC3300"/>
                </a:solidFill>
                <a:latin typeface="Arial" charset="0"/>
              </a:rPr>
              <a:t>inertial mass</a:t>
            </a:r>
            <a:r>
              <a:rPr lang="en-US" sz="2800" b="1">
                <a:latin typeface="Arial" charset="0"/>
              </a:rPr>
              <a:t> becomes infinite</a:t>
            </a:r>
          </a:p>
          <a:p>
            <a:pPr eaLnBrk="1" hangingPunct="1">
              <a:buFontTx/>
              <a:buNone/>
            </a:pPr>
            <a:r>
              <a:rPr lang="en-US" sz="2800" b="1">
                <a:latin typeface="Arial" charset="0"/>
              </a:rPr>
              <a:t>               m = m(rest) / (1 – v</a:t>
            </a:r>
            <a:r>
              <a:rPr lang="en-US" sz="2800" b="1" baseline="30000">
                <a:latin typeface="Arial" charset="0"/>
              </a:rPr>
              <a:t>2</a:t>
            </a:r>
            <a:r>
              <a:rPr lang="en-US" sz="2800" b="1">
                <a:latin typeface="Arial" charset="0"/>
              </a:rPr>
              <a:t>/c</a:t>
            </a:r>
            <a:r>
              <a:rPr lang="en-US" sz="2800" b="1" baseline="30000">
                <a:latin typeface="Arial" charset="0"/>
              </a:rPr>
              <a:t>2</a:t>
            </a:r>
            <a:r>
              <a:rPr lang="en-US" sz="2800" b="1">
                <a:latin typeface="Arial" charset="0"/>
              </a:rPr>
              <a:t>)</a:t>
            </a:r>
            <a:r>
              <a:rPr lang="en-US" sz="2800" b="1" baseline="30000">
                <a:latin typeface="Arial" charset="0"/>
              </a:rPr>
              <a:t>1/2</a:t>
            </a:r>
            <a:endParaRPr lang="en-US" sz="2800" b="1">
              <a:latin typeface="Arial" charset="0"/>
            </a:endParaRPr>
          </a:p>
          <a:p>
            <a:pPr eaLnBrk="1" hangingPunct="1"/>
            <a:r>
              <a:rPr lang="en-US" sz="2800" b="1">
                <a:latin typeface="Arial" charset="0"/>
              </a:rPr>
              <a:t> </a:t>
            </a:r>
            <a:r>
              <a:rPr lang="en-US" sz="2800" b="1">
                <a:solidFill>
                  <a:srgbClr val="CC3300"/>
                </a:solidFill>
                <a:latin typeface="Arial" charset="0"/>
              </a:rPr>
              <a:t>Light is bent by gravity</a:t>
            </a:r>
            <a:r>
              <a:rPr lang="en-US" sz="2800" b="1">
                <a:latin typeface="Arial" charset="0"/>
              </a:rPr>
              <a:t> of a massive object such as the Sun</a:t>
            </a:r>
          </a:p>
          <a:p>
            <a:pPr eaLnBrk="1" hangingPunct="1">
              <a:buFontTx/>
              <a:buNone/>
            </a:pPr>
            <a:r>
              <a:rPr lang="en-US" sz="2800">
                <a:latin typeface="Arial" charset="0"/>
              </a:rPr>
              <a:t>         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CC3300"/>
                </a:solidFill>
                <a:latin typeface="Arial" charset="0"/>
              </a:rPr>
              <a:t>Relativity (Contd.)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 </a:t>
            </a:r>
            <a:r>
              <a:rPr lang="en-US" b="1">
                <a:solidFill>
                  <a:srgbClr val="CC3300"/>
                </a:solidFill>
                <a:latin typeface="Arial" charset="0"/>
              </a:rPr>
              <a:t>General Theory of Relativity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>
                <a:latin typeface="Arial" charset="0"/>
              </a:rPr>
              <a:t>     </a:t>
            </a:r>
            <a:r>
              <a:rPr lang="en-US">
                <a:solidFill>
                  <a:srgbClr val="CC3300"/>
                </a:solidFill>
                <a:latin typeface="Arial" charset="0"/>
                <a:sym typeface="Wingdings" charset="0"/>
              </a:rPr>
              <a:t></a:t>
            </a:r>
            <a:r>
              <a:rPr lang="en-US">
                <a:latin typeface="Arial" charset="0"/>
              </a:rPr>
              <a:t>   </a:t>
            </a:r>
            <a:r>
              <a:rPr lang="en-US">
                <a:solidFill>
                  <a:srgbClr val="CC3300"/>
                </a:solidFill>
                <a:latin typeface="Arial" charset="0"/>
                <a:sym typeface="Wingdings" charset="0"/>
              </a:rPr>
              <a:t>Accelerating objects and gravity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sym typeface="Wingdings" charset="0"/>
              </a:rPr>
              <a:t> Why are astronauts in the orbiting space shuttle weightless ?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sym typeface="Wingdings" charset="0"/>
              </a:rPr>
              <a:t> They are continuously falling towards the Earth at the same rate as the floor of the space shuttle (e.g. like a freely falling elevator)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sym typeface="Wingdings" charset="0"/>
              </a:rPr>
              <a:t> </a:t>
            </a:r>
            <a:r>
              <a:rPr lang="en-US" b="1">
                <a:solidFill>
                  <a:srgbClr val="CC3300"/>
                </a:solidFill>
                <a:latin typeface="Arial" charset="0"/>
                <a:sym typeface="Wingdings" charset="0"/>
              </a:rPr>
              <a:t>Gravity  Acceleration</a:t>
            </a:r>
            <a:r>
              <a:rPr lang="en-US" b="1">
                <a:latin typeface="Arial" charset="0"/>
                <a:sym typeface="Wingdings" charset="0"/>
              </a:rPr>
              <a:t> </a:t>
            </a:r>
            <a:r>
              <a:rPr lang="en-US">
                <a:latin typeface="Arial" charset="0"/>
                <a:sym typeface="Wingdings" charset="0"/>
              </a:rPr>
              <a:t> (equivalent)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sym typeface="Wingdings" charset="0"/>
              </a:rPr>
              <a:t>  Basic idea:    F = ma  W = mg</a:t>
            </a:r>
            <a:endParaRPr lang="en-US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CC3300"/>
                </a:solidFill>
                <a:latin typeface="Arial" charset="0"/>
              </a:rPr>
              <a:t>Relativity (Contd.)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 </a:t>
            </a:r>
            <a:r>
              <a:rPr lang="en-US">
                <a:solidFill>
                  <a:srgbClr val="CC3300"/>
                </a:solidFill>
                <a:latin typeface="Arial" charset="0"/>
              </a:rPr>
              <a:t>Space and time are equivalent</a:t>
            </a:r>
            <a:r>
              <a:rPr lang="en-US">
                <a:latin typeface="Arial" charset="0"/>
              </a:rPr>
              <a:t> (simultaneity is relative, not absolute)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 Example: Two observers, one on a moving train and the other stationary on the ground observe </a:t>
            </a:r>
            <a:r>
              <a:rPr lang="ja-JP" altLang="en-US">
                <a:latin typeface="Arial" charset="0"/>
              </a:rPr>
              <a:t>“</a:t>
            </a:r>
            <a:r>
              <a:rPr lang="en-US" altLang="ja-JP">
                <a:latin typeface="Arial" charset="0"/>
              </a:rPr>
              <a:t>simultaneous</a:t>
            </a:r>
            <a:r>
              <a:rPr lang="ja-JP" altLang="en-US">
                <a:latin typeface="Arial" charset="0"/>
              </a:rPr>
              <a:t>”</a:t>
            </a:r>
            <a:r>
              <a:rPr lang="en-US" altLang="ja-JP">
                <a:latin typeface="Arial" charset="0"/>
              </a:rPr>
              <a:t> flashes of light at different times </a:t>
            </a:r>
            <a:r>
              <a:rPr lang="en-US" altLang="ja-JP">
                <a:latin typeface="Arial" charset="0"/>
                <a:sym typeface="Wingdings" charset="0"/>
              </a:rPr>
              <a:t> difference in space due to motion is </a:t>
            </a:r>
            <a:r>
              <a:rPr lang="ja-JP" altLang="en-US">
                <a:latin typeface="Arial" charset="0"/>
                <a:sym typeface="Wingdings" charset="0"/>
              </a:rPr>
              <a:t>“</a:t>
            </a:r>
            <a:r>
              <a:rPr lang="en-US" altLang="ja-JP">
                <a:latin typeface="Arial" charset="0"/>
                <a:sym typeface="Wingdings" charset="0"/>
              </a:rPr>
              <a:t>converted</a:t>
            </a:r>
            <a:r>
              <a:rPr lang="ja-JP" altLang="en-US">
                <a:latin typeface="Arial" charset="0"/>
                <a:sym typeface="Wingdings" charset="0"/>
              </a:rPr>
              <a:t>”</a:t>
            </a:r>
            <a:r>
              <a:rPr lang="en-US" altLang="ja-JP">
                <a:latin typeface="Arial" charset="0"/>
                <a:sym typeface="Wingdings" charset="0"/>
              </a:rPr>
              <a:t> to difference in time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sym typeface="Wingdings" charset="0"/>
              </a:rPr>
              <a:t> </a:t>
            </a:r>
            <a:r>
              <a:rPr lang="en-US">
                <a:solidFill>
                  <a:srgbClr val="CC3300"/>
                </a:solidFill>
                <a:latin typeface="Arial" charset="0"/>
                <a:sym typeface="Wingdings" charset="0"/>
              </a:rPr>
              <a:t>Time </a:t>
            </a:r>
            <a:r>
              <a:rPr lang="ja-JP" altLang="en-US">
                <a:solidFill>
                  <a:srgbClr val="CC3300"/>
                </a:solidFill>
                <a:latin typeface="Arial" charset="0"/>
                <a:sym typeface="Wingdings" charset="0"/>
              </a:rPr>
              <a:t>‘</a:t>
            </a:r>
            <a:r>
              <a:rPr lang="en-US" altLang="ja-JP">
                <a:solidFill>
                  <a:srgbClr val="CC3300"/>
                </a:solidFill>
                <a:latin typeface="Arial" charset="0"/>
                <a:sym typeface="Wingdings" charset="0"/>
              </a:rPr>
              <a:t>flows</a:t>
            </a:r>
            <a:r>
              <a:rPr lang="ja-JP" altLang="en-US">
                <a:solidFill>
                  <a:srgbClr val="CC3300"/>
                </a:solidFill>
                <a:latin typeface="Arial" charset="0"/>
                <a:sym typeface="Wingdings" charset="0"/>
              </a:rPr>
              <a:t>’</a:t>
            </a:r>
            <a:r>
              <a:rPr lang="en-US" altLang="ja-JP">
                <a:solidFill>
                  <a:srgbClr val="CC3300"/>
                </a:solidFill>
                <a:latin typeface="Arial" charset="0"/>
                <a:sym typeface="Wingdings" charset="0"/>
              </a:rPr>
              <a:t> slower in a moving frame</a:t>
            </a:r>
            <a:r>
              <a:rPr lang="en-US" altLang="ja-JP">
                <a:latin typeface="Arial" charset="0"/>
                <a:sym typeface="Wingdings" charset="0"/>
              </a:rPr>
              <a:t> of reference (astronauts live slightly longer!), or near a massive object such as a black hole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/>
          <a:lstStyle/>
          <a:p>
            <a:r>
              <a:rPr lang="en-US" sz="4000">
                <a:solidFill>
                  <a:srgbClr val="CC3300"/>
                </a:solidFill>
                <a:latin typeface="Arial" charset="0"/>
              </a:rPr>
              <a:t>Time Dilation and Space Contraction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 A </a:t>
            </a:r>
            <a:r>
              <a:rPr lang="en-US">
                <a:solidFill>
                  <a:srgbClr val="CC3300"/>
                </a:solidFill>
                <a:latin typeface="Arial" charset="0"/>
              </a:rPr>
              <a:t>time interval </a:t>
            </a:r>
            <a:r>
              <a:rPr lang="en-US">
                <a:latin typeface="Arial" charset="0"/>
              </a:rPr>
              <a:t>in a moving frame of reference (platform moving with velocity v) gets longer as</a:t>
            </a:r>
          </a:p>
          <a:p>
            <a:pPr>
              <a:buFontTx/>
              <a:buNone/>
            </a:pPr>
            <a:r>
              <a:rPr lang="en-US">
                <a:latin typeface="Arial" charset="0"/>
              </a:rPr>
              <a:t>   t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Arial" charset="0"/>
              </a:rPr>
              <a:t>   =   t / [ 1 – (v/c</a:t>
            </a:r>
            <a:r>
              <a:rPr lang="en-US" altLang="ja-JP">
                <a:latin typeface="Times New Roman" charset="0"/>
                <a:cs typeface="Times New Roman" charset="0"/>
              </a:rPr>
              <a:t>)</a:t>
            </a:r>
            <a:r>
              <a:rPr lang="en-US" altLang="ja-JP" baseline="30000">
                <a:latin typeface="Times New Roman" charset="0"/>
                <a:cs typeface="Times New Roman" charset="0"/>
              </a:rPr>
              <a:t>2</a:t>
            </a:r>
            <a:r>
              <a:rPr lang="en-US" altLang="ja-JP">
                <a:latin typeface="Times New Roman" charset="0"/>
                <a:cs typeface="Times New Roman" charset="0"/>
              </a:rPr>
              <a:t>]</a:t>
            </a:r>
            <a:r>
              <a:rPr lang="en-US" altLang="ja-JP" baseline="30000">
                <a:latin typeface="Times New Roman" charset="0"/>
                <a:cs typeface="Times New Roman" charset="0"/>
              </a:rPr>
              <a:t>1/2</a:t>
            </a:r>
          </a:p>
          <a:p>
            <a:r>
              <a:rPr lang="en-US">
                <a:latin typeface="Times New Roman" charset="0"/>
                <a:cs typeface="Times New Roman" charset="0"/>
              </a:rPr>
              <a:t> But the </a:t>
            </a:r>
            <a:r>
              <a:rPr lang="en-US">
                <a:solidFill>
                  <a:srgbClr val="CC3300"/>
                </a:solidFill>
                <a:latin typeface="Times New Roman" charset="0"/>
                <a:cs typeface="Times New Roman" charset="0"/>
              </a:rPr>
              <a:t>space interval </a:t>
            </a:r>
            <a:r>
              <a:rPr lang="en-US">
                <a:latin typeface="Times New Roman" charset="0"/>
                <a:cs typeface="Times New Roman" charset="0"/>
              </a:rPr>
              <a:t>gets shorter as</a:t>
            </a:r>
          </a:p>
          <a:p>
            <a:pPr>
              <a:buFontTx/>
              <a:buNone/>
            </a:pPr>
            <a:r>
              <a:rPr lang="en-US">
                <a:latin typeface="Times New Roman" charset="0"/>
                <a:cs typeface="Times New Roman" charset="0"/>
              </a:rPr>
              <a:t>    x</a:t>
            </a:r>
            <a:r>
              <a:rPr lang="ja-JP" altLang="en-US">
                <a:latin typeface="Times New Roman" charset="0"/>
                <a:cs typeface="Times New Roman" charset="0"/>
              </a:rPr>
              <a:t>’</a:t>
            </a:r>
            <a:r>
              <a:rPr lang="en-US" altLang="ja-JP">
                <a:latin typeface="Times New Roman" charset="0"/>
                <a:cs typeface="Times New Roman" charset="0"/>
              </a:rPr>
              <a:t> = x [ 1 – (v/c)</a:t>
            </a:r>
            <a:r>
              <a:rPr lang="en-US" altLang="ja-JP" baseline="30000">
                <a:latin typeface="Times New Roman" charset="0"/>
                <a:cs typeface="Times New Roman" charset="0"/>
              </a:rPr>
              <a:t>2</a:t>
            </a:r>
            <a:r>
              <a:rPr lang="en-US" altLang="ja-JP">
                <a:latin typeface="Times New Roman" charset="0"/>
                <a:cs typeface="Times New Roman" charset="0"/>
              </a:rPr>
              <a:t>]</a:t>
            </a:r>
            <a:r>
              <a:rPr lang="en-US" altLang="ja-JP" baseline="30000">
                <a:latin typeface="Times New Roman" charset="0"/>
                <a:cs typeface="Times New Roman" charset="0"/>
              </a:rPr>
              <a:t>1/2 </a:t>
            </a:r>
          </a:p>
          <a:p>
            <a:endParaRPr lang="en-US">
              <a:latin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3600" b="1">
                <a:solidFill>
                  <a:srgbClr val="FF0000"/>
                </a:solidFill>
                <a:latin typeface="Arial" charset="0"/>
              </a:rPr>
              <a:t>Hubble’s Law: v = H</a:t>
            </a:r>
            <a:r>
              <a:rPr lang="en-US" sz="3600" b="1" baseline="-25000">
                <a:solidFill>
                  <a:srgbClr val="FF0000"/>
                </a:solidFill>
                <a:latin typeface="Arial" charset="0"/>
              </a:rPr>
              <a:t>o</a:t>
            </a:r>
            <a:r>
              <a:rPr lang="en-US" sz="3600" b="1">
                <a:solidFill>
                  <a:srgbClr val="FF0000"/>
                </a:solidFill>
                <a:latin typeface="Arial" charset="0"/>
              </a:rPr>
              <a:t>d</a:t>
            </a:r>
            <a:br>
              <a:rPr lang="en-US" sz="3600" b="1">
                <a:solidFill>
                  <a:srgbClr val="FF0000"/>
                </a:solidFill>
                <a:latin typeface="Arial" charset="0"/>
              </a:rPr>
            </a:br>
            <a:r>
              <a:rPr lang="en-US" sz="3600" b="1">
                <a:solidFill>
                  <a:srgbClr val="0000FF"/>
                </a:solidFill>
                <a:latin typeface="Arial" charset="0"/>
              </a:rPr>
              <a:t>Velocity increases with distance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Arial" charset="0"/>
            </a:endParaRPr>
          </a:p>
        </p:txBody>
      </p:sp>
      <p:pic>
        <p:nvPicPr>
          <p:cNvPr id="48131" name="Picture 4" descr="hst-hubb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71600"/>
            <a:ext cx="6629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CC3300"/>
                </a:solidFill>
                <a:latin typeface="Arial" charset="0"/>
              </a:rPr>
              <a:t>Expanding Universe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charset="0"/>
              </a:rPr>
              <a:t> Hubble’s law </a:t>
            </a:r>
            <a:r>
              <a:rPr lang="en-US" dirty="0">
                <a:latin typeface="Arial" charset="0"/>
                <a:sym typeface="Wingdings" charset="0"/>
              </a:rPr>
              <a:t> Universe is expanding</a:t>
            </a:r>
          </a:p>
          <a:p>
            <a:pPr>
              <a:defRPr/>
            </a:pPr>
            <a:r>
              <a:rPr lang="en-US" dirty="0">
                <a:latin typeface="Arial" charset="0"/>
                <a:sym typeface="Wingdings" charset="0"/>
              </a:rPr>
              <a:t> Universe had a beginning !</a:t>
            </a:r>
          </a:p>
          <a:p>
            <a:pPr>
              <a:defRPr/>
            </a:pPr>
            <a:r>
              <a:rPr lang="en-US" dirty="0">
                <a:latin typeface="Arial" charset="0"/>
                <a:sym typeface="Wingdings" charset="0"/>
              </a:rPr>
              <a:t> How long ago?</a:t>
            </a:r>
          </a:p>
          <a:p>
            <a:pPr>
              <a:defRPr/>
            </a:pPr>
            <a:r>
              <a:rPr lang="en-US" dirty="0">
                <a:latin typeface="Arial" charset="0"/>
                <a:sym typeface="Wingdings" charset="0"/>
              </a:rPr>
              <a:t> Age of the universe: 1/H</a:t>
            </a:r>
            <a:r>
              <a:rPr lang="en-US" baseline="-25000" dirty="0">
                <a:latin typeface="Arial" charset="0"/>
                <a:sym typeface="Wingdings" charset="0"/>
              </a:rPr>
              <a:t>o </a:t>
            </a:r>
            <a:r>
              <a:rPr lang="en-US" dirty="0">
                <a:latin typeface="Arial" charset="0"/>
                <a:sym typeface="Wingdings" charset="0"/>
              </a:rPr>
              <a:t>(units of time)</a:t>
            </a:r>
          </a:p>
          <a:p>
            <a:pPr>
              <a:defRPr/>
            </a:pPr>
            <a:r>
              <a:rPr lang="en-US" dirty="0">
                <a:latin typeface="Arial" charset="0"/>
                <a:sym typeface="Wingdings" charset="0"/>
              </a:rPr>
              <a:t> Big Bang !</a:t>
            </a:r>
            <a:r>
              <a:rPr lang="en-US" dirty="0" smtClean="0">
                <a:latin typeface="Arial" charset="0"/>
                <a:sym typeface="Wingdings" charset="0"/>
              </a:rPr>
              <a:t>!</a:t>
            </a:r>
          </a:p>
          <a:p>
            <a:pPr>
              <a:defRPr/>
            </a:pPr>
            <a:r>
              <a:rPr lang="en-US" dirty="0">
                <a:latin typeface="Arial" charset="0"/>
                <a:sym typeface="Wingdings" charset="0"/>
              </a:rPr>
              <a:t> </a:t>
            </a:r>
            <a:r>
              <a:rPr lang="en-US" dirty="0" smtClean="0">
                <a:latin typeface="Arial" charset="0"/>
                <a:sym typeface="Wingdings" charset="0"/>
              </a:rPr>
              <a:t>How does one determine distances?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Arial" charset="0"/>
                <a:sym typeface="Wingdings" charset="0"/>
              </a:rPr>
              <a:t> </a:t>
            </a:r>
            <a:r>
              <a:rPr lang="en-US" dirty="0" smtClean="0">
                <a:latin typeface="Arial" charset="0"/>
                <a:sym typeface="Wingdings" charset="0"/>
              </a:rPr>
              <a:t>   </a:t>
            </a:r>
            <a:r>
              <a:rPr lang="en-US" dirty="0" smtClean="0">
                <a:solidFill>
                  <a:srgbClr val="CC3300"/>
                </a:solidFill>
                <a:latin typeface="Arial" charset="0"/>
                <a:sym typeface="Wingdings" charset="0"/>
              </a:rPr>
              <a:t>Redshift </a:t>
            </a:r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Box 2"/>
          <p:cNvSpPr txBox="1">
            <a:spLocks noChangeArrowheads="1"/>
          </p:cNvSpPr>
          <p:nvPr/>
        </p:nvSpPr>
        <p:spPr bwMode="auto">
          <a:xfrm>
            <a:off x="339725" y="0"/>
            <a:ext cx="88042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CC3300"/>
                </a:solidFill>
              </a:rPr>
              <a:t>Cosmic Microwave Background (CMB):</a:t>
            </a:r>
          </a:p>
          <a:p>
            <a:pPr eaLnBrk="1" hangingPunct="1"/>
            <a:r>
              <a:rPr lang="en-US" sz="3600" b="1">
                <a:solidFill>
                  <a:srgbClr val="CC3300"/>
                </a:solidFill>
              </a:rPr>
              <a:t>    Universal and Uniform Radiation </a:t>
            </a:r>
          </a:p>
        </p:txBody>
      </p:sp>
      <p:pic>
        <p:nvPicPr>
          <p:cNvPr id="50178" name="Picture 3" descr="cmbspectr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19200"/>
            <a:ext cx="781685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>
          <a:xfrm>
            <a:off x="457200" y="33338"/>
            <a:ext cx="8229600" cy="1143000"/>
          </a:xfrm>
        </p:spPr>
        <p:txBody>
          <a:bodyPr/>
          <a:lstStyle/>
          <a:p>
            <a:r>
              <a:rPr lang="en-US" b="1">
                <a:solidFill>
                  <a:srgbClr val="CC3300"/>
                </a:solidFill>
                <a:latin typeface="Arial" charset="0"/>
              </a:rPr>
              <a:t>CMB Properties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257800"/>
          </a:xfrm>
        </p:spPr>
        <p:txBody>
          <a:bodyPr>
            <a:normAutofit lnSpcReduction="10000"/>
          </a:bodyPr>
          <a:lstStyle/>
          <a:p>
            <a:r>
              <a:rPr lang="en-US">
                <a:latin typeface="Arial" charset="0"/>
              </a:rPr>
              <a:t> The entire universe is filled with extremely uniform radiation</a:t>
            </a:r>
          </a:p>
          <a:p>
            <a:r>
              <a:rPr lang="en-US">
                <a:latin typeface="Arial" charset="0"/>
              </a:rPr>
              <a:t> CMB radiation corresponds to a fixed temperature of 2.73 K (-270.3 </a:t>
            </a:r>
            <a:r>
              <a:rPr lang="en-US" baseline="30000">
                <a:latin typeface="Arial" charset="0"/>
              </a:rPr>
              <a:t>o</a:t>
            </a:r>
            <a:r>
              <a:rPr lang="en-US">
                <a:latin typeface="Arial" charset="0"/>
              </a:rPr>
              <a:t>C or -428.9 </a:t>
            </a:r>
            <a:r>
              <a:rPr lang="en-US" baseline="30000">
                <a:latin typeface="Arial" charset="0"/>
              </a:rPr>
              <a:t>o</a:t>
            </a:r>
            <a:r>
              <a:rPr lang="en-US">
                <a:latin typeface="Arial" charset="0"/>
              </a:rPr>
              <a:t>F)</a:t>
            </a:r>
          </a:p>
          <a:p>
            <a:r>
              <a:rPr lang="en-US">
                <a:latin typeface="Arial" charset="0"/>
              </a:rPr>
              <a:t> Blackbody: uniform temperature oven</a:t>
            </a:r>
          </a:p>
          <a:p>
            <a:r>
              <a:rPr lang="en-US">
                <a:latin typeface="Arial" charset="0"/>
              </a:rPr>
              <a:t> CMB radiation is also isotropic </a:t>
            </a:r>
            <a:r>
              <a:rPr lang="en-US">
                <a:latin typeface="Arial" charset="0"/>
                <a:sym typeface="Wingdings" charset="0"/>
              </a:rPr>
              <a:t> same in all directions</a:t>
            </a:r>
          </a:p>
          <a:p>
            <a:r>
              <a:rPr lang="en-US">
                <a:latin typeface="Arial" charset="0"/>
                <a:sym typeface="Wingdings" charset="0"/>
              </a:rPr>
              <a:t> But with extremely slight variations immediately following the Big Bang due to matter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15400" cy="11430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Arial" charset="0"/>
              </a:rPr>
              <a:t>Distribution of Matter in Galaxy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Stars rotate about the center of galaxy</a:t>
            </a:r>
          </a:p>
          <a:p>
            <a:r>
              <a:rPr lang="en-US">
                <a:latin typeface="Arial" charset="0"/>
              </a:rPr>
              <a:t>Velocity determined by gravity: mass M</a:t>
            </a:r>
            <a:r>
              <a:rPr lang="en-US" baseline="-25000">
                <a:latin typeface="Arial" charset="0"/>
              </a:rPr>
              <a:t>c</a:t>
            </a:r>
            <a:r>
              <a:rPr lang="en-US">
                <a:latin typeface="Arial" charset="0"/>
              </a:rPr>
              <a:t> and distance R</a:t>
            </a:r>
            <a:r>
              <a:rPr lang="en-US" baseline="-25000">
                <a:latin typeface="Arial" charset="0"/>
              </a:rPr>
              <a:t>c</a:t>
            </a:r>
            <a:r>
              <a:rPr lang="en-US">
                <a:latin typeface="Arial" charset="0"/>
              </a:rPr>
              <a:t>  from the center</a:t>
            </a:r>
          </a:p>
          <a:p>
            <a:r>
              <a:rPr lang="en-US">
                <a:latin typeface="Arial" charset="0"/>
              </a:rPr>
              <a:t> KE = PE</a:t>
            </a:r>
          </a:p>
          <a:p>
            <a:r>
              <a:rPr lang="en-US">
                <a:latin typeface="Arial" charset="0"/>
              </a:rPr>
              <a:t> ½ m</a:t>
            </a:r>
            <a:r>
              <a:rPr lang="en-US" baseline="-25000">
                <a:latin typeface="Arial" charset="0"/>
              </a:rPr>
              <a:t>star</a:t>
            </a:r>
            <a:r>
              <a:rPr lang="en-US">
                <a:latin typeface="Arial" charset="0"/>
              </a:rPr>
              <a:t> v</a:t>
            </a:r>
            <a:r>
              <a:rPr lang="en-US" baseline="30000">
                <a:latin typeface="Arial" charset="0"/>
              </a:rPr>
              <a:t>2  </a:t>
            </a:r>
            <a:r>
              <a:rPr lang="en-US">
                <a:latin typeface="Arial" charset="0"/>
              </a:rPr>
              <a:t>= G M</a:t>
            </a:r>
            <a:r>
              <a:rPr lang="en-US" baseline="-25000">
                <a:latin typeface="Arial" charset="0"/>
              </a:rPr>
              <a:t>c</a:t>
            </a:r>
            <a:r>
              <a:rPr lang="en-US">
                <a:latin typeface="Arial" charset="0"/>
              </a:rPr>
              <a:t> m</a:t>
            </a:r>
            <a:r>
              <a:rPr lang="en-US" baseline="-25000">
                <a:latin typeface="Arial" charset="0"/>
              </a:rPr>
              <a:t>star</a:t>
            </a:r>
            <a:r>
              <a:rPr lang="en-US">
                <a:latin typeface="Arial" charset="0"/>
              </a:rPr>
              <a:t> / R</a:t>
            </a:r>
            <a:r>
              <a:rPr lang="en-US" baseline="-25000">
                <a:latin typeface="Arial" charset="0"/>
              </a:rPr>
              <a:t>c</a:t>
            </a:r>
          </a:p>
          <a:p>
            <a:r>
              <a:rPr lang="en-US">
                <a:latin typeface="Arial" charset="0"/>
              </a:rPr>
              <a:t> Velocity v should decrease with radius R</a:t>
            </a:r>
            <a:r>
              <a:rPr lang="en-US" baseline="-25000">
                <a:latin typeface="Arial" charset="0"/>
              </a:rPr>
              <a:t>c</a:t>
            </a:r>
          </a:p>
          <a:p>
            <a:r>
              <a:rPr lang="en-US">
                <a:latin typeface="Arial" charset="0"/>
              </a:rPr>
              <a:t> Surprise 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solidFill>
                  <a:srgbClr val="FF0000"/>
                </a:solidFill>
                <a:latin typeface="Arial" charset="0"/>
              </a:rPr>
              <a:t>Evidence of Dark Matter: Rotation Curves of Galaxies</a:t>
            </a:r>
          </a:p>
        </p:txBody>
      </p:sp>
      <p:pic>
        <p:nvPicPr>
          <p:cNvPr id="53250" name="Content Placeholder 5" descr="Rotationcurve_3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88" b="4588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Arial" charset="0"/>
              </a:rPr>
              <a:t>Dark Matter Halo</a:t>
            </a: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 Rotation curves are flat out to distances beyond observable galaxies</a:t>
            </a:r>
          </a:p>
          <a:p>
            <a:r>
              <a:rPr lang="en-US">
                <a:latin typeface="Arial" charset="0"/>
              </a:rPr>
              <a:t> Ergo: Galaxies have “dark matter” haloes</a:t>
            </a:r>
          </a:p>
          <a:p>
            <a:r>
              <a:rPr lang="en-US">
                <a:latin typeface="Arial" charset="0"/>
              </a:rPr>
              <a:t> What is dark matter?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CC3300"/>
                </a:solidFill>
                <a:latin typeface="Arial" charset="0"/>
              </a:rPr>
              <a:t>Einstein</a:t>
            </a:r>
            <a:r>
              <a:rPr lang="ja-JP" altLang="en-US">
                <a:solidFill>
                  <a:srgbClr val="CC3300"/>
                </a:solidFill>
                <a:latin typeface="Arial" charset="0"/>
              </a:rPr>
              <a:t>’</a:t>
            </a:r>
            <a:r>
              <a:rPr lang="en-US" altLang="ja-JP">
                <a:solidFill>
                  <a:srgbClr val="CC3300"/>
                </a:solidFill>
                <a:latin typeface="Arial" charset="0"/>
              </a:rPr>
              <a:t>s Theory of Relativity</a:t>
            </a:r>
            <a:endParaRPr lang="en-US">
              <a:solidFill>
                <a:srgbClr val="CC3300"/>
              </a:solidFill>
              <a:latin typeface="Arial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Is there a maximum velocity in nature ?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 If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no</a:t>
            </a:r>
            <a:r>
              <a:rPr lang="en-US">
                <a:latin typeface="Arial" charset="0"/>
              </a:rPr>
              <a:t>, then one can travel or convey information over infinite distances in infinitesimally short time –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Action at a distance </a:t>
            </a:r>
            <a:r>
              <a:rPr lang="en-US">
                <a:latin typeface="Arial" charset="0"/>
              </a:rPr>
              <a:t>as presupposed by Newton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 But, do not observe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instantaneous</a:t>
            </a:r>
            <a:r>
              <a:rPr lang="en-US">
                <a:latin typeface="Arial" charset="0"/>
              </a:rPr>
              <a:t> action implying infinite speed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But if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yes</a:t>
            </a:r>
            <a:r>
              <a:rPr lang="en-US">
                <a:latin typeface="Arial" charset="0"/>
              </a:rPr>
              <a:t>, then what is the limiting velocity?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702</Words>
  <Application>Microsoft Macintosh PowerPoint</Application>
  <PresentationFormat>On-screen Show (4:3)</PresentationFormat>
  <Paragraphs>65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Hubble’s Law: v = Hod Velocity increases with distance</vt:lpstr>
      <vt:lpstr>Expanding Universe</vt:lpstr>
      <vt:lpstr>PowerPoint Presentation</vt:lpstr>
      <vt:lpstr>CMB Properties</vt:lpstr>
      <vt:lpstr>Distribution of Matter in Galaxy</vt:lpstr>
      <vt:lpstr>Evidence of Dark Matter: Rotation Curves of Galaxies</vt:lpstr>
      <vt:lpstr>Dark Matter Halo</vt:lpstr>
      <vt:lpstr>Einstein’s Theory of Relativity</vt:lpstr>
      <vt:lpstr>The Two Postulates of Relativity</vt:lpstr>
      <vt:lpstr>Consequences of Relativity</vt:lpstr>
      <vt:lpstr>Relativity (Contd.)</vt:lpstr>
      <vt:lpstr>Relativity (Contd.)</vt:lpstr>
      <vt:lpstr>Time Dilation and Space Contraction</vt:lpstr>
    </vt:vector>
  </TitlesOfParts>
  <Company>Department of Astronomy, The Ohio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Einstein’s Theory of Relativity</dc:title>
  <dc:creator>Anil Pradhan</dc:creator>
  <cp:lastModifiedBy>Anil Pradhan</cp:lastModifiedBy>
  <cp:revision>3</cp:revision>
  <dcterms:created xsi:type="dcterms:W3CDTF">2014-12-23T22:55:07Z</dcterms:created>
  <dcterms:modified xsi:type="dcterms:W3CDTF">2015-02-12T21:01:54Z</dcterms:modified>
</cp:coreProperties>
</file>