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726" r:id="rId2"/>
    <p:sldId id="732" r:id="rId3"/>
    <p:sldId id="266" r:id="rId4"/>
    <p:sldId id="706" r:id="rId5"/>
    <p:sldId id="749" r:id="rId6"/>
    <p:sldId id="709" r:id="rId7"/>
    <p:sldId id="748" r:id="rId8"/>
    <p:sldId id="710" r:id="rId9"/>
    <p:sldId id="711" r:id="rId10"/>
    <p:sldId id="712" r:id="rId11"/>
    <p:sldId id="713" r:id="rId12"/>
    <p:sldId id="714" r:id="rId13"/>
    <p:sldId id="268" r:id="rId14"/>
    <p:sldId id="261" r:id="rId15"/>
    <p:sldId id="267" r:id="rId16"/>
    <p:sldId id="257" r:id="rId17"/>
    <p:sldId id="270" r:id="rId18"/>
    <p:sldId id="259" r:id="rId19"/>
    <p:sldId id="258" r:id="rId20"/>
    <p:sldId id="269" r:id="rId21"/>
    <p:sldId id="264" r:id="rId22"/>
    <p:sldId id="265" r:id="rId23"/>
    <p:sldId id="262" r:id="rId24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  <a:srgbClr val="FFFFFF"/>
    <a:srgbClr val="FF7400"/>
    <a:srgbClr val="FF5100"/>
    <a:srgbClr val="000000"/>
    <a:srgbClr val="FF30FF"/>
    <a:srgbClr val="73D9FF"/>
    <a:srgbClr val="A9BCFF"/>
    <a:srgbClr val="E0FFB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 autoAdjust="0"/>
    <p:restoredTop sz="79971" autoAdjust="0"/>
  </p:normalViewPr>
  <p:slideViewPr>
    <p:cSldViewPr snapToGrid="0">
      <p:cViewPr varScale="1">
        <p:scale>
          <a:sx n="94" d="100"/>
          <a:sy n="94" d="100"/>
        </p:scale>
        <p:origin x="19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080" y="19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072752" y="151308"/>
            <a:ext cx="3169699" cy="580012"/>
          </a:xfrm>
          <a:prstGeom prst="rect">
            <a:avLst/>
          </a:prstGeom>
        </p:spPr>
        <p:txBody>
          <a:bodyPr vert="horz" lIns="95006" tIns="47503" rIns="95006" bIns="47503" rtlCol="0"/>
          <a:lstStyle>
            <a:lvl1pPr algn="l">
              <a:defRPr sz="1200"/>
            </a:lvl1pPr>
          </a:lstStyle>
          <a:p>
            <a:pPr algn="ctr"/>
            <a:r>
              <a:rPr lang="en-US" sz="1700" dirty="0"/>
              <a:t>Astronomy 1141</a:t>
            </a:r>
          </a:p>
          <a:p>
            <a:pPr algn="ctr"/>
            <a:r>
              <a:rPr lang="en-US" sz="1700" dirty="0"/>
              <a:t>Lecture 1</a:t>
            </a:r>
          </a:p>
        </p:txBody>
      </p:sp>
    </p:spTree>
    <p:extLst>
      <p:ext uri="{BB962C8B-B14F-4D97-AF65-F5344CB8AC3E}">
        <p14:creationId xmlns:p14="http://schemas.microsoft.com/office/powerpoint/2010/main" val="210370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t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5238" y="727075"/>
            <a:ext cx="4784725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803" y="4560899"/>
            <a:ext cx="5363595" cy="43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330" tIns="48666" rIns="97330" bIns="48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l" defTabSz="966556">
              <a:defRPr sz="1000" b="0" i="0">
                <a:latin typeface="Arial" panose="020B0604020202020204" pitchFamily="34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797"/>
            <a:ext cx="3169699" cy="47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37" tIns="0" rIns="20137" bIns="0" numCol="1" anchor="b" anchorCtr="0" compatLnSpc="1">
            <a:prstTxWarp prst="textNoShape">
              <a:avLst/>
            </a:prstTxWarp>
          </a:bodyPr>
          <a:lstStyle>
            <a:lvl1pPr algn="r" defTabSz="966556">
              <a:defRPr sz="1000" b="0" i="0">
                <a:latin typeface="Arial" panose="020B0604020202020204" pitchFamily="34" charset="0"/>
              </a:defRPr>
            </a:lvl1pPr>
          </a:lstStyle>
          <a:p>
            <a:fld id="{89C2C85C-E296-4BE4-AEE3-184B61E0AE3B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5216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Lecture 1: Life in the Universe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BADB5-A599-475B-A96F-744ADE27FA6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recording!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here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Astronomy 1101 - Sp2015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7D13E-FE32-4150-A971-ECDAA719DD7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856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Lecture 1: Life in the Universe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657E4-A6AE-4460-BAB0-8908EE68BCC6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5488"/>
            <a:ext cx="4783138" cy="358775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915" y="4560898"/>
            <a:ext cx="5363372" cy="4321197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Lecture 1: Life in the Universe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97EAC-84C5-4167-BE88-9514051603D2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Where Do We Come From? What Are We? Where Are We Going?</a:t>
            </a: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C2C85C-E296-4BE4-AEE3-184B61E0AE3B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03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Lecture 1: Life in the Universe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371F8F-5A6A-482E-AE54-09D88DC7E0A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Lecture 1: Life in the Universe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Astronomy 141 - Winter 2012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117164-CC17-4A3E-83B5-D5C50340FDD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69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8138" y="311150"/>
            <a:ext cx="2112962" cy="62563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075" y="311150"/>
            <a:ext cx="6189663" cy="6256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346075"/>
            <a:ext cx="845502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4488" y="1489075"/>
            <a:ext cx="4151312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9075"/>
            <a:ext cx="4151313" cy="4799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dirty="0"/>
              <a:t>Lecture 15: Star Formation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B7399A-7544-4A22-871B-018AB3EC85C9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00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D4CBA-CF14-F042-89D9-F49533885E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7BEF31-188B-DF40-8881-D44F69C05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6E8913-A7EF-D64D-9AE8-B5A581FB01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76503-6C80-D14B-B232-B9A94CE56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30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0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6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539875"/>
            <a:ext cx="41513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539875"/>
            <a:ext cx="41513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441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88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6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9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" y="274320"/>
            <a:ext cx="5498457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539875"/>
            <a:ext cx="84550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7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i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800" b="0" i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algn="l" rtl="0" eaLnBrk="1" fontAlgn="base" hangingPunct="1">
        <a:spcBef>
          <a:spcPct val="20000"/>
        </a:spcBef>
        <a:spcAft>
          <a:spcPct val="0"/>
        </a:spcAft>
        <a:defRPr sz="2400" b="0" i="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400" b="0" i="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0" i="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armen.o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83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5376" y="182563"/>
            <a:ext cx="5632953" cy="1324081"/>
          </a:xfrm>
        </p:spPr>
        <p:txBody>
          <a:bodyPr/>
          <a:lstStyle/>
          <a:p>
            <a:pPr algn="ctr"/>
            <a:r>
              <a:rPr lang="en-US" sz="4000" dirty="0">
                <a:cs typeface="Arial" panose="020B0604020202020204" pitchFamily="34" charset="0"/>
              </a:rPr>
              <a:t>Astronomy </a:t>
            </a:r>
            <a:r>
              <a:rPr lang="en-US" sz="4000">
                <a:cs typeface="Arial" panose="020B0604020202020204" pitchFamily="34" charset="0"/>
              </a:rPr>
              <a:t>2141   AU24</a:t>
            </a:r>
            <a:br>
              <a:rPr lang="en-US" sz="4000" dirty="0">
                <a:cs typeface="Arial" panose="020B0604020202020204" pitchFamily="34" charset="0"/>
              </a:rPr>
            </a:br>
            <a:r>
              <a:rPr lang="en-US" sz="4000" dirty="0">
                <a:cs typeface="Arial" panose="020B0604020202020204" pitchFamily="34" charset="0"/>
              </a:rPr>
              <a:t>Life in the Universe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0" y="1604963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cs typeface="Arial" panose="020B0604020202020204" pitchFamily="34" charset="0"/>
              </a:rPr>
              <a:t>Prof. Anil Pradhan</a:t>
            </a:r>
          </a:p>
          <a:p>
            <a:r>
              <a:rPr lang="en-US" sz="2800" dirty="0">
                <a:solidFill>
                  <a:srgbClr val="FFFF00"/>
                </a:solidFill>
                <a:cs typeface="Arial" panose="020B0604020202020204" pitchFamily="34" charset="0"/>
              </a:rPr>
              <a:t>Homepage: </a:t>
            </a:r>
            <a:r>
              <a:rPr lang="en-US" sz="2800" dirty="0" err="1">
                <a:solidFill>
                  <a:srgbClr val="FFFF00"/>
                </a:solidFill>
                <a:cs typeface="Arial" panose="020B0604020202020204" pitchFamily="34" charset="0"/>
              </a:rPr>
              <a:t>www.astronomy.ohio-state.edu</a:t>
            </a:r>
            <a:r>
              <a:rPr lang="en-US" sz="2800" dirty="0">
                <a:solidFill>
                  <a:srgbClr val="FFFF00"/>
                </a:solidFill>
                <a:cs typeface="Arial" panose="020B0604020202020204" pitchFamily="34" charset="0"/>
              </a:rPr>
              <a:t>/~</a:t>
            </a:r>
            <a:r>
              <a:rPr lang="en-US" sz="2800" dirty="0" err="1">
                <a:solidFill>
                  <a:srgbClr val="FFFF00"/>
                </a:solidFill>
                <a:cs typeface="Arial" panose="020B0604020202020204" pitchFamily="34" charset="0"/>
              </a:rPr>
              <a:t>pradhan</a:t>
            </a:r>
            <a:endParaRPr lang="en-US" sz="28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01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5" name="Picture 5" descr="340_CometFl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534"/>
          <a:stretch>
            <a:fillRect/>
          </a:stretch>
        </p:blipFill>
        <p:spPr bwMode="auto">
          <a:xfrm>
            <a:off x="-4763" y="3175"/>
            <a:ext cx="9153526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455565" cy="58541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the nature and origin of life on Earth?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1450" y="1793875"/>
            <a:ext cx="8455025" cy="452437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The History of the Earth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Geology, Climate, &amp; Habitability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The Nature of Life on Earth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The Origin of Life on Earth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The Future of Life on Earth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02070" y="6437150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298248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071120" cy="585418"/>
          </a:xfrm>
        </p:spPr>
        <p:txBody>
          <a:bodyPr/>
          <a:lstStyle/>
          <a:p>
            <a:r>
              <a:rPr lang="en-US" dirty="0"/>
              <a:t>Is there life elsewhere </a:t>
            </a:r>
            <a:r>
              <a:rPr lang="en-US"/>
              <a:t>in our Solar </a:t>
            </a:r>
            <a:r>
              <a:rPr lang="en-US" dirty="0"/>
              <a:t>System?</a:t>
            </a:r>
          </a:p>
        </p:txBody>
      </p:sp>
      <p:sp>
        <p:nvSpPr>
          <p:cNvPr id="191494" name="Text Box 6"/>
          <p:cNvSpPr txBox="1">
            <a:spLocks noChangeArrowheads="1"/>
          </p:cNvSpPr>
          <p:nvPr/>
        </p:nvSpPr>
        <p:spPr bwMode="auto">
          <a:xfrm>
            <a:off x="182879" y="1230312"/>
            <a:ext cx="887357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What are the requirements for life?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Where else in the Solar System are these requirements satisfied?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Four Worlds:</a:t>
            </a:r>
          </a:p>
          <a:p>
            <a:pPr algn="l"/>
            <a:r>
              <a:rPr lang="en-US" sz="2800" dirty="0"/>
              <a:t>  Mars</a:t>
            </a:r>
          </a:p>
          <a:p>
            <a:pPr algn="l"/>
            <a:r>
              <a:rPr lang="en-US" sz="2800" dirty="0"/>
              <a:t>  Europa</a:t>
            </a:r>
          </a:p>
          <a:p>
            <a:pPr algn="l"/>
            <a:r>
              <a:rPr lang="en-US" sz="2800" dirty="0"/>
              <a:t>  Titan,</a:t>
            </a:r>
          </a:p>
          <a:p>
            <a:pPr algn="l"/>
            <a:r>
              <a:rPr lang="en-US" sz="2800" dirty="0"/>
              <a:t>  Enceladus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Why is Earth habitable but Mars and Venus not?</a:t>
            </a:r>
          </a:p>
        </p:txBody>
      </p:sp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573" r="912" b="7599"/>
          <a:stretch>
            <a:fillRect/>
          </a:stretch>
        </p:blipFill>
        <p:spPr bwMode="auto">
          <a:xfrm>
            <a:off x="3244850" y="2965450"/>
            <a:ext cx="5560296" cy="298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0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30" name="Picture 6" descr="NEWextrasolar-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7142981" cy="585418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Is there life elsewhere in the universe?</a:t>
            </a:r>
          </a:p>
        </p:txBody>
      </p:sp>
      <p:sp>
        <p:nvSpPr>
          <p:cNvPr id="205827" name="Text Box 3"/>
          <p:cNvSpPr txBox="1">
            <a:spLocks noChangeArrowheads="1"/>
          </p:cNvSpPr>
          <p:nvPr/>
        </p:nvSpPr>
        <p:spPr bwMode="auto">
          <a:xfrm>
            <a:off x="323850" y="1023934"/>
            <a:ext cx="82042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dirty="0">
                <a:solidFill>
                  <a:srgbClr val="FFFFFF"/>
                </a:solidFill>
              </a:rPr>
              <a:t>Are there planets around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other stars?</a:t>
            </a:r>
          </a:p>
          <a:p>
            <a:pPr algn="l"/>
            <a:endParaRPr lang="en-US" sz="1800" dirty="0">
              <a:solidFill>
                <a:srgbClr val="FFFFFF"/>
              </a:solidFill>
            </a:endParaRPr>
          </a:p>
          <a:p>
            <a:pPr algn="l"/>
            <a:endParaRPr lang="en-US" sz="2800" dirty="0">
              <a:solidFill>
                <a:srgbClr val="FFFFFF"/>
              </a:solidFill>
            </a:endParaRP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Is there life on the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those planets? </a:t>
            </a:r>
          </a:p>
          <a:p>
            <a:pPr algn="l"/>
            <a:endParaRPr lang="en-US" sz="1400" dirty="0">
              <a:solidFill>
                <a:srgbClr val="FFFFFF"/>
              </a:solidFill>
            </a:endParaRP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How can we ever hope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to detect life on them?</a:t>
            </a:r>
          </a:p>
          <a:p>
            <a:pPr algn="l"/>
            <a:endParaRPr lang="en-US" sz="1400" dirty="0">
              <a:solidFill>
                <a:srgbClr val="FFFFFF"/>
              </a:solidFill>
            </a:endParaRP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Will we ever contact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other sentient beings?</a:t>
            </a:r>
          </a:p>
          <a:p>
            <a:pPr algn="l"/>
            <a:endParaRPr lang="en-US" sz="1400" dirty="0">
              <a:solidFill>
                <a:srgbClr val="FFFFFF"/>
              </a:solidFill>
            </a:endParaRP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What is the long-term future of life on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Earth and elsewhere in the Universe?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9307" y="6437150"/>
            <a:ext cx="2387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NASA/JPL Planet Quest</a:t>
            </a:r>
          </a:p>
        </p:txBody>
      </p:sp>
    </p:spTree>
    <p:extLst>
      <p:ext uri="{BB962C8B-B14F-4D97-AF65-F5344CB8AC3E}">
        <p14:creationId xmlns:p14="http://schemas.microsoft.com/office/powerpoint/2010/main" val="23588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AB689AB5-F51A-D846-B92C-B9CD05E4C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Science and Pseudo-Science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F5645D5-746A-EE4D-A103-1098CE42B3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 Science: Observable facts and verifiable theories</a:t>
            </a:r>
          </a:p>
          <a:p>
            <a:pPr eaLnBrk="1" hangingPunct="1">
              <a:defRPr/>
            </a:pPr>
            <a:r>
              <a:rPr lang="en-US" dirty="0">
                <a:cs typeface="+mn-cs"/>
              </a:rPr>
              <a:t> Pseudo-science</a:t>
            </a:r>
            <a:r>
              <a:rPr lang="en-US">
                <a:cs typeface="+mn-cs"/>
              </a:rPr>
              <a:t>:  Belief </a:t>
            </a:r>
            <a:r>
              <a:rPr lang="en-US" dirty="0">
                <a:cs typeface="+mn-cs"/>
              </a:rPr>
              <a:t>and dogma based on </a:t>
            </a:r>
            <a:r>
              <a:rPr lang="en-US">
                <a:cs typeface="+mn-cs"/>
              </a:rPr>
              <a:t>faith, not subject to </a:t>
            </a:r>
            <a:r>
              <a:rPr lang="en-US" dirty="0">
                <a:cs typeface="+mn-cs"/>
              </a:rPr>
              <a:t>verification</a:t>
            </a:r>
          </a:p>
          <a:p>
            <a:pPr marL="0" indent="0" eaLnBrk="1" hangingPunct="1">
              <a:buFontTx/>
              <a:buNone/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0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>
            <a:extLst>
              <a:ext uri="{FF2B5EF4-FFF2-40B4-BE49-F238E27FC236}">
                <a16:creationId xmlns:a16="http://schemas.microsoft.com/office/drawing/2014/main" id="{FD88D6F5-ABFB-D440-ABA8-F989A53C2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386" name="Picture 4" descr="im6">
            <a:extLst>
              <a:ext uri="{FF2B5EF4-FFF2-40B4-BE49-F238E27FC236}">
                <a16:creationId xmlns:a16="http://schemas.microsoft.com/office/drawing/2014/main" id="{DA6A57D4-2A99-944A-9173-E4E1E2DCBF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381000"/>
            <a:ext cx="4724400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10204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CE241C5C-B217-504F-B34D-C5307EFA7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Astronomy vs. Astrology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3EB0A46-CD33-4746-835F-F077DFB60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No proven connection – NONE 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As it has been practiced for thousands of years, astrology is at odds with astronomy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Proof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The positions of stars and constellations have changed since ancient times; astrology does not account for that.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Example: Astrological birth signs  Revised dates !!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73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F9907485-0356-7646-90BE-E3234CF20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Sun and Constellations</a:t>
            </a:r>
          </a:p>
        </p:txBody>
      </p:sp>
      <p:pic>
        <p:nvPicPr>
          <p:cNvPr id="18434" name="Picture 4" descr="im3">
            <a:extLst>
              <a:ext uri="{FF2B5EF4-FFF2-40B4-BE49-F238E27FC236}">
                <a16:creationId xmlns:a16="http://schemas.microsoft.com/office/drawing/2014/main" id="{0B651F80-4B75-7946-A9E3-CD57584FE1B8}"/>
              </a:ext>
            </a:extLst>
          </p:cNvPr>
          <p:cNvPicPr>
            <a:picLocks noGrp="1" noChangeAspect="1" noChangeArrowheads="1"/>
          </p:cNvPicPr>
          <p:nvPr>
            <p:ph type="tbl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0475" y="1617663"/>
            <a:ext cx="4572000" cy="4673600"/>
          </a:xfrm>
          <a:noFill/>
        </p:spPr>
      </p:pic>
      <p:sp>
        <p:nvSpPr>
          <p:cNvPr id="18435" name="TextBox 5">
            <a:extLst>
              <a:ext uri="{FF2B5EF4-FFF2-40B4-BE49-F238E27FC236}">
                <a16:creationId xmlns:a16="http://schemas.microsoft.com/office/drawing/2014/main" id="{D8BE281A-12FE-9541-A887-38E8E4CD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2233613"/>
            <a:ext cx="27336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/>
              <a:t>Traditional dates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/>
              <a:t>are almost exactly (but artificially) a month apart;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0"/>
              <a:t>true dates vary.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Is there a problem?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DBB05CE4-A0D4-9342-B808-62E4AD666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273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aseline="0"/>
              <a:t>  </a:t>
            </a:r>
            <a:r>
              <a:rPr lang="en-US" altLang="en-US" sz="2400" baseline="0"/>
              <a:t>See </a:t>
            </a:r>
            <a:r>
              <a:rPr lang="ja-JP" altLang="en-US" sz="2400" baseline="0"/>
              <a:t>“</a:t>
            </a:r>
            <a:r>
              <a:rPr lang="en-US" altLang="ja-JP" sz="2400" baseline="0"/>
              <a:t>Uptodate Zodiac Signs and Dates</a:t>
            </a:r>
            <a:r>
              <a:rPr lang="ja-JP" altLang="en-US" sz="2400" baseline="0"/>
              <a:t>”</a:t>
            </a:r>
            <a:r>
              <a:rPr lang="en-US" altLang="ja-JP" sz="2400" baseline="0"/>
              <a:t> on the webpage 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33775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fig02-02c">
            <a:extLst>
              <a:ext uri="{FF2B5EF4-FFF2-40B4-BE49-F238E27FC236}">
                <a16:creationId xmlns:a16="http://schemas.microsoft.com/office/drawing/2014/main" id="{8CD57D03-3601-3240-9F5D-BABD9D295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9147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3">
            <a:extLst>
              <a:ext uri="{FF2B5EF4-FFF2-40B4-BE49-F238E27FC236}">
                <a16:creationId xmlns:a16="http://schemas.microsoft.com/office/drawing/2014/main" id="{75986BA9-AA12-B344-982E-81EC9D8E4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010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aseline="0">
                <a:solidFill>
                  <a:srgbClr val="FF0000"/>
                </a:solidFill>
              </a:rPr>
              <a:t>Ancient Constellations: Imaginary Figures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aseline="0">
                <a:solidFill>
                  <a:srgbClr val="FF0000"/>
                </a:solidFill>
              </a:rPr>
              <a:t>                     (Orion the hunter) </a:t>
            </a:r>
            <a:endParaRPr lang="en-US" altLang="en-US">
              <a:solidFill>
                <a:srgbClr val="FF0000"/>
              </a:solidFill>
            </a:endParaRPr>
          </a:p>
        </p:txBody>
      </p:sp>
      <p:cxnSp>
        <p:nvCxnSpPr>
          <p:cNvPr id="19459" name="Straight Arrow Connector 5">
            <a:extLst>
              <a:ext uri="{FF2B5EF4-FFF2-40B4-BE49-F238E27FC236}">
                <a16:creationId xmlns:a16="http://schemas.microsoft.com/office/drawing/2014/main" id="{30AA2BE3-4DB9-1244-A7C9-B214819B7B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3000" y="1828800"/>
            <a:ext cx="1219200" cy="228600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TextBox 6">
            <a:extLst>
              <a:ext uri="{FF2B5EF4-FFF2-40B4-BE49-F238E27FC236}">
                <a16:creationId xmlns:a16="http://schemas.microsoft.com/office/drawing/2014/main" id="{4482C87B-E3A6-DC49-8621-B6E66DCBF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6800"/>
            <a:ext cx="25050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Three bright stars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 in the Orion belt</a:t>
            </a:r>
            <a:endParaRPr lang="en-US" altLang="en-US" baseline="0"/>
          </a:p>
        </p:txBody>
      </p:sp>
      <p:pic>
        <p:nvPicPr>
          <p:cNvPr id="19461" name="Picture 5" descr="ORI.gif">
            <a:extLst>
              <a:ext uri="{FF2B5EF4-FFF2-40B4-BE49-F238E27FC236}">
                <a16:creationId xmlns:a16="http://schemas.microsoft.com/office/drawing/2014/main" id="{17A4768E-6314-FA4F-B034-EF3098465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828800"/>
            <a:ext cx="4073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2" name="Straight Arrow Connector 8">
            <a:extLst>
              <a:ext uri="{FF2B5EF4-FFF2-40B4-BE49-F238E27FC236}">
                <a16:creationId xmlns:a16="http://schemas.microsoft.com/office/drawing/2014/main" id="{469939BC-819B-1345-978B-4DF16E7AAFF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43000" y="1828800"/>
            <a:ext cx="4876800" cy="2743200"/>
          </a:xfrm>
          <a:prstGeom prst="straightConnector1">
            <a:avLst/>
          </a:prstGeom>
          <a:noFill/>
          <a:ln w="38100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291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5">
            <a:extLst>
              <a:ext uri="{FF2B5EF4-FFF2-40B4-BE49-F238E27FC236}">
                <a16:creationId xmlns:a16="http://schemas.microsoft.com/office/drawing/2014/main" id="{5F7A80E3-67A6-B64E-9E6D-D76829B241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Sun moves thru Leo and Virgo:</a:t>
            </a:r>
            <a:b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(exit Leo Sep 16, exit Virgo Sep 30)</a:t>
            </a:r>
          </a:p>
        </p:txBody>
      </p:sp>
      <p:pic>
        <p:nvPicPr>
          <p:cNvPr id="20482" name="Picture 4" descr="im5">
            <a:extLst>
              <a:ext uri="{FF2B5EF4-FFF2-40B4-BE49-F238E27FC236}">
                <a16:creationId xmlns:a16="http://schemas.microsoft.com/office/drawing/2014/main" id="{4B7B86AF-19DE-4C44-9D26-2C64A7693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525" y="1600200"/>
            <a:ext cx="5821363" cy="4525963"/>
          </a:xfrm>
          <a:noFill/>
        </p:spPr>
      </p:pic>
      <p:sp>
        <p:nvSpPr>
          <p:cNvPr id="20483" name="TextBox 5">
            <a:extLst>
              <a:ext uri="{FF2B5EF4-FFF2-40B4-BE49-F238E27FC236}">
                <a16:creationId xmlns:a16="http://schemas.microsoft.com/office/drawing/2014/main" id="{2F9CC546-66B7-F840-89FF-F5C4AC986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667000"/>
            <a:ext cx="74612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Leo</a:t>
            </a:r>
            <a:r>
              <a:rPr lang="en-US" altLang="en-US"/>
              <a:t> </a:t>
            </a: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91E2DF83-E8CA-B443-8BFF-DB911EA47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505200"/>
            <a:ext cx="9525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Virgo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0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5">
            <a:extLst>
              <a:ext uri="{FF2B5EF4-FFF2-40B4-BE49-F238E27FC236}">
                <a16:creationId xmlns:a16="http://schemas.microsoft.com/office/drawing/2014/main" id="{AECB14FA-5454-9347-8CA5-59246F5A3A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Sun thru Libra and Ophiuchus</a:t>
            </a:r>
            <a:br>
              <a:rPr lang="en-US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US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(enter Ophiuchus Nov 29, exit Dec 17)</a:t>
            </a:r>
          </a:p>
        </p:txBody>
      </p:sp>
      <p:pic>
        <p:nvPicPr>
          <p:cNvPr id="21506" name="Picture 4" descr="im4">
            <a:extLst>
              <a:ext uri="{FF2B5EF4-FFF2-40B4-BE49-F238E27FC236}">
                <a16:creationId xmlns:a16="http://schemas.microsoft.com/office/drawing/2014/main" id="{7BCF0A74-CAD2-4641-A299-46334A68E1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0525" y="1600200"/>
            <a:ext cx="5821363" cy="4525963"/>
          </a:xfrm>
          <a:noFill/>
        </p:spPr>
      </p:pic>
      <p:sp>
        <p:nvSpPr>
          <p:cNvPr id="21507" name="Text Box 7">
            <a:extLst>
              <a:ext uri="{FF2B5EF4-FFF2-40B4-BE49-F238E27FC236}">
                <a16:creationId xmlns:a16="http://schemas.microsoft.com/office/drawing/2014/main" id="{7F83EB93-5CC3-124D-B5B2-9CBBCF8B6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505200"/>
            <a:ext cx="15795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C3300"/>
                </a:solidFill>
              </a:rPr>
              <a:t>Ophiuchus</a:t>
            </a:r>
          </a:p>
        </p:txBody>
      </p:sp>
      <p:sp>
        <p:nvSpPr>
          <p:cNvPr id="21508" name="TextBox 6">
            <a:extLst>
              <a:ext uri="{FF2B5EF4-FFF2-40B4-BE49-F238E27FC236}">
                <a16:creationId xmlns:a16="http://schemas.microsoft.com/office/drawing/2014/main" id="{0556AB19-D05F-4A45-93FD-1B8B30540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667000"/>
            <a:ext cx="9525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C00000"/>
                </a:solidFill>
              </a:rPr>
              <a:t>Virgo</a:t>
            </a:r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9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" y="182880"/>
            <a:ext cx="10932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Course materials will be posted on Carmen and Homepage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" y="1067236"/>
            <a:ext cx="351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BB0000"/>
                </a:solidFill>
                <a:ea typeface="Helvetica Neue" charset="0"/>
                <a:cs typeface="Arial" panose="020B0604020202020204" pitchFamily="34" charset="0"/>
                <a:hlinkClick r:id="rId3"/>
              </a:rPr>
              <a:t>carmen.osu.edu</a:t>
            </a:r>
            <a:endParaRPr lang="en-US" sz="2400" dirty="0">
              <a:solidFill>
                <a:srgbClr val="BB0000"/>
              </a:solidFill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" y="2136258"/>
            <a:ext cx="40555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Source for: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Lecture Notes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Exam Grades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Class Announcements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Calendar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Supplementary materials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All course documents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ea typeface="Helvetica Neue" charset="0"/>
                <a:cs typeface="Arial" panose="020B0604020202020204" pitchFamily="34" charset="0"/>
              </a:rPr>
              <a:t>   Class video recordings</a:t>
            </a:r>
          </a:p>
        </p:txBody>
      </p:sp>
    </p:spTree>
    <p:extLst>
      <p:ext uri="{BB962C8B-B14F-4D97-AF65-F5344CB8AC3E}">
        <p14:creationId xmlns:p14="http://schemas.microsoft.com/office/powerpoint/2010/main" val="1059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894BD767-CE2F-B64F-AD7E-F1EE4A916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  <a:t>Astrological Predictions: Ophiucheans!</a:t>
            </a:r>
            <a:br>
              <a:rPr lang="en-US" altLang="en-US" sz="400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endParaRPr lang="en-US" altLang="en-US" sz="400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4583C53A-7A2F-F443-B40C-DEB920A2B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Birth Sign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Ophiuchus (Nov. 30 – Dec. 17)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You are a kind, gentle, and naïve person!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Watch out for smooth operators out to get you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Send $49.95 for a complete horoscope to: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     Anil Pradhan (</a:t>
            </a:r>
            <a:r>
              <a:rPr lang="ja-JP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“</a:t>
            </a:r>
            <a:r>
              <a:rPr lang="en-US" altLang="ja-JP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Stargazer for Suckers</a:t>
            </a:r>
            <a:r>
              <a:rPr lang="ja-JP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”</a:t>
            </a:r>
            <a:r>
              <a:rPr lang="en-US" altLang="ja-JP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     Department of Astrology and Bogus Studies</a:t>
            </a:r>
          </a:p>
          <a:p>
            <a:pPr eaLnBrk="1" hangingPunct="1">
              <a:buFontTx/>
              <a:buNone/>
            </a:pP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     OSU</a:t>
            </a:r>
          </a:p>
          <a:p>
            <a:pPr eaLnBrk="1" hangingPunct="1">
              <a:buFontTx/>
              <a:buNone/>
            </a:pPr>
            <a:endParaRPr lang="en-US" altLang="en-US">
              <a:solidFill>
                <a:srgbClr val="CC3300"/>
              </a:solidFill>
              <a:ea typeface="ＭＳ Ｐゴシック" panose="020B0600070205080204" pitchFamily="34" charset="-128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0121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420382E0-15E5-4840-A676-A2DABFF4D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History of Astronomy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A51305E4-A8AB-8142-A309-FC3E399AE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Fundamental human conflict: </a:t>
            </a: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 Faith vs. Inquiry (Religion and Science)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Dark Ages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, 1000 yrs before Copernicus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Ancient Astronomy</a:t>
            </a:r>
            <a:r>
              <a:rPr lang="en-US" altLang="en-US">
                <a:ea typeface="ＭＳ Ｐゴシック" panose="020B0600070205080204" pitchFamily="34" charset="-128"/>
              </a:rPr>
              <a:t>: Before the Dark Ages</a:t>
            </a: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 China, India, Arabia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Greeks </a:t>
            </a: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systematized the study of science and math</a:t>
            </a:r>
            <a:r>
              <a:rPr lang="en-US" altLang="en-US">
                <a:ea typeface="ＭＳ Ｐゴシック" panose="020B0600070205080204" pitchFamily="34" charset="-128"/>
              </a:rPr>
              <a:t> even as we study today</a:t>
            </a:r>
          </a:p>
        </p:txBody>
      </p:sp>
    </p:spTree>
    <p:extLst>
      <p:ext uri="{BB962C8B-B14F-4D97-AF65-F5344CB8AC3E}">
        <p14:creationId xmlns:p14="http://schemas.microsoft.com/office/powerpoint/2010/main" val="341451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C5B7945-A392-2D41-8736-62146D663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Geocentric vs. Heliocentric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12AB0CF-E30F-B14B-850C-637137D5F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The Greeks (Aristotle, Ptolemy) still held on to the Geocentric view. Why ?</a:t>
            </a: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Could not observe stars to move !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Copernicus, Galileo, Kepler</a:t>
            </a: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    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  <a:sym typeface="Wingdings" pitchFamily="2" charset="2"/>
              </a:rPr>
              <a:t>Heliocentric planetary model</a:t>
            </a:r>
            <a:endParaRPr lang="en-US" altLang="en-US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72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>
            <a:extLst>
              <a:ext uri="{FF2B5EF4-FFF2-40B4-BE49-F238E27FC236}">
                <a16:creationId xmlns:a16="http://schemas.microsoft.com/office/drawing/2014/main" id="{C5B82B85-537B-5145-B7E5-5D0BEEEDC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Metric System – Powers of Ten</a:t>
            </a:r>
          </a:p>
        </p:txBody>
      </p:sp>
      <p:graphicFrame>
        <p:nvGraphicFramePr>
          <p:cNvPr id="22657" name="Group 129">
            <a:extLst>
              <a:ext uri="{FF2B5EF4-FFF2-40B4-BE49-F238E27FC236}">
                <a16:creationId xmlns:a16="http://schemas.microsoft.com/office/drawing/2014/main" id="{F7429B11-467C-6E47-964E-5055B15DEA6A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" y="1295400"/>
          <a:ext cx="8382000" cy="6430963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Name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Number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Exponent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Prefix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trillion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1,000,000,000,000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12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tera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billion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1,000,000,000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9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giga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million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1,000,000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6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mega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thousand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kilo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hundred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hecto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ten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deca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….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one-tenth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1/10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deci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one-hundredth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1/100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-2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centi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one-thousandth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1/1000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-3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milli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one-millionth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1/1,000,000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-6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micro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one-billiionth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1/1,000,000,000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-9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nano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00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one-trillionth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1/1,000,000,000,000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  <a:r>
                        <a:rPr kumimoji="0" lang="en-US" alt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-12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pico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8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181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525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99F72C8-0D27-9947-A6CF-7DFE73055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Astronomy 1141 - FAQs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1B9C8AD9-B73F-B141-AFDF-3F116ABCF2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915400" cy="5410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Syllabus: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ea typeface="ＭＳ Ｐゴシック" panose="020B0600070205080204" pitchFamily="34" charset="-128"/>
              </a:rPr>
              <a:t>www.astronomy.ohio-state.edu/~pradhan</a:t>
            </a:r>
          </a:p>
          <a:p>
            <a:pPr eaLnBrk="1" hangingPunct="1"/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</a:rPr>
              <a:t>Chapters?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Selected Topics. 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See daily outline and lecture notes on the website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</a:rPr>
              <a:t>Emails?</a:t>
            </a:r>
            <a:r>
              <a:rPr lang="en-US" altLang="en-US">
                <a:ea typeface="ＭＳ Ｐゴシック" panose="020B0600070205080204" pitchFamily="34" charset="-128"/>
              </a:rPr>
              <a:t> Many per day! Please restrict to urgent ones. Preferably, see </a:t>
            </a:r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</a:rPr>
              <a:t>after</a:t>
            </a:r>
            <a:r>
              <a:rPr lang="en-US" altLang="en-US">
                <a:ea typeface="ＭＳ Ｐゴシック" panose="020B0600070205080204" pitchFamily="34" charset="-128"/>
              </a:rPr>
              <a:t> class.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Ask TA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first or visit during off. Hrs.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</a:rPr>
              <a:t>Absence?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Follow lecture notes, </a:t>
            </a:r>
            <a:r>
              <a:rPr lang="en-US" altLang="en-US">
                <a:solidFill>
                  <a:srgbClr val="CC3300"/>
                </a:solidFill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Contact someone in class for notes.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rgbClr val="CC3300"/>
                </a:solidFill>
                <a:ea typeface="ＭＳ Ｐゴシック" panose="020B0600070205080204" pitchFamily="34" charset="-128"/>
              </a:rPr>
              <a:t>Emergencies?</a:t>
            </a:r>
            <a:r>
              <a:rPr lang="en-US" altLang="en-US">
                <a:ea typeface="ＭＳ Ｐゴシック" panose="020B0600070205080204" pitchFamily="34" charset="-128"/>
              </a:rPr>
              <a:t> Send email to TA and me.</a:t>
            </a:r>
          </a:p>
          <a:p>
            <a:pPr eaLnBrk="1" hangingPunct="1">
              <a:buFontTx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marv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1651000"/>
            <a:ext cx="2733675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342027" cy="1077860"/>
          </a:xfrm>
        </p:spPr>
        <p:txBody>
          <a:bodyPr/>
          <a:lstStyle/>
          <a:p>
            <a:r>
              <a:rPr lang="en-US" dirty="0">
                <a:ea typeface="Helvetica Neue" charset="0"/>
                <a:cs typeface="Arial" panose="020B0604020202020204" pitchFamily="34" charset="0"/>
              </a:rPr>
              <a:t>The question of life on other worlds is one of</a:t>
            </a:r>
            <a:br>
              <a:rPr lang="en-US" dirty="0">
                <a:ea typeface="Helvetica Neue" charset="0"/>
                <a:cs typeface="Arial" panose="020B0604020202020204" pitchFamily="34" charset="0"/>
              </a:rPr>
            </a:br>
            <a:r>
              <a:rPr lang="en-US" dirty="0">
                <a:ea typeface="Helvetica Neue" charset="0"/>
                <a:cs typeface="Arial" panose="020B0604020202020204" pitchFamily="34" charset="0"/>
              </a:rPr>
              <a:t>the oldest in astronomy.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5180" y="6162604"/>
            <a:ext cx="1490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a typeface="Helvetica Neue" charset="0"/>
                <a:cs typeface="Arial" panose="020B0604020202020204" pitchFamily="34" charset="0"/>
              </a:rPr>
              <a:t>Warner Brothers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4320" y="1545400"/>
            <a:ext cx="6430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ea typeface="Helvetica Neue" charset="0"/>
                <a:cs typeface="Arial" panose="020B0604020202020204" pitchFamily="34" charset="0"/>
              </a:rPr>
              <a:t>Is there life on other planets or moons in our Solar System?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320" y="2784167"/>
            <a:ext cx="6176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ea typeface="Helvetica Neue" charset="0"/>
                <a:cs typeface="Arial" panose="020B0604020202020204" pitchFamily="34" charset="0"/>
              </a:rPr>
              <a:t>Are there planetary systems around other stars (</a:t>
            </a:r>
            <a:r>
              <a:rPr lang="en-US" sz="2800" dirty="0" err="1">
                <a:solidFill>
                  <a:srgbClr val="BB0000"/>
                </a:solidFill>
                <a:ea typeface="Helvetica Neue" charset="0"/>
                <a:cs typeface="Arial" panose="020B0604020202020204" pitchFamily="34" charset="0"/>
              </a:rPr>
              <a:t>exoplanets</a:t>
            </a: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)?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320" y="4022934"/>
            <a:ext cx="57770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ea typeface="Helvetica Neue" charset="0"/>
                <a:cs typeface="Arial" panose="020B0604020202020204" pitchFamily="34" charset="0"/>
              </a:rPr>
              <a:t>Are </a:t>
            </a:r>
            <a:r>
              <a:rPr lang="en-US" sz="2800" dirty="0" err="1">
                <a:ea typeface="Helvetica Neue" charset="0"/>
                <a:cs typeface="Arial" panose="020B0604020202020204" pitchFamily="34" charset="0"/>
              </a:rPr>
              <a:t>exoplanetary</a:t>
            </a: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 systems like ours</a:t>
            </a:r>
            <a:br>
              <a:rPr lang="en-US" sz="2800" dirty="0">
                <a:ea typeface="Helvetica Neue" charset="0"/>
                <a:cs typeface="Arial" panose="020B0604020202020204" pitchFamily="34" charset="0"/>
              </a:rPr>
            </a:b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or different?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4320" y="5261701"/>
            <a:ext cx="5750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dirty="0">
                <a:ea typeface="Helvetica Neue" charset="0"/>
                <a:cs typeface="Arial" panose="020B0604020202020204" pitchFamily="34" charset="0"/>
              </a:rPr>
              <a:t>Are any </a:t>
            </a:r>
            <a:r>
              <a:rPr lang="en-US" sz="2800" dirty="0" err="1">
                <a:ea typeface="Helvetica Neue" charset="0"/>
                <a:cs typeface="Arial" panose="020B0604020202020204" pitchFamily="34" charset="0"/>
              </a:rPr>
              <a:t>exoplanets</a:t>
            </a:r>
            <a:r>
              <a:rPr lang="en-US" sz="2800" dirty="0">
                <a:ea typeface="Helvetica Neue" charset="0"/>
                <a:cs typeface="Arial" panose="020B0604020202020204" pitchFamily="34" charset="0"/>
              </a:rPr>
              <a:t> like the Earth?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" y="6069583"/>
            <a:ext cx="6831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ea typeface="Helvetica Neue" charset="0"/>
                <a:cs typeface="Arial" panose="020B0604020202020204" pitchFamily="34" charset="0"/>
              </a:rPr>
              <a:t>Has life arisen on any of these planets?</a:t>
            </a:r>
          </a:p>
        </p:txBody>
      </p:sp>
    </p:spTree>
    <p:extLst>
      <p:ext uri="{BB962C8B-B14F-4D97-AF65-F5344CB8AC3E}">
        <p14:creationId xmlns:p14="http://schemas.microsoft.com/office/powerpoint/2010/main" val="35421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52008-07A6-A948-B6FF-81BD0FC89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59" y="0"/>
            <a:ext cx="5495094" cy="585418"/>
          </a:xfrm>
        </p:spPr>
        <p:txBody>
          <a:bodyPr/>
          <a:lstStyle/>
          <a:p>
            <a:r>
              <a:rPr lang="en-US" dirty="0"/>
              <a:t>Night Sky: Vincent Van Gogh</a:t>
            </a:r>
          </a:p>
        </p:txBody>
      </p:sp>
      <p:pic>
        <p:nvPicPr>
          <p:cNvPr id="5" name="Content Placeholder 4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9968C8B2-AE24-7642-A430-973BE7CD1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482" y="859738"/>
            <a:ext cx="7076082" cy="5027613"/>
          </a:xfrm>
        </p:spPr>
      </p:pic>
      <p:pic>
        <p:nvPicPr>
          <p:cNvPr id="11" name="Picture 10" descr="A close-up of a screen&#10;&#10;Description automatically generated with low confidence">
            <a:extLst>
              <a:ext uri="{FF2B5EF4-FFF2-40B4-BE49-F238E27FC236}">
                <a16:creationId xmlns:a16="http://schemas.microsoft.com/office/drawing/2014/main" id="{57CC1B42-46D2-8746-AC5C-BC5AE5E94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859738"/>
            <a:ext cx="6067702" cy="50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Sp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1643063"/>
            <a:ext cx="23336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327601" cy="1077860"/>
          </a:xfrm>
        </p:spPr>
        <p:txBody>
          <a:bodyPr/>
          <a:lstStyle/>
          <a:p>
            <a:r>
              <a:rPr lang="en-US" dirty="0"/>
              <a:t>Is there intelligent life in the universe that we</a:t>
            </a:r>
            <a:br>
              <a:rPr lang="en-US" dirty="0"/>
            </a:br>
            <a:r>
              <a:rPr lang="en-US" dirty="0"/>
              <a:t>might someday come in contact with?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597" y="1522787"/>
            <a:ext cx="6685870" cy="4906962"/>
          </a:xfrm>
        </p:spPr>
        <p:txBody>
          <a:bodyPr/>
          <a:lstStyle/>
          <a:p>
            <a:r>
              <a:rPr lang="en-US" dirty="0"/>
              <a:t>What are the requirements for life?</a:t>
            </a:r>
          </a:p>
          <a:p>
            <a:pPr lvl="4">
              <a:buFontTx/>
              <a:buNone/>
            </a:pPr>
            <a:endParaRPr lang="en-US" sz="1600" dirty="0"/>
          </a:p>
          <a:p>
            <a:r>
              <a:rPr lang="en-US" dirty="0"/>
              <a:t>Where can life exist?</a:t>
            </a:r>
          </a:p>
          <a:p>
            <a:pPr lvl="4">
              <a:buFontTx/>
              <a:buNone/>
            </a:pPr>
            <a:endParaRPr lang="en-US" sz="1600" dirty="0"/>
          </a:p>
          <a:p>
            <a:r>
              <a:rPr lang="en-US" dirty="0"/>
              <a:t>What is required for communication?</a:t>
            </a:r>
          </a:p>
          <a:p>
            <a:pPr lvl="4">
              <a:buFontTx/>
              <a:buNone/>
            </a:pPr>
            <a:endParaRPr lang="en-US" sz="1600" dirty="0"/>
          </a:p>
          <a:p>
            <a:r>
              <a:rPr lang="en-US" dirty="0"/>
              <a:t>What is required for intelligence?</a:t>
            </a:r>
          </a:p>
          <a:p>
            <a:pPr lvl="4">
              <a:buFontTx/>
              <a:buNone/>
            </a:pPr>
            <a:endParaRPr lang="en-US" sz="1600" dirty="0"/>
          </a:p>
          <a:p>
            <a:r>
              <a:rPr lang="en-US" dirty="0"/>
              <a:t>How long does it take for life to develop?</a:t>
            </a:r>
          </a:p>
          <a:p>
            <a:pPr lvl="4">
              <a:buFontTx/>
              <a:buNone/>
            </a:pPr>
            <a:endParaRPr lang="en-US" sz="1600" dirty="0"/>
          </a:p>
          <a:p>
            <a:r>
              <a:rPr lang="en-US" dirty="0"/>
              <a:t>How long do intelligent civilizations last?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44521" y="4500563"/>
            <a:ext cx="172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Paramount Studios</a:t>
            </a:r>
          </a:p>
        </p:txBody>
      </p:sp>
    </p:spTree>
    <p:extLst>
      <p:ext uri="{BB962C8B-B14F-4D97-AF65-F5344CB8AC3E}">
        <p14:creationId xmlns:p14="http://schemas.microsoft.com/office/powerpoint/2010/main" val="37765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F9EF-6972-154A-97B3-99D59BA3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1"/>
            <a:ext cx="8127546" cy="1224280"/>
          </a:xfrm>
        </p:spPr>
        <p:txBody>
          <a:bodyPr/>
          <a:lstStyle/>
          <a:p>
            <a:r>
              <a:rPr lang="en-US" i="1" kern="1200" dirty="0"/>
              <a:t>Where Do We Come From? What Are We? </a:t>
            </a:r>
            <a:br>
              <a:rPr lang="en-US" i="1" kern="1200" dirty="0"/>
            </a:br>
            <a:r>
              <a:rPr lang="en-US" i="1" kern="1200" dirty="0"/>
              <a:t>Where Are We Going?</a:t>
            </a:r>
            <a:br>
              <a:rPr lang="en-US" kern="1200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7970B0-0116-AE45-AFB3-3EE4D8533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75" y="1872350"/>
            <a:ext cx="8455025" cy="436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635696" cy="1570303"/>
          </a:xfrm>
        </p:spPr>
        <p:txBody>
          <a:bodyPr/>
          <a:lstStyle/>
          <a:p>
            <a:r>
              <a:rPr lang="en-US" dirty="0"/>
              <a:t>This course will explore the scientific progress</a:t>
            </a:r>
            <a:br>
              <a:rPr lang="en-US" dirty="0"/>
            </a:br>
            <a:r>
              <a:rPr lang="en-US" dirty="0"/>
              <a:t>toward answering that fundamental human</a:t>
            </a:r>
            <a:br>
              <a:rPr lang="en-US" dirty="0"/>
            </a:br>
            <a:r>
              <a:rPr lang="en-US" dirty="0"/>
              <a:t>question:  </a:t>
            </a:r>
            <a:r>
              <a:rPr lang="en-US" i="1" dirty="0">
                <a:solidFill>
                  <a:srgbClr val="BB0000"/>
                </a:solidFill>
              </a:rPr>
              <a:t>Are we alone?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466" y="2210604"/>
            <a:ext cx="8822097" cy="424575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What is the cultural and historical background of this question; how does this inform (or bias) our inquiry?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What is the nature of Life on Earth?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Is there life elsewhere in the Solar System?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Is there life elsewhere in the Universe?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What is the future of life on Earth and in the Universe?</a:t>
            </a:r>
          </a:p>
        </p:txBody>
      </p:sp>
    </p:spTree>
    <p:extLst>
      <p:ext uri="{BB962C8B-B14F-4D97-AF65-F5344CB8AC3E}">
        <p14:creationId xmlns:p14="http://schemas.microsoft.com/office/powerpoint/2010/main" val="219702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MoonRiver_ouel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182880"/>
            <a:ext cx="8433399" cy="107786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What is the historical and intellectual basis of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the question of life in the universe?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735264"/>
            <a:ext cx="8455025" cy="374142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are our ideas about other worlds?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What is the nature of matter and energy?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What is our place in the cosmos?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Where are we in cosmic time?</a:t>
            </a:r>
          </a:p>
        </p:txBody>
      </p:sp>
    </p:spTree>
    <p:extLst>
      <p:ext uri="{BB962C8B-B14F-4D97-AF65-F5344CB8AC3E}">
        <p14:creationId xmlns:p14="http://schemas.microsoft.com/office/powerpoint/2010/main" val="38018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stro2015">
  <a:themeElements>
    <a:clrScheme name="Custom 1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0000FF"/>
      </a:accent1>
      <a:accent2>
        <a:srgbClr val="FFFF00"/>
      </a:accent2>
      <a:accent3>
        <a:srgbClr val="FF9900"/>
      </a:accent3>
      <a:accent4>
        <a:srgbClr val="DADADA"/>
      </a:accent4>
      <a:accent5>
        <a:srgbClr val="00B050"/>
      </a:accent5>
      <a:accent6>
        <a:srgbClr val="00FFFF"/>
      </a:accent6>
      <a:hlink>
        <a:srgbClr val="0000FF"/>
      </a:hlink>
      <a:folHlink>
        <a:srgbClr val="969696"/>
      </a:folHlink>
    </a:clrScheme>
    <a:fontScheme name="Astronomy White on Blac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sz="2800" dirty="0">
            <a:latin typeface="Helvetica Neue"/>
            <a:cs typeface="Helvetica Neue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>
            <a:latin typeface="Helvetica Neue"/>
            <a:cs typeface="Helvetica Neue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stro2015" id="{5FD21678-1633-4298-8C67-512A64190C47}" vid="{BD071A66-7CBF-4E4B-BC00-8B21ACE07F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Astro2015</Template>
  <TotalTime>10128</TotalTime>
  <Words>1089</Words>
  <Application>Microsoft Macintosh PowerPoint</Application>
  <PresentationFormat>On-screen Show (4:3)</PresentationFormat>
  <Paragraphs>220</Paragraphs>
  <Slides>23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ＭＳ Ｐゴシック</vt:lpstr>
      <vt:lpstr>Arial</vt:lpstr>
      <vt:lpstr>Helvetica Neue</vt:lpstr>
      <vt:lpstr>Astro2015</vt:lpstr>
      <vt:lpstr>Astronomy 2141   AU24 Life in the Universe</vt:lpstr>
      <vt:lpstr>PowerPoint Presentation</vt:lpstr>
      <vt:lpstr>Astronomy 1141 - FAQs</vt:lpstr>
      <vt:lpstr>The question of life on other worlds is one of the oldest in astronomy.</vt:lpstr>
      <vt:lpstr>Night Sky: Vincent Van Gogh</vt:lpstr>
      <vt:lpstr>Is there intelligent life in the universe that we might someday come in contact with?</vt:lpstr>
      <vt:lpstr>Where Do We Come From? What Are We?  Where Are We Going? </vt:lpstr>
      <vt:lpstr>This course will explore the scientific progress toward answering that fundamental human question:  Are we alone?</vt:lpstr>
      <vt:lpstr>What is the historical and intellectual basis of the question of life in the universe?</vt:lpstr>
      <vt:lpstr>What is the nature and origin of life on Earth?</vt:lpstr>
      <vt:lpstr>Is there life elsewhere in our Solar System?</vt:lpstr>
      <vt:lpstr>Is there life elsewhere in the universe?</vt:lpstr>
      <vt:lpstr>Science and Pseudo-Science</vt:lpstr>
      <vt:lpstr>PowerPoint Presentation</vt:lpstr>
      <vt:lpstr>Astronomy vs. Astrology</vt:lpstr>
      <vt:lpstr>Sun and Constellations</vt:lpstr>
      <vt:lpstr>PowerPoint Presentation</vt:lpstr>
      <vt:lpstr>Sun moves thru Leo and Virgo: (exit Leo Sep 16, exit Virgo Sep 30)</vt:lpstr>
      <vt:lpstr>Sun thru Libra and Ophiuchus (enter Ophiuchus Nov 29, exit Dec 17)</vt:lpstr>
      <vt:lpstr>Astrological Predictions: Ophiucheans! </vt:lpstr>
      <vt:lpstr>History of Astronomy</vt:lpstr>
      <vt:lpstr>Geocentric vs. Heliocentric</vt:lpstr>
      <vt:lpstr>Metric System – Powers of Ten</vt:lpstr>
    </vt:vector>
  </TitlesOfParts>
  <Company>OSU Astronomy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4: Measuring the Earth</dc:title>
  <dc:creator>Richard W. Pogge</dc:creator>
  <cp:lastModifiedBy>Pradhan, Anil</cp:lastModifiedBy>
  <cp:revision>930</cp:revision>
  <cp:lastPrinted>2018-01-06T23:11:24Z</cp:lastPrinted>
  <dcterms:created xsi:type="dcterms:W3CDTF">1999-09-22T17:45:30Z</dcterms:created>
  <dcterms:modified xsi:type="dcterms:W3CDTF">2024-08-20T15:08:26Z</dcterms:modified>
</cp:coreProperties>
</file>