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0" r:id="rId1"/>
  </p:sldMasterIdLst>
  <p:notesMasterIdLst>
    <p:notesMasterId r:id="rId59"/>
  </p:notesMasterIdLst>
  <p:handoutMasterIdLst>
    <p:handoutMasterId r:id="rId60"/>
  </p:handoutMasterIdLst>
  <p:sldIdLst>
    <p:sldId id="258" r:id="rId2"/>
    <p:sldId id="259" r:id="rId3"/>
    <p:sldId id="265" r:id="rId4"/>
    <p:sldId id="296" r:id="rId5"/>
    <p:sldId id="282" r:id="rId6"/>
    <p:sldId id="262" r:id="rId7"/>
    <p:sldId id="263" r:id="rId8"/>
    <p:sldId id="264" r:id="rId9"/>
    <p:sldId id="268" r:id="rId10"/>
    <p:sldId id="305" r:id="rId11"/>
    <p:sldId id="270" r:id="rId12"/>
    <p:sldId id="279" r:id="rId13"/>
    <p:sldId id="291" r:id="rId14"/>
    <p:sldId id="280" r:id="rId15"/>
    <p:sldId id="275" r:id="rId16"/>
    <p:sldId id="304" r:id="rId17"/>
    <p:sldId id="292" r:id="rId18"/>
    <p:sldId id="276" r:id="rId19"/>
    <p:sldId id="257" r:id="rId20"/>
    <p:sldId id="256" r:id="rId21"/>
    <p:sldId id="260" r:id="rId22"/>
    <p:sldId id="261" r:id="rId23"/>
    <p:sldId id="731" r:id="rId24"/>
    <p:sldId id="732" r:id="rId25"/>
    <p:sldId id="734" r:id="rId26"/>
    <p:sldId id="266" r:id="rId27"/>
    <p:sldId id="735" r:id="rId28"/>
    <p:sldId id="736" r:id="rId29"/>
    <p:sldId id="737" r:id="rId30"/>
    <p:sldId id="271" r:id="rId31"/>
    <p:sldId id="273" r:id="rId32"/>
    <p:sldId id="738" r:id="rId33"/>
    <p:sldId id="739" r:id="rId34"/>
    <p:sldId id="740" r:id="rId35"/>
    <p:sldId id="741" r:id="rId36"/>
    <p:sldId id="742" r:id="rId37"/>
    <p:sldId id="743" r:id="rId38"/>
    <p:sldId id="744" r:id="rId39"/>
    <p:sldId id="745" r:id="rId40"/>
    <p:sldId id="277" r:id="rId41"/>
    <p:sldId id="748" r:id="rId42"/>
    <p:sldId id="749" r:id="rId43"/>
    <p:sldId id="750" r:id="rId44"/>
    <p:sldId id="751" r:id="rId45"/>
    <p:sldId id="752" r:id="rId46"/>
    <p:sldId id="753" r:id="rId47"/>
    <p:sldId id="754" r:id="rId48"/>
    <p:sldId id="755" r:id="rId49"/>
    <p:sldId id="757" r:id="rId50"/>
    <p:sldId id="278" r:id="rId51"/>
    <p:sldId id="758" r:id="rId52"/>
    <p:sldId id="283" r:id="rId53"/>
    <p:sldId id="759" r:id="rId54"/>
    <p:sldId id="760" r:id="rId55"/>
    <p:sldId id="761" r:id="rId56"/>
    <p:sldId id="281" r:id="rId57"/>
    <p:sldId id="762" r:id="rId58"/>
  </p:sldIdLst>
  <p:sldSz cx="9144000" cy="6858000" type="screen4x3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0000"/>
    <a:srgbClr val="FFFFFF"/>
    <a:srgbClr val="FF7400"/>
    <a:srgbClr val="FF5100"/>
    <a:srgbClr val="000000"/>
    <a:srgbClr val="FF30FF"/>
    <a:srgbClr val="73D9FF"/>
    <a:srgbClr val="A9BCFF"/>
    <a:srgbClr val="E0FFB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25" autoAdjust="0"/>
    <p:restoredTop sz="79483" autoAdjust="0"/>
  </p:normalViewPr>
  <p:slideViewPr>
    <p:cSldViewPr snapToGrid="0">
      <p:cViewPr varScale="1">
        <p:scale>
          <a:sx n="89" d="100"/>
          <a:sy n="89" d="100"/>
        </p:scale>
        <p:origin x="216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264"/>
    </p:cViewPr>
  </p:sorterViewPr>
  <p:notesViewPr>
    <p:cSldViewPr snapToGrid="0">
      <p:cViewPr varScale="1">
        <p:scale>
          <a:sx n="108" d="100"/>
          <a:sy n="108" d="100"/>
        </p:scale>
        <p:origin x="3488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072752" y="151308"/>
            <a:ext cx="3169699" cy="580012"/>
          </a:xfrm>
          <a:prstGeom prst="rect">
            <a:avLst/>
          </a:prstGeom>
        </p:spPr>
        <p:txBody>
          <a:bodyPr vert="horz" lIns="95006" tIns="47503" rIns="95006" bIns="47503" rtlCol="0"/>
          <a:lstStyle>
            <a:lvl1pPr algn="l">
              <a:defRPr sz="1200"/>
            </a:lvl1pPr>
          </a:lstStyle>
          <a:p>
            <a:pPr algn="ctr"/>
            <a:r>
              <a:rPr lang="en-US" sz="1700" dirty="0"/>
              <a:t>Astronomy 1141</a:t>
            </a:r>
          </a:p>
          <a:p>
            <a:pPr algn="ctr"/>
            <a:r>
              <a:rPr lang="en-US" sz="1700" dirty="0"/>
              <a:t>Lecture 6</a:t>
            </a:r>
          </a:p>
        </p:txBody>
      </p:sp>
    </p:spTree>
    <p:extLst>
      <p:ext uri="{BB962C8B-B14F-4D97-AF65-F5344CB8AC3E}">
        <p14:creationId xmlns:p14="http://schemas.microsoft.com/office/powerpoint/2010/main" val="2103701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699" cy="47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137" tIns="0" rIns="20137" bIns="0" numCol="1" anchor="t" anchorCtr="0" compatLnSpc="1">
            <a:prstTxWarp prst="textNoShape">
              <a:avLst/>
            </a:prstTxWarp>
          </a:bodyPr>
          <a:lstStyle>
            <a:lvl1pPr algn="l" defTabSz="966556">
              <a:defRPr sz="1000" b="0" i="0">
                <a:latin typeface="Arial" panose="020B0604020202020204" pitchFamily="34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502" y="0"/>
            <a:ext cx="3169699" cy="47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137" tIns="0" rIns="20137" bIns="0" numCol="1" anchor="t" anchorCtr="0" compatLnSpc="1">
            <a:prstTxWarp prst="textNoShape">
              <a:avLst/>
            </a:prstTxWarp>
          </a:bodyPr>
          <a:lstStyle>
            <a:lvl1pPr algn="r" defTabSz="966556">
              <a:defRPr sz="1000" b="0" i="0">
                <a:latin typeface="Arial" panose="020B0604020202020204" pitchFamily="34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5238" y="727075"/>
            <a:ext cx="4784725" cy="3587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803" y="4560899"/>
            <a:ext cx="5363595" cy="4319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330" tIns="48666" rIns="97330" bIns="48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97"/>
            <a:ext cx="3169699" cy="47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137" tIns="0" rIns="20137" bIns="0" numCol="1" anchor="b" anchorCtr="0" compatLnSpc="1">
            <a:prstTxWarp prst="textNoShape">
              <a:avLst/>
            </a:prstTxWarp>
          </a:bodyPr>
          <a:lstStyle>
            <a:lvl1pPr algn="l" defTabSz="966556">
              <a:defRPr sz="1000" b="0" i="0">
                <a:latin typeface="Arial" panose="020B0604020202020204" pitchFamily="34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502" y="9121797"/>
            <a:ext cx="3169699" cy="47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137" tIns="0" rIns="20137" bIns="0" numCol="1" anchor="b" anchorCtr="0" compatLnSpc="1">
            <a:prstTxWarp prst="textNoShape">
              <a:avLst/>
            </a:prstTxWarp>
          </a:bodyPr>
          <a:lstStyle>
            <a:lvl1pPr algn="r" defTabSz="966556">
              <a:defRPr sz="1000" b="0" i="0">
                <a:latin typeface="Arial" panose="020B0604020202020204" pitchFamily="34" charset="0"/>
              </a:defRPr>
            </a:lvl1pPr>
          </a:lstStyle>
          <a:p>
            <a:fld id="{89C2C85C-E296-4BE4-AEE3-184B61E0AE3B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552160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4943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696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8138" y="311150"/>
            <a:ext cx="2112962" cy="62563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6075" y="311150"/>
            <a:ext cx="6189663" cy="6256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865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488" y="346075"/>
            <a:ext cx="845502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4488" y="1489075"/>
            <a:ext cx="4151312" cy="479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9075"/>
            <a:ext cx="4151313" cy="479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en-US" dirty="0"/>
              <a:t>Lecture 15: Star Formation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0B7399A-7544-4A22-871B-018AB3EC85C9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007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0F1C703-85E7-CA4D-837C-7456F15642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77CF7A6-75C9-7C41-AC05-724AD3F68F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8E39FFC-2AA8-254A-82E5-12EDD32475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EFCBEF-232C-564D-A4AA-586E8476D1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2545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0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76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075" y="1539875"/>
            <a:ext cx="4151313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539875"/>
            <a:ext cx="4151312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181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441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889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61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697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68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4320" y="274320"/>
            <a:ext cx="8455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75" y="1539875"/>
            <a:ext cx="8455025" cy="50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178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0" i="0">
          <a:solidFill>
            <a:srgbClr val="000000"/>
          </a:solidFill>
          <a:latin typeface="Arial" panose="020B060402020202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defRPr sz="2800" b="0" i="0">
          <a:solidFill>
            <a:srgbClr val="000000"/>
          </a:solidFill>
          <a:latin typeface="Arial" panose="020B0604020202020204" pitchFamily="34" charset="0"/>
          <a:ea typeface="+mn-ea"/>
          <a:cs typeface="+mn-cs"/>
        </a:defRPr>
      </a:lvl1pPr>
      <a:lvl2pPr marL="457200" algn="l" rtl="0" eaLnBrk="1" fontAlgn="base" hangingPunct="1">
        <a:spcBef>
          <a:spcPct val="20000"/>
        </a:spcBef>
        <a:spcAft>
          <a:spcPct val="0"/>
        </a:spcAft>
        <a:defRPr sz="2400" b="0" i="0">
          <a:solidFill>
            <a:srgbClr val="000000"/>
          </a:solidFill>
          <a:latin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&gt;"/>
        <a:defRPr sz="2400" b="0" i="0">
          <a:solidFill>
            <a:srgbClr val="000000"/>
          </a:solidFill>
          <a:latin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0" i="0">
          <a:solidFill>
            <a:srgbClr val="000000"/>
          </a:solidFill>
          <a:latin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0" i="0">
          <a:solidFill>
            <a:srgbClr val="000000"/>
          </a:solidFill>
          <a:latin typeface="Arial" panose="020B060402020202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5">
            <a:extLst>
              <a:ext uri="{FF2B5EF4-FFF2-40B4-BE49-F238E27FC236}">
                <a16:creationId xmlns:a16="http://schemas.microsoft.com/office/drawing/2014/main" id="{37404BC6-F9A2-B64C-B360-95CECCE382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CC3300"/>
                </a:solidFill>
                <a:ea typeface="ＭＳ Ｐゴシック" panose="020B0600070205080204" pitchFamily="34" charset="-128"/>
              </a:rPr>
              <a:t>Earth-rise on Moon</a:t>
            </a:r>
          </a:p>
        </p:txBody>
      </p:sp>
      <p:pic>
        <p:nvPicPr>
          <p:cNvPr id="14338" name="Picture 4" descr="fig09-01">
            <a:extLst>
              <a:ext uri="{FF2B5EF4-FFF2-40B4-BE49-F238E27FC236}">
                <a16:creationId xmlns:a16="http://schemas.microsoft.com/office/drawing/2014/main" id="{D67C3F5C-3D37-7C49-B36F-34E16EA47B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2825" y="1600200"/>
            <a:ext cx="4576763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2373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planets.jpg">
            <a:extLst>
              <a:ext uri="{FF2B5EF4-FFF2-40B4-BE49-F238E27FC236}">
                <a16:creationId xmlns:a16="http://schemas.microsoft.com/office/drawing/2014/main" id="{A541FD69-2813-6445-A387-187C31239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249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5">
            <a:extLst>
              <a:ext uri="{FF2B5EF4-FFF2-40B4-BE49-F238E27FC236}">
                <a16:creationId xmlns:a16="http://schemas.microsoft.com/office/drawing/2014/main" id="{F9055E43-8F85-ED4E-A724-7141CDA34A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685800"/>
            <a:ext cx="8382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>
                <a:solidFill>
                  <a:srgbClr val="CC3300"/>
                </a:solidFill>
                <a:ea typeface="ＭＳ Ｐゴシック" panose="020B0600070205080204" pitchFamily="34" charset="-128"/>
              </a:rPr>
              <a:t>Greatest Elongations of Mercury</a:t>
            </a:r>
            <a:br>
              <a:rPr lang="en-US" altLang="en-US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US" altLang="en-US" sz="2800">
                <a:solidFill>
                  <a:srgbClr val="CC3300"/>
                </a:solidFill>
                <a:ea typeface="ＭＳ Ｐゴシック" panose="020B0600070205080204" pitchFamily="34" charset="-128"/>
              </a:rPr>
              <a:t>Optimum Mercury Sighting at Maximum Elongation, and/or just after sunset or before sunrise</a:t>
            </a:r>
          </a:p>
        </p:txBody>
      </p:sp>
      <p:pic>
        <p:nvPicPr>
          <p:cNvPr id="36866" name="Picture 4" descr="fig10-02">
            <a:extLst>
              <a:ext uri="{FF2B5EF4-FFF2-40B4-BE49-F238E27FC236}">
                <a16:creationId xmlns:a16="http://schemas.microsoft.com/office/drawing/2014/main" id="{CADFADAC-173E-814C-8FE5-977C9A3435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163763"/>
            <a:ext cx="8229600" cy="3398837"/>
          </a:xfrm>
          <a:noFill/>
        </p:spPr>
      </p:pic>
      <p:sp>
        <p:nvSpPr>
          <p:cNvPr id="36867" name="TextBox 3">
            <a:extLst>
              <a:ext uri="{FF2B5EF4-FFF2-40B4-BE49-F238E27FC236}">
                <a16:creationId xmlns:a16="http://schemas.microsoft.com/office/drawing/2014/main" id="{CDCE1947-3F22-1B48-8D3C-F4A0C7FAF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791200"/>
            <a:ext cx="8135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/>
              <a:t>NOT easily seen, like Venus as </a:t>
            </a:r>
            <a:r>
              <a:rPr lang="ja-JP" altLang="en-US" sz="1800" b="1"/>
              <a:t>“</a:t>
            </a:r>
            <a:r>
              <a:rPr lang="en-US" altLang="ja-JP" sz="1800" b="1"/>
              <a:t>evening star</a:t>
            </a:r>
            <a:r>
              <a:rPr lang="ja-JP" altLang="en-US" sz="1800" b="1"/>
              <a:t>”</a:t>
            </a:r>
            <a:r>
              <a:rPr lang="en-US" altLang="ja-JP" sz="1800" b="1"/>
              <a:t>: Mercury is too small,</a:t>
            </a:r>
          </a:p>
          <a:p>
            <a:pPr eaLnBrk="1" hangingPunct="1"/>
            <a:r>
              <a:rPr lang="en-US" altLang="en-US" sz="1800" b="1"/>
              <a:t> too close to the Sun, and lacks atmosphere and hence has small albedo</a:t>
            </a:r>
          </a:p>
        </p:txBody>
      </p:sp>
    </p:spTree>
    <p:extLst>
      <p:ext uri="{BB962C8B-B14F-4D97-AF65-F5344CB8AC3E}">
        <p14:creationId xmlns:p14="http://schemas.microsoft.com/office/powerpoint/2010/main" val="392008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5">
            <a:extLst>
              <a:ext uri="{FF2B5EF4-FFF2-40B4-BE49-F238E27FC236}">
                <a16:creationId xmlns:a16="http://schemas.microsoft.com/office/drawing/2014/main" id="{81C7FB0E-B408-B341-B65B-FAD7D64129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7890" name="Picture 4" descr="table10-01">
            <a:extLst>
              <a:ext uri="{FF2B5EF4-FFF2-40B4-BE49-F238E27FC236}">
                <a16:creationId xmlns:a16="http://schemas.microsoft.com/office/drawing/2014/main" id="{6A302768-5752-2343-9C75-35E6524C76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0338" y="1600200"/>
            <a:ext cx="6281737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347457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5860F048-285D-F549-B679-0E7A43A0D0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CC3300"/>
                </a:solidFill>
                <a:ea typeface="ＭＳ Ｐゴシック" panose="020B0600070205080204" pitchFamily="34" charset="-128"/>
              </a:rPr>
              <a:t>Mercury – Basic Statistics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6DE2F6F0-81EA-E24F-8F94-C981439E5E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Mass ~ 1/20  Earth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Diameter ~ 1/3  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endParaRPr lang="en-US" altLang="ja-JP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Density ~ 5.5 g/cc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Year ~ 88 Earth days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Day ~ 59     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endParaRPr lang="en-US" altLang="ja-JP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0.4 AU from the Sun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Surface T:  Day </a:t>
            </a:r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</a:t>
            </a:r>
            <a:r>
              <a:rPr lang="en-US" altLang="en-US">
                <a:ea typeface="ＭＳ Ｐゴシック" panose="020B0600070205080204" pitchFamily="34" charset="-128"/>
              </a:rPr>
              <a:t> 700 F, Night </a:t>
            </a:r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</a:t>
            </a:r>
            <a:r>
              <a:rPr lang="en-US" altLang="en-US">
                <a:ea typeface="ＭＳ Ｐゴシック" panose="020B0600070205080204" pitchFamily="34" charset="-128"/>
              </a:rPr>
              <a:t>  -300F</a:t>
            </a:r>
          </a:p>
        </p:txBody>
      </p:sp>
    </p:spTree>
    <p:extLst>
      <p:ext uri="{BB962C8B-B14F-4D97-AF65-F5344CB8AC3E}">
        <p14:creationId xmlns:p14="http://schemas.microsoft.com/office/powerpoint/2010/main" val="379892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5">
            <a:extLst>
              <a:ext uri="{FF2B5EF4-FFF2-40B4-BE49-F238E27FC236}">
                <a16:creationId xmlns:a16="http://schemas.microsoft.com/office/drawing/2014/main" id="{A81E007C-24FA-1E49-BEF1-D9C6AE287A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CC3300"/>
                </a:solidFill>
                <a:ea typeface="ＭＳ Ｐゴシック" panose="020B0600070205080204" pitchFamily="34" charset="-128"/>
              </a:rPr>
              <a:t>Mariner Fly-By Picture Mosaic</a:t>
            </a:r>
          </a:p>
        </p:txBody>
      </p:sp>
      <p:pic>
        <p:nvPicPr>
          <p:cNvPr id="39938" name="Picture 4" descr="table10-01-photo">
            <a:extLst>
              <a:ext uri="{FF2B5EF4-FFF2-40B4-BE49-F238E27FC236}">
                <a16:creationId xmlns:a16="http://schemas.microsoft.com/office/drawing/2014/main" id="{2147965D-6447-6448-9341-BCFBEE4965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8225" y="1600200"/>
            <a:ext cx="4525963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46371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5">
            <a:extLst>
              <a:ext uri="{FF2B5EF4-FFF2-40B4-BE49-F238E27FC236}">
                <a16:creationId xmlns:a16="http://schemas.microsoft.com/office/drawing/2014/main" id="{7D4E2970-38B3-5044-8762-E72C8E7B79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CC3300"/>
                </a:solidFill>
                <a:ea typeface="ＭＳ Ｐゴシック" panose="020B0600070205080204" pitchFamily="34" charset="-128"/>
              </a:rPr>
              <a:t>Cratered highlands of Mercury</a:t>
            </a:r>
          </a:p>
        </p:txBody>
      </p:sp>
      <p:pic>
        <p:nvPicPr>
          <p:cNvPr id="40962" name="Picture 4" descr="fig10-11">
            <a:extLst>
              <a:ext uri="{FF2B5EF4-FFF2-40B4-BE49-F238E27FC236}">
                <a16:creationId xmlns:a16="http://schemas.microsoft.com/office/drawing/2014/main" id="{2A9E0D13-355E-4C47-95B7-EFF9DFBB4F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2788" y="1600200"/>
            <a:ext cx="5178425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3522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B158F7-C13C-164E-A90A-FFC1633830EE}"/>
              </a:ext>
            </a:extLst>
          </p:cNvPr>
          <p:cNvSpPr txBox="1"/>
          <p:nvPr/>
        </p:nvSpPr>
        <p:spPr bwMode="auto">
          <a:xfrm>
            <a:off x="566738" y="334963"/>
            <a:ext cx="80105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800000"/>
                </a:solidFill>
                <a:latin typeface="Helvetica Neue"/>
                <a:ea typeface="ＭＳ Ｐゴシック" charset="0"/>
                <a:cs typeface="Helvetica Neue"/>
              </a:rPr>
              <a:t>Mercury enigmas investigated by </a:t>
            </a:r>
            <a:r>
              <a:rPr lang="en-US" sz="2400" i="1" dirty="0">
                <a:solidFill>
                  <a:srgbClr val="800000"/>
                </a:solidFill>
                <a:latin typeface="Helvetica Neue"/>
                <a:ea typeface="ＭＳ Ｐゴシック" charset="0"/>
                <a:cs typeface="Helvetica Neue"/>
              </a:rPr>
              <a:t>MESSENGER</a:t>
            </a:r>
            <a:r>
              <a:rPr lang="en-US" sz="2400" dirty="0">
                <a:solidFill>
                  <a:srgbClr val="800000"/>
                </a:solidFill>
                <a:latin typeface="Helvetica Neue"/>
                <a:ea typeface="ＭＳ Ｐゴシック" charset="0"/>
                <a:cs typeface="Helvetica Neue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ED5ACB-34FE-494B-8009-2F09D6C130CB}"/>
              </a:ext>
            </a:extLst>
          </p:cNvPr>
          <p:cNvSpPr txBox="1"/>
          <p:nvPr/>
        </p:nvSpPr>
        <p:spPr bwMode="auto">
          <a:xfrm>
            <a:off x="98425" y="1060450"/>
            <a:ext cx="90455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000066"/>
                </a:solidFill>
                <a:latin typeface="Helvetica Neue"/>
                <a:ea typeface="ＭＳ Ｐゴシック" charset="0"/>
                <a:cs typeface="Helvetica Neue"/>
              </a:rPr>
              <a:t>Mercury has a huge impact crater called Caloris Basin.</a:t>
            </a:r>
          </a:p>
        </p:txBody>
      </p:sp>
      <p:pic>
        <p:nvPicPr>
          <p:cNvPr id="41987" name="Picture 6" descr="Caloris_Basin_comparison.jpg">
            <a:extLst>
              <a:ext uri="{FF2B5EF4-FFF2-40B4-BE49-F238E27FC236}">
                <a16:creationId xmlns:a16="http://schemas.microsoft.com/office/drawing/2014/main" id="{CE29D923-3A0B-4A41-A660-AE3C2AD0C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2084388"/>
            <a:ext cx="4414838" cy="43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4C2752-62FF-1D43-A676-10B4D2C031F5}"/>
              </a:ext>
            </a:extLst>
          </p:cNvPr>
          <p:cNvSpPr txBox="1"/>
          <p:nvPr/>
        </p:nvSpPr>
        <p:spPr bwMode="auto">
          <a:xfrm>
            <a:off x="4768850" y="2660650"/>
            <a:ext cx="42878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000066"/>
                </a:solidFill>
                <a:latin typeface="Helvetica Neue"/>
                <a:ea typeface="ＭＳ Ｐゴシック" charset="0"/>
                <a:cs typeface="Helvetica Neue"/>
              </a:rPr>
              <a:t>Diameter of crater = 1500 km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723949-551A-8645-B7E5-14C1A5E08F46}"/>
              </a:ext>
            </a:extLst>
          </p:cNvPr>
          <p:cNvSpPr txBox="1"/>
          <p:nvPr/>
        </p:nvSpPr>
        <p:spPr bwMode="auto">
          <a:xfrm>
            <a:off x="4741863" y="4017963"/>
            <a:ext cx="428625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000066"/>
                </a:solidFill>
                <a:latin typeface="Helvetica Neue"/>
                <a:ea typeface="ＭＳ Ｐゴシック" charset="0"/>
                <a:cs typeface="Helvetica Neue"/>
              </a:rPr>
              <a:t>Diameter of impacting asteroid = 100 km</a:t>
            </a:r>
          </a:p>
        </p:txBody>
      </p:sp>
    </p:spTree>
    <p:extLst>
      <p:ext uri="{BB962C8B-B14F-4D97-AF65-F5344CB8AC3E}">
        <p14:creationId xmlns:p14="http://schemas.microsoft.com/office/powerpoint/2010/main" val="1012089592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CA869F61-71D3-304F-963F-7BC4A8DA5F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CC3300"/>
                </a:solidFill>
                <a:ea typeface="ＭＳ Ｐゴシック" panose="020B0600070205080204" pitchFamily="34" charset="-128"/>
              </a:rPr>
              <a:t>Mercury – Basic Features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4D651F20-2190-D149-8618-1032B6E59E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7912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Metal ball (mostly iron) surrounded by heavily cratered rocky crust like Moon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But weak magnetic field, why?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No molten, moving core!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Only refractory elements; volatile elements evaporated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Geology like the Moon, e.g. Caloris basin resembles lunar maria – large crater impact basin flooded later with lava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No Plate Tectonics, why?</a:t>
            </a:r>
          </a:p>
        </p:txBody>
      </p:sp>
    </p:spTree>
    <p:extLst>
      <p:ext uri="{BB962C8B-B14F-4D97-AF65-F5344CB8AC3E}">
        <p14:creationId xmlns:p14="http://schemas.microsoft.com/office/powerpoint/2010/main" val="281044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5">
            <a:extLst>
              <a:ext uri="{FF2B5EF4-FFF2-40B4-BE49-F238E27FC236}">
                <a16:creationId xmlns:a16="http://schemas.microsoft.com/office/drawing/2014/main" id="{0F2786DF-0083-6B4F-A582-6952A3CDCA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CC3300"/>
                </a:solidFill>
                <a:ea typeface="ＭＳ Ｐゴシック" panose="020B0600070205080204" pitchFamily="34" charset="-128"/>
              </a:rPr>
              <a:t>Interiors of Earth and Mercury</a:t>
            </a:r>
          </a:p>
        </p:txBody>
      </p:sp>
      <p:pic>
        <p:nvPicPr>
          <p:cNvPr id="44034" name="Picture 4" descr="fig10-16">
            <a:extLst>
              <a:ext uri="{FF2B5EF4-FFF2-40B4-BE49-F238E27FC236}">
                <a16:creationId xmlns:a16="http://schemas.microsoft.com/office/drawing/2014/main" id="{3EDEAC8F-67F9-5C47-8CF9-714F223FDB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5013" y="1600200"/>
            <a:ext cx="5132387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65299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5">
            <a:extLst>
              <a:ext uri="{FF2B5EF4-FFF2-40B4-BE49-F238E27FC236}">
                <a16:creationId xmlns:a16="http://schemas.microsoft.com/office/drawing/2014/main" id="{F9D86D63-87C8-1D42-A17C-BFFD42798E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VENUS</a:t>
            </a:r>
          </a:p>
        </p:txBody>
      </p:sp>
      <p:pic>
        <p:nvPicPr>
          <p:cNvPr id="14338" name="Picture 4" descr="fig11-00">
            <a:extLst>
              <a:ext uri="{FF2B5EF4-FFF2-40B4-BE49-F238E27FC236}">
                <a16:creationId xmlns:a16="http://schemas.microsoft.com/office/drawing/2014/main" id="{0DA85116-E0AF-3F40-8AED-9D7AE50D52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79788" y="2359025"/>
            <a:ext cx="2382837" cy="3008313"/>
          </a:xfrm>
          <a:noFill/>
        </p:spPr>
      </p:pic>
    </p:spTree>
    <p:extLst>
      <p:ext uri="{BB962C8B-B14F-4D97-AF65-F5344CB8AC3E}">
        <p14:creationId xmlns:p14="http://schemas.microsoft.com/office/powerpoint/2010/main" val="394746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5">
            <a:extLst>
              <a:ext uri="{FF2B5EF4-FFF2-40B4-BE49-F238E27FC236}">
                <a16:creationId xmlns:a16="http://schemas.microsoft.com/office/drawing/2014/main" id="{CCD15C35-54E8-6843-81F5-7420FA2670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CC3300"/>
                </a:solidFill>
                <a:ea typeface="ＭＳ Ｐゴシック" panose="020B0600070205080204" pitchFamily="34" charset="-128"/>
              </a:rPr>
              <a:t>Cratered Highlands and Marias</a:t>
            </a:r>
          </a:p>
        </p:txBody>
      </p:sp>
      <p:pic>
        <p:nvPicPr>
          <p:cNvPr id="20482" name="Picture 4" descr="fig09-02">
            <a:extLst>
              <a:ext uri="{FF2B5EF4-FFF2-40B4-BE49-F238E27FC236}">
                <a16:creationId xmlns:a16="http://schemas.microsoft.com/office/drawing/2014/main" id="{65313DBF-5174-8A48-ACC9-5D23BD00C2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8225" y="1600200"/>
            <a:ext cx="4525963" cy="4525963"/>
          </a:xfrm>
          <a:noFill/>
        </p:spPr>
      </p:pic>
      <p:sp>
        <p:nvSpPr>
          <p:cNvPr id="20483" name="Text Box 7">
            <a:extLst>
              <a:ext uri="{FF2B5EF4-FFF2-40B4-BE49-F238E27FC236}">
                <a16:creationId xmlns:a16="http://schemas.microsoft.com/office/drawing/2014/main" id="{C80A87A3-02AB-CA48-B9AC-3DC6EEA52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172200"/>
            <a:ext cx="6716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CC3300"/>
                </a:solidFill>
              </a:rPr>
              <a:t>Highlands are much older than marias. Why?</a:t>
            </a:r>
          </a:p>
        </p:txBody>
      </p:sp>
    </p:spTree>
    <p:extLst>
      <p:ext uri="{BB962C8B-B14F-4D97-AF65-F5344CB8AC3E}">
        <p14:creationId xmlns:p14="http://schemas.microsoft.com/office/powerpoint/2010/main" val="61867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4BD7E2CF-535C-6D4A-963A-B16F2CD1920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62000" y="0"/>
            <a:ext cx="7772400" cy="9906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CC3300"/>
                </a:solidFill>
                <a:ea typeface="ＭＳ Ｐゴシック" panose="020B0600070205080204" pitchFamily="34" charset="-128"/>
              </a:rPr>
              <a:t>VENUS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D6B47856-4A3E-F94F-8021-22726A3D98D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914400"/>
            <a:ext cx="9144000" cy="5791200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  <a:buFontTx/>
              <a:buChar char="•"/>
            </a:pPr>
            <a:r>
              <a:rPr lang="en-US" altLang="en-US">
                <a:ea typeface="ＭＳ Ｐゴシック" panose="020B0600070205080204" pitchFamily="34" charset="-128"/>
              </a:rPr>
              <a:t>  </a:t>
            </a:r>
            <a:r>
              <a:rPr lang="ja-JP" altLang="en-US" sz="2800">
                <a:ea typeface="ＭＳ Ｐゴシック" panose="020B0600070205080204" pitchFamily="34" charset="-128"/>
              </a:rPr>
              <a:t>“</a:t>
            </a:r>
            <a:r>
              <a:rPr lang="en-US" altLang="ja-JP" sz="2800">
                <a:ea typeface="ＭＳ Ｐゴシック" panose="020B0600070205080204" pitchFamily="34" charset="-128"/>
              </a:rPr>
              <a:t>Twin</a:t>
            </a:r>
            <a:r>
              <a:rPr lang="ja-JP" altLang="en-US" sz="2800">
                <a:ea typeface="ＭＳ Ｐゴシック" panose="020B0600070205080204" pitchFamily="34" charset="-128"/>
              </a:rPr>
              <a:t>”</a:t>
            </a:r>
            <a:r>
              <a:rPr lang="en-US" altLang="ja-JP" sz="2800">
                <a:ea typeface="ＭＳ Ｐゴシック" panose="020B0600070205080204" pitchFamily="34" charset="-128"/>
              </a:rPr>
              <a:t> or </a:t>
            </a:r>
            <a:r>
              <a:rPr lang="ja-JP" altLang="en-US" sz="2800">
                <a:ea typeface="ＭＳ Ｐゴシック" panose="020B0600070205080204" pitchFamily="34" charset="-128"/>
              </a:rPr>
              <a:t>“</a:t>
            </a:r>
            <a:r>
              <a:rPr lang="en-US" altLang="ja-JP" sz="2800">
                <a:ea typeface="ＭＳ Ｐゴシック" panose="020B0600070205080204" pitchFamily="34" charset="-128"/>
              </a:rPr>
              <a:t>Sister</a:t>
            </a:r>
            <a:r>
              <a:rPr lang="ja-JP" altLang="en-US" sz="2800">
                <a:ea typeface="ＭＳ Ｐゴシック" panose="020B0600070205080204" pitchFamily="34" charset="-128"/>
              </a:rPr>
              <a:t>”</a:t>
            </a:r>
            <a:r>
              <a:rPr lang="en-US" altLang="ja-JP" sz="2800">
                <a:ea typeface="ＭＳ Ｐゴシック" panose="020B0600070205080204" pitchFamily="34" charset="-128"/>
              </a:rPr>
              <a:t> planet of the earth </a:t>
            </a:r>
            <a:r>
              <a:rPr lang="en-US" altLang="ja-JP" sz="2800">
                <a:ea typeface="ＭＳ Ｐゴシック" panose="020B0600070205080204" pitchFamily="34" charset="-128"/>
                <a:sym typeface="Wingdings" pitchFamily="2" charset="2"/>
              </a:rPr>
              <a:t> similar size, mass, density; interior should also be similar with iron core, mantle, crust</a:t>
            </a:r>
          </a:p>
          <a:p>
            <a:pPr algn="l" eaLnBrk="1" hangingPunct="1">
              <a:lnSpc>
                <a:spcPct val="90000"/>
              </a:lnSpc>
              <a:buFontTx/>
              <a:buChar char="•"/>
            </a:pPr>
            <a:r>
              <a:rPr lang="en-US" altLang="en-US" sz="2800">
                <a:ea typeface="ＭＳ Ｐゴシック" panose="020B0600070205080204" pitchFamily="34" charset="-128"/>
                <a:sym typeface="Wingdings" pitchFamily="2" charset="2"/>
              </a:rPr>
              <a:t> But totally different evolution! </a:t>
            </a:r>
          </a:p>
          <a:p>
            <a:pPr algn="l" eaLnBrk="1" hangingPunct="1">
              <a:lnSpc>
                <a:spcPct val="90000"/>
              </a:lnSpc>
              <a:buFontTx/>
              <a:buChar char="•"/>
            </a:pPr>
            <a:r>
              <a:rPr lang="en-US" altLang="en-US" sz="2800">
                <a:ea typeface="ＭＳ Ｐゴシック" panose="020B0600070205080204" pitchFamily="34" charset="-128"/>
                <a:sym typeface="Wingdings" pitchFamily="2" charset="2"/>
              </a:rPr>
              <a:t> Hottest planet (suface temperature on average)</a:t>
            </a:r>
          </a:p>
          <a:p>
            <a:pPr algn="l"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  <a:sym typeface="Wingdings" pitchFamily="2" charset="2"/>
              </a:rPr>
              <a:t>            </a:t>
            </a:r>
            <a:r>
              <a:rPr lang="en-US" altLang="en-US" sz="2800">
                <a:solidFill>
                  <a:srgbClr val="FF0000"/>
                </a:solidFill>
                <a:ea typeface="ＭＳ Ｐゴシック" panose="020B0600070205080204" pitchFamily="34" charset="-128"/>
                <a:sym typeface="Wingdings" pitchFamily="2" charset="2"/>
              </a:rPr>
              <a:t>&gt; 800 F (~ 500 C)  </a:t>
            </a:r>
            <a:r>
              <a:rPr lang="ja-JP" altLang="en-US" sz="2800">
                <a:solidFill>
                  <a:srgbClr val="FF0000"/>
                </a:solidFill>
                <a:ea typeface="ＭＳ Ｐゴシック" panose="020B0600070205080204" pitchFamily="34" charset="-128"/>
                <a:sym typeface="Wingdings" pitchFamily="2" charset="2"/>
              </a:rPr>
              <a:t>“</a:t>
            </a:r>
            <a:r>
              <a:rPr lang="en-US" altLang="ja-JP" sz="2800">
                <a:solidFill>
                  <a:srgbClr val="FF0000"/>
                </a:solidFill>
                <a:ea typeface="ＭＳ Ｐゴシック" panose="020B0600070205080204" pitchFamily="34" charset="-128"/>
                <a:sym typeface="Wingdings" pitchFamily="2" charset="2"/>
              </a:rPr>
              <a:t>Hot as Hell</a:t>
            </a:r>
            <a:r>
              <a:rPr lang="ja-JP" altLang="en-US" sz="2800">
                <a:solidFill>
                  <a:srgbClr val="FF0000"/>
                </a:solidFill>
                <a:ea typeface="ＭＳ Ｐゴシック" panose="020B0600070205080204" pitchFamily="34" charset="-128"/>
                <a:sym typeface="Wingdings" pitchFamily="2" charset="2"/>
              </a:rPr>
              <a:t>”</a:t>
            </a:r>
            <a:r>
              <a:rPr lang="en-US" altLang="ja-JP" sz="2800">
                <a:solidFill>
                  <a:srgbClr val="FF0000"/>
                </a:solidFill>
                <a:ea typeface="ＭＳ Ｐゴシック" panose="020B0600070205080204" pitchFamily="34" charset="-128"/>
                <a:sym typeface="Wingdings" pitchFamily="2" charset="2"/>
              </a:rPr>
              <a:t> (literally !)</a:t>
            </a:r>
          </a:p>
          <a:p>
            <a:pPr algn="l"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  <a:sym typeface="Wingdings" pitchFamily="2" charset="2"/>
              </a:rPr>
              <a:t> (Mercury has the largest day/night variation)</a:t>
            </a:r>
          </a:p>
          <a:p>
            <a:pPr algn="l" eaLnBrk="1" hangingPunct="1">
              <a:lnSpc>
                <a:spcPct val="90000"/>
              </a:lnSpc>
              <a:buFontTx/>
              <a:buChar char="•"/>
            </a:pPr>
            <a:r>
              <a:rPr lang="en-US" altLang="en-US" sz="2800">
                <a:ea typeface="ＭＳ Ｐゴシック" panose="020B0600070205080204" pitchFamily="34" charset="-128"/>
                <a:sym typeface="Wingdings" pitchFamily="2" charset="2"/>
              </a:rPr>
              <a:t> What happened and why?  Earth</a:t>
            </a:r>
            <a:r>
              <a:rPr lang="ja-JP" altLang="en-US" sz="2800">
                <a:ea typeface="ＭＳ Ｐゴシック" panose="020B0600070205080204" pitchFamily="34" charset="-128"/>
                <a:sym typeface="Wingdings" pitchFamily="2" charset="2"/>
              </a:rPr>
              <a:t>’</a:t>
            </a:r>
            <a:r>
              <a:rPr lang="en-US" altLang="ja-JP" sz="2800">
                <a:ea typeface="ＭＳ Ｐゴシック" panose="020B0600070205080204" pitchFamily="34" charset="-128"/>
                <a:sym typeface="Wingdings" pitchFamily="2" charset="2"/>
              </a:rPr>
              <a:t>s past and future evolution</a:t>
            </a:r>
          </a:p>
          <a:p>
            <a:pPr algn="l" eaLnBrk="1" hangingPunct="1">
              <a:lnSpc>
                <a:spcPct val="90000"/>
              </a:lnSpc>
              <a:buFontTx/>
              <a:buChar char="•"/>
            </a:pPr>
            <a:r>
              <a:rPr lang="en-US" altLang="en-US" sz="2800">
                <a:ea typeface="ＭＳ Ｐゴシック" panose="020B0600070205080204" pitchFamily="34" charset="-128"/>
                <a:sym typeface="Wingdings" pitchFamily="2" charset="2"/>
              </a:rPr>
              <a:t> Current situation: very hot (hot enough to melt sulfur, lead!), dense, acidic atmosphere  96% CO</a:t>
            </a:r>
            <a:r>
              <a:rPr lang="en-US" altLang="en-US" sz="2800" baseline="-25000">
                <a:ea typeface="ＭＳ Ｐゴシック" panose="020B0600070205080204" pitchFamily="34" charset="-128"/>
                <a:sym typeface="Wingdings" pitchFamily="2" charset="2"/>
              </a:rPr>
              <a:t>2</a:t>
            </a:r>
            <a:r>
              <a:rPr lang="en-US" altLang="en-US" sz="2800">
                <a:ea typeface="ＭＳ Ｐゴシック" panose="020B0600070205080204" pitchFamily="34" charset="-128"/>
                <a:sym typeface="Wingdings" pitchFamily="2" charset="2"/>
              </a:rPr>
              <a:t> + H</a:t>
            </a:r>
            <a:r>
              <a:rPr lang="en-US" altLang="en-US" sz="2800" baseline="-25000">
                <a:ea typeface="ＭＳ Ｐゴシック" panose="020B0600070205080204" pitchFamily="34" charset="-128"/>
                <a:sym typeface="Wingdings" pitchFamily="2" charset="2"/>
              </a:rPr>
              <a:t>2</a:t>
            </a:r>
            <a:r>
              <a:rPr lang="en-US" altLang="en-US" sz="2800">
                <a:ea typeface="ＭＳ Ｐゴシック" panose="020B0600070205080204" pitchFamily="34" charset="-128"/>
                <a:sym typeface="Wingdings" pitchFamily="2" charset="2"/>
              </a:rPr>
              <a:t>SO</a:t>
            </a:r>
            <a:r>
              <a:rPr lang="en-US" altLang="en-US" sz="2800" baseline="-25000">
                <a:ea typeface="ＭＳ Ｐゴシック" panose="020B0600070205080204" pitchFamily="34" charset="-128"/>
                <a:sym typeface="Wingdings" pitchFamily="2" charset="2"/>
              </a:rPr>
              <a:t>4</a:t>
            </a:r>
          </a:p>
          <a:p>
            <a:pPr algn="l"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  <a:sym typeface="Wingdings" pitchFamily="2" charset="2"/>
              </a:rPr>
              <a:t>  </a:t>
            </a:r>
            <a:r>
              <a:rPr lang="en-US" altLang="en-US" sz="2800">
                <a:solidFill>
                  <a:srgbClr val="FF0000"/>
                </a:solidFill>
                <a:ea typeface="ＭＳ Ｐゴシック" panose="020B0600070205080204" pitchFamily="34" charset="-128"/>
                <a:sym typeface="Wingdings" pitchFamily="2" charset="2"/>
              </a:rPr>
              <a:t>90 </a:t>
            </a:r>
            <a:r>
              <a:rPr lang="en-US" altLang="en-US" sz="2800" i="1">
                <a:solidFill>
                  <a:srgbClr val="FF0000"/>
                </a:solidFill>
                <a:ea typeface="ＭＳ Ｐゴシック" panose="020B0600070205080204" pitchFamily="34" charset="-128"/>
                <a:sym typeface="Wingdings" pitchFamily="2" charset="2"/>
              </a:rPr>
              <a:t>atmospheres (atm) or bars</a:t>
            </a:r>
            <a:r>
              <a:rPr lang="en-US" altLang="en-US" sz="2800">
                <a:ea typeface="ＭＳ Ｐゴシック" panose="020B0600070205080204" pitchFamily="34" charset="-128"/>
                <a:sym typeface="Wingdings" pitchFamily="2" charset="2"/>
              </a:rPr>
              <a:t> (90 x earth</a:t>
            </a:r>
            <a:r>
              <a:rPr lang="ja-JP" altLang="en-US" sz="2800">
                <a:ea typeface="ＭＳ Ｐゴシック" panose="020B0600070205080204" pitchFamily="34" charset="-128"/>
                <a:sym typeface="Wingdings" pitchFamily="2" charset="2"/>
              </a:rPr>
              <a:t>’</a:t>
            </a:r>
            <a:r>
              <a:rPr lang="en-US" altLang="ja-JP" sz="2800">
                <a:ea typeface="ＭＳ Ｐゴシック" panose="020B0600070205080204" pitchFamily="34" charset="-128"/>
                <a:sym typeface="Wingdings" pitchFamily="2" charset="2"/>
              </a:rPr>
              <a:t>s atmospheric pressure on the surface)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30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5">
            <a:extLst>
              <a:ext uri="{FF2B5EF4-FFF2-40B4-BE49-F238E27FC236}">
                <a16:creationId xmlns:a16="http://schemas.microsoft.com/office/drawing/2014/main" id="{E3112E24-CCB3-D947-B54A-7387B985A3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>
                <a:ea typeface="ＭＳ Ｐゴシック" panose="020B0600070205080204" pitchFamily="34" charset="-128"/>
              </a:rPr>
              <a:t>‘</a:t>
            </a:r>
            <a:r>
              <a:rPr lang="en-US" altLang="ja-JP">
                <a:ea typeface="ＭＳ Ｐゴシック" panose="020B0600070205080204" pitchFamily="34" charset="-128"/>
              </a:rPr>
              <a:t>Normal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 direction of rotation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8434" name="Picture 4" descr="fig11-03a">
            <a:extLst>
              <a:ext uri="{FF2B5EF4-FFF2-40B4-BE49-F238E27FC236}">
                <a16:creationId xmlns:a16="http://schemas.microsoft.com/office/drawing/2014/main" id="{C8DDDB5C-1E6B-7147-808B-C96F5D1EB2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9500" y="1600200"/>
            <a:ext cx="444500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16077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5">
            <a:extLst>
              <a:ext uri="{FF2B5EF4-FFF2-40B4-BE49-F238E27FC236}">
                <a16:creationId xmlns:a16="http://schemas.microsoft.com/office/drawing/2014/main" id="{EA4FEF08-F709-CE41-8241-D432696D41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CC3300"/>
                </a:solidFill>
                <a:ea typeface="ＭＳ Ｐゴシック" panose="020B0600070205080204" pitchFamily="34" charset="-128"/>
              </a:rPr>
              <a:t>Backwards and Slow Rotation</a:t>
            </a:r>
          </a:p>
        </p:txBody>
      </p:sp>
      <p:pic>
        <p:nvPicPr>
          <p:cNvPr id="19458" name="Picture 4" descr="fig11-03b">
            <a:extLst>
              <a:ext uri="{FF2B5EF4-FFF2-40B4-BE49-F238E27FC236}">
                <a16:creationId xmlns:a16="http://schemas.microsoft.com/office/drawing/2014/main" id="{E641F02A-4798-8B47-9F25-9205BB4F79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990600"/>
            <a:ext cx="4398963" cy="4525963"/>
          </a:xfrm>
          <a:noFill/>
        </p:spPr>
      </p:pic>
      <p:sp>
        <p:nvSpPr>
          <p:cNvPr id="11271" name="Text Box 7">
            <a:extLst>
              <a:ext uri="{FF2B5EF4-FFF2-40B4-BE49-F238E27FC236}">
                <a16:creationId xmlns:a16="http://schemas.microsoft.com/office/drawing/2014/main" id="{44CA305D-567A-8640-A209-A3D0D0CE7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715000"/>
            <a:ext cx="81216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Venus has a 176 degree tilt of its rotation axis with respect to the Sun</a:t>
            </a:r>
          </a:p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Slow Rotation Period: 243 days ! Consequences ?</a:t>
            </a:r>
          </a:p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Little or No Magnetic Field (no convective motions in the liquid iron core)</a:t>
            </a:r>
          </a:p>
        </p:txBody>
      </p:sp>
    </p:spTree>
    <p:extLst>
      <p:ext uri="{BB962C8B-B14F-4D97-AF65-F5344CB8AC3E}">
        <p14:creationId xmlns:p14="http://schemas.microsoft.com/office/powerpoint/2010/main" val="363424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5">
            <a:extLst>
              <a:ext uri="{FF2B5EF4-FFF2-40B4-BE49-F238E27FC236}">
                <a16:creationId xmlns:a16="http://schemas.microsoft.com/office/drawing/2014/main" id="{D8BA36EB-1F9E-4346-86FF-65A77E4171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Venus Statistics</a:t>
            </a:r>
          </a:p>
        </p:txBody>
      </p:sp>
      <p:pic>
        <p:nvPicPr>
          <p:cNvPr id="20482" name="Picture 4" descr="table11-01">
            <a:extLst>
              <a:ext uri="{FF2B5EF4-FFF2-40B4-BE49-F238E27FC236}">
                <a16:creationId xmlns:a16="http://schemas.microsoft.com/office/drawing/2014/main" id="{6F99E010-9758-EE49-9514-D06A127679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8263" y="1600200"/>
            <a:ext cx="6465887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266743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5">
            <a:extLst>
              <a:ext uri="{FF2B5EF4-FFF2-40B4-BE49-F238E27FC236}">
                <a16:creationId xmlns:a16="http://schemas.microsoft.com/office/drawing/2014/main" id="{2B70D8D3-436D-2D44-B9CD-E3B911E44A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Clouds and more clouds: No</a:t>
            </a:r>
            <a:br>
              <a:rPr lang="en-US" altLang="en-US" sz="4000">
                <a:ea typeface="ＭＳ Ｐゴシック" panose="020B0600070205080204" pitchFamily="34" charset="-128"/>
              </a:rPr>
            </a:br>
            <a:r>
              <a:rPr lang="en-US" altLang="en-US" sz="4000">
                <a:ea typeface="ＭＳ Ｐゴシック" panose="020B0600070205080204" pitchFamily="34" charset="-128"/>
              </a:rPr>
              <a:t>distinct atmospheric layers as on Earth</a:t>
            </a:r>
          </a:p>
        </p:txBody>
      </p:sp>
      <p:pic>
        <p:nvPicPr>
          <p:cNvPr id="21506" name="Picture 4" descr="fig11-05">
            <a:extLst>
              <a:ext uri="{FF2B5EF4-FFF2-40B4-BE49-F238E27FC236}">
                <a16:creationId xmlns:a16="http://schemas.microsoft.com/office/drawing/2014/main" id="{4EF2D37C-FB94-7145-82E5-5FB20CAFA8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1600200"/>
            <a:ext cx="504190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294177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5">
            <a:extLst>
              <a:ext uri="{FF2B5EF4-FFF2-40B4-BE49-F238E27FC236}">
                <a16:creationId xmlns:a16="http://schemas.microsoft.com/office/drawing/2014/main" id="{C74710BE-F51D-AE4D-BA1F-8C5A14CDBA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15400" cy="1447800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CC3300"/>
                </a:solidFill>
                <a:ea typeface="ＭＳ Ｐゴシック" panose="020B0600070205080204" pitchFamily="34" charset="-128"/>
              </a:rPr>
              <a:t>Earth - Mt. St. Helens (1980): Volcanic activity on Venus is NOT eruptive, but continuous</a:t>
            </a:r>
            <a:r>
              <a:rPr lang="en-US" altLang="en-US" sz="3200"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23554" name="Picture 4" descr="fig11-08">
            <a:extLst>
              <a:ext uri="{FF2B5EF4-FFF2-40B4-BE49-F238E27FC236}">
                <a16:creationId xmlns:a16="http://schemas.microsoft.com/office/drawing/2014/main" id="{9BBAEF88-C71F-3045-9A48-690CFCA54D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95613" y="1600200"/>
            <a:ext cx="3151187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95887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5">
            <a:extLst>
              <a:ext uri="{FF2B5EF4-FFF2-40B4-BE49-F238E27FC236}">
                <a16:creationId xmlns:a16="http://schemas.microsoft.com/office/drawing/2014/main" id="{4FEDCA79-940E-9245-BADE-F024E15167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>
                <a:solidFill>
                  <a:srgbClr val="CC3300"/>
                </a:solidFill>
                <a:ea typeface="ＭＳ Ｐゴシック" panose="020B0600070205080204" pitchFamily="34" charset="-128"/>
              </a:rPr>
              <a:t>Lava flow on Venusian volcano:</a:t>
            </a:r>
            <a:br>
              <a:rPr lang="en-US" altLang="en-US" sz="400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ja-JP" altLang="en-US" sz="4000">
                <a:solidFill>
                  <a:srgbClr val="CC3300"/>
                </a:solidFill>
                <a:ea typeface="ＭＳ Ｐゴシック" panose="020B0600070205080204" pitchFamily="34" charset="-128"/>
              </a:rPr>
              <a:t>“</a:t>
            </a:r>
            <a:r>
              <a:rPr lang="en-US" altLang="ja-JP" sz="4000">
                <a:solidFill>
                  <a:srgbClr val="CC3300"/>
                </a:solidFill>
                <a:ea typeface="ＭＳ Ｐゴシック" panose="020B0600070205080204" pitchFamily="34" charset="-128"/>
              </a:rPr>
              <a:t>hot-spots</a:t>
            </a:r>
            <a:r>
              <a:rPr lang="ja-JP" altLang="en-US" sz="4000">
                <a:solidFill>
                  <a:srgbClr val="CC3300"/>
                </a:solidFill>
                <a:ea typeface="ＭＳ Ｐゴシック" panose="020B0600070205080204" pitchFamily="34" charset="-128"/>
              </a:rPr>
              <a:t>”</a:t>
            </a:r>
            <a:r>
              <a:rPr lang="en-US" altLang="ja-JP" sz="4000">
                <a:solidFill>
                  <a:srgbClr val="CC33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ja-JP" sz="4000">
                <a:solidFill>
                  <a:srgbClr val="CC3300"/>
                </a:solidFill>
                <a:ea typeface="ＭＳ Ｐゴシック" panose="020B0600070205080204" pitchFamily="34" charset="-128"/>
                <a:sym typeface="Wingdings" pitchFamily="2" charset="2"/>
              </a:rPr>
              <a:t> huge </a:t>
            </a:r>
            <a:r>
              <a:rPr lang="ja-JP" altLang="en-US" sz="4000">
                <a:solidFill>
                  <a:srgbClr val="CC3300"/>
                </a:solidFill>
                <a:ea typeface="ＭＳ Ｐゴシック" panose="020B0600070205080204" pitchFamily="34" charset="-128"/>
                <a:sym typeface="Wingdings" pitchFamily="2" charset="2"/>
              </a:rPr>
              <a:t>“</a:t>
            </a:r>
            <a:r>
              <a:rPr lang="en-US" altLang="ja-JP" sz="4000">
                <a:solidFill>
                  <a:srgbClr val="CC3300"/>
                </a:solidFill>
                <a:ea typeface="ＭＳ Ｐゴシック" panose="020B0600070205080204" pitchFamily="34" charset="-128"/>
                <a:sym typeface="Wingdings" pitchFamily="2" charset="2"/>
              </a:rPr>
              <a:t>shield</a:t>
            </a:r>
            <a:r>
              <a:rPr lang="ja-JP" altLang="en-US" sz="4000">
                <a:solidFill>
                  <a:srgbClr val="CC3300"/>
                </a:solidFill>
                <a:ea typeface="ＭＳ Ｐゴシック" panose="020B0600070205080204" pitchFamily="34" charset="-128"/>
                <a:sym typeface="Wingdings" pitchFamily="2" charset="2"/>
              </a:rPr>
              <a:t>”</a:t>
            </a:r>
            <a:r>
              <a:rPr lang="en-US" altLang="ja-JP" sz="4000">
                <a:solidFill>
                  <a:srgbClr val="CC3300"/>
                </a:solidFill>
                <a:ea typeface="ＭＳ Ｐゴシック" panose="020B0600070205080204" pitchFamily="34" charset="-128"/>
                <a:sym typeface="Wingdings" pitchFamily="2" charset="2"/>
              </a:rPr>
              <a:t> volcanoes</a:t>
            </a:r>
            <a:endParaRPr lang="en-US" altLang="en-US" sz="4000">
              <a:solidFill>
                <a:srgbClr val="CC33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4578" name="Picture 4" descr="fig11-09">
            <a:extLst>
              <a:ext uri="{FF2B5EF4-FFF2-40B4-BE49-F238E27FC236}">
                <a16:creationId xmlns:a16="http://schemas.microsoft.com/office/drawing/2014/main" id="{E1D75691-96B0-3D43-AD9E-6559EF7D76A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085975"/>
            <a:ext cx="4038600" cy="3552825"/>
          </a:xfrm>
          <a:noFill/>
        </p:spPr>
      </p:pic>
      <p:pic>
        <p:nvPicPr>
          <p:cNvPr id="24579" name="Picture 7" descr="fig11-10">
            <a:extLst>
              <a:ext uri="{FF2B5EF4-FFF2-40B4-BE49-F238E27FC236}">
                <a16:creationId xmlns:a16="http://schemas.microsoft.com/office/drawing/2014/main" id="{08F47E9C-C430-1145-B090-73AE556A4F4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6225" y="1600200"/>
            <a:ext cx="2622550" cy="2185988"/>
          </a:xfrm>
          <a:noFill/>
        </p:spPr>
      </p:pic>
      <p:pic>
        <p:nvPicPr>
          <p:cNvPr id="24580" name="Picture 9" descr="fig11-11">
            <a:extLst>
              <a:ext uri="{FF2B5EF4-FFF2-40B4-BE49-F238E27FC236}">
                <a16:creationId xmlns:a16="http://schemas.microsoft.com/office/drawing/2014/main" id="{200EFB95-E6EB-464E-92CF-09ECA00F6E29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8588" y="3938588"/>
            <a:ext cx="2916237" cy="2187575"/>
          </a:xfrm>
          <a:noFill/>
        </p:spPr>
      </p:pic>
      <p:sp>
        <p:nvSpPr>
          <p:cNvPr id="24581" name="Text Box 11">
            <a:extLst>
              <a:ext uri="{FF2B5EF4-FFF2-40B4-BE49-F238E27FC236}">
                <a16:creationId xmlns:a16="http://schemas.microsoft.com/office/drawing/2014/main" id="{9AC7C626-FCCA-4848-AF9F-63F663909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6284913"/>
            <a:ext cx="7562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Hawaiian islands are formed out of hot-spot volcanoes on the earth </a:t>
            </a:r>
          </a:p>
        </p:txBody>
      </p:sp>
    </p:spTree>
    <p:extLst>
      <p:ext uri="{BB962C8B-B14F-4D97-AF65-F5344CB8AC3E}">
        <p14:creationId xmlns:p14="http://schemas.microsoft.com/office/powerpoint/2010/main" val="3998730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5">
            <a:extLst>
              <a:ext uri="{FF2B5EF4-FFF2-40B4-BE49-F238E27FC236}">
                <a16:creationId xmlns:a16="http://schemas.microsoft.com/office/drawing/2014/main" id="{534D07ED-16F6-E440-874F-9AAF635BC9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334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Venera Landers (USSR)</a:t>
            </a:r>
          </a:p>
        </p:txBody>
      </p:sp>
      <p:pic>
        <p:nvPicPr>
          <p:cNvPr id="25602" name="Picture 4" descr="fig11-12">
            <a:extLst>
              <a:ext uri="{FF2B5EF4-FFF2-40B4-BE49-F238E27FC236}">
                <a16:creationId xmlns:a16="http://schemas.microsoft.com/office/drawing/2014/main" id="{0115C72B-E8DC-724A-B5CA-AE64D325EA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04975"/>
            <a:ext cx="8229600" cy="4316413"/>
          </a:xfrm>
          <a:noFill/>
        </p:spPr>
      </p:pic>
      <p:sp>
        <p:nvSpPr>
          <p:cNvPr id="25603" name="Text Box 7">
            <a:extLst>
              <a:ext uri="{FF2B5EF4-FFF2-40B4-BE49-F238E27FC236}">
                <a16:creationId xmlns:a16="http://schemas.microsoft.com/office/drawing/2014/main" id="{80191126-E46D-A94F-ADAC-41342099F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85800"/>
            <a:ext cx="8566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Landed without parachutes or landing rockets! Orange color everywhere; very little wind (why?)</a:t>
            </a:r>
          </a:p>
        </p:txBody>
      </p:sp>
    </p:spTree>
    <p:extLst>
      <p:ext uri="{BB962C8B-B14F-4D97-AF65-F5344CB8AC3E}">
        <p14:creationId xmlns:p14="http://schemas.microsoft.com/office/powerpoint/2010/main" val="178892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5">
            <a:extLst>
              <a:ext uri="{FF2B5EF4-FFF2-40B4-BE49-F238E27FC236}">
                <a16:creationId xmlns:a16="http://schemas.microsoft.com/office/drawing/2014/main" id="{1EFEC3BF-29CC-CB41-9EBC-CCF4D4C9AF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Volcanic material cycle on the Earth and Venus</a:t>
            </a:r>
          </a:p>
        </p:txBody>
      </p:sp>
      <p:pic>
        <p:nvPicPr>
          <p:cNvPr id="26626" name="Picture 4" descr="fig11-13a">
            <a:extLst>
              <a:ext uri="{FF2B5EF4-FFF2-40B4-BE49-F238E27FC236}">
                <a16:creationId xmlns:a16="http://schemas.microsoft.com/office/drawing/2014/main" id="{2958EEC5-DB6E-B047-A185-C0C774C7DE3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60613"/>
            <a:ext cx="4038600" cy="3005137"/>
          </a:xfrm>
          <a:noFill/>
        </p:spPr>
      </p:pic>
      <p:pic>
        <p:nvPicPr>
          <p:cNvPr id="26627" name="Picture 7" descr="fig11-13b">
            <a:extLst>
              <a:ext uri="{FF2B5EF4-FFF2-40B4-BE49-F238E27FC236}">
                <a16:creationId xmlns:a16="http://schemas.microsoft.com/office/drawing/2014/main" id="{36A92C27-AF37-5244-A875-60B1D8DB210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409825"/>
            <a:ext cx="4038600" cy="2905125"/>
          </a:xfrm>
          <a:noFill/>
        </p:spPr>
      </p:pic>
      <p:sp>
        <p:nvSpPr>
          <p:cNvPr id="26628" name="Text Box 9">
            <a:extLst>
              <a:ext uri="{FF2B5EF4-FFF2-40B4-BE49-F238E27FC236}">
                <a16:creationId xmlns:a16="http://schemas.microsoft.com/office/drawing/2014/main" id="{6A8E5BF4-74B4-EC4F-A573-2A2D284AE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5780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Water on earth recycles heavy compounds that absorb heat (IR radiation). </a:t>
            </a:r>
          </a:p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On Venus they remain and insulate the atmosphere, exacerbating the Greenhouse Effect  which has gone into a </a:t>
            </a:r>
            <a:r>
              <a:rPr lang="ja-JP" altLang="en-US" sz="1800" b="1">
                <a:solidFill>
                  <a:srgbClr val="CC3300"/>
                </a:solidFill>
              </a:rPr>
              <a:t>“</a:t>
            </a:r>
            <a:r>
              <a:rPr lang="en-US" altLang="ja-JP" sz="1800" b="1">
                <a:solidFill>
                  <a:srgbClr val="CC3300"/>
                </a:solidFill>
              </a:rPr>
              <a:t>runaway</a:t>
            </a:r>
            <a:r>
              <a:rPr lang="ja-JP" altLang="en-US" sz="1800" b="1">
                <a:solidFill>
                  <a:srgbClr val="CC3300"/>
                </a:solidFill>
              </a:rPr>
              <a:t>”</a:t>
            </a:r>
            <a:r>
              <a:rPr lang="en-US" altLang="ja-JP" sz="1800" b="1">
                <a:solidFill>
                  <a:srgbClr val="CC3300"/>
                </a:solidFill>
              </a:rPr>
              <a:t> cycle.</a:t>
            </a:r>
            <a:endParaRPr lang="en-US" altLang="en-US" sz="1800" b="1">
              <a:solidFill>
                <a:srgbClr val="CC3300"/>
              </a:solidFill>
            </a:endParaRPr>
          </a:p>
        </p:txBody>
      </p:sp>
      <p:sp>
        <p:nvSpPr>
          <p:cNvPr id="26629" name="Text Box 10">
            <a:extLst>
              <a:ext uri="{FF2B5EF4-FFF2-40B4-BE49-F238E27FC236}">
                <a16:creationId xmlns:a16="http://schemas.microsoft.com/office/drawing/2014/main" id="{B0C88695-6DFB-6D45-A2C3-71E0BA296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172200"/>
            <a:ext cx="665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SO</a:t>
            </a:r>
            <a:r>
              <a:rPr lang="en-US" altLang="en-US" sz="1800" b="1" baseline="-25000">
                <a:solidFill>
                  <a:srgbClr val="CC3300"/>
                </a:solidFill>
              </a:rPr>
              <a:t>2</a:t>
            </a:r>
            <a:r>
              <a:rPr lang="en-US" altLang="en-US" sz="1800" b="1">
                <a:solidFill>
                  <a:srgbClr val="CC3300"/>
                </a:solidFill>
              </a:rPr>
              <a:t> + 2 H</a:t>
            </a:r>
            <a:r>
              <a:rPr lang="en-US" altLang="en-US" sz="1800" b="1" baseline="-25000">
                <a:solidFill>
                  <a:srgbClr val="CC3300"/>
                </a:solidFill>
              </a:rPr>
              <a:t>2</a:t>
            </a:r>
            <a:r>
              <a:rPr lang="en-US" altLang="en-US" sz="1800" b="1">
                <a:solidFill>
                  <a:srgbClr val="CC3300"/>
                </a:solidFill>
              </a:rPr>
              <a:t>O </a:t>
            </a:r>
            <a:r>
              <a:rPr lang="en-US" altLang="en-US" sz="1800" b="1">
                <a:solidFill>
                  <a:srgbClr val="CC3300"/>
                </a:solidFill>
                <a:sym typeface="Wingdings" pitchFamily="2" charset="2"/>
              </a:rPr>
              <a:t> H</a:t>
            </a:r>
            <a:r>
              <a:rPr lang="en-US" altLang="en-US" sz="1800" b="1" baseline="-25000">
                <a:solidFill>
                  <a:srgbClr val="CC3300"/>
                </a:solidFill>
                <a:sym typeface="Wingdings" pitchFamily="2" charset="2"/>
              </a:rPr>
              <a:t>2</a:t>
            </a:r>
            <a:r>
              <a:rPr lang="en-US" altLang="en-US" sz="1800" b="1">
                <a:solidFill>
                  <a:srgbClr val="CC3300"/>
                </a:solidFill>
                <a:sym typeface="Wingdings" pitchFamily="2" charset="2"/>
              </a:rPr>
              <a:t>SO</a:t>
            </a:r>
            <a:r>
              <a:rPr lang="en-US" altLang="en-US" sz="1800" b="1" baseline="-25000">
                <a:solidFill>
                  <a:srgbClr val="CC3300"/>
                </a:solidFill>
                <a:sym typeface="Wingdings" pitchFamily="2" charset="2"/>
              </a:rPr>
              <a:t>4</a:t>
            </a:r>
            <a:r>
              <a:rPr lang="en-US" altLang="en-US" sz="1800" b="1">
                <a:solidFill>
                  <a:srgbClr val="CC3300"/>
                </a:solidFill>
                <a:sym typeface="Wingdings" pitchFamily="2" charset="2"/>
              </a:rPr>
              <a:t>  (sulfuric acid clouds) + H</a:t>
            </a:r>
            <a:r>
              <a:rPr lang="en-US" altLang="en-US" sz="1800" b="1" baseline="-25000">
                <a:solidFill>
                  <a:srgbClr val="CC3300"/>
                </a:solidFill>
                <a:sym typeface="Wingdings" pitchFamily="2" charset="2"/>
              </a:rPr>
              <a:t>2</a:t>
            </a:r>
            <a:r>
              <a:rPr lang="en-US" altLang="en-US" sz="1800" b="1">
                <a:solidFill>
                  <a:srgbClr val="CC3300"/>
                </a:solidFill>
                <a:sym typeface="Wingdings" pitchFamily="2" charset="2"/>
              </a:rPr>
              <a:t> (escapes)</a:t>
            </a:r>
            <a:endParaRPr lang="en-US" altLang="en-US" sz="1800" b="1">
              <a:solidFill>
                <a:srgbClr val="CC3300"/>
              </a:solidFill>
            </a:endParaRPr>
          </a:p>
        </p:txBody>
      </p:sp>
      <p:sp>
        <p:nvSpPr>
          <p:cNvPr id="26630" name="TextBox 6">
            <a:extLst>
              <a:ext uri="{FF2B5EF4-FFF2-40B4-BE49-F238E27FC236}">
                <a16:creationId xmlns:a16="http://schemas.microsoft.com/office/drawing/2014/main" id="{19BA078B-B7A4-454F-927D-3579F7762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981200"/>
            <a:ext cx="4989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FF0000"/>
                </a:solidFill>
              </a:rPr>
              <a:t>Photosynthesis by plants breaks CO</a:t>
            </a:r>
            <a:r>
              <a:rPr lang="en-US" altLang="en-US" sz="1800" b="1" baseline="-25000">
                <a:solidFill>
                  <a:srgbClr val="FF0000"/>
                </a:solidFill>
              </a:rPr>
              <a:t>2</a:t>
            </a:r>
            <a:r>
              <a:rPr lang="en-US" altLang="en-US" sz="1800" b="1">
                <a:solidFill>
                  <a:srgbClr val="FF0000"/>
                </a:solidFill>
              </a:rPr>
              <a:t> </a:t>
            </a:r>
            <a:r>
              <a:rPr lang="en-US" altLang="en-US" sz="1800" b="1">
                <a:solidFill>
                  <a:srgbClr val="FF0000"/>
                </a:solidFill>
                <a:sym typeface="Wingdings" pitchFamily="2" charset="2"/>
              </a:rPr>
              <a:t> O</a:t>
            </a:r>
            <a:r>
              <a:rPr lang="en-US" altLang="en-US" sz="1800" b="1" baseline="-25000">
                <a:solidFill>
                  <a:srgbClr val="FF0000"/>
                </a:solidFill>
                <a:sym typeface="Wingdings" pitchFamily="2" charset="2"/>
              </a:rPr>
              <a:t>2</a:t>
            </a:r>
            <a:endParaRPr lang="en-US" altLang="en-US" sz="1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70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8">
            <a:extLst>
              <a:ext uri="{FF2B5EF4-FFF2-40B4-BE49-F238E27FC236}">
                <a16:creationId xmlns:a16="http://schemas.microsoft.com/office/drawing/2014/main" id="{D7BDD409-05A4-0B4E-9248-F87D97588E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Surface Geology on Earth and Venus</a:t>
            </a:r>
          </a:p>
        </p:txBody>
      </p:sp>
      <p:pic>
        <p:nvPicPr>
          <p:cNvPr id="27650" name="Picture 4" descr="fig11-16a">
            <a:extLst>
              <a:ext uri="{FF2B5EF4-FFF2-40B4-BE49-F238E27FC236}">
                <a16:creationId xmlns:a16="http://schemas.microsoft.com/office/drawing/2014/main" id="{D2089E1F-5B7C-F045-9182-F5FB1C69A8B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508250"/>
            <a:ext cx="4038600" cy="2708275"/>
          </a:xfrm>
          <a:noFill/>
        </p:spPr>
      </p:pic>
      <p:pic>
        <p:nvPicPr>
          <p:cNvPr id="27651" name="Picture 7" descr="fig11-16b">
            <a:extLst>
              <a:ext uri="{FF2B5EF4-FFF2-40B4-BE49-F238E27FC236}">
                <a16:creationId xmlns:a16="http://schemas.microsoft.com/office/drawing/2014/main" id="{5FD875C0-EB52-2244-B854-736DFFAFBE7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465388"/>
            <a:ext cx="4038600" cy="2795587"/>
          </a:xfrm>
          <a:noFill/>
        </p:spPr>
      </p:pic>
      <p:sp>
        <p:nvSpPr>
          <p:cNvPr id="27652" name="Text Box 10">
            <a:extLst>
              <a:ext uri="{FF2B5EF4-FFF2-40B4-BE49-F238E27FC236}">
                <a16:creationId xmlns:a16="http://schemas.microsoft.com/office/drawing/2014/main" id="{7F36D70F-722E-694A-A7A0-CE24DC2A4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257800"/>
            <a:ext cx="41084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Plate tectonics on the Earth due to</a:t>
            </a:r>
          </a:p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hard crustal plates moving on liquid</a:t>
            </a:r>
          </a:p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molten mantle</a:t>
            </a:r>
          </a:p>
        </p:txBody>
      </p:sp>
      <p:sp>
        <p:nvSpPr>
          <p:cNvPr id="27653" name="Text Box 11">
            <a:extLst>
              <a:ext uri="{FF2B5EF4-FFF2-40B4-BE49-F238E27FC236}">
                <a16:creationId xmlns:a16="http://schemas.microsoft.com/office/drawing/2014/main" id="{2A6648A9-D894-3046-92FA-405B98B8F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5257800"/>
            <a:ext cx="4400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No Plate Tectonics; surface is too soft </a:t>
            </a:r>
          </a:p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due to heat to move as a rigid body</a:t>
            </a:r>
          </a:p>
        </p:txBody>
      </p:sp>
    </p:spTree>
    <p:extLst>
      <p:ext uri="{BB962C8B-B14F-4D97-AF65-F5344CB8AC3E}">
        <p14:creationId xmlns:p14="http://schemas.microsoft.com/office/powerpoint/2010/main" val="372457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5">
            <a:extLst>
              <a:ext uri="{FF2B5EF4-FFF2-40B4-BE49-F238E27FC236}">
                <a16:creationId xmlns:a16="http://schemas.microsoft.com/office/drawing/2014/main" id="{5972CFAD-F3AB-8B47-A9BE-5BB7897836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rgbClr val="CC3300"/>
                </a:solidFill>
                <a:ea typeface="ＭＳ Ｐゴシック" panose="020B0600070205080204" pitchFamily="34" charset="-128"/>
              </a:rPr>
              <a:t>Evolution of highlands and maria</a:t>
            </a:r>
          </a:p>
        </p:txBody>
      </p:sp>
      <p:pic>
        <p:nvPicPr>
          <p:cNvPr id="21506" name="Picture 4" descr="fig09-18">
            <a:extLst>
              <a:ext uri="{FF2B5EF4-FFF2-40B4-BE49-F238E27FC236}">
                <a16:creationId xmlns:a16="http://schemas.microsoft.com/office/drawing/2014/main" id="{841117A8-7851-A844-820F-654263A1AF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2413" y="1600200"/>
            <a:ext cx="3557587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43594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8">
            <a:extLst>
              <a:ext uri="{FF2B5EF4-FFF2-40B4-BE49-F238E27FC236}">
                <a16:creationId xmlns:a16="http://schemas.microsoft.com/office/drawing/2014/main" id="{3416CE2F-666F-8843-84A0-7F920C72A0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Volcanic craters and mountains</a:t>
            </a:r>
          </a:p>
        </p:txBody>
      </p:sp>
      <p:pic>
        <p:nvPicPr>
          <p:cNvPr id="28674" name="Picture 4" descr="fig11-18">
            <a:extLst>
              <a:ext uri="{FF2B5EF4-FFF2-40B4-BE49-F238E27FC236}">
                <a16:creationId xmlns:a16="http://schemas.microsoft.com/office/drawing/2014/main" id="{30C4597D-2B8B-4C44-8E8E-2A7A5DCD4C0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281238"/>
            <a:ext cx="4038600" cy="3162300"/>
          </a:xfrm>
          <a:noFill/>
        </p:spPr>
      </p:pic>
      <p:pic>
        <p:nvPicPr>
          <p:cNvPr id="28675" name="Picture 7" descr="fig11-19">
            <a:extLst>
              <a:ext uri="{FF2B5EF4-FFF2-40B4-BE49-F238E27FC236}">
                <a16:creationId xmlns:a16="http://schemas.microsoft.com/office/drawing/2014/main" id="{9F156B93-C993-1742-8554-1CA45E312F5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416175"/>
            <a:ext cx="4038600" cy="2892425"/>
          </a:xfrm>
          <a:noFill/>
        </p:spPr>
      </p:pic>
      <p:sp>
        <p:nvSpPr>
          <p:cNvPr id="28676" name="Text Box 10">
            <a:extLst>
              <a:ext uri="{FF2B5EF4-FFF2-40B4-BE49-F238E27FC236}">
                <a16:creationId xmlns:a16="http://schemas.microsoft.com/office/drawing/2014/main" id="{A1E91E31-921B-4B41-8826-B5C96A0F4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5903913"/>
            <a:ext cx="8362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Thousands of shield volcanoes on Venus at </a:t>
            </a:r>
            <a:r>
              <a:rPr lang="ja-JP" altLang="en-US" sz="1800" b="1">
                <a:solidFill>
                  <a:srgbClr val="CC3300"/>
                </a:solidFill>
              </a:rPr>
              <a:t>“</a:t>
            </a:r>
            <a:r>
              <a:rPr lang="en-US" altLang="ja-JP" sz="1800" b="1">
                <a:solidFill>
                  <a:srgbClr val="CC3300"/>
                </a:solidFill>
              </a:rPr>
              <a:t>hot spots</a:t>
            </a:r>
            <a:r>
              <a:rPr lang="ja-JP" altLang="en-US" sz="1800" b="1">
                <a:solidFill>
                  <a:srgbClr val="CC3300"/>
                </a:solidFill>
              </a:rPr>
              <a:t>”</a:t>
            </a:r>
            <a:r>
              <a:rPr lang="en-US" altLang="ja-JP" sz="1800" b="1">
                <a:solidFill>
                  <a:srgbClr val="CC3300"/>
                </a:solidFill>
              </a:rPr>
              <a:t>; interior still active</a:t>
            </a:r>
            <a:endParaRPr lang="en-US" altLang="en-US" sz="1800" b="1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27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FF387ABE-3945-8A45-A424-862305558F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5635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>
                <a:solidFill>
                  <a:srgbClr val="CC3300"/>
                </a:solidFill>
                <a:ea typeface="ＭＳ Ｐゴシック" panose="020B0600070205080204" pitchFamily="34" charset="-128"/>
              </a:rPr>
              <a:t>Basic Geology of Venus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49DFFA27-612E-B449-A72D-48D11A1C1D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106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 Heat flows from the interior to surface via </a:t>
            </a:r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conduction</a:t>
            </a:r>
            <a:r>
              <a:rPr lang="en-US" altLang="en-US">
                <a:ea typeface="ＭＳ Ｐゴシック" panose="020B0600070205080204" pitchFamily="34" charset="-128"/>
              </a:rPr>
              <a:t>, not through edges of plates as on the Earth, and </a:t>
            </a:r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no Plate Tectonics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 High temperature leads to </a:t>
            </a:r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soft, thin crust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 Has </a:t>
            </a:r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little or no magnetic field</a:t>
            </a:r>
            <a:r>
              <a:rPr lang="en-US" altLang="en-US">
                <a:ea typeface="ＭＳ Ｐゴシック" panose="020B0600070205080204" pitchFamily="34" charset="-128"/>
              </a:rPr>
              <a:t>; surprising since iron core must be molten. Why?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 </a:t>
            </a:r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Slow rotation </a:t>
            </a:r>
            <a:r>
              <a:rPr lang="en-US" altLang="en-US">
                <a:ea typeface="ＭＳ Ｐゴシック" panose="020B0600070205080204" pitchFamily="34" charset="-128"/>
              </a:rPr>
              <a:t>– 243 earth days! More than the orbital period; Ergo: </a:t>
            </a:r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day longer than year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 </a:t>
            </a:r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Topography</a:t>
            </a:r>
            <a:r>
              <a:rPr lang="en-US" altLang="en-US">
                <a:ea typeface="ＭＳ Ｐゴシック" panose="020B0600070205080204" pitchFamily="34" charset="-128"/>
              </a:rPr>
              <a:t>: Mostly flat, rolling plains similar to earth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 ocean floors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 Impact crater density shows </a:t>
            </a:r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surface is about 800 million years old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484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5">
            <a:extLst>
              <a:ext uri="{FF2B5EF4-FFF2-40B4-BE49-F238E27FC236}">
                <a16:creationId xmlns:a16="http://schemas.microsoft.com/office/drawing/2014/main" id="{7BD546A9-B15E-3447-BA53-EFD4F1EEE8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4572000" cy="2011362"/>
          </a:xfrm>
        </p:spPr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Map of Venus:</a:t>
            </a:r>
            <a:br>
              <a:rPr lang="en-US" altLang="en-US" sz="4000">
                <a:ea typeface="ＭＳ Ｐゴシック" panose="020B0600070205080204" pitchFamily="34" charset="-128"/>
              </a:rPr>
            </a:br>
            <a:r>
              <a:rPr lang="en-US" altLang="en-US" sz="4000">
                <a:ea typeface="ＭＳ Ｐゴシック" panose="020B0600070205080204" pitchFamily="34" charset="-128"/>
              </a:rPr>
              <a:t>(red highest, </a:t>
            </a:r>
            <a:br>
              <a:rPr lang="en-US" altLang="en-US" sz="4000">
                <a:ea typeface="ＭＳ Ｐゴシック" panose="020B0600070205080204" pitchFamily="34" charset="-128"/>
              </a:rPr>
            </a:br>
            <a:r>
              <a:rPr lang="en-US" altLang="en-US" sz="4000">
                <a:ea typeface="ＭＳ Ｐゴシック" panose="020B0600070205080204" pitchFamily="34" charset="-128"/>
              </a:rPr>
              <a:t>blue lowest)</a:t>
            </a:r>
          </a:p>
        </p:txBody>
      </p:sp>
      <p:pic>
        <p:nvPicPr>
          <p:cNvPr id="31746" name="Picture 4" descr="fig11-14">
            <a:extLst>
              <a:ext uri="{FF2B5EF4-FFF2-40B4-BE49-F238E27FC236}">
                <a16:creationId xmlns:a16="http://schemas.microsoft.com/office/drawing/2014/main" id="{08791D1D-5214-FF4A-9590-3EC7C9C7ABC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67013"/>
            <a:ext cx="4038600" cy="2192337"/>
          </a:xfrm>
          <a:noFill/>
        </p:spPr>
      </p:pic>
      <p:sp>
        <p:nvSpPr>
          <p:cNvPr id="31747" name="Text Box 7">
            <a:extLst>
              <a:ext uri="{FF2B5EF4-FFF2-40B4-BE49-F238E27FC236}">
                <a16:creationId xmlns:a16="http://schemas.microsoft.com/office/drawing/2014/main" id="{1EE5F52E-0982-174F-BD81-676313A7B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05400"/>
            <a:ext cx="4603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Volcanic plains cover 80% of the surface</a:t>
            </a:r>
          </a:p>
        </p:txBody>
      </p:sp>
      <p:pic>
        <p:nvPicPr>
          <p:cNvPr id="31748" name="Picture 8" descr="fig11-15">
            <a:extLst>
              <a:ext uri="{FF2B5EF4-FFF2-40B4-BE49-F238E27FC236}">
                <a16:creationId xmlns:a16="http://schemas.microsoft.com/office/drawing/2014/main" id="{0BE5B0A0-1510-FF48-9025-17AA52F9B9B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843088"/>
            <a:ext cx="4038600" cy="4038600"/>
          </a:xfrm>
          <a:noFill/>
        </p:spPr>
      </p:pic>
      <p:sp>
        <p:nvSpPr>
          <p:cNvPr id="31749" name="Text Box 10">
            <a:extLst>
              <a:ext uri="{FF2B5EF4-FFF2-40B4-BE49-F238E27FC236}">
                <a16:creationId xmlns:a16="http://schemas.microsoft.com/office/drawing/2014/main" id="{3FD1045C-774C-A045-A627-6205C6916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5943600"/>
            <a:ext cx="4641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Radar map showing highlands Aphrodite</a:t>
            </a:r>
          </a:p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Terra extending along the equator</a:t>
            </a:r>
          </a:p>
        </p:txBody>
      </p:sp>
    </p:spTree>
    <p:extLst>
      <p:ext uri="{BB962C8B-B14F-4D97-AF65-F5344CB8AC3E}">
        <p14:creationId xmlns:p14="http://schemas.microsoft.com/office/powerpoint/2010/main" val="309546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5">
            <a:extLst>
              <a:ext uri="{FF2B5EF4-FFF2-40B4-BE49-F238E27FC236}">
                <a16:creationId xmlns:a16="http://schemas.microsoft.com/office/drawing/2014/main" id="{F2FCD79D-21C3-424E-BD6F-745045697A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Red Planet</a:t>
            </a:r>
          </a:p>
        </p:txBody>
      </p:sp>
      <p:pic>
        <p:nvPicPr>
          <p:cNvPr id="13314" name="Picture 4" descr="table12-01">
            <a:extLst>
              <a:ext uri="{FF2B5EF4-FFF2-40B4-BE49-F238E27FC236}">
                <a16:creationId xmlns:a16="http://schemas.microsoft.com/office/drawing/2014/main" id="{6E6B413B-6DAA-2842-AC8B-E138F732B0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8300" y="1600200"/>
            <a:ext cx="5865813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412176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5">
            <a:extLst>
              <a:ext uri="{FF2B5EF4-FFF2-40B4-BE49-F238E27FC236}">
                <a16:creationId xmlns:a16="http://schemas.microsoft.com/office/drawing/2014/main" id="{13261387-C595-FB48-B93C-E4ECF67D85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Robotic Missions to Mars</a:t>
            </a:r>
          </a:p>
        </p:txBody>
      </p:sp>
      <p:pic>
        <p:nvPicPr>
          <p:cNvPr id="14338" name="Picture 4" descr="pathfindersurface">
            <a:extLst>
              <a:ext uri="{FF2B5EF4-FFF2-40B4-BE49-F238E27FC236}">
                <a16:creationId xmlns:a16="http://schemas.microsoft.com/office/drawing/2014/main" id="{38DE116D-B51B-164B-8782-57471BB0CB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7225" y="1600200"/>
            <a:ext cx="528955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399981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5">
            <a:extLst>
              <a:ext uri="{FF2B5EF4-FFF2-40B4-BE49-F238E27FC236}">
                <a16:creationId xmlns:a16="http://schemas.microsoft.com/office/drawing/2014/main" id="{7A05A5BE-D7AA-1040-A0AC-500BB371FD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Viking Lander</a:t>
            </a:r>
          </a:p>
        </p:txBody>
      </p:sp>
      <p:pic>
        <p:nvPicPr>
          <p:cNvPr id="15362" name="Picture 4" descr="fig12-17">
            <a:extLst>
              <a:ext uri="{FF2B5EF4-FFF2-40B4-BE49-F238E27FC236}">
                <a16:creationId xmlns:a16="http://schemas.microsoft.com/office/drawing/2014/main" id="{76EB2710-F942-2D40-AF87-61872BF3FA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5250" y="2359025"/>
            <a:ext cx="3871913" cy="3008313"/>
          </a:xfrm>
          <a:noFill/>
        </p:spPr>
      </p:pic>
    </p:spTree>
    <p:extLst>
      <p:ext uri="{BB962C8B-B14F-4D97-AF65-F5344CB8AC3E}">
        <p14:creationId xmlns:p14="http://schemas.microsoft.com/office/powerpoint/2010/main" val="355748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>
            <a:extLst>
              <a:ext uri="{FF2B5EF4-FFF2-40B4-BE49-F238E27FC236}">
                <a16:creationId xmlns:a16="http://schemas.microsoft.com/office/drawing/2014/main" id="{CC99B111-1DEB-8745-BA09-F0B58E0B90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Martian landscape with frost</a:t>
            </a:r>
          </a:p>
        </p:txBody>
      </p:sp>
      <p:pic>
        <p:nvPicPr>
          <p:cNvPr id="16386" name="Picture 4" descr="fig12-22">
            <a:extLst>
              <a:ext uri="{FF2B5EF4-FFF2-40B4-BE49-F238E27FC236}">
                <a16:creationId xmlns:a16="http://schemas.microsoft.com/office/drawing/2014/main" id="{ACA13409-1B6D-9B42-A6E1-7D99CD002F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0000" y="2359025"/>
            <a:ext cx="4064000" cy="3008313"/>
          </a:xfrm>
          <a:noFill/>
        </p:spPr>
      </p:pic>
    </p:spTree>
    <p:extLst>
      <p:ext uri="{BB962C8B-B14F-4D97-AF65-F5344CB8AC3E}">
        <p14:creationId xmlns:p14="http://schemas.microsoft.com/office/powerpoint/2010/main" val="202962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5">
            <a:extLst>
              <a:ext uri="{FF2B5EF4-FFF2-40B4-BE49-F238E27FC236}">
                <a16:creationId xmlns:a16="http://schemas.microsoft.com/office/drawing/2014/main" id="{5E3B3BC0-5FA9-6045-977D-5382CA7FE2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410" name="Picture 4" descr="vikingfrost">
            <a:extLst>
              <a:ext uri="{FF2B5EF4-FFF2-40B4-BE49-F238E27FC236}">
                <a16:creationId xmlns:a16="http://schemas.microsoft.com/office/drawing/2014/main" id="{F1DD8ED7-572F-1A42-AB23-A27BADDA75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7300" y="1709738"/>
            <a:ext cx="6629400" cy="4305300"/>
          </a:xfrm>
          <a:noFill/>
        </p:spPr>
      </p:pic>
    </p:spTree>
    <p:extLst>
      <p:ext uri="{BB962C8B-B14F-4D97-AF65-F5344CB8AC3E}">
        <p14:creationId xmlns:p14="http://schemas.microsoft.com/office/powerpoint/2010/main" val="97649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5">
            <a:extLst>
              <a:ext uri="{FF2B5EF4-FFF2-40B4-BE49-F238E27FC236}">
                <a16:creationId xmlns:a16="http://schemas.microsoft.com/office/drawing/2014/main" id="{0292A2CC-F1AB-5D42-9C82-0FE8A84B75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Face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on Mars ?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8434" name="Picture 4" descr="noachisgullies">
            <a:extLst>
              <a:ext uri="{FF2B5EF4-FFF2-40B4-BE49-F238E27FC236}">
                <a16:creationId xmlns:a16="http://schemas.microsoft.com/office/drawing/2014/main" id="{58979328-F53D-C648-90D4-90BBE195F8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2288" y="1600200"/>
            <a:ext cx="3017837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62773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5">
            <a:extLst>
              <a:ext uri="{FF2B5EF4-FFF2-40B4-BE49-F238E27FC236}">
                <a16:creationId xmlns:a16="http://schemas.microsoft.com/office/drawing/2014/main" id="{22F8BE5B-A902-CA49-806C-854B437EC8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Oppositions of Mars (Best Viewing)</a:t>
            </a:r>
          </a:p>
        </p:txBody>
      </p:sp>
      <p:pic>
        <p:nvPicPr>
          <p:cNvPr id="19458" name="Picture 4" descr="table12-02">
            <a:extLst>
              <a:ext uri="{FF2B5EF4-FFF2-40B4-BE49-F238E27FC236}">
                <a16:creationId xmlns:a16="http://schemas.microsoft.com/office/drawing/2014/main" id="{E5EA94B4-9BD0-DA48-82A0-3C40B8B5AE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4200" y="2874963"/>
            <a:ext cx="7974013" cy="1974850"/>
          </a:xfrm>
          <a:noFill/>
        </p:spPr>
      </p:pic>
      <p:sp>
        <p:nvSpPr>
          <p:cNvPr id="43015" name="Text Box 7">
            <a:extLst>
              <a:ext uri="{FF2B5EF4-FFF2-40B4-BE49-F238E27FC236}">
                <a16:creationId xmlns:a16="http://schemas.microsoft.com/office/drawing/2014/main" id="{B604932B-EF8B-ED43-9026-8D037CA48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5599113"/>
            <a:ext cx="7639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The best time to view a superior planet is at Opposition, whereas the</a:t>
            </a:r>
          </a:p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best time to view an inferior planet is at maximum elongation</a:t>
            </a:r>
          </a:p>
        </p:txBody>
      </p:sp>
    </p:spTree>
    <p:extLst>
      <p:ext uri="{BB962C8B-B14F-4D97-AF65-F5344CB8AC3E}">
        <p14:creationId xmlns:p14="http://schemas.microsoft.com/office/powerpoint/2010/main" val="280047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30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83C0E4B6-B81C-664C-B97E-5D3FDC436A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CC3300"/>
                </a:solidFill>
                <a:ea typeface="ＭＳ Ｐゴシック" panose="020B0600070205080204" pitchFamily="34" charset="-128"/>
              </a:rPr>
              <a:t>Craters and chronology (age)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AAD9C482-2AFD-2443-A1E8-196C0BB415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 Highlands are highly cratered regions that must be older than smoother regions of surface since most cratering activity was at the time of the formation of the solar system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 Marias are much younger, and evolved later at places where large crater impact basins were formed and filled with lava from the interior</a:t>
            </a:r>
          </a:p>
        </p:txBody>
      </p:sp>
    </p:spTree>
    <p:extLst>
      <p:ext uri="{BB962C8B-B14F-4D97-AF65-F5344CB8AC3E}">
        <p14:creationId xmlns:p14="http://schemas.microsoft.com/office/powerpoint/2010/main" val="423701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D3B624D7-D0AA-7E4E-A467-C8DCCCE875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Mars – Vital Statistics</a:t>
            </a:r>
          </a:p>
        </p:txBody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C3A97A1D-1133-8F41-BDC5-DB237C7DC5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Mass ~ 1/10 Earth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Diameter = 4200 mi, ½ Earth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Density = 3.9 x water 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Year = 1.9 Earth years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Day = 24 hr 37 min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Distance to Sun = 1.5 AU (227 million Kms)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Surface gravity (g) = 0.38 Earth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Tilt of rotation axis = 25 degrees (seasons!)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Surface T: Max 70 F, but usually -100 to -220 F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Large variations in T (thin atmosphere)</a:t>
            </a:r>
          </a:p>
        </p:txBody>
      </p:sp>
    </p:spTree>
    <p:extLst>
      <p:ext uri="{BB962C8B-B14F-4D97-AF65-F5344CB8AC3E}">
        <p14:creationId xmlns:p14="http://schemas.microsoft.com/office/powerpoint/2010/main" val="107501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8">
            <a:extLst>
              <a:ext uri="{FF2B5EF4-FFF2-40B4-BE49-F238E27FC236}">
                <a16:creationId xmlns:a16="http://schemas.microsoft.com/office/drawing/2014/main" id="{C99DED82-9644-EA41-90DD-A13271A90E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Mother of all canyons: </a:t>
            </a:r>
            <a:br>
              <a:rPr lang="en-US" altLang="en-US" sz="4000">
                <a:ea typeface="ＭＳ Ｐゴシック" panose="020B0600070205080204" pitchFamily="34" charset="-128"/>
              </a:rPr>
            </a:br>
            <a:r>
              <a:rPr lang="en-US" altLang="en-US" sz="4000">
                <a:ea typeface="ＭＳ Ｐゴシック" panose="020B0600070205080204" pitchFamily="34" charset="-128"/>
              </a:rPr>
              <a:t>Valles Marineris</a:t>
            </a:r>
          </a:p>
        </p:txBody>
      </p:sp>
      <p:pic>
        <p:nvPicPr>
          <p:cNvPr id="23554" name="Picture 4" descr="fig12-00">
            <a:extLst>
              <a:ext uri="{FF2B5EF4-FFF2-40B4-BE49-F238E27FC236}">
                <a16:creationId xmlns:a16="http://schemas.microsoft.com/office/drawing/2014/main" id="{715AB759-DE98-7B4E-91E4-BC1D8BF824F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3138" y="2359025"/>
            <a:ext cx="3005137" cy="3008313"/>
          </a:xfrm>
          <a:noFill/>
        </p:spPr>
      </p:pic>
      <p:pic>
        <p:nvPicPr>
          <p:cNvPr id="23555" name="Picture 7" descr="fig12-07">
            <a:extLst>
              <a:ext uri="{FF2B5EF4-FFF2-40B4-BE49-F238E27FC236}">
                <a16:creationId xmlns:a16="http://schemas.microsoft.com/office/drawing/2014/main" id="{AE639A0E-AE6D-C148-A0F7-07BBB1409AA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919288"/>
            <a:ext cx="4038600" cy="3886200"/>
          </a:xfrm>
          <a:noFill/>
        </p:spPr>
      </p:pic>
      <p:sp>
        <p:nvSpPr>
          <p:cNvPr id="23556" name="Text Box 11">
            <a:extLst>
              <a:ext uri="{FF2B5EF4-FFF2-40B4-BE49-F238E27FC236}">
                <a16:creationId xmlns:a16="http://schemas.microsoft.com/office/drawing/2014/main" id="{C03CF836-7248-2C4D-99EA-6DA3251DB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5943600"/>
            <a:ext cx="3879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5000 Kms (coast-to-coast if in US)</a:t>
            </a:r>
          </a:p>
        </p:txBody>
      </p:sp>
    </p:spTree>
    <p:extLst>
      <p:ext uri="{BB962C8B-B14F-4D97-AF65-F5344CB8AC3E}">
        <p14:creationId xmlns:p14="http://schemas.microsoft.com/office/powerpoint/2010/main" val="173555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5">
            <a:extLst>
              <a:ext uri="{FF2B5EF4-FFF2-40B4-BE49-F238E27FC236}">
                <a16:creationId xmlns:a16="http://schemas.microsoft.com/office/drawing/2014/main" id="{C24048E8-D3BF-8540-A161-480F6D2761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Polar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dry ice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caps (CO2)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4578" name="Picture 4" descr="fig12-13">
            <a:extLst>
              <a:ext uri="{FF2B5EF4-FFF2-40B4-BE49-F238E27FC236}">
                <a16:creationId xmlns:a16="http://schemas.microsoft.com/office/drawing/2014/main" id="{69DE85E8-D7F3-9B45-A92F-77A7AB488B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55775"/>
            <a:ext cx="8229600" cy="4214813"/>
          </a:xfrm>
          <a:noFill/>
        </p:spPr>
      </p:pic>
      <p:sp>
        <p:nvSpPr>
          <p:cNvPr id="24579" name="Text Box 7">
            <a:extLst>
              <a:ext uri="{FF2B5EF4-FFF2-40B4-BE49-F238E27FC236}">
                <a16:creationId xmlns:a16="http://schemas.microsoft.com/office/drawing/2014/main" id="{90E807ED-8767-6F4B-A2D8-EFCC9E865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6132513"/>
            <a:ext cx="6445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Polar icecaps are dry ice on top and water ice underneath</a:t>
            </a:r>
          </a:p>
        </p:txBody>
      </p:sp>
      <p:sp>
        <p:nvSpPr>
          <p:cNvPr id="24580" name="TextBox 6">
            <a:extLst>
              <a:ext uri="{FF2B5EF4-FFF2-40B4-BE49-F238E27FC236}">
                <a16:creationId xmlns:a16="http://schemas.microsoft.com/office/drawing/2014/main" id="{3A3450F3-B363-6548-B4BF-C721703BE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447800"/>
            <a:ext cx="115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FF0000"/>
                </a:solidFill>
              </a:rPr>
              <a:t>Northern</a:t>
            </a:r>
          </a:p>
        </p:txBody>
      </p:sp>
      <p:sp>
        <p:nvSpPr>
          <p:cNvPr id="24581" name="TextBox 8">
            <a:extLst>
              <a:ext uri="{FF2B5EF4-FFF2-40B4-BE49-F238E27FC236}">
                <a16:creationId xmlns:a16="http://schemas.microsoft.com/office/drawing/2014/main" id="{26803303-E085-4044-B0CB-748384566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447800"/>
            <a:ext cx="1196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FF0000"/>
                </a:solidFill>
              </a:rPr>
              <a:t>Southern</a:t>
            </a:r>
          </a:p>
        </p:txBody>
      </p:sp>
    </p:spTree>
    <p:extLst>
      <p:ext uri="{BB962C8B-B14F-4D97-AF65-F5344CB8AC3E}">
        <p14:creationId xmlns:p14="http://schemas.microsoft.com/office/powerpoint/2010/main" val="103973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5">
            <a:extLst>
              <a:ext uri="{FF2B5EF4-FFF2-40B4-BE49-F238E27FC236}">
                <a16:creationId xmlns:a16="http://schemas.microsoft.com/office/drawing/2014/main" id="{EC5C4CC2-D998-4447-9A76-F2B588623A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Polar cap with dust lanes</a:t>
            </a:r>
          </a:p>
        </p:txBody>
      </p:sp>
      <p:pic>
        <p:nvPicPr>
          <p:cNvPr id="25602" name="Picture 4" descr="fig12-11">
            <a:extLst>
              <a:ext uri="{FF2B5EF4-FFF2-40B4-BE49-F238E27FC236}">
                <a16:creationId xmlns:a16="http://schemas.microsoft.com/office/drawing/2014/main" id="{244D06D1-6EA6-A14A-8AB4-F725175385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8225" y="1600200"/>
            <a:ext cx="4525963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34306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8">
            <a:extLst>
              <a:ext uri="{FF2B5EF4-FFF2-40B4-BE49-F238E27FC236}">
                <a16:creationId xmlns:a16="http://schemas.microsoft.com/office/drawing/2014/main" id="{686DF4A7-8512-ED43-98CA-37B3D8BA6F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Evidence of ancient water flows on Mars </a:t>
            </a:r>
          </a:p>
        </p:txBody>
      </p:sp>
      <p:pic>
        <p:nvPicPr>
          <p:cNvPr id="26626" name="Picture 4" descr="fig12-08">
            <a:extLst>
              <a:ext uri="{FF2B5EF4-FFF2-40B4-BE49-F238E27FC236}">
                <a16:creationId xmlns:a16="http://schemas.microsoft.com/office/drawing/2014/main" id="{D7D7554B-5744-9F41-818A-5D94029C167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513" y="2359025"/>
            <a:ext cx="3609975" cy="3008313"/>
          </a:xfrm>
          <a:noFill/>
        </p:spPr>
      </p:pic>
      <p:pic>
        <p:nvPicPr>
          <p:cNvPr id="26627" name="Picture 7" descr="fig12-09">
            <a:extLst>
              <a:ext uri="{FF2B5EF4-FFF2-40B4-BE49-F238E27FC236}">
                <a16:creationId xmlns:a16="http://schemas.microsoft.com/office/drawing/2014/main" id="{C66384B3-0181-DB4F-96B1-625C28ABF36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4500" y="2338388"/>
            <a:ext cx="2286000" cy="3048000"/>
          </a:xfrm>
          <a:noFill/>
        </p:spPr>
      </p:pic>
      <p:sp>
        <p:nvSpPr>
          <p:cNvPr id="12298" name="Text Box 10">
            <a:extLst>
              <a:ext uri="{FF2B5EF4-FFF2-40B4-BE49-F238E27FC236}">
                <a16:creationId xmlns:a16="http://schemas.microsoft.com/office/drawing/2014/main" id="{9236F3DE-3DD5-E643-B2E2-81016A03C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4450" y="5638800"/>
            <a:ext cx="86677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ja-JP" altLang="en-US" sz="1800" b="1">
                <a:solidFill>
                  <a:srgbClr val="CC3300"/>
                </a:solidFill>
              </a:rPr>
              <a:t>“</a:t>
            </a:r>
            <a:r>
              <a:rPr lang="en-US" altLang="ja-JP" sz="1800" b="1">
                <a:solidFill>
                  <a:srgbClr val="CC3300"/>
                </a:solidFill>
              </a:rPr>
              <a:t>Canal</a:t>
            </a:r>
            <a:r>
              <a:rPr lang="ja-JP" altLang="en-US" sz="1800" b="1">
                <a:solidFill>
                  <a:srgbClr val="CC3300"/>
                </a:solidFill>
              </a:rPr>
              <a:t>”</a:t>
            </a:r>
            <a:r>
              <a:rPr lang="en-US" altLang="ja-JP" sz="1800" b="1">
                <a:solidFill>
                  <a:srgbClr val="CC3300"/>
                </a:solidFill>
              </a:rPr>
              <a:t> type features (dried up riverbeds); Martian climate was warm and wet </a:t>
            </a:r>
          </a:p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  in the past</a:t>
            </a:r>
            <a:r>
              <a:rPr lang="en-US" altLang="en-US" sz="1800"/>
              <a:t>. </a:t>
            </a:r>
            <a:r>
              <a:rPr lang="en-US" altLang="en-US" sz="1800" b="1">
                <a:solidFill>
                  <a:srgbClr val="CC3300"/>
                </a:solidFill>
              </a:rPr>
              <a:t>Why did it change to the barren environment today ? </a:t>
            </a:r>
          </a:p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 The atmosphere evaporated ! Anti-greenhouse Effect !! Opposite of Venus !!!</a:t>
            </a:r>
          </a:p>
        </p:txBody>
      </p:sp>
    </p:spTree>
    <p:extLst>
      <p:ext uri="{BB962C8B-B14F-4D97-AF65-F5344CB8AC3E}">
        <p14:creationId xmlns:p14="http://schemas.microsoft.com/office/powerpoint/2010/main" val="229921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8">
            <a:extLst>
              <a:ext uri="{FF2B5EF4-FFF2-40B4-BE49-F238E27FC236}">
                <a16:creationId xmlns:a16="http://schemas.microsoft.com/office/drawing/2014/main" id="{AB3D1329-9761-4341-8EC5-E607395982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More evidence of water</a:t>
            </a:r>
          </a:p>
        </p:txBody>
      </p:sp>
      <p:pic>
        <p:nvPicPr>
          <p:cNvPr id="27650" name="Picture 4" descr="fig12-10a">
            <a:extLst>
              <a:ext uri="{FF2B5EF4-FFF2-40B4-BE49-F238E27FC236}">
                <a16:creationId xmlns:a16="http://schemas.microsoft.com/office/drawing/2014/main" id="{77EDA377-BBF7-E841-827D-205422BFB0F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843088"/>
            <a:ext cx="4038600" cy="4038600"/>
          </a:xfrm>
          <a:noFill/>
        </p:spPr>
      </p:pic>
      <p:pic>
        <p:nvPicPr>
          <p:cNvPr id="27651" name="Picture 7" descr="fig12-10b">
            <a:extLst>
              <a:ext uri="{FF2B5EF4-FFF2-40B4-BE49-F238E27FC236}">
                <a16:creationId xmlns:a16="http://schemas.microsoft.com/office/drawing/2014/main" id="{64A09321-C5BD-7A41-A840-8A49439BFCD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6238" y="1600200"/>
            <a:ext cx="2420937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219529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5">
            <a:extLst>
              <a:ext uri="{FF2B5EF4-FFF2-40B4-BE49-F238E27FC236}">
                <a16:creationId xmlns:a16="http://schemas.microsoft.com/office/drawing/2014/main" id="{2C35FC97-2604-3843-B0A6-4F185280A4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Ancient volcanic flows</a:t>
            </a:r>
          </a:p>
        </p:txBody>
      </p:sp>
      <p:pic>
        <p:nvPicPr>
          <p:cNvPr id="28674" name="Picture 4" descr="fig12-12">
            <a:extLst>
              <a:ext uri="{FF2B5EF4-FFF2-40B4-BE49-F238E27FC236}">
                <a16:creationId xmlns:a16="http://schemas.microsoft.com/office/drawing/2014/main" id="{A577267B-90BC-1846-8C6E-EDCB98F46F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3613" y="1600200"/>
            <a:ext cx="4675187" cy="4525963"/>
          </a:xfrm>
          <a:noFill/>
        </p:spPr>
      </p:pic>
      <p:sp>
        <p:nvSpPr>
          <p:cNvPr id="20487" name="Text Box 7">
            <a:extLst>
              <a:ext uri="{FF2B5EF4-FFF2-40B4-BE49-F238E27FC236}">
                <a16:creationId xmlns:a16="http://schemas.microsoft.com/office/drawing/2014/main" id="{D0C317E7-C14A-D246-B2C6-E8FA2C792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96000"/>
            <a:ext cx="8559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Recent volcanic activity (~ 100 million yrs) with huge runny lava flows (why?)</a:t>
            </a:r>
          </a:p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 Low gravity !</a:t>
            </a:r>
          </a:p>
        </p:txBody>
      </p:sp>
    </p:spTree>
    <p:extLst>
      <p:ext uri="{BB962C8B-B14F-4D97-AF65-F5344CB8AC3E}">
        <p14:creationId xmlns:p14="http://schemas.microsoft.com/office/powerpoint/2010/main" val="379565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5">
            <a:extLst>
              <a:ext uri="{FF2B5EF4-FFF2-40B4-BE49-F238E27FC236}">
                <a16:creationId xmlns:a16="http://schemas.microsoft.com/office/drawing/2014/main" id="{ED066446-FFFF-5046-85DF-6285C49CB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Mother of all volcanoes:</a:t>
            </a:r>
            <a:br>
              <a:rPr lang="en-US" altLang="en-US" sz="4000">
                <a:ea typeface="ＭＳ Ｐゴシック" panose="020B0600070205080204" pitchFamily="34" charset="-128"/>
              </a:rPr>
            </a:br>
            <a:r>
              <a:rPr lang="en-US" altLang="en-US" sz="4000">
                <a:ea typeface="ＭＳ Ｐゴシック" panose="020B0600070205080204" pitchFamily="34" charset="-128"/>
              </a:rPr>
              <a:t> Olympus Mons</a:t>
            </a:r>
          </a:p>
        </p:txBody>
      </p:sp>
      <p:pic>
        <p:nvPicPr>
          <p:cNvPr id="29698" name="Picture 4" descr="fig12-06">
            <a:extLst>
              <a:ext uri="{FF2B5EF4-FFF2-40B4-BE49-F238E27FC236}">
                <a16:creationId xmlns:a16="http://schemas.microsoft.com/office/drawing/2014/main" id="{6DEBBD8A-4B8D-4B4F-9298-E7014557D3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1588" y="1600200"/>
            <a:ext cx="6600825" cy="4525963"/>
          </a:xfrm>
          <a:noFill/>
        </p:spPr>
      </p:pic>
      <p:sp>
        <p:nvSpPr>
          <p:cNvPr id="29699" name="Text Box 7">
            <a:extLst>
              <a:ext uri="{FF2B5EF4-FFF2-40B4-BE49-F238E27FC236}">
                <a16:creationId xmlns:a16="http://schemas.microsoft.com/office/drawing/2014/main" id="{CE6B0ADF-B743-284A-9A2A-7F5766209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6284913"/>
            <a:ext cx="7893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24 Kms high (3 times Mt. Everest), 600 Kms across (as big as Missouri)</a:t>
            </a:r>
          </a:p>
        </p:txBody>
      </p:sp>
    </p:spTree>
    <p:extLst>
      <p:ext uri="{BB962C8B-B14F-4D97-AF65-F5344CB8AC3E}">
        <p14:creationId xmlns:p14="http://schemas.microsoft.com/office/powerpoint/2010/main" val="285457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5">
            <a:extLst>
              <a:ext uri="{FF2B5EF4-FFF2-40B4-BE49-F238E27FC236}">
                <a16:creationId xmlns:a16="http://schemas.microsoft.com/office/drawing/2014/main" id="{B16F845A-EF5A-4A42-9CBC-8D581D6341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Volcanic Plains – Giagantic Shield Volcanoes</a:t>
            </a:r>
          </a:p>
        </p:txBody>
      </p:sp>
      <p:pic>
        <p:nvPicPr>
          <p:cNvPr id="30722" name="Picture 4" descr="fig12-15">
            <a:extLst>
              <a:ext uri="{FF2B5EF4-FFF2-40B4-BE49-F238E27FC236}">
                <a16:creationId xmlns:a16="http://schemas.microsoft.com/office/drawing/2014/main" id="{32807B9F-1D62-D045-AF94-AA071FF30C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28863" y="1600200"/>
            <a:ext cx="4484687" cy="4525963"/>
          </a:xfrm>
          <a:noFill/>
        </p:spPr>
      </p:pic>
      <p:sp>
        <p:nvSpPr>
          <p:cNvPr id="30723" name="Text Box 7">
            <a:extLst>
              <a:ext uri="{FF2B5EF4-FFF2-40B4-BE49-F238E27FC236}">
                <a16:creationId xmlns:a16="http://schemas.microsoft.com/office/drawing/2014/main" id="{38F38EB8-4D66-3B46-A704-7F16989D1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6284913"/>
            <a:ext cx="715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Summits capped with </a:t>
            </a:r>
            <a:r>
              <a:rPr lang="ja-JP" altLang="en-US" sz="1800" b="1">
                <a:solidFill>
                  <a:srgbClr val="CC3300"/>
                </a:solidFill>
              </a:rPr>
              <a:t>“</a:t>
            </a:r>
            <a:r>
              <a:rPr lang="en-US" altLang="ja-JP" sz="1800" b="1">
                <a:solidFill>
                  <a:srgbClr val="CC3300"/>
                </a:solidFill>
              </a:rPr>
              <a:t>Calderas</a:t>
            </a:r>
            <a:r>
              <a:rPr lang="ja-JP" altLang="en-US" sz="1800" b="1">
                <a:solidFill>
                  <a:srgbClr val="CC3300"/>
                </a:solidFill>
              </a:rPr>
              <a:t>”</a:t>
            </a:r>
            <a:r>
              <a:rPr lang="en-US" altLang="ja-JP" sz="1800" b="1">
                <a:solidFill>
                  <a:srgbClr val="CC3300"/>
                </a:solidFill>
              </a:rPr>
              <a:t> – flat, broad, collapsed craters</a:t>
            </a:r>
            <a:endParaRPr lang="en-US" altLang="en-US" sz="1800" b="1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3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5">
            <a:extLst>
              <a:ext uri="{FF2B5EF4-FFF2-40B4-BE49-F238E27FC236}">
                <a16:creationId xmlns:a16="http://schemas.microsoft.com/office/drawing/2014/main" id="{5938C91D-BC80-8047-B9CF-26600DEC4E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686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>
                <a:solidFill>
                  <a:srgbClr val="CC3300"/>
                </a:solidFill>
                <a:ea typeface="ＭＳ Ｐゴシック" panose="020B0600070205080204" pitchFamily="34" charset="-128"/>
              </a:rPr>
              <a:t>Topography</a:t>
            </a:r>
            <a:r>
              <a:rPr lang="en-US" altLang="en-US" sz="4000">
                <a:ea typeface="ＭＳ Ｐゴシック" panose="020B0600070205080204" pitchFamily="34" charset="-128"/>
              </a:rPr>
              <a:t>: Warmer, Volcanic Northern Hemisphere and colder, cratered Southern Hemisphere</a:t>
            </a:r>
          </a:p>
        </p:txBody>
      </p:sp>
      <p:pic>
        <p:nvPicPr>
          <p:cNvPr id="32770" name="Picture 4" descr="fig12-05">
            <a:extLst>
              <a:ext uri="{FF2B5EF4-FFF2-40B4-BE49-F238E27FC236}">
                <a16:creationId xmlns:a16="http://schemas.microsoft.com/office/drawing/2014/main" id="{1BE02C69-0CD4-CD43-8452-B4BE904CEA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81175"/>
            <a:ext cx="8229600" cy="4162425"/>
          </a:xfrm>
          <a:noFill/>
        </p:spPr>
      </p:pic>
    </p:spTree>
    <p:extLst>
      <p:ext uri="{BB962C8B-B14F-4D97-AF65-F5344CB8AC3E}">
        <p14:creationId xmlns:p14="http://schemas.microsoft.com/office/powerpoint/2010/main" val="4467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D6086502-3B6A-8447-9C70-C0EC139BDB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CC3300"/>
                </a:solidFill>
                <a:ea typeface="ＭＳ Ｐゴシック" panose="020B0600070205080204" pitchFamily="34" charset="-128"/>
              </a:rPr>
              <a:t>Atmospheres and Surfaces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E2A02650-833A-3148-A0F1-26128BA01D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 Lack of atmosphere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    - results in extreme temperatures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    - exposes surface to meteoroid impact </a:t>
            </a:r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 craters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    - lack of current geological activity and evolution (ceased long time ago)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 Moon and Mercury lack atmosphere (too small and too close to the Sun)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 Both have similar surface geology </a:t>
            </a:r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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    craters and marias</a:t>
            </a:r>
          </a:p>
        </p:txBody>
      </p:sp>
    </p:spTree>
    <p:extLst>
      <p:ext uri="{BB962C8B-B14F-4D97-AF65-F5344CB8AC3E}">
        <p14:creationId xmlns:p14="http://schemas.microsoft.com/office/powerpoint/2010/main" val="254822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65B14735-4308-E44A-9F4B-42E0A6D56C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Some Basic Features of Mars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5C9E6439-164F-1045-98E8-7687B6FEB5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9144000" cy="6096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 First superior planet, best seen at opposition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 Most like Earth (season like on Earth, but twice as long)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 Eccentricity = 0.09, 4.5 times that of Earth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 orbit; Mars is 20% closer to the Sun at perihelion; receives 44% more sunlight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 Perihelion occurs during southern summers, which are shorter but hotter than northern summers, but southern winters are much longer; large variations in southern polar ice caps (may extend  halfway to equator)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 North is warmer than the south !</a:t>
            </a:r>
          </a:p>
        </p:txBody>
      </p:sp>
    </p:spTree>
    <p:extLst>
      <p:ext uri="{BB962C8B-B14F-4D97-AF65-F5344CB8AC3E}">
        <p14:creationId xmlns:p14="http://schemas.microsoft.com/office/powerpoint/2010/main" val="388800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5">
            <a:extLst>
              <a:ext uri="{FF2B5EF4-FFF2-40B4-BE49-F238E27FC236}">
                <a16:creationId xmlns:a16="http://schemas.microsoft.com/office/drawing/2014/main" id="{829CAD0D-C277-C64B-BEBF-032CD287EB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ea typeface="ＭＳ Ｐゴシック" panose="020B0600070205080204" pitchFamily="34" charset="-128"/>
              </a:rPr>
              <a:t>Recycling heavy compounds H</a:t>
            </a:r>
            <a:r>
              <a:rPr lang="en-US" altLang="en-US" sz="3200" baseline="-25000">
                <a:ea typeface="ＭＳ Ｐゴシック" panose="020B0600070205080204" pitchFamily="34" charset="-128"/>
              </a:rPr>
              <a:t>2</a:t>
            </a:r>
            <a:r>
              <a:rPr lang="en-US" altLang="en-US" sz="3200">
                <a:ea typeface="ＭＳ Ｐゴシック" panose="020B0600070205080204" pitchFamily="34" charset="-128"/>
              </a:rPr>
              <a:t>O and CO</a:t>
            </a:r>
            <a:r>
              <a:rPr lang="en-US" altLang="en-US" sz="3200" baseline="-25000">
                <a:ea typeface="ＭＳ Ｐゴシック" panose="020B0600070205080204" pitchFamily="34" charset="-128"/>
              </a:rPr>
              <a:t>2</a:t>
            </a:r>
            <a:r>
              <a:rPr lang="en-US" altLang="en-US" sz="3200">
                <a:ea typeface="ＭＳ Ｐゴシック" panose="020B0600070205080204" pitchFamily="34" charset="-128"/>
              </a:rPr>
              <a:t> and the Greenhouse Effect</a:t>
            </a:r>
          </a:p>
        </p:txBody>
      </p:sp>
      <p:pic>
        <p:nvPicPr>
          <p:cNvPr id="34818" name="Picture 4" descr="fig12-16">
            <a:extLst>
              <a:ext uri="{FF2B5EF4-FFF2-40B4-BE49-F238E27FC236}">
                <a16:creationId xmlns:a16="http://schemas.microsoft.com/office/drawing/2014/main" id="{B079C9AB-B24B-E24D-ACCA-79E9B9C028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0175" y="1600200"/>
            <a:ext cx="6342063" cy="4525963"/>
          </a:xfrm>
          <a:noFill/>
        </p:spPr>
      </p:pic>
      <p:sp>
        <p:nvSpPr>
          <p:cNvPr id="34819" name="Text Box 7">
            <a:extLst>
              <a:ext uri="{FF2B5EF4-FFF2-40B4-BE49-F238E27FC236}">
                <a16:creationId xmlns:a16="http://schemas.microsoft.com/office/drawing/2014/main" id="{A38141EB-BC34-4B41-9638-D875639BE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57400"/>
            <a:ext cx="187325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H</a:t>
            </a:r>
            <a:r>
              <a:rPr lang="en-US" altLang="en-US" sz="1800" b="1" baseline="-25000">
                <a:solidFill>
                  <a:srgbClr val="CC3300"/>
                </a:solidFill>
              </a:rPr>
              <a:t>2</a:t>
            </a:r>
            <a:r>
              <a:rPr lang="en-US" altLang="en-US" sz="1800" b="1">
                <a:solidFill>
                  <a:srgbClr val="CC3300"/>
                </a:solidFill>
              </a:rPr>
              <a:t>O, N</a:t>
            </a:r>
            <a:r>
              <a:rPr lang="en-US" altLang="en-US" sz="1800" b="1" baseline="-25000">
                <a:solidFill>
                  <a:srgbClr val="CC3300"/>
                </a:solidFill>
              </a:rPr>
              <a:t>2</a:t>
            </a:r>
            <a:r>
              <a:rPr lang="en-US" altLang="en-US" sz="1800" b="1">
                <a:solidFill>
                  <a:srgbClr val="CC3300"/>
                </a:solidFill>
              </a:rPr>
              <a:t> remain in the atmosphere;</a:t>
            </a:r>
          </a:p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CO</a:t>
            </a:r>
            <a:r>
              <a:rPr lang="en-US" altLang="en-US" sz="1800" b="1" baseline="-25000">
                <a:solidFill>
                  <a:srgbClr val="CC3300"/>
                </a:solidFill>
              </a:rPr>
              <a:t>2</a:t>
            </a:r>
            <a:r>
              <a:rPr lang="en-US" altLang="en-US" sz="1800" b="1">
                <a:solidFill>
                  <a:srgbClr val="CC3300"/>
                </a:solidFill>
              </a:rPr>
              <a:t> is </a:t>
            </a:r>
          </a:p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recycled </a:t>
            </a:r>
          </a:p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on earth via</a:t>
            </a:r>
          </a:p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photosynthesis</a:t>
            </a:r>
          </a:p>
        </p:txBody>
      </p:sp>
      <p:sp>
        <p:nvSpPr>
          <p:cNvPr id="34820" name="Text Box 8">
            <a:extLst>
              <a:ext uri="{FF2B5EF4-FFF2-40B4-BE49-F238E27FC236}">
                <a16:creationId xmlns:a16="http://schemas.microsoft.com/office/drawing/2014/main" id="{AE06360E-4575-9B4A-8719-DBC65BEB4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94188"/>
            <a:ext cx="23622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H</a:t>
            </a:r>
            <a:r>
              <a:rPr lang="en-US" altLang="en-US" sz="1800" b="1" baseline="-25000">
                <a:solidFill>
                  <a:srgbClr val="CC3300"/>
                </a:solidFill>
              </a:rPr>
              <a:t>2</a:t>
            </a:r>
            <a:r>
              <a:rPr lang="en-US" altLang="en-US" sz="1800" b="1">
                <a:solidFill>
                  <a:srgbClr val="CC3300"/>
                </a:solidFill>
              </a:rPr>
              <a:t>O breaks up </a:t>
            </a:r>
          </a:p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from UV;</a:t>
            </a:r>
          </a:p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H</a:t>
            </a:r>
            <a:r>
              <a:rPr lang="en-US" altLang="en-US" sz="1800" b="1" baseline="-25000">
                <a:solidFill>
                  <a:srgbClr val="CC3300"/>
                </a:solidFill>
              </a:rPr>
              <a:t>2</a:t>
            </a:r>
            <a:r>
              <a:rPr lang="en-US" altLang="en-US" sz="1800" b="1">
                <a:solidFill>
                  <a:srgbClr val="CC3300"/>
                </a:solidFill>
              </a:rPr>
              <a:t>, N</a:t>
            </a:r>
            <a:r>
              <a:rPr lang="en-US" altLang="en-US" sz="1800" b="1" baseline="-25000">
                <a:solidFill>
                  <a:srgbClr val="CC3300"/>
                </a:solidFill>
              </a:rPr>
              <a:t>2</a:t>
            </a:r>
            <a:r>
              <a:rPr lang="en-US" altLang="en-US" sz="1800" b="1">
                <a:solidFill>
                  <a:srgbClr val="CC3300"/>
                </a:solidFill>
              </a:rPr>
              <a:t>, O</a:t>
            </a:r>
            <a:r>
              <a:rPr lang="en-US" altLang="en-US" sz="1800" b="1" baseline="-25000">
                <a:solidFill>
                  <a:srgbClr val="CC3300"/>
                </a:solidFill>
              </a:rPr>
              <a:t>2</a:t>
            </a:r>
            <a:r>
              <a:rPr lang="en-US" altLang="en-US" sz="1800" b="1">
                <a:solidFill>
                  <a:srgbClr val="CC3300"/>
                </a:solidFill>
              </a:rPr>
              <a:t> </a:t>
            </a:r>
          </a:p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escape;</a:t>
            </a:r>
          </a:p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CO</a:t>
            </a:r>
            <a:r>
              <a:rPr lang="en-US" altLang="en-US" sz="1800" b="1" baseline="-25000">
                <a:solidFill>
                  <a:srgbClr val="CC3300"/>
                </a:solidFill>
              </a:rPr>
              <a:t>2</a:t>
            </a:r>
            <a:r>
              <a:rPr lang="en-US" altLang="en-US" sz="1800" b="1">
                <a:solidFill>
                  <a:srgbClr val="CC3300"/>
                </a:solidFill>
              </a:rPr>
              <a:t> freezes</a:t>
            </a:r>
          </a:p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on Mars as </a:t>
            </a:r>
          </a:p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permafrost, </a:t>
            </a:r>
          </a:p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or on polar icecaps</a:t>
            </a:r>
          </a:p>
        </p:txBody>
      </p:sp>
      <p:sp>
        <p:nvSpPr>
          <p:cNvPr id="34821" name="Text Box 9">
            <a:extLst>
              <a:ext uri="{FF2B5EF4-FFF2-40B4-BE49-F238E27FC236}">
                <a16:creationId xmlns:a16="http://schemas.microsoft.com/office/drawing/2014/main" id="{3EC5F569-7669-9C44-BC46-E9E6C7424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725" y="6132513"/>
            <a:ext cx="4997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Martian atmosphere (0.007 bars) is 95% CO</a:t>
            </a:r>
            <a:r>
              <a:rPr lang="en-US" altLang="en-US" sz="1800" b="1" baseline="-25000">
                <a:solidFill>
                  <a:srgbClr val="CC3300"/>
                </a:solidFill>
              </a:rPr>
              <a:t>2</a:t>
            </a:r>
            <a:endParaRPr lang="en-US" altLang="en-US" sz="1800" b="1">
              <a:solidFill>
                <a:srgbClr val="CC3300"/>
              </a:solidFill>
            </a:endParaRPr>
          </a:p>
        </p:txBody>
      </p:sp>
      <p:sp>
        <p:nvSpPr>
          <p:cNvPr id="34822" name="Text Box 10">
            <a:extLst>
              <a:ext uri="{FF2B5EF4-FFF2-40B4-BE49-F238E27FC236}">
                <a16:creationId xmlns:a16="http://schemas.microsoft.com/office/drawing/2014/main" id="{4F3CBCFE-72AC-1544-AA38-99B96DDC0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2667000"/>
            <a:ext cx="123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EARTH</a:t>
            </a:r>
          </a:p>
        </p:txBody>
      </p:sp>
      <p:sp>
        <p:nvSpPr>
          <p:cNvPr id="34823" name="Text Box 11">
            <a:extLst>
              <a:ext uri="{FF2B5EF4-FFF2-40B4-BE49-F238E27FC236}">
                <a16:creationId xmlns:a16="http://schemas.microsoft.com/office/drawing/2014/main" id="{D0B6F441-FC7B-CB4B-B271-341EC0BB6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4879975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/>
              <a:t>MARS</a:t>
            </a:r>
          </a:p>
        </p:txBody>
      </p:sp>
    </p:spTree>
    <p:extLst>
      <p:ext uri="{BB962C8B-B14F-4D97-AF65-F5344CB8AC3E}">
        <p14:creationId xmlns:p14="http://schemas.microsoft.com/office/powerpoint/2010/main" val="158239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CBB9105C-55A0-4F4C-9EBB-5E9DC511D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Anti-Greehnouse Effect 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7C677-D0C5-4D41-AD2E-CDDC61E8B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 Whereas Venus displays one extreme, the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runaway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greenhouse effect which retains most of the re-radiated energy (heat) in the infrared, Mars has the manifestation of the opposite effect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 How ?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 Violent dust storms prevent sunlight from reaching the surface, and temperature inversion in atmosphere</a:t>
            </a:r>
          </a:p>
        </p:txBody>
      </p:sp>
    </p:spTree>
    <p:extLst>
      <p:ext uri="{BB962C8B-B14F-4D97-AF65-F5344CB8AC3E}">
        <p14:creationId xmlns:p14="http://schemas.microsoft.com/office/powerpoint/2010/main" val="100822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B3A7EB91-2D13-A645-AC94-047C6436D5B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CB067BEE-AFAC-484E-ABBD-46D2456F32C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6867" name="Picture 4" descr="duststorms">
            <a:extLst>
              <a:ext uri="{FF2B5EF4-FFF2-40B4-BE49-F238E27FC236}">
                <a16:creationId xmlns:a16="http://schemas.microsoft.com/office/drawing/2014/main" id="{E43C3C6F-9FCB-6B4F-AABD-C35BD1E3C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581025"/>
            <a:ext cx="781050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53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EB952923-C96A-3C45-84FF-DDE3A48F6B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b="1">
                <a:ea typeface="ＭＳ Ｐゴシック" panose="020B0600070205080204" pitchFamily="34" charset="-128"/>
              </a:rPr>
              <a:t>Steps to a Martian Dust Storm:</a:t>
            </a:r>
            <a:br>
              <a:rPr lang="en-US" altLang="en-US" sz="3200" b="1">
                <a:ea typeface="ＭＳ Ｐゴシック" panose="020B0600070205080204" pitchFamily="34" charset="-128"/>
              </a:rPr>
            </a:br>
            <a:endParaRPr lang="en-US" altLang="en-US" sz="3200" b="1">
              <a:ea typeface="ＭＳ Ｐゴシック" panose="020B0600070205080204" pitchFamily="34" charset="-128"/>
            </a:endParaRP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163FA993-7DBA-2347-9746-8582130D67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9144000" cy="6172200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 Convection between night and day sides produces 50-200 MPH winds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 Dust blown into upper atmosphere (no rain to clear!)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 Sunlight blocked by dust </a:t>
            </a:r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 upper air gets warmer, surface cooler  </a:t>
            </a:r>
            <a:r>
              <a:rPr lang="ja-JP" altLang="en-US">
                <a:ea typeface="ＭＳ Ｐゴシック" panose="020B0600070205080204" pitchFamily="34" charset="-128"/>
                <a:sym typeface="Wingdings" pitchFamily="2" charset="2"/>
              </a:rPr>
              <a:t>“</a:t>
            </a:r>
            <a:r>
              <a:rPr lang="en-US" altLang="ja-JP" b="1">
                <a:solidFill>
                  <a:srgbClr val="CC3300"/>
                </a:solidFill>
                <a:ea typeface="ＭＳ Ｐゴシック" panose="020B0600070205080204" pitchFamily="34" charset="-128"/>
                <a:sym typeface="Wingdings" pitchFamily="2" charset="2"/>
              </a:rPr>
              <a:t>anti-greenhouse effect</a:t>
            </a:r>
            <a:r>
              <a:rPr lang="ja-JP" altLang="en-US" b="1">
                <a:solidFill>
                  <a:srgbClr val="CC3300"/>
                </a:solidFill>
                <a:ea typeface="ＭＳ Ｐゴシック" panose="020B0600070205080204" pitchFamily="34" charset="-128"/>
                <a:sym typeface="Wingdings" pitchFamily="2" charset="2"/>
              </a:rPr>
              <a:t>”</a:t>
            </a:r>
            <a:endParaRPr lang="en-US" altLang="ja-JP" b="1">
              <a:solidFill>
                <a:srgbClr val="CC3300"/>
              </a:solidFill>
              <a:ea typeface="ＭＳ Ｐゴシック" panose="020B0600070205080204" pitchFamily="34" charset="-128"/>
              <a:sym typeface="Wingdings" pitchFamily="2" charset="2"/>
            </a:endParaRP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 Temperature difference makes convection worse, so more dust blown into atmosphere</a:t>
            </a:r>
          </a:p>
          <a:p>
            <a:pPr marL="609600" indent="-609600" eaLnBrk="1" hangingPunct="1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    </a:t>
            </a:r>
            <a:r>
              <a:rPr lang="en-US" altLang="en-US" b="1">
                <a:solidFill>
                  <a:srgbClr val="CC3300"/>
                </a:solidFill>
                <a:ea typeface="ＭＳ Ｐゴシック" panose="020B0600070205080204" pitchFamily="34" charset="-128"/>
                <a:sym typeface="Wingdings" pitchFamily="2" charset="2"/>
              </a:rPr>
              <a:t>Nuclear Winter  (nuclear war!)</a:t>
            </a:r>
          </a:p>
          <a:p>
            <a:pPr marL="609600" indent="-609600" eaLnBrk="1" hangingPunct="1">
              <a:buFontTx/>
              <a:buNone/>
            </a:pPr>
            <a:r>
              <a:rPr lang="en-US" altLang="en-US" b="1">
                <a:solidFill>
                  <a:srgbClr val="CC3300"/>
                </a:solidFill>
                <a:ea typeface="ＭＳ Ｐゴシック" panose="020B0600070205080204" pitchFamily="34" charset="-128"/>
                <a:sym typeface="Wingdings" pitchFamily="2" charset="2"/>
              </a:rPr>
              <a:t>    Extinction of Dinosaurs (asteroid impact!)</a:t>
            </a:r>
          </a:p>
        </p:txBody>
      </p:sp>
    </p:spTree>
    <p:extLst>
      <p:ext uri="{BB962C8B-B14F-4D97-AF65-F5344CB8AC3E}">
        <p14:creationId xmlns:p14="http://schemas.microsoft.com/office/powerpoint/2010/main" val="129162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33CC9D8C-4C57-0F4B-AD0B-8667F99561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Life on Mars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4BC7FD88-0088-E645-A4BB-55D758C4C8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85344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 Viking Landers, Pathfinder, Rover and Spirit robotic missions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 TV </a:t>
            </a:r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 </a:t>
            </a:r>
            <a:r>
              <a:rPr lang="en-US" altLang="en-US">
                <a:ea typeface="ＭＳ Ｐゴシック" panose="020B0600070205080204" pitchFamily="34" charset="-128"/>
              </a:rPr>
              <a:t>Nothing big seen moving around (at least so far)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 No organic compounds (C,H,O molecules) found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 No micro-organisms found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 Biological tests by robotic experiments are sensitive enough to  have detected life in Antarctica</a:t>
            </a:r>
          </a:p>
        </p:txBody>
      </p:sp>
    </p:spTree>
    <p:extLst>
      <p:ext uri="{BB962C8B-B14F-4D97-AF65-F5344CB8AC3E}">
        <p14:creationId xmlns:p14="http://schemas.microsoft.com/office/powerpoint/2010/main" val="244027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2B37880D-83DF-F34F-BD68-862C7E8882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>
                <a:solidFill>
                  <a:srgbClr val="CC3300"/>
                </a:solidFill>
                <a:ea typeface="ＭＳ Ｐゴシック" panose="020B0600070205080204" pitchFamily="34" charset="-128"/>
              </a:rPr>
              <a:t>Terra-forming</a:t>
            </a:r>
            <a:br>
              <a:rPr lang="en-US" altLang="en-US" sz="4000">
                <a:ea typeface="ＭＳ Ｐゴシック" panose="020B0600070205080204" pitchFamily="34" charset="-128"/>
              </a:rPr>
            </a:br>
            <a:endParaRPr lang="en-US" altLang="en-US" sz="4000">
              <a:ea typeface="ＭＳ Ｐゴシック" panose="020B0600070205080204" pitchFamily="34" charset="-128"/>
            </a:endParaRP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732920E9-0084-CC41-AFCD-A8A251D47A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5867400"/>
          </a:xfrm>
        </p:spPr>
        <p:txBody>
          <a:bodyPr/>
          <a:lstStyle/>
          <a:p>
            <a:pPr marL="609600" indent="-609600" eaLnBrk="1" hangingPunct="1"/>
            <a:r>
              <a:rPr lang="en-US" altLang="en-US">
                <a:ea typeface="ＭＳ Ｐゴシック" panose="020B0600070205080204" pitchFamily="34" charset="-128"/>
              </a:rPr>
              <a:t> Altering a planet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 environment to create a climate simulating Earth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</a:t>
            </a:r>
          </a:p>
          <a:p>
            <a:pPr marL="609600" indent="-609600" eaLnBrk="1" hangingPunct="1"/>
            <a:r>
              <a:rPr lang="en-US" altLang="en-US">
                <a:ea typeface="ＭＳ Ｐゴシック" panose="020B0600070205080204" pitchFamily="34" charset="-128"/>
              </a:rPr>
              <a:t> Prescription for Mars: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 Melt polar CO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 to start greenhouse effect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  Raises the temperature so rest of ice melts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  Plant algae, etc. for photo-synthesis: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  CO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 </a:t>
            </a:r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 O</a:t>
            </a:r>
            <a:r>
              <a:rPr lang="en-US" altLang="en-US" baseline="-25000">
                <a:ea typeface="ＭＳ Ｐゴシック" panose="020B0600070205080204" pitchFamily="34" charset="-128"/>
                <a:sym typeface="Wingdings" pitchFamily="2" charset="2"/>
              </a:rPr>
              <a:t>2</a:t>
            </a:r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 (Voila !)</a:t>
            </a:r>
          </a:p>
          <a:p>
            <a:pPr marL="609600" indent="-609600" eaLnBrk="1" hangingPunct="1"/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 How does one start step 1?</a:t>
            </a:r>
          </a:p>
          <a:p>
            <a:pPr marL="609600" indent="-609600" eaLnBrk="1" hangingPunct="1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53134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5">
            <a:extLst>
              <a:ext uri="{FF2B5EF4-FFF2-40B4-BE49-F238E27FC236}">
                <a16:creationId xmlns:a16="http://schemas.microsoft.com/office/drawing/2014/main" id="{CC8125FF-29FC-3E46-AD4E-86C23DE81A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Small Moons of Mars</a:t>
            </a:r>
          </a:p>
        </p:txBody>
      </p:sp>
      <p:pic>
        <p:nvPicPr>
          <p:cNvPr id="40962" name="Picture 4" descr="fig12-23">
            <a:extLst>
              <a:ext uri="{FF2B5EF4-FFF2-40B4-BE49-F238E27FC236}">
                <a16:creationId xmlns:a16="http://schemas.microsoft.com/office/drawing/2014/main" id="{90920FB1-DF66-6445-A97A-7274434F22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575" y="1600200"/>
            <a:ext cx="7561263" cy="4525963"/>
          </a:xfrm>
          <a:noFill/>
        </p:spPr>
      </p:pic>
      <p:sp>
        <p:nvSpPr>
          <p:cNvPr id="40963" name="Text Box 7">
            <a:extLst>
              <a:ext uri="{FF2B5EF4-FFF2-40B4-BE49-F238E27FC236}">
                <a16:creationId xmlns:a16="http://schemas.microsoft.com/office/drawing/2014/main" id="{91BE14EC-B234-E84B-B4BE-0CF4AF5BD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6284913"/>
            <a:ext cx="6737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CC3300"/>
                </a:solidFill>
              </a:rPr>
              <a:t>Moons of Mars are about the size of Columbus I-270 beltway</a:t>
            </a:r>
          </a:p>
        </p:txBody>
      </p:sp>
    </p:spTree>
    <p:extLst>
      <p:ext uri="{BB962C8B-B14F-4D97-AF65-F5344CB8AC3E}">
        <p14:creationId xmlns:p14="http://schemas.microsoft.com/office/powerpoint/2010/main" val="16751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5">
            <a:extLst>
              <a:ext uri="{FF2B5EF4-FFF2-40B4-BE49-F238E27FC236}">
                <a16:creationId xmlns:a16="http://schemas.microsoft.com/office/drawing/2014/main" id="{D86817C0-6789-E846-B1DE-EA6E02C13A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rgbClr val="CC3300"/>
                </a:solidFill>
                <a:ea typeface="ＭＳ Ｐゴシック" panose="020B0600070205080204" pitchFamily="34" charset="-128"/>
              </a:rPr>
              <a:t>Maria – Lightly cratered smooth surface</a:t>
            </a:r>
            <a:r>
              <a:rPr lang="en-US" altLang="en-US" sz="4000"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26626" name="Picture 4" descr="fig09-05">
            <a:extLst>
              <a:ext uri="{FF2B5EF4-FFF2-40B4-BE49-F238E27FC236}">
                <a16:creationId xmlns:a16="http://schemas.microsoft.com/office/drawing/2014/main" id="{973820DD-CA00-9B4C-802D-6326CDF6BF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3463" y="1600200"/>
            <a:ext cx="4535487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382744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5">
            <a:extLst>
              <a:ext uri="{FF2B5EF4-FFF2-40B4-BE49-F238E27FC236}">
                <a16:creationId xmlns:a16="http://schemas.microsoft.com/office/drawing/2014/main" id="{E6200AFC-8E89-D246-BC04-3E3FEEFEE0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CC3300"/>
                </a:solidFill>
                <a:ea typeface="ＭＳ Ｐゴシック" panose="020B0600070205080204" pitchFamily="34" charset="-128"/>
              </a:rPr>
              <a:t>Lava River</a:t>
            </a:r>
          </a:p>
        </p:txBody>
      </p:sp>
      <p:pic>
        <p:nvPicPr>
          <p:cNvPr id="27650" name="Picture 4" descr="fig09-06">
            <a:extLst>
              <a:ext uri="{FF2B5EF4-FFF2-40B4-BE49-F238E27FC236}">
                <a16:creationId xmlns:a16="http://schemas.microsoft.com/office/drawing/2014/main" id="{9A2EA331-B911-B644-B109-0A2E7BE729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3463" y="1600200"/>
            <a:ext cx="4535487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423560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5">
            <a:extLst>
              <a:ext uri="{FF2B5EF4-FFF2-40B4-BE49-F238E27FC236}">
                <a16:creationId xmlns:a16="http://schemas.microsoft.com/office/drawing/2014/main" id="{FE16A654-5777-CF4A-A79B-3F362EAD6D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CC3300"/>
                </a:solidFill>
                <a:ea typeface="ＭＳ Ｐゴシック" panose="020B0600070205080204" pitchFamily="34" charset="-128"/>
              </a:rPr>
              <a:t>Lunar Geology</a:t>
            </a:r>
          </a:p>
        </p:txBody>
      </p:sp>
      <p:pic>
        <p:nvPicPr>
          <p:cNvPr id="28674" name="Picture 4" descr="fig09-13">
            <a:extLst>
              <a:ext uri="{FF2B5EF4-FFF2-40B4-BE49-F238E27FC236}">
                <a16:creationId xmlns:a16="http://schemas.microsoft.com/office/drawing/2014/main" id="{3E04821C-7667-BD47-8429-B9C27B1326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3688" y="1600200"/>
            <a:ext cx="6015037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66285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5">
            <a:extLst>
              <a:ext uri="{FF2B5EF4-FFF2-40B4-BE49-F238E27FC236}">
                <a16:creationId xmlns:a16="http://schemas.microsoft.com/office/drawing/2014/main" id="{69614BF6-D93A-FC4C-8E97-D49B6CFB31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rmAutofit fontScale="90000"/>
          </a:bodyPr>
          <a:lstStyle/>
          <a:p>
            <a:pPr marL="762000" indent="-762000" eaLnBrk="1" hangingPunct="1"/>
            <a:r>
              <a:rPr lang="en-US" altLang="en-US" sz="4000">
                <a:solidFill>
                  <a:srgbClr val="CC3300"/>
                </a:solidFill>
                <a:ea typeface="ＭＳ Ｐゴシック" panose="020B0600070205080204" pitchFamily="34" charset="-128"/>
              </a:rPr>
              <a:t>Another view of Moon ?</a:t>
            </a:r>
          </a:p>
        </p:txBody>
      </p:sp>
      <p:pic>
        <p:nvPicPr>
          <p:cNvPr id="32770" name="Picture 4" descr="fig10-00">
            <a:extLst>
              <a:ext uri="{FF2B5EF4-FFF2-40B4-BE49-F238E27FC236}">
                <a16:creationId xmlns:a16="http://schemas.microsoft.com/office/drawing/2014/main" id="{B6443B26-B187-904F-8B12-3080B07ABF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7900" y="1600200"/>
            <a:ext cx="4648200" cy="4525963"/>
          </a:xfrm>
          <a:noFill/>
        </p:spPr>
      </p:pic>
      <p:sp>
        <p:nvSpPr>
          <p:cNvPr id="26632" name="Text Box 8">
            <a:extLst>
              <a:ext uri="{FF2B5EF4-FFF2-40B4-BE49-F238E27FC236}">
                <a16:creationId xmlns:a16="http://schemas.microsoft.com/office/drawing/2014/main" id="{8D597EC1-9F38-E54E-9989-A3F85C7F2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762000"/>
            <a:ext cx="30892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CC3300"/>
                </a:solidFill>
              </a:rPr>
              <a:t>And, Mercury !</a:t>
            </a:r>
            <a:r>
              <a:rPr lang="en-US" altLang="en-US" sz="1800">
                <a:solidFill>
                  <a:srgbClr val="CC33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182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/>
      <p:bldP spid="26632" grpId="0"/>
    </p:bldLst>
  </p:timing>
</p:sld>
</file>

<file path=ppt/theme/theme1.xml><?xml version="1.0" encoding="utf-8"?>
<a:theme xmlns:a="http://schemas.openxmlformats.org/drawingml/2006/main" name="Astro2015">
  <a:themeElements>
    <a:clrScheme name="Custom 1">
      <a:dk1>
        <a:srgbClr val="000000"/>
      </a:dk1>
      <a:lt1>
        <a:srgbClr val="000000"/>
      </a:lt1>
      <a:dk2>
        <a:srgbClr val="FFFFFF"/>
      </a:dk2>
      <a:lt2>
        <a:srgbClr val="FFFFFF"/>
      </a:lt2>
      <a:accent1>
        <a:srgbClr val="0000FF"/>
      </a:accent1>
      <a:accent2>
        <a:srgbClr val="FFFF00"/>
      </a:accent2>
      <a:accent3>
        <a:srgbClr val="FF9900"/>
      </a:accent3>
      <a:accent4>
        <a:srgbClr val="DADADA"/>
      </a:accent4>
      <a:accent5>
        <a:srgbClr val="00B050"/>
      </a:accent5>
      <a:accent6>
        <a:srgbClr val="00FFFF"/>
      </a:accent6>
      <a:hlink>
        <a:srgbClr val="0000FF"/>
      </a:hlink>
      <a:folHlink>
        <a:srgbClr val="969696"/>
      </a:folHlink>
    </a:clrScheme>
    <a:fontScheme name="Astronomy White on Blac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2800"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stro2015" id="{5FD21678-1633-4298-8C67-512A64190C47}" vid="{BD071A66-7CBF-4E4B-BC00-8B21ACE07FC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Astro2015</Template>
  <TotalTime>16772</TotalTime>
  <Words>1681</Words>
  <Application>Microsoft Macintosh PowerPoint</Application>
  <PresentationFormat>On-screen Show (4:3)</PresentationFormat>
  <Paragraphs>181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0" baseType="lpstr">
      <vt:lpstr>Arial</vt:lpstr>
      <vt:lpstr>Helvetica Neue</vt:lpstr>
      <vt:lpstr>Astro2015</vt:lpstr>
      <vt:lpstr>Earth-rise on Moon</vt:lpstr>
      <vt:lpstr>Cratered Highlands and Marias</vt:lpstr>
      <vt:lpstr>Evolution of highlands and maria</vt:lpstr>
      <vt:lpstr>Craters and chronology (age)</vt:lpstr>
      <vt:lpstr>Atmospheres and Surfaces</vt:lpstr>
      <vt:lpstr>Maria – Lightly cratered smooth surface </vt:lpstr>
      <vt:lpstr>Lava River</vt:lpstr>
      <vt:lpstr>Lunar Geology</vt:lpstr>
      <vt:lpstr>Another view of Moon ?</vt:lpstr>
      <vt:lpstr>PowerPoint Presentation</vt:lpstr>
      <vt:lpstr>Greatest Elongations of Mercury Optimum Mercury Sighting at Maximum Elongation, and/or just after sunset or before sunrise</vt:lpstr>
      <vt:lpstr>PowerPoint Presentation</vt:lpstr>
      <vt:lpstr>Mercury – Basic Statistics</vt:lpstr>
      <vt:lpstr>Mariner Fly-By Picture Mosaic</vt:lpstr>
      <vt:lpstr>Cratered highlands of Mercury</vt:lpstr>
      <vt:lpstr>PowerPoint Presentation</vt:lpstr>
      <vt:lpstr>Mercury – Basic Features</vt:lpstr>
      <vt:lpstr>Interiors of Earth and Mercury</vt:lpstr>
      <vt:lpstr>VENUS</vt:lpstr>
      <vt:lpstr>VENUS</vt:lpstr>
      <vt:lpstr>‘Normal’ direction of rotation</vt:lpstr>
      <vt:lpstr>Backwards and Slow Rotation</vt:lpstr>
      <vt:lpstr>Venus Statistics</vt:lpstr>
      <vt:lpstr>Clouds and more clouds: No distinct atmospheric layers as on Earth</vt:lpstr>
      <vt:lpstr>Earth - Mt. St. Helens (1980): Volcanic activity on Venus is NOT eruptive, but continuous </vt:lpstr>
      <vt:lpstr>Lava flow on Venusian volcano: “hot-spots”  huge “shield” volcanoes</vt:lpstr>
      <vt:lpstr>Venera Landers (USSR)</vt:lpstr>
      <vt:lpstr>Volcanic material cycle on the Earth and Venus</vt:lpstr>
      <vt:lpstr>Surface Geology on Earth and Venus</vt:lpstr>
      <vt:lpstr>Volcanic craters and mountains</vt:lpstr>
      <vt:lpstr>Basic Geology of Venus</vt:lpstr>
      <vt:lpstr>Map of Venus: (red highest,  blue lowest)</vt:lpstr>
      <vt:lpstr>The Red Planet</vt:lpstr>
      <vt:lpstr>Robotic Missions to Mars</vt:lpstr>
      <vt:lpstr>Viking Lander</vt:lpstr>
      <vt:lpstr>Martian landscape with frost</vt:lpstr>
      <vt:lpstr>PowerPoint Presentation</vt:lpstr>
      <vt:lpstr>“Face” on Mars ?</vt:lpstr>
      <vt:lpstr>Oppositions of Mars (Best Viewing)</vt:lpstr>
      <vt:lpstr>Mars – Vital Statistics</vt:lpstr>
      <vt:lpstr>Mother of all canyons:  Valles Marineris</vt:lpstr>
      <vt:lpstr>Polar “dry ice” caps (CO2)</vt:lpstr>
      <vt:lpstr>Polar cap with dust lanes</vt:lpstr>
      <vt:lpstr>Evidence of ancient water flows on Mars </vt:lpstr>
      <vt:lpstr>More evidence of water</vt:lpstr>
      <vt:lpstr>Ancient volcanic flows</vt:lpstr>
      <vt:lpstr>Mother of all volcanoes:  Olympus Mons</vt:lpstr>
      <vt:lpstr>Volcanic Plains – Giagantic Shield Volcanoes</vt:lpstr>
      <vt:lpstr>Topography: Warmer, Volcanic Northern Hemisphere and colder, cratered Southern Hemisphere</vt:lpstr>
      <vt:lpstr>Some Basic Features of Mars</vt:lpstr>
      <vt:lpstr>Recycling heavy compounds H2O and CO2 and the Greenhouse Effect</vt:lpstr>
      <vt:lpstr>Anti-Greehnouse Effect !</vt:lpstr>
      <vt:lpstr>PowerPoint Presentation</vt:lpstr>
      <vt:lpstr>Steps to a Martian Dust Storm: </vt:lpstr>
      <vt:lpstr>Life on Mars</vt:lpstr>
      <vt:lpstr>Terra-forming </vt:lpstr>
      <vt:lpstr>Small Moons of Mars</vt:lpstr>
    </vt:vector>
  </TitlesOfParts>
  <Company>OSU Astronomy Department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4: Measuring the Earth</dc:title>
  <dc:creator>Richard W. Pogge</dc:creator>
  <cp:lastModifiedBy>Microsoft Office User</cp:lastModifiedBy>
  <cp:revision>922</cp:revision>
  <cp:lastPrinted>2015-07-27T16:37:15Z</cp:lastPrinted>
  <dcterms:created xsi:type="dcterms:W3CDTF">1999-09-22T17:45:30Z</dcterms:created>
  <dcterms:modified xsi:type="dcterms:W3CDTF">2021-10-21T23:20:37Z</dcterms:modified>
</cp:coreProperties>
</file>