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86" r:id="rId2"/>
    <p:sldId id="682" r:id="rId3"/>
    <p:sldId id="683" r:id="rId4"/>
    <p:sldId id="684" r:id="rId5"/>
    <p:sldId id="697" r:id="rId6"/>
    <p:sldId id="686" r:id="rId7"/>
    <p:sldId id="687" r:id="rId8"/>
    <p:sldId id="688" r:id="rId9"/>
    <p:sldId id="689" r:id="rId10"/>
    <p:sldId id="690" r:id="rId11"/>
    <p:sldId id="699" r:id="rId12"/>
    <p:sldId id="700" r:id="rId13"/>
    <p:sldId id="694" r:id="rId14"/>
    <p:sldId id="695" r:id="rId15"/>
    <p:sldId id="702" r:id="rId16"/>
    <p:sldId id="696" r:id="rId1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00FF00"/>
    <a:srgbClr val="000000"/>
    <a:srgbClr val="BB0000"/>
    <a:srgbClr val="FFFFFF"/>
    <a:srgbClr val="FF7400"/>
    <a:srgbClr val="FF5100"/>
    <a:srgbClr val="FF30FF"/>
    <a:srgbClr val="73D9FF"/>
    <a:srgbClr val="A9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2958" autoAdjust="0"/>
  </p:normalViewPr>
  <p:slideViewPr>
    <p:cSldViewPr snapToGrid="0">
      <p:cViewPr varScale="1">
        <p:scale>
          <a:sx n="102" d="100"/>
          <a:sy n="102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752" y="151308"/>
            <a:ext cx="3169699" cy="580012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pPr algn="ctr"/>
            <a:r>
              <a:rPr lang="en-US" sz="1700" dirty="0">
                <a:latin typeface="Arial Regular"/>
              </a:rPr>
              <a:t>Astronomy 1141</a:t>
            </a:r>
          </a:p>
          <a:p>
            <a:pPr algn="ctr"/>
            <a:r>
              <a:rPr lang="en-US" sz="1700" dirty="0">
                <a:latin typeface="Arial Regular"/>
              </a:rPr>
              <a:t>Lecture 30</a:t>
            </a:r>
          </a:p>
        </p:txBody>
      </p:sp>
    </p:spTree>
    <p:extLst>
      <p:ext uri="{BB962C8B-B14F-4D97-AF65-F5344CB8AC3E}">
        <p14:creationId xmlns:p14="http://schemas.microsoft.com/office/powerpoint/2010/main" val="21037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899"/>
            <a:ext cx="5363595" cy="43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330" tIns="48666" rIns="97330" bIns="48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000" b="0" i="0">
                <a:latin typeface="Arial Regular"/>
              </a:defRPr>
            </a:lvl1pPr>
          </a:lstStyle>
          <a:p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797"/>
            <a:ext cx="3169699" cy="4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137" tIns="0" rIns="20137" bIns="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000" b="0" i="0">
                <a:latin typeface="Arial Regular"/>
              </a:defRPr>
            </a:lvl1pPr>
          </a:lstStyle>
          <a:p>
            <a:fld id="{89C2C85C-E296-4BE4-AEE3-184B61E0AE3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1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34: Habitable Zones around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C6300-06F9-4641-B809-99EB8EBBB50C}" type="slidenum">
              <a:rPr lang="en-US"/>
              <a:pPr/>
              <a:t>2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30: Goldilocks and the Three Planets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C1439-4E9B-4A86-8B1F-5EF390750949}" type="slidenum">
              <a:rPr lang="en-US"/>
              <a:pPr/>
              <a:t>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34: Habitable Zones around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7D524-A5F0-42CD-A1B9-FF5927B7EE07}" type="slidenum">
              <a:rPr lang="en-US"/>
              <a:pPr/>
              <a:t>10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83138" cy="3587750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1852"/>
          </a:xfrm>
        </p:spPr>
        <p:txBody>
          <a:bodyPr lIns="94990" tIns="47496" rIns="94990" bIns="4749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34: Habitable Zones around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9767A-E1D8-4551-8FD7-AB22C1B23676}" type="slidenum">
              <a:rPr lang="en-US"/>
              <a:pPr/>
              <a:t>13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9587"/>
            <a:ext cx="5363817" cy="4320212"/>
          </a:xfrm>
        </p:spPr>
        <p:txBody>
          <a:bodyPr/>
          <a:lstStyle/>
          <a:p>
            <a:r>
              <a:rPr lang="en-US" dirty="0"/>
              <a:t>M-star</a:t>
            </a:r>
            <a:r>
              <a:rPr lang="en-US" baseline="0" dirty="0"/>
              <a:t> flares can be 10,000x more powerful than solar flares</a:t>
            </a:r>
          </a:p>
          <a:p>
            <a:r>
              <a:rPr lang="en-US" dirty="0"/>
              <a:t>Flare</a:t>
            </a:r>
            <a:r>
              <a:rPr lang="en-US" baseline="0" dirty="0"/>
              <a:t> from </a:t>
            </a:r>
            <a:r>
              <a:rPr lang="en-US" baseline="0" dirty="0" err="1"/>
              <a:t>Proxima</a:t>
            </a:r>
            <a:r>
              <a:rPr lang="en-US" baseline="0" dirty="0"/>
              <a:t> Cen, XMM-Newton Data</a:t>
            </a:r>
          </a:p>
          <a:p>
            <a:r>
              <a:rPr lang="en-US" baseline="0" dirty="0" err="1"/>
              <a:t>Reale</a:t>
            </a:r>
            <a:r>
              <a:rPr lang="en-US" baseline="0" dirty="0"/>
              <a:t> et al. 2004, A&amp;A, 416, 733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34: Habitable Zones around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FD94F-7967-4021-979C-213CDAAD9A99}" type="slidenum">
              <a:rPr lang="en-US"/>
              <a:pPr/>
              <a:t>14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9587"/>
            <a:ext cx="5363817" cy="4320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Lecture 34: Habitable Zones around Stars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Astronomy 141 - Winter 2012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C1B99-FC8C-4C0E-B462-8874107F103A}" type="slidenum">
              <a:rPr lang="en-US"/>
              <a:pPr/>
              <a:t>16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311150"/>
            <a:ext cx="2112962" cy="6256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311150"/>
            <a:ext cx="6189663" cy="6256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46075"/>
            <a:ext cx="8455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489075"/>
            <a:ext cx="4151312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151313" cy="479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r>
              <a:rPr lang="en-US" altLang="en-US" dirty="0"/>
              <a:t>Lecture 15: Star Formation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>
              <a:defRPr/>
            </a:pPr>
            <a:fld id="{10B7399A-7544-4A22-871B-018AB3EC85C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0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539875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39875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629806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71354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8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9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880"/>
            <a:ext cx="8455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539875"/>
            <a:ext cx="84550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7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>
          <a:solidFill>
            <a:srgbClr val="000000"/>
          </a:solidFill>
          <a:latin typeface="Arial Regular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 b="0" i="0">
          <a:solidFill>
            <a:srgbClr val="000000"/>
          </a:solidFill>
          <a:latin typeface="Arial Regular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000000"/>
          </a:solidFill>
          <a:latin typeface="Arial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400" b="0" i="0">
          <a:solidFill>
            <a:srgbClr val="000000"/>
          </a:solidFill>
          <a:latin typeface="Arial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000000"/>
          </a:solidFill>
          <a:latin typeface="Arial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rgbClr val="000000"/>
          </a:solidFill>
          <a:latin typeface="Arial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235"/>
            <a:ext cx="7772400" cy="79851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Habitable Zones Around Stars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18434"/>
            <a:ext cx="6400800" cy="5316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Astronomy 1141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14500" y="1339329"/>
            <a:ext cx="5715000" cy="4825656"/>
            <a:chOff x="1769639" y="1498944"/>
            <a:chExt cx="5715000" cy="4825656"/>
          </a:xfrm>
        </p:grpSpPr>
        <p:sp>
          <p:nvSpPr>
            <p:cNvPr id="4" name="Rectangle 3"/>
            <p:cNvSpPr/>
            <p:nvPr/>
          </p:nvSpPr>
          <p:spPr bwMode="auto">
            <a:xfrm>
              <a:off x="1769639" y="1498944"/>
              <a:ext cx="5715000" cy="4800599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Regular"/>
              </a:endParaRPr>
            </a:p>
          </p:txBody>
        </p:sp>
        <p:grpSp>
          <p:nvGrpSpPr>
            <p:cNvPr id="7" name="Group 2109"/>
            <p:cNvGrpSpPr>
              <a:grpSpLocks/>
            </p:cNvGrpSpPr>
            <p:nvPr/>
          </p:nvGrpSpPr>
          <p:grpSpPr bwMode="auto">
            <a:xfrm>
              <a:off x="1860551" y="1584325"/>
              <a:ext cx="1509713" cy="3717925"/>
              <a:chOff x="1172" y="998"/>
              <a:chExt cx="951" cy="2342"/>
            </a:xfrm>
          </p:grpSpPr>
          <p:pic>
            <p:nvPicPr>
              <p:cNvPr id="25" name="Picture 2077" descr="Asta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0" t="7341" r="16263" b="8894"/>
              <a:stretch>
                <a:fillRect/>
              </a:stretch>
            </p:blipFill>
            <p:spPr bwMode="auto">
              <a:xfrm>
                <a:off x="1386" y="998"/>
                <a:ext cx="737" cy="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078" descr="Fsta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0" t="6494" r="16716" b="7483"/>
              <a:stretch>
                <a:fillRect/>
              </a:stretch>
            </p:blipFill>
            <p:spPr bwMode="auto">
              <a:xfrm>
                <a:off x="1501" y="1730"/>
                <a:ext cx="507" cy="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079" descr="Gsta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53" t="7883" r="16753" b="8942"/>
              <a:stretch>
                <a:fillRect/>
              </a:stretch>
            </p:blipFill>
            <p:spPr bwMode="auto">
              <a:xfrm>
                <a:off x="1539" y="2249"/>
                <a:ext cx="43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080" descr="Ksta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68" t="8612" r="17281" b="8752"/>
              <a:stretch>
                <a:fillRect/>
              </a:stretch>
            </p:blipFill>
            <p:spPr bwMode="auto">
              <a:xfrm>
                <a:off x="1596" y="2745"/>
                <a:ext cx="317" cy="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081" descr="Msta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11" t="7483" r="16490" b="9177"/>
              <a:stretch>
                <a:fillRect/>
              </a:stretch>
            </p:blipFill>
            <p:spPr bwMode="auto">
              <a:xfrm>
                <a:off x="1685" y="3150"/>
                <a:ext cx="138" cy="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 Box 2082"/>
              <p:cNvSpPr txBox="1">
                <a:spLocks noChangeArrowheads="1"/>
              </p:cNvSpPr>
              <p:nvPr/>
            </p:nvSpPr>
            <p:spPr bwMode="auto">
              <a:xfrm>
                <a:off x="1454" y="3088"/>
                <a:ext cx="25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  <a:latin typeface="Arial Regular"/>
                  </a:rPr>
                  <a:t>M</a:t>
                </a:r>
              </a:p>
            </p:txBody>
          </p:sp>
          <p:sp>
            <p:nvSpPr>
              <p:cNvPr id="31" name="Text Box 2083"/>
              <p:cNvSpPr txBox="1">
                <a:spLocks noChangeArrowheads="1"/>
              </p:cNvSpPr>
              <p:nvPr/>
            </p:nvSpPr>
            <p:spPr bwMode="auto">
              <a:xfrm>
                <a:off x="1368" y="2777"/>
                <a:ext cx="2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  <a:latin typeface="Arial Regular"/>
                  </a:rPr>
                  <a:t>K</a:t>
                </a:r>
              </a:p>
            </p:txBody>
          </p:sp>
          <p:sp>
            <p:nvSpPr>
              <p:cNvPr id="32" name="Text Box 2084"/>
              <p:cNvSpPr txBox="1">
                <a:spLocks noChangeArrowheads="1"/>
              </p:cNvSpPr>
              <p:nvPr/>
            </p:nvSpPr>
            <p:spPr bwMode="auto">
              <a:xfrm>
                <a:off x="1319" y="234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  <a:latin typeface="Arial Regular"/>
                  </a:rPr>
                  <a:t>G</a:t>
                </a:r>
              </a:p>
            </p:txBody>
          </p:sp>
          <p:sp>
            <p:nvSpPr>
              <p:cNvPr id="33" name="Text Box 2085"/>
              <p:cNvSpPr txBox="1">
                <a:spLocks noChangeArrowheads="1"/>
              </p:cNvSpPr>
              <p:nvPr/>
            </p:nvSpPr>
            <p:spPr bwMode="auto">
              <a:xfrm>
                <a:off x="1302" y="1880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  <a:latin typeface="Arial Regular"/>
                  </a:rPr>
                  <a:t>F</a:t>
                </a:r>
              </a:p>
            </p:txBody>
          </p:sp>
          <p:sp>
            <p:nvSpPr>
              <p:cNvPr id="34" name="Text Box 2086"/>
              <p:cNvSpPr txBox="1">
                <a:spLocks noChangeArrowheads="1"/>
              </p:cNvSpPr>
              <p:nvPr/>
            </p:nvSpPr>
            <p:spPr bwMode="auto">
              <a:xfrm>
                <a:off x="1172" y="1239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bg2"/>
                    </a:solidFill>
                    <a:latin typeface="Arial Regular"/>
                  </a:rPr>
                  <a:t>A</a:t>
                </a:r>
              </a:p>
            </p:txBody>
          </p:sp>
        </p:grpSp>
        <p:pic>
          <p:nvPicPr>
            <p:cNvPr id="9" name="Picture 2088" descr="Planets200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1" t="28836" r="54169" b="48996"/>
            <a:stretch>
              <a:fillRect/>
            </a:stretch>
          </p:blipFill>
          <p:spPr bwMode="auto">
            <a:xfrm>
              <a:off x="5970589" y="3544888"/>
              <a:ext cx="631825" cy="67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89" descr="terpl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6" r="56284"/>
            <a:stretch>
              <a:fillRect/>
            </a:stretch>
          </p:blipFill>
          <p:spPr bwMode="auto">
            <a:xfrm>
              <a:off x="4625977" y="3722688"/>
              <a:ext cx="347663" cy="36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90" descr="Mercury_MESSENGER_Kuip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77" y="3813175"/>
              <a:ext cx="182563" cy="18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91" descr="EarthNA_1024x7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9" r="14696"/>
            <a:stretch>
              <a:fillRect/>
            </a:stretch>
          </p:blipFill>
          <p:spPr bwMode="auto">
            <a:xfrm>
              <a:off x="5027614" y="3673475"/>
              <a:ext cx="430213" cy="46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93" descr="Saturn_Cassini_PIA05385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" t="10680" r="8640" b="41040"/>
            <a:stretch>
              <a:fillRect/>
            </a:stretch>
          </p:blipFill>
          <p:spPr bwMode="auto">
            <a:xfrm rot="3600358">
              <a:off x="6372227" y="3589338"/>
              <a:ext cx="1179513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2094"/>
            <p:cNvSpPr>
              <a:spLocks/>
            </p:cNvSpPr>
            <p:nvPr/>
          </p:nvSpPr>
          <p:spPr bwMode="auto">
            <a:xfrm>
              <a:off x="3030539" y="2016125"/>
              <a:ext cx="3989388" cy="3227388"/>
            </a:xfrm>
            <a:custGeom>
              <a:avLst/>
              <a:gdLst>
                <a:gd name="T0" fmla="*/ 135 w 2337"/>
                <a:gd name="T1" fmla="*/ 1683 h 1689"/>
                <a:gd name="T2" fmla="*/ 0 w 2337"/>
                <a:gd name="T3" fmla="*/ 1689 h 1689"/>
                <a:gd name="T4" fmla="*/ 432 w 2337"/>
                <a:gd name="T5" fmla="*/ 1584 h 1689"/>
                <a:gd name="T6" fmla="*/ 831 w 2337"/>
                <a:gd name="T7" fmla="*/ 1398 h 1689"/>
                <a:gd name="T8" fmla="*/ 1008 w 2337"/>
                <a:gd name="T9" fmla="*/ 1233 h 1689"/>
                <a:gd name="T10" fmla="*/ 1182 w 2337"/>
                <a:gd name="T11" fmla="*/ 1044 h 1689"/>
                <a:gd name="T12" fmla="*/ 1308 w 2337"/>
                <a:gd name="T13" fmla="*/ 873 h 1689"/>
                <a:gd name="T14" fmla="*/ 1362 w 2337"/>
                <a:gd name="T15" fmla="*/ 774 h 1689"/>
                <a:gd name="T16" fmla="*/ 1404 w 2337"/>
                <a:gd name="T17" fmla="*/ 702 h 1689"/>
                <a:gd name="T18" fmla="*/ 1533 w 2337"/>
                <a:gd name="T19" fmla="*/ 525 h 1689"/>
                <a:gd name="T20" fmla="*/ 1704 w 2337"/>
                <a:gd name="T21" fmla="*/ 357 h 1689"/>
                <a:gd name="T22" fmla="*/ 1926 w 2337"/>
                <a:gd name="T23" fmla="*/ 174 h 1689"/>
                <a:gd name="T24" fmla="*/ 2193 w 2337"/>
                <a:gd name="T25" fmla="*/ 3 h 1689"/>
                <a:gd name="T26" fmla="*/ 2337 w 2337"/>
                <a:gd name="T27" fmla="*/ 0 h 1689"/>
                <a:gd name="T28" fmla="*/ 2076 w 2337"/>
                <a:gd name="T29" fmla="*/ 171 h 1689"/>
                <a:gd name="T30" fmla="*/ 1845 w 2337"/>
                <a:gd name="T31" fmla="*/ 348 h 1689"/>
                <a:gd name="T32" fmla="*/ 1671 w 2337"/>
                <a:gd name="T33" fmla="*/ 525 h 1689"/>
                <a:gd name="T34" fmla="*/ 1539 w 2337"/>
                <a:gd name="T35" fmla="*/ 702 h 1689"/>
                <a:gd name="T36" fmla="*/ 1497 w 2337"/>
                <a:gd name="T37" fmla="*/ 774 h 1689"/>
                <a:gd name="T38" fmla="*/ 1461 w 2337"/>
                <a:gd name="T39" fmla="*/ 876 h 1689"/>
                <a:gd name="T40" fmla="*/ 1332 w 2337"/>
                <a:gd name="T41" fmla="*/ 1044 h 1689"/>
                <a:gd name="T42" fmla="*/ 1149 w 2337"/>
                <a:gd name="T43" fmla="*/ 1227 h 1689"/>
                <a:gd name="T44" fmla="*/ 969 w 2337"/>
                <a:gd name="T45" fmla="*/ 1398 h 1689"/>
                <a:gd name="T46" fmla="*/ 576 w 2337"/>
                <a:gd name="T47" fmla="*/ 1581 h 1689"/>
                <a:gd name="T48" fmla="*/ 135 w 2337"/>
                <a:gd name="T49" fmla="*/ 1683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7" h="1689">
                  <a:moveTo>
                    <a:pt x="135" y="1683"/>
                  </a:moveTo>
                  <a:lnTo>
                    <a:pt x="0" y="1689"/>
                  </a:lnTo>
                  <a:lnTo>
                    <a:pt x="432" y="1584"/>
                  </a:lnTo>
                  <a:lnTo>
                    <a:pt x="831" y="1398"/>
                  </a:lnTo>
                  <a:lnTo>
                    <a:pt x="1008" y="1233"/>
                  </a:lnTo>
                  <a:lnTo>
                    <a:pt x="1182" y="1044"/>
                  </a:lnTo>
                  <a:lnTo>
                    <a:pt x="1308" y="873"/>
                  </a:lnTo>
                  <a:lnTo>
                    <a:pt x="1362" y="774"/>
                  </a:lnTo>
                  <a:lnTo>
                    <a:pt x="1404" y="702"/>
                  </a:lnTo>
                  <a:lnTo>
                    <a:pt x="1533" y="525"/>
                  </a:lnTo>
                  <a:lnTo>
                    <a:pt x="1704" y="357"/>
                  </a:lnTo>
                  <a:lnTo>
                    <a:pt x="1926" y="174"/>
                  </a:lnTo>
                  <a:lnTo>
                    <a:pt x="2193" y="3"/>
                  </a:lnTo>
                  <a:lnTo>
                    <a:pt x="2337" y="0"/>
                  </a:lnTo>
                  <a:lnTo>
                    <a:pt x="2076" y="171"/>
                  </a:lnTo>
                  <a:lnTo>
                    <a:pt x="1845" y="348"/>
                  </a:lnTo>
                  <a:lnTo>
                    <a:pt x="1671" y="525"/>
                  </a:lnTo>
                  <a:lnTo>
                    <a:pt x="1539" y="702"/>
                  </a:lnTo>
                  <a:lnTo>
                    <a:pt x="1497" y="774"/>
                  </a:lnTo>
                  <a:lnTo>
                    <a:pt x="1461" y="876"/>
                  </a:lnTo>
                  <a:lnTo>
                    <a:pt x="1332" y="1044"/>
                  </a:lnTo>
                  <a:lnTo>
                    <a:pt x="1149" y="1227"/>
                  </a:lnTo>
                  <a:lnTo>
                    <a:pt x="969" y="1398"/>
                  </a:lnTo>
                  <a:lnTo>
                    <a:pt x="576" y="1581"/>
                  </a:lnTo>
                  <a:lnTo>
                    <a:pt x="135" y="1683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Arial Regular"/>
              </a:endParaRPr>
            </a:p>
          </p:txBody>
        </p:sp>
        <p:sp>
          <p:nvSpPr>
            <p:cNvPr id="17" name="Text Box 2096"/>
            <p:cNvSpPr txBox="1">
              <a:spLocks noChangeArrowheads="1"/>
            </p:cNvSpPr>
            <p:nvPr/>
          </p:nvSpPr>
          <p:spPr bwMode="auto">
            <a:xfrm>
              <a:off x="6634165" y="5491163"/>
              <a:ext cx="466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Arial Regular"/>
                </a:rPr>
                <a:t>10</a:t>
              </a:r>
            </a:p>
          </p:txBody>
        </p:sp>
        <p:sp>
          <p:nvSpPr>
            <p:cNvPr id="18" name="Text Box 2097"/>
            <p:cNvSpPr txBox="1">
              <a:spLocks noChangeArrowheads="1"/>
            </p:cNvSpPr>
            <p:nvPr/>
          </p:nvSpPr>
          <p:spPr bwMode="auto">
            <a:xfrm>
              <a:off x="5035552" y="5491163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Arial Regular"/>
                </a:rPr>
                <a:t>1</a:t>
              </a:r>
            </a:p>
          </p:txBody>
        </p:sp>
        <p:grpSp>
          <p:nvGrpSpPr>
            <p:cNvPr id="19" name="Group 2098"/>
            <p:cNvGrpSpPr>
              <a:grpSpLocks/>
            </p:cNvGrpSpPr>
            <p:nvPr/>
          </p:nvGrpSpPr>
          <p:grpSpPr bwMode="auto">
            <a:xfrm>
              <a:off x="3111502" y="5345113"/>
              <a:ext cx="4170363" cy="182563"/>
              <a:chOff x="1538" y="3178"/>
              <a:chExt cx="2627" cy="115"/>
            </a:xfrm>
          </p:grpSpPr>
          <p:sp>
            <p:nvSpPr>
              <p:cNvPr id="21" name="Line 2099"/>
              <p:cNvSpPr>
                <a:spLocks noChangeShapeType="1"/>
              </p:cNvSpPr>
              <p:nvPr/>
            </p:nvSpPr>
            <p:spPr bwMode="auto">
              <a:xfrm>
                <a:off x="1538" y="3235"/>
                <a:ext cx="2627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2"/>
                  </a:solidFill>
                  <a:latin typeface="Arial Regular"/>
                </a:endParaRPr>
              </a:p>
            </p:txBody>
          </p:sp>
          <p:sp>
            <p:nvSpPr>
              <p:cNvPr id="22" name="Line 2100"/>
              <p:cNvSpPr>
                <a:spLocks noChangeShapeType="1"/>
              </p:cNvSpPr>
              <p:nvPr/>
            </p:nvSpPr>
            <p:spPr bwMode="auto">
              <a:xfrm>
                <a:off x="3906" y="3178"/>
                <a:ext cx="0" cy="1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2"/>
                  </a:solidFill>
                  <a:latin typeface="Arial Regular"/>
                </a:endParaRPr>
              </a:p>
            </p:txBody>
          </p:sp>
          <p:sp>
            <p:nvSpPr>
              <p:cNvPr id="23" name="Line 2101"/>
              <p:cNvSpPr>
                <a:spLocks noChangeShapeType="1"/>
              </p:cNvSpPr>
              <p:nvPr/>
            </p:nvSpPr>
            <p:spPr bwMode="auto">
              <a:xfrm>
                <a:off x="2857" y="3178"/>
                <a:ext cx="0" cy="1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2"/>
                  </a:solidFill>
                  <a:latin typeface="Arial Regular"/>
                </a:endParaRPr>
              </a:p>
            </p:txBody>
          </p:sp>
          <p:sp>
            <p:nvSpPr>
              <p:cNvPr id="24" name="Line 2102"/>
              <p:cNvSpPr>
                <a:spLocks noChangeShapeType="1"/>
              </p:cNvSpPr>
              <p:nvPr/>
            </p:nvSpPr>
            <p:spPr bwMode="auto">
              <a:xfrm>
                <a:off x="1787" y="3178"/>
                <a:ext cx="0" cy="1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2"/>
                  </a:solidFill>
                  <a:latin typeface="Arial Regular"/>
                </a:endParaRPr>
              </a:p>
            </p:txBody>
          </p:sp>
        </p:grpSp>
        <p:sp>
          <p:nvSpPr>
            <p:cNvPr id="20" name="Text Box 2103"/>
            <p:cNvSpPr txBox="1">
              <a:spLocks noChangeArrowheads="1"/>
            </p:cNvSpPr>
            <p:nvPr/>
          </p:nvSpPr>
          <p:spPr bwMode="auto">
            <a:xfrm>
              <a:off x="3248027" y="5489576"/>
              <a:ext cx="536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Arial Regular"/>
                </a:rPr>
                <a:t>0.1</a:t>
              </a:r>
            </a:p>
          </p:txBody>
        </p:sp>
        <p:sp>
          <p:nvSpPr>
            <p:cNvPr id="16" name="Text Box 2104"/>
            <p:cNvSpPr txBox="1">
              <a:spLocks noChangeArrowheads="1"/>
            </p:cNvSpPr>
            <p:nvPr/>
          </p:nvSpPr>
          <p:spPr bwMode="auto">
            <a:xfrm>
              <a:off x="4932364" y="5924550"/>
              <a:ext cx="5540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Arial Regular"/>
                </a:rPr>
                <a:t>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0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3" name="Picture 5" descr="fullmoon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t="4947" r="17591" b="9426"/>
          <a:stretch/>
        </p:blipFill>
        <p:spPr bwMode="auto">
          <a:xfrm>
            <a:off x="288925" y="2082800"/>
            <a:ext cx="1755775" cy="177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228290" y="1430782"/>
            <a:ext cx="1707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 Regular"/>
              </a:rPr>
              <a:t>Examples: </a:t>
            </a:r>
          </a:p>
        </p:txBody>
      </p:sp>
      <p:sp>
        <p:nvSpPr>
          <p:cNvPr id="611335" name="Text Box 7"/>
          <p:cNvSpPr txBox="1">
            <a:spLocks noChangeArrowheads="1"/>
          </p:cNvSpPr>
          <p:nvPr/>
        </p:nvSpPr>
        <p:spPr bwMode="auto">
          <a:xfrm>
            <a:off x="2066660" y="2082800"/>
            <a:ext cx="5053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The Moon’s always keeps the same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face turned towards the Earth.</a:t>
            </a:r>
          </a:p>
        </p:txBody>
      </p:sp>
      <p:sp>
        <p:nvSpPr>
          <p:cNvPr id="611336" name="Text Box 8"/>
          <p:cNvSpPr txBox="1">
            <a:spLocks noChangeArrowheads="1"/>
          </p:cNvSpPr>
          <p:nvPr/>
        </p:nvSpPr>
        <p:spPr bwMode="auto">
          <a:xfrm>
            <a:off x="631777" y="4263575"/>
            <a:ext cx="597686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Arial Regular"/>
              </a:rPr>
              <a:t>Io, Europa, Ganymede, &amp; </a:t>
            </a:r>
            <a:r>
              <a:rPr lang="en-US" sz="2400" dirty="0" err="1">
                <a:latin typeface="Arial Regular"/>
              </a:rPr>
              <a:t>Callisto</a:t>
            </a:r>
            <a:r>
              <a:rPr lang="en-US" sz="2400" dirty="0">
                <a:latin typeface="Arial Regular"/>
              </a:rPr>
              <a:t> all keep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the same face turned towards Jupiter.</a:t>
            </a:r>
            <a:br>
              <a:rPr lang="en-US" sz="2400" dirty="0">
                <a:latin typeface="Arial Regular"/>
              </a:rPr>
            </a:br>
            <a:endParaRPr lang="en-US" sz="2400" dirty="0">
              <a:latin typeface="Arial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If a planet orbits too close to its parent star, its rotation will become </a:t>
            </a:r>
            <a:r>
              <a:rPr lang="en-US" sz="2800" dirty="0">
                <a:solidFill>
                  <a:srgbClr val="BB0000"/>
                </a:solidFill>
                <a:latin typeface="Arial Regular"/>
              </a:rPr>
              <a:t>tidally locked</a:t>
            </a:r>
            <a:r>
              <a:rPr lang="en-US" sz="2800" dirty="0">
                <a:latin typeface="Arial Regular"/>
              </a:rPr>
              <a:t>.</a:t>
            </a:r>
          </a:p>
        </p:txBody>
      </p:sp>
      <p:pic>
        <p:nvPicPr>
          <p:cNvPr id="9" name="Picture 8" descr="normal_galliliansa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2120" y="3933483"/>
            <a:ext cx="3199759" cy="2401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82880" y="5869854"/>
            <a:ext cx="60129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What has locked them in this orientation?</a:t>
            </a:r>
            <a:b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Tides!</a:t>
            </a:r>
          </a:p>
        </p:txBody>
      </p:sp>
    </p:spTree>
    <p:extLst>
      <p:ext uri="{BB962C8B-B14F-4D97-AF65-F5344CB8AC3E}">
        <p14:creationId xmlns:p14="http://schemas.microsoft.com/office/powerpoint/2010/main" val="39355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MoonT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34253"/>
            <a:ext cx="731520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" y="182880"/>
            <a:ext cx="8778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The Moon’s raises tides on the Earth, and the Earth</a:t>
            </a:r>
            <a:b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</a:br>
            <a:r>
              <a:rPr lang="en-US" sz="2800" dirty="0">
                <a:solidFill>
                  <a:schemeClr val="bg1"/>
                </a:solidFill>
                <a:latin typeface="Arial Regular"/>
                <a:cs typeface="Helvetica Neue"/>
              </a:rPr>
              <a:t>raises tides on the Moon.</a:t>
            </a:r>
          </a:p>
        </p:txBody>
      </p:sp>
    </p:spTree>
    <p:extLst>
      <p:ext uri="{BB962C8B-B14F-4D97-AF65-F5344CB8AC3E}">
        <p14:creationId xmlns:p14="http://schemas.microsoft.com/office/powerpoint/2010/main" val="37236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The tidal bulges of the Earth act like brake pads, producing friction that 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 Neue"/>
              </a:rPr>
              <a:t>slows</a:t>
            </a:r>
            <a:r>
              <a:rPr lang="en-US" sz="2800" dirty="0">
                <a:solidFill>
                  <a:srgbClr val="000000"/>
                </a:solidFill>
                <a:latin typeface="Arial Regular"/>
                <a:cs typeface="Helvetica Neue"/>
              </a:rPr>
              <a:t> the Earth’s rotation.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880" y="5852160"/>
            <a:ext cx="8433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The Moon’s rotation has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already 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slowed to the point that it is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tidally</a:t>
            </a:r>
            <a:r>
              <a:rPr lang="en-US" sz="2400" dirty="0">
                <a:solidFill>
                  <a:srgbClr val="BB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egular"/>
                <a:cs typeface="Helvetica Neue"/>
              </a:rPr>
              <a:t> </a:t>
            </a:r>
            <a:r>
              <a:rPr lang="en-US" sz="2400" dirty="0">
                <a:solidFill>
                  <a:srgbClr val="BB0000"/>
                </a:solidFill>
                <a:latin typeface="Arial Regular"/>
                <a:cs typeface="Helvetica Neue"/>
              </a:rPr>
              <a:t>locked</a:t>
            </a:r>
            <a:r>
              <a:rPr lang="en-US" sz="2400" dirty="0">
                <a:solidFill>
                  <a:srgbClr val="000000"/>
                </a:solidFill>
                <a:latin typeface="Arial Regular"/>
                <a:cs typeface="Helvetica Neue"/>
              </a:rPr>
              <a:t> – one face always towards Earth.</a:t>
            </a:r>
          </a:p>
        </p:txBody>
      </p:sp>
      <p:pic>
        <p:nvPicPr>
          <p:cNvPr id="4" name="Picture 3" descr="TidalBra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1249396"/>
            <a:ext cx="808892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6" name="Picture 6" descr="Red-Dwarf-Fl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39" y="1326754"/>
            <a:ext cx="3654425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182880" y="5867641"/>
            <a:ext cx="50816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But it could also stimulate evolution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by increasing the mutation rate.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" y="1492662"/>
            <a:ext cx="45004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Arial Regular"/>
                <a:cs typeface="Helvetica Neue"/>
              </a:rPr>
              <a:t>Stellar flares are outbursts of                    high-energy (X-ray &amp; UV) light;        small flares cause mutations,                   large flares can kill.</a:t>
            </a:r>
          </a:p>
        </p:txBody>
      </p:sp>
      <p:pic>
        <p:nvPicPr>
          <p:cNvPr id="8" name="Picture 7" descr="Prox-Cen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6"/>
          <a:stretch/>
        </p:blipFill>
        <p:spPr>
          <a:xfrm>
            <a:off x="370013" y="3417997"/>
            <a:ext cx="2226227" cy="20939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 bwMode="auto">
          <a:xfrm>
            <a:off x="2685914" y="4720567"/>
            <a:ext cx="2605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egular"/>
                <a:cs typeface="Helvetica Neue"/>
              </a:rPr>
              <a:t>X-ray outburst from Proxima Centauri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M-type main sequence stars are magnetically active, and can produce powerful </a:t>
            </a:r>
            <a:r>
              <a:rPr lang="en-US" sz="2800" dirty="0">
                <a:solidFill>
                  <a:srgbClr val="BB0000"/>
                </a:solidFill>
                <a:latin typeface="Arial Regular"/>
              </a:rPr>
              <a:t>stellar flares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.</a:t>
            </a:r>
            <a:endParaRPr lang="en-US" sz="280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592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36783" y="1368267"/>
            <a:ext cx="8531827" cy="4722276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Regular"/>
            </a:endParaRPr>
          </a:p>
        </p:txBody>
      </p:sp>
      <p:pic>
        <p:nvPicPr>
          <p:cNvPr id="636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9"/>
          <a:stretch>
            <a:fillRect/>
          </a:stretch>
        </p:blipFill>
        <p:spPr bwMode="auto">
          <a:xfrm>
            <a:off x="339725" y="1366838"/>
            <a:ext cx="85280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1270176" y="4940300"/>
            <a:ext cx="915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Regular"/>
              </a:rPr>
              <a:t>M star</a:t>
            </a:r>
          </a:p>
        </p:txBody>
      </p:sp>
      <p:sp>
        <p:nvSpPr>
          <p:cNvPr id="636937" name="Text Box 9"/>
          <p:cNvSpPr txBox="1">
            <a:spLocks noChangeArrowheads="1"/>
          </p:cNvSpPr>
          <p:nvPr/>
        </p:nvSpPr>
        <p:spPr bwMode="auto">
          <a:xfrm>
            <a:off x="4269882" y="5272088"/>
            <a:ext cx="889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Regular"/>
              </a:rPr>
              <a:t>G star</a:t>
            </a:r>
          </a:p>
        </p:txBody>
      </p:sp>
      <p:sp>
        <p:nvSpPr>
          <p:cNvPr id="636938" name="Text Box 10"/>
          <p:cNvSpPr txBox="1">
            <a:spLocks noChangeArrowheads="1"/>
          </p:cNvSpPr>
          <p:nvPr/>
        </p:nvSpPr>
        <p:spPr bwMode="auto">
          <a:xfrm>
            <a:off x="7263232" y="5608638"/>
            <a:ext cx="838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Regular"/>
              </a:rPr>
              <a:t>A star</a:t>
            </a:r>
          </a:p>
        </p:txBody>
      </p:sp>
      <p:pic>
        <p:nvPicPr>
          <p:cNvPr id="636939" name="Picture 11" descr="A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7341" r="16263" b="8894"/>
          <a:stretch>
            <a:fillRect/>
          </a:stretch>
        </p:blipFill>
        <p:spPr bwMode="auto">
          <a:xfrm>
            <a:off x="6648450" y="3679825"/>
            <a:ext cx="20637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6940" name="Picture 12" descr="G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7883" r="16753" b="8942"/>
          <a:stretch>
            <a:fillRect/>
          </a:stretch>
        </p:blipFill>
        <p:spPr bwMode="auto">
          <a:xfrm>
            <a:off x="4106863" y="4097338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6941" name="Picture 13" descr="M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7483" r="16490" b="9177"/>
          <a:stretch>
            <a:fillRect/>
          </a:stretch>
        </p:blipFill>
        <p:spPr bwMode="auto">
          <a:xfrm>
            <a:off x="1538288" y="4513263"/>
            <a:ext cx="385762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801962" y="6234777"/>
            <a:ext cx="7540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Large doses of UV light will sterilize a planet’s surface.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A-type main sequence stars are so hot they produce</a:t>
            </a:r>
            <a:br>
              <a:rPr lang="en-US" sz="2800" dirty="0">
                <a:latin typeface="Arial Regular"/>
              </a:rPr>
            </a:br>
            <a:r>
              <a:rPr lang="en-US" sz="2800" dirty="0">
                <a:latin typeface="Arial Regular"/>
              </a:rPr>
              <a:t>significant amounts of ultraviolet (UV) light.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2B575-EEFA-0C4F-9DB7-B67AA400A77C}"/>
              </a:ext>
            </a:extLst>
          </p:cNvPr>
          <p:cNvSpPr txBox="1"/>
          <p:nvPr/>
        </p:nvSpPr>
        <p:spPr>
          <a:xfrm>
            <a:off x="792535" y="202957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D883FF"/>
                </a:solidFill>
                <a:latin typeface="+mn-lt"/>
                <a:cs typeface="Helvetica Neue"/>
              </a:rPr>
              <a:t>UV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4253F8-6658-7345-8324-8DA7EC92FCAF}"/>
              </a:ext>
            </a:extLst>
          </p:cNvPr>
          <p:cNvSpPr txBox="1"/>
          <p:nvPr/>
        </p:nvSpPr>
        <p:spPr>
          <a:xfrm>
            <a:off x="3822016" y="2024023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D883FF"/>
                </a:solidFill>
                <a:latin typeface="+mn-lt"/>
                <a:cs typeface="Helvetica Neue"/>
              </a:rPr>
              <a:t>UV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3584B-9C50-6C4F-A576-6A323D3FFF3E}"/>
              </a:ext>
            </a:extLst>
          </p:cNvPr>
          <p:cNvSpPr txBox="1"/>
          <p:nvPr/>
        </p:nvSpPr>
        <p:spPr>
          <a:xfrm>
            <a:off x="6758344" y="203235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D883FF"/>
                </a:solidFill>
                <a:latin typeface="+mn-lt"/>
                <a:cs typeface="Helvetica Neue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40151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7333" y="1439333"/>
            <a:ext cx="54296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Liquid water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Distance to the star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Greenhouse gas effect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Snowball effect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Tidal lock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One side being torched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But wind can help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Peak of radiation energy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 Neue"/>
                <a:cs typeface="Helvetica Neue"/>
              </a:rPr>
              <a:t>Harmful dose of UV from A stars</a:t>
            </a:r>
          </a:p>
          <a:p>
            <a:pPr lvl="1" algn="l"/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98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25" y="194670"/>
            <a:ext cx="5202717" cy="6468660"/>
          </a:xfrm>
          <a:prstGeom prst="rect">
            <a:avLst/>
          </a:prstGeom>
        </p:spPr>
      </p:pic>
      <p:grpSp>
        <p:nvGrpSpPr>
          <p:cNvPr id="639002" name="Group 26"/>
          <p:cNvGrpSpPr>
            <a:grpSpLocks/>
          </p:cNvGrpSpPr>
          <p:nvPr/>
        </p:nvGrpSpPr>
        <p:grpSpPr bwMode="auto">
          <a:xfrm>
            <a:off x="5074467" y="281052"/>
            <a:ext cx="1806575" cy="3065463"/>
            <a:chOff x="2812" y="124"/>
            <a:chExt cx="1138" cy="1931"/>
          </a:xfrm>
        </p:grpSpPr>
        <p:sp>
          <p:nvSpPr>
            <p:cNvPr id="638988" name="Freeform 12"/>
            <p:cNvSpPr>
              <a:spLocks/>
            </p:cNvSpPr>
            <p:nvPr/>
          </p:nvSpPr>
          <p:spPr bwMode="auto">
            <a:xfrm>
              <a:off x="2812" y="124"/>
              <a:ext cx="1138" cy="1931"/>
            </a:xfrm>
            <a:custGeom>
              <a:avLst/>
              <a:gdLst>
                <a:gd name="T0" fmla="*/ 24 w 1239"/>
                <a:gd name="T1" fmla="*/ 0 h 1460"/>
                <a:gd name="T2" fmla="*/ 288 w 1239"/>
                <a:gd name="T3" fmla="*/ 0 h 1460"/>
                <a:gd name="T4" fmla="*/ 328 w 1239"/>
                <a:gd name="T5" fmla="*/ 576 h 1460"/>
                <a:gd name="T6" fmla="*/ 576 w 1239"/>
                <a:gd name="T7" fmla="*/ 960 h 1460"/>
                <a:gd name="T8" fmla="*/ 960 w 1239"/>
                <a:gd name="T9" fmla="*/ 1223 h 1460"/>
                <a:gd name="T10" fmla="*/ 1239 w 1239"/>
                <a:gd name="T11" fmla="*/ 1460 h 1460"/>
                <a:gd name="T12" fmla="*/ 680 w 1239"/>
                <a:gd name="T13" fmla="*/ 1456 h 1460"/>
                <a:gd name="T14" fmla="*/ 336 w 1239"/>
                <a:gd name="T15" fmla="*/ 1296 h 1460"/>
                <a:gd name="T16" fmla="*/ 136 w 1239"/>
                <a:gd name="T17" fmla="*/ 1064 h 1460"/>
                <a:gd name="T18" fmla="*/ 0 w 1239"/>
                <a:gd name="T19" fmla="*/ 608 h 1460"/>
                <a:gd name="T20" fmla="*/ 24 w 1239"/>
                <a:gd name="T21" fmla="*/ 0 h 1460"/>
                <a:gd name="connsiteX0" fmla="*/ 194 w 10000"/>
                <a:gd name="connsiteY0" fmla="*/ 370 h 10370"/>
                <a:gd name="connsiteX1" fmla="*/ 2253 w 10000"/>
                <a:gd name="connsiteY1" fmla="*/ 0 h 10370"/>
                <a:gd name="connsiteX2" fmla="*/ 2647 w 10000"/>
                <a:gd name="connsiteY2" fmla="*/ 4315 h 10370"/>
                <a:gd name="connsiteX3" fmla="*/ 4649 w 10000"/>
                <a:gd name="connsiteY3" fmla="*/ 6945 h 10370"/>
                <a:gd name="connsiteX4" fmla="*/ 7748 w 10000"/>
                <a:gd name="connsiteY4" fmla="*/ 8747 h 10370"/>
                <a:gd name="connsiteX5" fmla="*/ 10000 w 10000"/>
                <a:gd name="connsiteY5" fmla="*/ 10370 h 10370"/>
                <a:gd name="connsiteX6" fmla="*/ 5488 w 10000"/>
                <a:gd name="connsiteY6" fmla="*/ 10343 h 10370"/>
                <a:gd name="connsiteX7" fmla="*/ 2712 w 10000"/>
                <a:gd name="connsiteY7" fmla="*/ 9247 h 10370"/>
                <a:gd name="connsiteX8" fmla="*/ 1098 w 10000"/>
                <a:gd name="connsiteY8" fmla="*/ 7658 h 10370"/>
                <a:gd name="connsiteX9" fmla="*/ 0 w 10000"/>
                <a:gd name="connsiteY9" fmla="*/ 4534 h 10370"/>
                <a:gd name="connsiteX10" fmla="*/ 194 w 10000"/>
                <a:gd name="connsiteY10" fmla="*/ 370 h 10370"/>
                <a:gd name="connsiteX0" fmla="*/ 194 w 10000"/>
                <a:gd name="connsiteY0" fmla="*/ 0 h 10370"/>
                <a:gd name="connsiteX1" fmla="*/ 2253 w 10000"/>
                <a:gd name="connsiteY1" fmla="*/ 0 h 10370"/>
                <a:gd name="connsiteX2" fmla="*/ 2647 w 10000"/>
                <a:gd name="connsiteY2" fmla="*/ 4315 h 10370"/>
                <a:gd name="connsiteX3" fmla="*/ 4649 w 10000"/>
                <a:gd name="connsiteY3" fmla="*/ 6945 h 10370"/>
                <a:gd name="connsiteX4" fmla="*/ 7748 w 10000"/>
                <a:gd name="connsiteY4" fmla="*/ 8747 h 10370"/>
                <a:gd name="connsiteX5" fmla="*/ 10000 w 10000"/>
                <a:gd name="connsiteY5" fmla="*/ 10370 h 10370"/>
                <a:gd name="connsiteX6" fmla="*/ 5488 w 10000"/>
                <a:gd name="connsiteY6" fmla="*/ 10343 h 10370"/>
                <a:gd name="connsiteX7" fmla="*/ 2712 w 10000"/>
                <a:gd name="connsiteY7" fmla="*/ 9247 h 10370"/>
                <a:gd name="connsiteX8" fmla="*/ 1098 w 10000"/>
                <a:gd name="connsiteY8" fmla="*/ 7658 h 10370"/>
                <a:gd name="connsiteX9" fmla="*/ 0 w 10000"/>
                <a:gd name="connsiteY9" fmla="*/ 4534 h 10370"/>
                <a:gd name="connsiteX10" fmla="*/ 194 w 10000"/>
                <a:gd name="connsiteY10" fmla="*/ 0 h 10370"/>
                <a:gd name="connsiteX0" fmla="*/ 87 w 9893"/>
                <a:gd name="connsiteY0" fmla="*/ 0 h 10370"/>
                <a:gd name="connsiteX1" fmla="*/ 2146 w 9893"/>
                <a:gd name="connsiteY1" fmla="*/ 0 h 10370"/>
                <a:gd name="connsiteX2" fmla="*/ 2540 w 9893"/>
                <a:gd name="connsiteY2" fmla="*/ 4315 h 10370"/>
                <a:gd name="connsiteX3" fmla="*/ 4542 w 9893"/>
                <a:gd name="connsiteY3" fmla="*/ 6945 h 10370"/>
                <a:gd name="connsiteX4" fmla="*/ 7641 w 9893"/>
                <a:gd name="connsiteY4" fmla="*/ 8747 h 10370"/>
                <a:gd name="connsiteX5" fmla="*/ 9893 w 9893"/>
                <a:gd name="connsiteY5" fmla="*/ 10370 h 10370"/>
                <a:gd name="connsiteX6" fmla="*/ 5381 w 9893"/>
                <a:gd name="connsiteY6" fmla="*/ 10343 h 10370"/>
                <a:gd name="connsiteX7" fmla="*/ 2605 w 9893"/>
                <a:gd name="connsiteY7" fmla="*/ 9247 h 10370"/>
                <a:gd name="connsiteX8" fmla="*/ 991 w 9893"/>
                <a:gd name="connsiteY8" fmla="*/ 7658 h 10370"/>
                <a:gd name="connsiteX9" fmla="*/ 0 w 9893"/>
                <a:gd name="connsiteY9" fmla="*/ 4509 h 10370"/>
                <a:gd name="connsiteX10" fmla="*/ 87 w 9893"/>
                <a:gd name="connsiteY10" fmla="*/ 0 h 10370"/>
                <a:gd name="connsiteX0" fmla="*/ 88 w 10000"/>
                <a:gd name="connsiteY0" fmla="*/ 0 h 10000"/>
                <a:gd name="connsiteX1" fmla="*/ 2169 w 10000"/>
                <a:gd name="connsiteY1" fmla="*/ 0 h 10000"/>
                <a:gd name="connsiteX2" fmla="*/ 2567 w 10000"/>
                <a:gd name="connsiteY2" fmla="*/ 4161 h 10000"/>
                <a:gd name="connsiteX3" fmla="*/ 4591 w 10000"/>
                <a:gd name="connsiteY3" fmla="*/ 6697 h 10000"/>
                <a:gd name="connsiteX4" fmla="*/ 7724 w 10000"/>
                <a:gd name="connsiteY4" fmla="*/ 8435 h 10000"/>
                <a:gd name="connsiteX5" fmla="*/ 10000 w 10000"/>
                <a:gd name="connsiteY5" fmla="*/ 10000 h 10000"/>
                <a:gd name="connsiteX6" fmla="*/ 5439 w 10000"/>
                <a:gd name="connsiteY6" fmla="*/ 9974 h 10000"/>
                <a:gd name="connsiteX7" fmla="*/ 2525 w 10000"/>
                <a:gd name="connsiteY7" fmla="*/ 9084 h 10000"/>
                <a:gd name="connsiteX8" fmla="*/ 1002 w 10000"/>
                <a:gd name="connsiteY8" fmla="*/ 7385 h 10000"/>
                <a:gd name="connsiteX9" fmla="*/ 0 w 10000"/>
                <a:gd name="connsiteY9" fmla="*/ 4348 h 10000"/>
                <a:gd name="connsiteX10" fmla="*/ 88 w 10000"/>
                <a:gd name="connsiteY10" fmla="*/ 0 h 10000"/>
                <a:gd name="connsiteX0" fmla="*/ 88 w 9748"/>
                <a:gd name="connsiteY0" fmla="*/ 0 h 10024"/>
                <a:gd name="connsiteX1" fmla="*/ 2169 w 9748"/>
                <a:gd name="connsiteY1" fmla="*/ 0 h 10024"/>
                <a:gd name="connsiteX2" fmla="*/ 2567 w 9748"/>
                <a:gd name="connsiteY2" fmla="*/ 4161 h 10024"/>
                <a:gd name="connsiteX3" fmla="*/ 4591 w 9748"/>
                <a:gd name="connsiteY3" fmla="*/ 6697 h 10024"/>
                <a:gd name="connsiteX4" fmla="*/ 7724 w 9748"/>
                <a:gd name="connsiteY4" fmla="*/ 8435 h 10024"/>
                <a:gd name="connsiteX5" fmla="*/ 9748 w 9748"/>
                <a:gd name="connsiteY5" fmla="*/ 10024 h 10024"/>
                <a:gd name="connsiteX6" fmla="*/ 5439 w 9748"/>
                <a:gd name="connsiteY6" fmla="*/ 9974 h 10024"/>
                <a:gd name="connsiteX7" fmla="*/ 2525 w 9748"/>
                <a:gd name="connsiteY7" fmla="*/ 9084 h 10024"/>
                <a:gd name="connsiteX8" fmla="*/ 1002 w 9748"/>
                <a:gd name="connsiteY8" fmla="*/ 7385 h 10024"/>
                <a:gd name="connsiteX9" fmla="*/ 0 w 9748"/>
                <a:gd name="connsiteY9" fmla="*/ 4348 h 10024"/>
                <a:gd name="connsiteX10" fmla="*/ 88 w 9748"/>
                <a:gd name="connsiteY10" fmla="*/ 0 h 10024"/>
                <a:gd name="connsiteX0" fmla="*/ 90 w 9186"/>
                <a:gd name="connsiteY0" fmla="*/ 0 h 10000"/>
                <a:gd name="connsiteX1" fmla="*/ 2225 w 9186"/>
                <a:gd name="connsiteY1" fmla="*/ 0 h 10000"/>
                <a:gd name="connsiteX2" fmla="*/ 2633 w 9186"/>
                <a:gd name="connsiteY2" fmla="*/ 4151 h 10000"/>
                <a:gd name="connsiteX3" fmla="*/ 4710 w 9186"/>
                <a:gd name="connsiteY3" fmla="*/ 6681 h 10000"/>
                <a:gd name="connsiteX4" fmla="*/ 7924 w 9186"/>
                <a:gd name="connsiteY4" fmla="*/ 8415 h 10000"/>
                <a:gd name="connsiteX5" fmla="*/ 9186 w 9186"/>
                <a:gd name="connsiteY5" fmla="*/ 10000 h 10000"/>
                <a:gd name="connsiteX6" fmla="*/ 5580 w 9186"/>
                <a:gd name="connsiteY6" fmla="*/ 9950 h 10000"/>
                <a:gd name="connsiteX7" fmla="*/ 2590 w 9186"/>
                <a:gd name="connsiteY7" fmla="*/ 9062 h 10000"/>
                <a:gd name="connsiteX8" fmla="*/ 1028 w 9186"/>
                <a:gd name="connsiteY8" fmla="*/ 7367 h 10000"/>
                <a:gd name="connsiteX9" fmla="*/ 0 w 9186"/>
                <a:gd name="connsiteY9" fmla="*/ 4338 h 10000"/>
                <a:gd name="connsiteX10" fmla="*/ 90 w 9186"/>
                <a:gd name="connsiteY10" fmla="*/ 0 h 10000"/>
                <a:gd name="connsiteX0" fmla="*/ 98 w 10000"/>
                <a:gd name="connsiteY0" fmla="*/ 0 h 10164"/>
                <a:gd name="connsiteX1" fmla="*/ 2422 w 10000"/>
                <a:gd name="connsiteY1" fmla="*/ 0 h 10164"/>
                <a:gd name="connsiteX2" fmla="*/ 2866 w 10000"/>
                <a:gd name="connsiteY2" fmla="*/ 4151 h 10164"/>
                <a:gd name="connsiteX3" fmla="*/ 5127 w 10000"/>
                <a:gd name="connsiteY3" fmla="*/ 6681 h 10164"/>
                <a:gd name="connsiteX4" fmla="*/ 8626 w 10000"/>
                <a:gd name="connsiteY4" fmla="*/ 8415 h 10164"/>
                <a:gd name="connsiteX5" fmla="*/ 10000 w 10000"/>
                <a:gd name="connsiteY5" fmla="*/ 10000 h 10164"/>
                <a:gd name="connsiteX6" fmla="*/ 6638 w 10000"/>
                <a:gd name="connsiteY6" fmla="*/ 10164 h 10164"/>
                <a:gd name="connsiteX7" fmla="*/ 2820 w 10000"/>
                <a:gd name="connsiteY7" fmla="*/ 9062 h 10164"/>
                <a:gd name="connsiteX8" fmla="*/ 1119 w 10000"/>
                <a:gd name="connsiteY8" fmla="*/ 7367 h 10164"/>
                <a:gd name="connsiteX9" fmla="*/ 0 w 10000"/>
                <a:gd name="connsiteY9" fmla="*/ 4338 h 10164"/>
                <a:gd name="connsiteX10" fmla="*/ 98 w 10000"/>
                <a:gd name="connsiteY10" fmla="*/ 0 h 10164"/>
                <a:gd name="connsiteX0" fmla="*/ 98 w 10362"/>
                <a:gd name="connsiteY0" fmla="*/ 0 h 10380"/>
                <a:gd name="connsiteX1" fmla="*/ 2422 w 10362"/>
                <a:gd name="connsiteY1" fmla="*/ 0 h 10380"/>
                <a:gd name="connsiteX2" fmla="*/ 2866 w 10362"/>
                <a:gd name="connsiteY2" fmla="*/ 4151 h 10380"/>
                <a:gd name="connsiteX3" fmla="*/ 5127 w 10362"/>
                <a:gd name="connsiteY3" fmla="*/ 6681 h 10380"/>
                <a:gd name="connsiteX4" fmla="*/ 8626 w 10362"/>
                <a:gd name="connsiteY4" fmla="*/ 8415 h 10380"/>
                <a:gd name="connsiteX5" fmla="*/ 10362 w 10362"/>
                <a:gd name="connsiteY5" fmla="*/ 10380 h 10380"/>
                <a:gd name="connsiteX6" fmla="*/ 6638 w 10362"/>
                <a:gd name="connsiteY6" fmla="*/ 10164 h 10380"/>
                <a:gd name="connsiteX7" fmla="*/ 2820 w 10362"/>
                <a:gd name="connsiteY7" fmla="*/ 9062 h 10380"/>
                <a:gd name="connsiteX8" fmla="*/ 1119 w 10362"/>
                <a:gd name="connsiteY8" fmla="*/ 7367 h 10380"/>
                <a:gd name="connsiteX9" fmla="*/ 0 w 10362"/>
                <a:gd name="connsiteY9" fmla="*/ 4338 h 10380"/>
                <a:gd name="connsiteX10" fmla="*/ 98 w 10362"/>
                <a:gd name="connsiteY10" fmla="*/ 0 h 1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2" h="10380">
                  <a:moveTo>
                    <a:pt x="98" y="0"/>
                  </a:moveTo>
                  <a:lnTo>
                    <a:pt x="2422" y="0"/>
                  </a:lnTo>
                  <a:cubicBezTo>
                    <a:pt x="2571" y="1384"/>
                    <a:pt x="2719" y="2767"/>
                    <a:pt x="2866" y="4151"/>
                  </a:cubicBezTo>
                  <a:lnTo>
                    <a:pt x="5127" y="6681"/>
                  </a:lnTo>
                  <a:lnTo>
                    <a:pt x="8626" y="8415"/>
                  </a:lnTo>
                  <a:lnTo>
                    <a:pt x="10362" y="10380"/>
                  </a:lnTo>
                  <a:lnTo>
                    <a:pt x="6638" y="10164"/>
                  </a:lnTo>
                  <a:lnTo>
                    <a:pt x="2820" y="9062"/>
                  </a:lnTo>
                  <a:lnTo>
                    <a:pt x="1119" y="7367"/>
                  </a:lnTo>
                  <a:lnTo>
                    <a:pt x="0" y="4338"/>
                  </a:lnTo>
                  <a:cubicBezTo>
                    <a:pt x="74" y="3003"/>
                    <a:pt x="25" y="1335"/>
                    <a:pt x="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38989" name="Text Box 13"/>
            <p:cNvSpPr txBox="1">
              <a:spLocks noChangeArrowheads="1"/>
            </p:cNvSpPr>
            <p:nvPr/>
          </p:nvSpPr>
          <p:spPr bwMode="auto">
            <a:xfrm rot="4003153">
              <a:off x="2470" y="1077"/>
              <a:ext cx="118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 Regular"/>
                </a:rPr>
                <a:t>Lives too short</a:t>
              </a:r>
            </a:p>
            <a:p>
              <a:r>
                <a:rPr lang="en-US" sz="2000" dirty="0">
                  <a:latin typeface="Arial Regular"/>
                </a:rPr>
                <a:t>UV Radiation?</a:t>
              </a:r>
            </a:p>
          </p:txBody>
        </p:sp>
      </p:grpSp>
      <p:grpSp>
        <p:nvGrpSpPr>
          <p:cNvPr id="638998" name="Group 22"/>
          <p:cNvGrpSpPr>
            <a:grpSpLocks/>
          </p:cNvGrpSpPr>
          <p:nvPr/>
        </p:nvGrpSpPr>
        <p:grpSpPr bwMode="auto">
          <a:xfrm>
            <a:off x="5501582" y="282010"/>
            <a:ext cx="3435086" cy="3078798"/>
            <a:chOff x="3078" y="115"/>
            <a:chExt cx="2162" cy="1988"/>
          </a:xfrm>
        </p:grpSpPr>
        <p:sp>
          <p:nvSpPr>
            <p:cNvPr id="638991" name="Freeform 15"/>
            <p:cNvSpPr>
              <a:spLocks/>
            </p:cNvSpPr>
            <p:nvPr/>
          </p:nvSpPr>
          <p:spPr bwMode="auto">
            <a:xfrm>
              <a:off x="3078" y="115"/>
              <a:ext cx="2162" cy="1988"/>
            </a:xfrm>
            <a:custGeom>
              <a:avLst/>
              <a:gdLst>
                <a:gd name="T0" fmla="*/ 26 w 2211"/>
                <a:gd name="T1" fmla="*/ 1 h 1529"/>
                <a:gd name="T2" fmla="*/ 2202 w 2211"/>
                <a:gd name="T3" fmla="*/ 0 h 1529"/>
                <a:gd name="T4" fmla="*/ 2211 w 2211"/>
                <a:gd name="T5" fmla="*/ 936 h 1529"/>
                <a:gd name="T6" fmla="*/ 1746 w 2211"/>
                <a:gd name="T7" fmla="*/ 1233 h 1529"/>
                <a:gd name="T8" fmla="*/ 1323 w 2211"/>
                <a:gd name="T9" fmla="*/ 1458 h 1529"/>
                <a:gd name="T10" fmla="*/ 1042 w 2211"/>
                <a:gd name="T11" fmla="*/ 1529 h 1529"/>
                <a:gd name="T12" fmla="*/ 690 w 2211"/>
                <a:gd name="T13" fmla="*/ 1225 h 1529"/>
                <a:gd name="T14" fmla="*/ 298 w 2211"/>
                <a:gd name="T15" fmla="*/ 977 h 1529"/>
                <a:gd name="T16" fmla="*/ 39 w 2211"/>
                <a:gd name="T17" fmla="*/ 570 h 1529"/>
                <a:gd name="T18" fmla="*/ 0 w 2211"/>
                <a:gd name="T19" fmla="*/ 0 h 1529"/>
                <a:gd name="connsiteX0" fmla="*/ 118 w 10000"/>
                <a:gd name="connsiteY0" fmla="*/ 7 h 9855"/>
                <a:gd name="connsiteX1" fmla="*/ 9959 w 10000"/>
                <a:gd name="connsiteY1" fmla="*/ 0 h 9855"/>
                <a:gd name="connsiteX2" fmla="*/ 10000 w 10000"/>
                <a:gd name="connsiteY2" fmla="*/ 6122 h 9855"/>
                <a:gd name="connsiteX3" fmla="*/ 7897 w 10000"/>
                <a:gd name="connsiteY3" fmla="*/ 8064 h 9855"/>
                <a:gd name="connsiteX4" fmla="*/ 5984 w 10000"/>
                <a:gd name="connsiteY4" fmla="*/ 9536 h 9855"/>
                <a:gd name="connsiteX5" fmla="*/ 4373 w 10000"/>
                <a:gd name="connsiteY5" fmla="*/ 9855 h 9855"/>
                <a:gd name="connsiteX6" fmla="*/ 3121 w 10000"/>
                <a:gd name="connsiteY6" fmla="*/ 8012 h 9855"/>
                <a:gd name="connsiteX7" fmla="*/ 1348 w 10000"/>
                <a:gd name="connsiteY7" fmla="*/ 6390 h 9855"/>
                <a:gd name="connsiteX8" fmla="*/ 176 w 10000"/>
                <a:gd name="connsiteY8" fmla="*/ 3728 h 9855"/>
                <a:gd name="connsiteX9" fmla="*/ 0 w 10000"/>
                <a:gd name="connsiteY9" fmla="*/ 0 h 9855"/>
                <a:gd name="connsiteX0" fmla="*/ 118 w 10000"/>
                <a:gd name="connsiteY0" fmla="*/ 7 h 10000"/>
                <a:gd name="connsiteX1" fmla="*/ 9959 w 10000"/>
                <a:gd name="connsiteY1" fmla="*/ 0 h 10000"/>
                <a:gd name="connsiteX2" fmla="*/ 10000 w 10000"/>
                <a:gd name="connsiteY2" fmla="*/ 6212 h 10000"/>
                <a:gd name="connsiteX3" fmla="*/ 7897 w 10000"/>
                <a:gd name="connsiteY3" fmla="*/ 8183 h 10000"/>
                <a:gd name="connsiteX4" fmla="*/ 5984 w 10000"/>
                <a:gd name="connsiteY4" fmla="*/ 9676 h 10000"/>
                <a:gd name="connsiteX5" fmla="*/ 4373 w 10000"/>
                <a:gd name="connsiteY5" fmla="*/ 10000 h 10000"/>
                <a:gd name="connsiteX6" fmla="*/ 2941 w 10000"/>
                <a:gd name="connsiteY6" fmla="*/ 8253 h 10000"/>
                <a:gd name="connsiteX7" fmla="*/ 1348 w 10000"/>
                <a:gd name="connsiteY7" fmla="*/ 6484 h 10000"/>
                <a:gd name="connsiteX8" fmla="*/ 176 w 10000"/>
                <a:gd name="connsiteY8" fmla="*/ 3783 h 10000"/>
                <a:gd name="connsiteX9" fmla="*/ 0 w 10000"/>
                <a:gd name="connsiteY9" fmla="*/ 0 h 10000"/>
                <a:gd name="connsiteX0" fmla="*/ 118 w 10000"/>
                <a:gd name="connsiteY0" fmla="*/ 7 h 10000"/>
                <a:gd name="connsiteX1" fmla="*/ 9959 w 10000"/>
                <a:gd name="connsiteY1" fmla="*/ 0 h 10000"/>
                <a:gd name="connsiteX2" fmla="*/ 10000 w 10000"/>
                <a:gd name="connsiteY2" fmla="*/ 6212 h 10000"/>
                <a:gd name="connsiteX3" fmla="*/ 7897 w 10000"/>
                <a:gd name="connsiteY3" fmla="*/ 8183 h 10000"/>
                <a:gd name="connsiteX4" fmla="*/ 5984 w 10000"/>
                <a:gd name="connsiteY4" fmla="*/ 9676 h 10000"/>
                <a:gd name="connsiteX5" fmla="*/ 4373 w 10000"/>
                <a:gd name="connsiteY5" fmla="*/ 10000 h 10000"/>
                <a:gd name="connsiteX6" fmla="*/ 2941 w 10000"/>
                <a:gd name="connsiteY6" fmla="*/ 8253 h 10000"/>
                <a:gd name="connsiteX7" fmla="*/ 1348 w 10000"/>
                <a:gd name="connsiteY7" fmla="*/ 6607 h 10000"/>
                <a:gd name="connsiteX8" fmla="*/ 176 w 10000"/>
                <a:gd name="connsiteY8" fmla="*/ 3783 h 10000"/>
                <a:gd name="connsiteX9" fmla="*/ 0 w 10000"/>
                <a:gd name="connsiteY9" fmla="*/ 0 h 10000"/>
                <a:gd name="connsiteX0" fmla="*/ 118 w 10000"/>
                <a:gd name="connsiteY0" fmla="*/ 7 h 10000"/>
                <a:gd name="connsiteX1" fmla="*/ 9959 w 10000"/>
                <a:gd name="connsiteY1" fmla="*/ 0 h 10000"/>
                <a:gd name="connsiteX2" fmla="*/ 10000 w 10000"/>
                <a:gd name="connsiteY2" fmla="*/ 6212 h 10000"/>
                <a:gd name="connsiteX3" fmla="*/ 7897 w 10000"/>
                <a:gd name="connsiteY3" fmla="*/ 8183 h 10000"/>
                <a:gd name="connsiteX4" fmla="*/ 5984 w 10000"/>
                <a:gd name="connsiteY4" fmla="*/ 9676 h 10000"/>
                <a:gd name="connsiteX5" fmla="*/ 4373 w 10000"/>
                <a:gd name="connsiteY5" fmla="*/ 10000 h 10000"/>
                <a:gd name="connsiteX6" fmla="*/ 2941 w 10000"/>
                <a:gd name="connsiteY6" fmla="*/ 8253 h 10000"/>
                <a:gd name="connsiteX7" fmla="*/ 1348 w 10000"/>
                <a:gd name="connsiteY7" fmla="*/ 6607 h 10000"/>
                <a:gd name="connsiteX8" fmla="*/ 196 w 10000"/>
                <a:gd name="connsiteY8" fmla="*/ 3906 h 10000"/>
                <a:gd name="connsiteX9" fmla="*/ 0 w 10000"/>
                <a:gd name="connsiteY9" fmla="*/ 0 h 10000"/>
                <a:gd name="connsiteX0" fmla="*/ 118 w 10000"/>
                <a:gd name="connsiteY0" fmla="*/ 7 h 10811"/>
                <a:gd name="connsiteX1" fmla="*/ 9959 w 10000"/>
                <a:gd name="connsiteY1" fmla="*/ 0 h 10811"/>
                <a:gd name="connsiteX2" fmla="*/ 10000 w 10000"/>
                <a:gd name="connsiteY2" fmla="*/ 6212 h 10811"/>
                <a:gd name="connsiteX3" fmla="*/ 7897 w 10000"/>
                <a:gd name="connsiteY3" fmla="*/ 8183 h 10811"/>
                <a:gd name="connsiteX4" fmla="*/ 5984 w 10000"/>
                <a:gd name="connsiteY4" fmla="*/ 9676 h 10811"/>
                <a:gd name="connsiteX5" fmla="*/ 4752 w 10000"/>
                <a:gd name="connsiteY5" fmla="*/ 10811 h 10811"/>
                <a:gd name="connsiteX6" fmla="*/ 2941 w 10000"/>
                <a:gd name="connsiteY6" fmla="*/ 8253 h 10811"/>
                <a:gd name="connsiteX7" fmla="*/ 1348 w 10000"/>
                <a:gd name="connsiteY7" fmla="*/ 6607 h 10811"/>
                <a:gd name="connsiteX8" fmla="*/ 196 w 10000"/>
                <a:gd name="connsiteY8" fmla="*/ 3906 h 10811"/>
                <a:gd name="connsiteX9" fmla="*/ 0 w 10000"/>
                <a:gd name="connsiteY9" fmla="*/ 0 h 10811"/>
                <a:gd name="connsiteX0" fmla="*/ 118 w 10000"/>
                <a:gd name="connsiteY0" fmla="*/ 7 h 10811"/>
                <a:gd name="connsiteX1" fmla="*/ 9959 w 10000"/>
                <a:gd name="connsiteY1" fmla="*/ 0 h 10811"/>
                <a:gd name="connsiteX2" fmla="*/ 10000 w 10000"/>
                <a:gd name="connsiteY2" fmla="*/ 6212 h 10811"/>
                <a:gd name="connsiteX3" fmla="*/ 7897 w 10000"/>
                <a:gd name="connsiteY3" fmla="*/ 8183 h 10811"/>
                <a:gd name="connsiteX4" fmla="*/ 6304 w 10000"/>
                <a:gd name="connsiteY4" fmla="*/ 9651 h 10811"/>
                <a:gd name="connsiteX5" fmla="*/ 4752 w 10000"/>
                <a:gd name="connsiteY5" fmla="*/ 10811 h 10811"/>
                <a:gd name="connsiteX6" fmla="*/ 2941 w 10000"/>
                <a:gd name="connsiteY6" fmla="*/ 8253 h 10811"/>
                <a:gd name="connsiteX7" fmla="*/ 1348 w 10000"/>
                <a:gd name="connsiteY7" fmla="*/ 6607 h 10811"/>
                <a:gd name="connsiteX8" fmla="*/ 196 w 10000"/>
                <a:gd name="connsiteY8" fmla="*/ 3906 h 10811"/>
                <a:gd name="connsiteX9" fmla="*/ 0 w 10000"/>
                <a:gd name="connsiteY9" fmla="*/ 0 h 10811"/>
                <a:gd name="connsiteX0" fmla="*/ 118 w 10000"/>
                <a:gd name="connsiteY0" fmla="*/ 32 h 10836"/>
                <a:gd name="connsiteX1" fmla="*/ 9659 w 10000"/>
                <a:gd name="connsiteY1" fmla="*/ 0 h 10836"/>
                <a:gd name="connsiteX2" fmla="*/ 10000 w 10000"/>
                <a:gd name="connsiteY2" fmla="*/ 6237 h 10836"/>
                <a:gd name="connsiteX3" fmla="*/ 7897 w 10000"/>
                <a:gd name="connsiteY3" fmla="*/ 8208 h 10836"/>
                <a:gd name="connsiteX4" fmla="*/ 6304 w 10000"/>
                <a:gd name="connsiteY4" fmla="*/ 9676 h 10836"/>
                <a:gd name="connsiteX5" fmla="*/ 4752 w 10000"/>
                <a:gd name="connsiteY5" fmla="*/ 10836 h 10836"/>
                <a:gd name="connsiteX6" fmla="*/ 2941 w 10000"/>
                <a:gd name="connsiteY6" fmla="*/ 8278 h 10836"/>
                <a:gd name="connsiteX7" fmla="*/ 1348 w 10000"/>
                <a:gd name="connsiteY7" fmla="*/ 6632 h 10836"/>
                <a:gd name="connsiteX8" fmla="*/ 196 w 10000"/>
                <a:gd name="connsiteY8" fmla="*/ 3931 h 10836"/>
                <a:gd name="connsiteX9" fmla="*/ 0 w 10000"/>
                <a:gd name="connsiteY9" fmla="*/ 25 h 10836"/>
                <a:gd name="connsiteX0" fmla="*/ 118 w 9680"/>
                <a:gd name="connsiteY0" fmla="*/ 32 h 10836"/>
                <a:gd name="connsiteX1" fmla="*/ 9659 w 9680"/>
                <a:gd name="connsiteY1" fmla="*/ 0 h 10836"/>
                <a:gd name="connsiteX2" fmla="*/ 9680 w 9680"/>
                <a:gd name="connsiteY2" fmla="*/ 6237 h 10836"/>
                <a:gd name="connsiteX3" fmla="*/ 7897 w 9680"/>
                <a:gd name="connsiteY3" fmla="*/ 8208 h 10836"/>
                <a:gd name="connsiteX4" fmla="*/ 6304 w 9680"/>
                <a:gd name="connsiteY4" fmla="*/ 9676 h 10836"/>
                <a:gd name="connsiteX5" fmla="*/ 4752 w 9680"/>
                <a:gd name="connsiteY5" fmla="*/ 10836 h 10836"/>
                <a:gd name="connsiteX6" fmla="*/ 2941 w 9680"/>
                <a:gd name="connsiteY6" fmla="*/ 8278 h 10836"/>
                <a:gd name="connsiteX7" fmla="*/ 1348 w 9680"/>
                <a:gd name="connsiteY7" fmla="*/ 6632 h 10836"/>
                <a:gd name="connsiteX8" fmla="*/ 196 w 9680"/>
                <a:gd name="connsiteY8" fmla="*/ 3931 h 10836"/>
                <a:gd name="connsiteX9" fmla="*/ 0 w 9680"/>
                <a:gd name="connsiteY9" fmla="*/ 25 h 10836"/>
                <a:gd name="connsiteX0" fmla="*/ 122 w 10041"/>
                <a:gd name="connsiteY0" fmla="*/ 30 h 10000"/>
                <a:gd name="connsiteX1" fmla="*/ 9978 w 10041"/>
                <a:gd name="connsiteY1" fmla="*/ 0 h 10000"/>
                <a:gd name="connsiteX2" fmla="*/ 10041 w 10041"/>
                <a:gd name="connsiteY2" fmla="*/ 5756 h 10000"/>
                <a:gd name="connsiteX3" fmla="*/ 8158 w 10041"/>
                <a:gd name="connsiteY3" fmla="*/ 7575 h 10000"/>
                <a:gd name="connsiteX4" fmla="*/ 6512 w 10041"/>
                <a:gd name="connsiteY4" fmla="*/ 8929 h 10000"/>
                <a:gd name="connsiteX5" fmla="*/ 4909 w 10041"/>
                <a:gd name="connsiteY5" fmla="*/ 10000 h 10000"/>
                <a:gd name="connsiteX6" fmla="*/ 3038 w 10041"/>
                <a:gd name="connsiteY6" fmla="*/ 7639 h 10000"/>
                <a:gd name="connsiteX7" fmla="*/ 1393 w 10041"/>
                <a:gd name="connsiteY7" fmla="*/ 6120 h 10000"/>
                <a:gd name="connsiteX8" fmla="*/ 202 w 10041"/>
                <a:gd name="connsiteY8" fmla="*/ 3628 h 10000"/>
                <a:gd name="connsiteX9" fmla="*/ 0 w 10041"/>
                <a:gd name="connsiteY9" fmla="*/ 23 h 10000"/>
                <a:gd name="connsiteX0" fmla="*/ 143 w 10041"/>
                <a:gd name="connsiteY0" fmla="*/ 0 h 10287"/>
                <a:gd name="connsiteX1" fmla="*/ 9978 w 10041"/>
                <a:gd name="connsiteY1" fmla="*/ 287 h 10287"/>
                <a:gd name="connsiteX2" fmla="*/ 10041 w 10041"/>
                <a:gd name="connsiteY2" fmla="*/ 6043 h 10287"/>
                <a:gd name="connsiteX3" fmla="*/ 8158 w 10041"/>
                <a:gd name="connsiteY3" fmla="*/ 7862 h 10287"/>
                <a:gd name="connsiteX4" fmla="*/ 6512 w 10041"/>
                <a:gd name="connsiteY4" fmla="*/ 9216 h 10287"/>
                <a:gd name="connsiteX5" fmla="*/ 4909 w 10041"/>
                <a:gd name="connsiteY5" fmla="*/ 10287 h 10287"/>
                <a:gd name="connsiteX6" fmla="*/ 3038 w 10041"/>
                <a:gd name="connsiteY6" fmla="*/ 7926 h 10287"/>
                <a:gd name="connsiteX7" fmla="*/ 1393 w 10041"/>
                <a:gd name="connsiteY7" fmla="*/ 6407 h 10287"/>
                <a:gd name="connsiteX8" fmla="*/ 202 w 10041"/>
                <a:gd name="connsiteY8" fmla="*/ 3915 h 10287"/>
                <a:gd name="connsiteX9" fmla="*/ 0 w 10041"/>
                <a:gd name="connsiteY9" fmla="*/ 310 h 10287"/>
                <a:gd name="connsiteX0" fmla="*/ 143 w 10041"/>
                <a:gd name="connsiteY0" fmla="*/ 0 h 10287"/>
                <a:gd name="connsiteX1" fmla="*/ 9957 w 10041"/>
                <a:gd name="connsiteY1" fmla="*/ 38 h 10287"/>
                <a:gd name="connsiteX2" fmla="*/ 10041 w 10041"/>
                <a:gd name="connsiteY2" fmla="*/ 6043 h 10287"/>
                <a:gd name="connsiteX3" fmla="*/ 8158 w 10041"/>
                <a:gd name="connsiteY3" fmla="*/ 7862 h 10287"/>
                <a:gd name="connsiteX4" fmla="*/ 6512 w 10041"/>
                <a:gd name="connsiteY4" fmla="*/ 9216 h 10287"/>
                <a:gd name="connsiteX5" fmla="*/ 4909 w 10041"/>
                <a:gd name="connsiteY5" fmla="*/ 10287 h 10287"/>
                <a:gd name="connsiteX6" fmla="*/ 3038 w 10041"/>
                <a:gd name="connsiteY6" fmla="*/ 7926 h 10287"/>
                <a:gd name="connsiteX7" fmla="*/ 1393 w 10041"/>
                <a:gd name="connsiteY7" fmla="*/ 6407 h 10287"/>
                <a:gd name="connsiteX8" fmla="*/ 202 w 10041"/>
                <a:gd name="connsiteY8" fmla="*/ 3915 h 10287"/>
                <a:gd name="connsiteX9" fmla="*/ 0 w 10041"/>
                <a:gd name="connsiteY9" fmla="*/ 310 h 10287"/>
                <a:gd name="connsiteX0" fmla="*/ 143 w 10041"/>
                <a:gd name="connsiteY0" fmla="*/ 0 h 10287"/>
                <a:gd name="connsiteX1" fmla="*/ 9957 w 10041"/>
                <a:gd name="connsiteY1" fmla="*/ 38 h 10287"/>
                <a:gd name="connsiteX2" fmla="*/ 10041 w 10041"/>
                <a:gd name="connsiteY2" fmla="*/ 6043 h 10287"/>
                <a:gd name="connsiteX3" fmla="*/ 8158 w 10041"/>
                <a:gd name="connsiteY3" fmla="*/ 7862 h 10287"/>
                <a:gd name="connsiteX4" fmla="*/ 6512 w 10041"/>
                <a:gd name="connsiteY4" fmla="*/ 9216 h 10287"/>
                <a:gd name="connsiteX5" fmla="*/ 4909 w 10041"/>
                <a:gd name="connsiteY5" fmla="*/ 10287 h 10287"/>
                <a:gd name="connsiteX6" fmla="*/ 4354 w 10041"/>
                <a:gd name="connsiteY6" fmla="*/ 9558 h 10287"/>
                <a:gd name="connsiteX7" fmla="*/ 3038 w 10041"/>
                <a:gd name="connsiteY7" fmla="*/ 7926 h 10287"/>
                <a:gd name="connsiteX8" fmla="*/ 1393 w 10041"/>
                <a:gd name="connsiteY8" fmla="*/ 6407 h 10287"/>
                <a:gd name="connsiteX9" fmla="*/ 202 w 10041"/>
                <a:gd name="connsiteY9" fmla="*/ 3915 h 10287"/>
                <a:gd name="connsiteX10" fmla="*/ 0 w 10041"/>
                <a:gd name="connsiteY10" fmla="*/ 310 h 10287"/>
                <a:gd name="connsiteX0" fmla="*/ 143 w 10041"/>
                <a:gd name="connsiteY0" fmla="*/ 0 h 10400"/>
                <a:gd name="connsiteX1" fmla="*/ 9957 w 10041"/>
                <a:gd name="connsiteY1" fmla="*/ 38 h 10400"/>
                <a:gd name="connsiteX2" fmla="*/ 10041 w 10041"/>
                <a:gd name="connsiteY2" fmla="*/ 6043 h 10400"/>
                <a:gd name="connsiteX3" fmla="*/ 8158 w 10041"/>
                <a:gd name="connsiteY3" fmla="*/ 7862 h 10400"/>
                <a:gd name="connsiteX4" fmla="*/ 6512 w 10041"/>
                <a:gd name="connsiteY4" fmla="*/ 9216 h 10400"/>
                <a:gd name="connsiteX5" fmla="*/ 4228 w 10041"/>
                <a:gd name="connsiteY5" fmla="*/ 10400 h 10400"/>
                <a:gd name="connsiteX6" fmla="*/ 4354 w 10041"/>
                <a:gd name="connsiteY6" fmla="*/ 9558 h 10400"/>
                <a:gd name="connsiteX7" fmla="*/ 3038 w 10041"/>
                <a:gd name="connsiteY7" fmla="*/ 7926 h 10400"/>
                <a:gd name="connsiteX8" fmla="*/ 1393 w 10041"/>
                <a:gd name="connsiteY8" fmla="*/ 6407 h 10400"/>
                <a:gd name="connsiteX9" fmla="*/ 202 w 10041"/>
                <a:gd name="connsiteY9" fmla="*/ 3915 h 10400"/>
                <a:gd name="connsiteX10" fmla="*/ 0 w 10041"/>
                <a:gd name="connsiteY10" fmla="*/ 310 h 10400"/>
                <a:gd name="connsiteX0" fmla="*/ 143 w 10041"/>
                <a:gd name="connsiteY0" fmla="*/ 0 h 10400"/>
                <a:gd name="connsiteX1" fmla="*/ 9957 w 10041"/>
                <a:gd name="connsiteY1" fmla="*/ 38 h 10400"/>
                <a:gd name="connsiteX2" fmla="*/ 10041 w 10041"/>
                <a:gd name="connsiteY2" fmla="*/ 6043 h 10400"/>
                <a:gd name="connsiteX3" fmla="*/ 8158 w 10041"/>
                <a:gd name="connsiteY3" fmla="*/ 7862 h 10400"/>
                <a:gd name="connsiteX4" fmla="*/ 6512 w 10041"/>
                <a:gd name="connsiteY4" fmla="*/ 9216 h 10400"/>
                <a:gd name="connsiteX5" fmla="*/ 4228 w 10041"/>
                <a:gd name="connsiteY5" fmla="*/ 10400 h 10400"/>
                <a:gd name="connsiteX6" fmla="*/ 3962 w 10041"/>
                <a:gd name="connsiteY6" fmla="*/ 9671 h 10400"/>
                <a:gd name="connsiteX7" fmla="*/ 3038 w 10041"/>
                <a:gd name="connsiteY7" fmla="*/ 7926 h 10400"/>
                <a:gd name="connsiteX8" fmla="*/ 1393 w 10041"/>
                <a:gd name="connsiteY8" fmla="*/ 6407 h 10400"/>
                <a:gd name="connsiteX9" fmla="*/ 202 w 10041"/>
                <a:gd name="connsiteY9" fmla="*/ 3915 h 10400"/>
                <a:gd name="connsiteX10" fmla="*/ 0 w 10041"/>
                <a:gd name="connsiteY10" fmla="*/ 310 h 10400"/>
                <a:gd name="connsiteX0" fmla="*/ 143 w 10041"/>
                <a:gd name="connsiteY0" fmla="*/ 0 h 10400"/>
                <a:gd name="connsiteX1" fmla="*/ 9957 w 10041"/>
                <a:gd name="connsiteY1" fmla="*/ 38 h 10400"/>
                <a:gd name="connsiteX2" fmla="*/ 10041 w 10041"/>
                <a:gd name="connsiteY2" fmla="*/ 6043 h 10400"/>
                <a:gd name="connsiteX3" fmla="*/ 8158 w 10041"/>
                <a:gd name="connsiteY3" fmla="*/ 7862 h 10400"/>
                <a:gd name="connsiteX4" fmla="*/ 6718 w 10041"/>
                <a:gd name="connsiteY4" fmla="*/ 9624 h 10400"/>
                <a:gd name="connsiteX5" fmla="*/ 4228 w 10041"/>
                <a:gd name="connsiteY5" fmla="*/ 10400 h 10400"/>
                <a:gd name="connsiteX6" fmla="*/ 3962 w 10041"/>
                <a:gd name="connsiteY6" fmla="*/ 9671 h 10400"/>
                <a:gd name="connsiteX7" fmla="*/ 3038 w 10041"/>
                <a:gd name="connsiteY7" fmla="*/ 7926 h 10400"/>
                <a:gd name="connsiteX8" fmla="*/ 1393 w 10041"/>
                <a:gd name="connsiteY8" fmla="*/ 6407 h 10400"/>
                <a:gd name="connsiteX9" fmla="*/ 202 w 10041"/>
                <a:gd name="connsiteY9" fmla="*/ 3915 h 10400"/>
                <a:gd name="connsiteX10" fmla="*/ 0 w 10041"/>
                <a:gd name="connsiteY10" fmla="*/ 310 h 10400"/>
                <a:gd name="connsiteX0" fmla="*/ 143 w 10041"/>
                <a:gd name="connsiteY0" fmla="*/ 0 h 10400"/>
                <a:gd name="connsiteX1" fmla="*/ 9957 w 10041"/>
                <a:gd name="connsiteY1" fmla="*/ 38 h 10400"/>
                <a:gd name="connsiteX2" fmla="*/ 10041 w 10041"/>
                <a:gd name="connsiteY2" fmla="*/ 6043 h 10400"/>
                <a:gd name="connsiteX3" fmla="*/ 8385 w 10041"/>
                <a:gd name="connsiteY3" fmla="*/ 7953 h 10400"/>
                <a:gd name="connsiteX4" fmla="*/ 6718 w 10041"/>
                <a:gd name="connsiteY4" fmla="*/ 9624 h 10400"/>
                <a:gd name="connsiteX5" fmla="*/ 4228 w 10041"/>
                <a:gd name="connsiteY5" fmla="*/ 10400 h 10400"/>
                <a:gd name="connsiteX6" fmla="*/ 3962 w 10041"/>
                <a:gd name="connsiteY6" fmla="*/ 9671 h 10400"/>
                <a:gd name="connsiteX7" fmla="*/ 3038 w 10041"/>
                <a:gd name="connsiteY7" fmla="*/ 7926 h 10400"/>
                <a:gd name="connsiteX8" fmla="*/ 1393 w 10041"/>
                <a:gd name="connsiteY8" fmla="*/ 6407 h 10400"/>
                <a:gd name="connsiteX9" fmla="*/ 202 w 10041"/>
                <a:gd name="connsiteY9" fmla="*/ 3915 h 10400"/>
                <a:gd name="connsiteX10" fmla="*/ 0 w 10041"/>
                <a:gd name="connsiteY10" fmla="*/ 310 h 10400"/>
                <a:gd name="connsiteX0" fmla="*/ 143 w 10103"/>
                <a:gd name="connsiteY0" fmla="*/ 0 h 10400"/>
                <a:gd name="connsiteX1" fmla="*/ 9957 w 10103"/>
                <a:gd name="connsiteY1" fmla="*/ 38 h 10400"/>
                <a:gd name="connsiteX2" fmla="*/ 10103 w 10103"/>
                <a:gd name="connsiteY2" fmla="*/ 6179 h 10400"/>
                <a:gd name="connsiteX3" fmla="*/ 8385 w 10103"/>
                <a:gd name="connsiteY3" fmla="*/ 7953 h 10400"/>
                <a:gd name="connsiteX4" fmla="*/ 6718 w 10103"/>
                <a:gd name="connsiteY4" fmla="*/ 9624 h 10400"/>
                <a:gd name="connsiteX5" fmla="*/ 4228 w 10103"/>
                <a:gd name="connsiteY5" fmla="*/ 10400 h 10400"/>
                <a:gd name="connsiteX6" fmla="*/ 3962 w 10103"/>
                <a:gd name="connsiteY6" fmla="*/ 9671 h 10400"/>
                <a:gd name="connsiteX7" fmla="*/ 3038 w 10103"/>
                <a:gd name="connsiteY7" fmla="*/ 7926 h 10400"/>
                <a:gd name="connsiteX8" fmla="*/ 1393 w 10103"/>
                <a:gd name="connsiteY8" fmla="*/ 6407 h 10400"/>
                <a:gd name="connsiteX9" fmla="*/ 202 w 10103"/>
                <a:gd name="connsiteY9" fmla="*/ 3915 h 10400"/>
                <a:gd name="connsiteX10" fmla="*/ 0 w 10103"/>
                <a:gd name="connsiteY10" fmla="*/ 310 h 10400"/>
                <a:gd name="connsiteX0" fmla="*/ 143 w 10103"/>
                <a:gd name="connsiteY0" fmla="*/ 0 h 10037"/>
                <a:gd name="connsiteX1" fmla="*/ 9957 w 10103"/>
                <a:gd name="connsiteY1" fmla="*/ 38 h 10037"/>
                <a:gd name="connsiteX2" fmla="*/ 10103 w 10103"/>
                <a:gd name="connsiteY2" fmla="*/ 6179 h 10037"/>
                <a:gd name="connsiteX3" fmla="*/ 8385 w 10103"/>
                <a:gd name="connsiteY3" fmla="*/ 7953 h 10037"/>
                <a:gd name="connsiteX4" fmla="*/ 6718 w 10103"/>
                <a:gd name="connsiteY4" fmla="*/ 9624 h 10037"/>
                <a:gd name="connsiteX5" fmla="*/ 4166 w 10103"/>
                <a:gd name="connsiteY5" fmla="*/ 10037 h 10037"/>
                <a:gd name="connsiteX6" fmla="*/ 3962 w 10103"/>
                <a:gd name="connsiteY6" fmla="*/ 9671 h 10037"/>
                <a:gd name="connsiteX7" fmla="*/ 3038 w 10103"/>
                <a:gd name="connsiteY7" fmla="*/ 7926 h 10037"/>
                <a:gd name="connsiteX8" fmla="*/ 1393 w 10103"/>
                <a:gd name="connsiteY8" fmla="*/ 6407 h 10037"/>
                <a:gd name="connsiteX9" fmla="*/ 202 w 10103"/>
                <a:gd name="connsiteY9" fmla="*/ 3915 h 10037"/>
                <a:gd name="connsiteX10" fmla="*/ 0 w 10103"/>
                <a:gd name="connsiteY10" fmla="*/ 310 h 10037"/>
                <a:gd name="connsiteX0" fmla="*/ 143 w 10103"/>
                <a:gd name="connsiteY0" fmla="*/ 0 h 10037"/>
                <a:gd name="connsiteX1" fmla="*/ 9957 w 10103"/>
                <a:gd name="connsiteY1" fmla="*/ 38 h 10037"/>
                <a:gd name="connsiteX2" fmla="*/ 10103 w 10103"/>
                <a:gd name="connsiteY2" fmla="*/ 6179 h 10037"/>
                <a:gd name="connsiteX3" fmla="*/ 8385 w 10103"/>
                <a:gd name="connsiteY3" fmla="*/ 7953 h 10037"/>
                <a:gd name="connsiteX4" fmla="*/ 6718 w 10103"/>
                <a:gd name="connsiteY4" fmla="*/ 9624 h 10037"/>
                <a:gd name="connsiteX5" fmla="*/ 4166 w 10103"/>
                <a:gd name="connsiteY5" fmla="*/ 10037 h 10037"/>
                <a:gd name="connsiteX6" fmla="*/ 3632 w 10103"/>
                <a:gd name="connsiteY6" fmla="*/ 9082 h 10037"/>
                <a:gd name="connsiteX7" fmla="*/ 3038 w 10103"/>
                <a:gd name="connsiteY7" fmla="*/ 7926 h 10037"/>
                <a:gd name="connsiteX8" fmla="*/ 1393 w 10103"/>
                <a:gd name="connsiteY8" fmla="*/ 6407 h 10037"/>
                <a:gd name="connsiteX9" fmla="*/ 202 w 10103"/>
                <a:gd name="connsiteY9" fmla="*/ 3915 h 10037"/>
                <a:gd name="connsiteX10" fmla="*/ 0 w 10103"/>
                <a:gd name="connsiteY10" fmla="*/ 310 h 10037"/>
                <a:gd name="connsiteX0" fmla="*/ 143 w 10103"/>
                <a:gd name="connsiteY0" fmla="*/ 0 h 9946"/>
                <a:gd name="connsiteX1" fmla="*/ 9957 w 10103"/>
                <a:gd name="connsiteY1" fmla="*/ 38 h 9946"/>
                <a:gd name="connsiteX2" fmla="*/ 10103 w 10103"/>
                <a:gd name="connsiteY2" fmla="*/ 6179 h 9946"/>
                <a:gd name="connsiteX3" fmla="*/ 8385 w 10103"/>
                <a:gd name="connsiteY3" fmla="*/ 7953 h 9946"/>
                <a:gd name="connsiteX4" fmla="*/ 6718 w 10103"/>
                <a:gd name="connsiteY4" fmla="*/ 9624 h 9946"/>
                <a:gd name="connsiteX5" fmla="*/ 4145 w 10103"/>
                <a:gd name="connsiteY5" fmla="*/ 9946 h 9946"/>
                <a:gd name="connsiteX6" fmla="*/ 3632 w 10103"/>
                <a:gd name="connsiteY6" fmla="*/ 9082 h 9946"/>
                <a:gd name="connsiteX7" fmla="*/ 3038 w 10103"/>
                <a:gd name="connsiteY7" fmla="*/ 7926 h 9946"/>
                <a:gd name="connsiteX8" fmla="*/ 1393 w 10103"/>
                <a:gd name="connsiteY8" fmla="*/ 6407 h 9946"/>
                <a:gd name="connsiteX9" fmla="*/ 202 w 10103"/>
                <a:gd name="connsiteY9" fmla="*/ 3915 h 9946"/>
                <a:gd name="connsiteX10" fmla="*/ 0 w 10103"/>
                <a:gd name="connsiteY10" fmla="*/ 310 h 9946"/>
                <a:gd name="connsiteX0" fmla="*/ 142 w 10000"/>
                <a:gd name="connsiteY0" fmla="*/ 0 h 10000"/>
                <a:gd name="connsiteX1" fmla="*/ 9855 w 10000"/>
                <a:gd name="connsiteY1" fmla="*/ 38 h 10000"/>
                <a:gd name="connsiteX2" fmla="*/ 10000 w 10000"/>
                <a:gd name="connsiteY2" fmla="*/ 6213 h 10000"/>
                <a:gd name="connsiteX3" fmla="*/ 8300 w 10000"/>
                <a:gd name="connsiteY3" fmla="*/ 7996 h 10000"/>
                <a:gd name="connsiteX4" fmla="*/ 6527 w 10000"/>
                <a:gd name="connsiteY4" fmla="*/ 9972 h 10000"/>
                <a:gd name="connsiteX5" fmla="*/ 4103 w 10000"/>
                <a:gd name="connsiteY5" fmla="*/ 10000 h 10000"/>
                <a:gd name="connsiteX6" fmla="*/ 3595 w 10000"/>
                <a:gd name="connsiteY6" fmla="*/ 9131 h 10000"/>
                <a:gd name="connsiteX7" fmla="*/ 3007 w 10000"/>
                <a:gd name="connsiteY7" fmla="*/ 7969 h 10000"/>
                <a:gd name="connsiteX8" fmla="*/ 1379 w 10000"/>
                <a:gd name="connsiteY8" fmla="*/ 6442 h 10000"/>
                <a:gd name="connsiteX9" fmla="*/ 200 w 10000"/>
                <a:gd name="connsiteY9" fmla="*/ 3936 h 10000"/>
                <a:gd name="connsiteX10" fmla="*/ 0 w 10000"/>
                <a:gd name="connsiteY10" fmla="*/ 3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142" y="0"/>
                  </a:moveTo>
                  <a:lnTo>
                    <a:pt x="9855" y="38"/>
                  </a:lnTo>
                  <a:cubicBezTo>
                    <a:pt x="9870" y="1960"/>
                    <a:pt x="9986" y="4291"/>
                    <a:pt x="10000" y="6213"/>
                  </a:cubicBezTo>
                  <a:lnTo>
                    <a:pt x="8300" y="7996"/>
                  </a:lnTo>
                  <a:lnTo>
                    <a:pt x="6527" y="9972"/>
                  </a:lnTo>
                  <a:lnTo>
                    <a:pt x="4103" y="10000"/>
                  </a:lnTo>
                  <a:cubicBezTo>
                    <a:pt x="4015" y="9756"/>
                    <a:pt x="3683" y="9376"/>
                    <a:pt x="3595" y="9131"/>
                  </a:cubicBezTo>
                  <a:lnTo>
                    <a:pt x="3007" y="7969"/>
                  </a:lnTo>
                  <a:lnTo>
                    <a:pt x="1379" y="6442"/>
                  </a:lnTo>
                  <a:lnTo>
                    <a:pt x="200" y="3936"/>
                  </a:lnTo>
                  <a:cubicBezTo>
                    <a:pt x="141" y="2766"/>
                    <a:pt x="60" y="1482"/>
                    <a:pt x="0" y="312"/>
                  </a:cubicBezTo>
                </a:path>
              </a:pathLst>
            </a:custGeom>
            <a:solidFill>
              <a:srgbClr val="FF00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38992" name="Text Box 16"/>
            <p:cNvSpPr txBox="1">
              <a:spLocks noChangeArrowheads="1"/>
            </p:cNvSpPr>
            <p:nvPr/>
          </p:nvSpPr>
          <p:spPr bwMode="auto">
            <a:xfrm>
              <a:off x="3878" y="464"/>
              <a:ext cx="75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 Regular"/>
                </a:rPr>
                <a:t>Unstable</a:t>
              </a:r>
            </a:p>
          </p:txBody>
        </p:sp>
      </p:grpSp>
      <p:grpSp>
        <p:nvGrpSpPr>
          <p:cNvPr id="639000" name="Group 24"/>
          <p:cNvGrpSpPr>
            <a:grpSpLocks/>
          </p:cNvGrpSpPr>
          <p:nvPr/>
        </p:nvGrpSpPr>
        <p:grpSpPr bwMode="auto">
          <a:xfrm>
            <a:off x="7317762" y="4276919"/>
            <a:ext cx="1630363" cy="1863726"/>
            <a:chOff x="4470" y="2756"/>
            <a:chExt cx="1027" cy="1174"/>
          </a:xfrm>
        </p:grpSpPr>
        <p:sp>
          <p:nvSpPr>
            <p:cNvPr id="638994" name="Freeform 18"/>
            <p:cNvSpPr>
              <a:spLocks/>
            </p:cNvSpPr>
            <p:nvPr/>
          </p:nvSpPr>
          <p:spPr bwMode="auto">
            <a:xfrm>
              <a:off x="4470" y="2756"/>
              <a:ext cx="1027" cy="1174"/>
            </a:xfrm>
            <a:custGeom>
              <a:avLst/>
              <a:gdLst>
                <a:gd name="T0" fmla="*/ 0 w 991"/>
                <a:gd name="T1" fmla="*/ 91 h 1138"/>
                <a:gd name="T2" fmla="*/ 246 w 991"/>
                <a:gd name="T3" fmla="*/ 0 h 1138"/>
                <a:gd name="T4" fmla="*/ 443 w 991"/>
                <a:gd name="T5" fmla="*/ 379 h 1138"/>
                <a:gd name="T6" fmla="*/ 829 w 991"/>
                <a:gd name="T7" fmla="*/ 772 h 1138"/>
                <a:gd name="T8" fmla="*/ 991 w 991"/>
                <a:gd name="T9" fmla="*/ 934 h 1138"/>
                <a:gd name="T10" fmla="*/ 759 w 991"/>
                <a:gd name="T11" fmla="*/ 1138 h 1138"/>
                <a:gd name="T12" fmla="*/ 450 w 991"/>
                <a:gd name="T13" fmla="*/ 835 h 1138"/>
                <a:gd name="T14" fmla="*/ 183 w 991"/>
                <a:gd name="T15" fmla="*/ 569 h 1138"/>
                <a:gd name="T16" fmla="*/ 28 w 991"/>
                <a:gd name="T17" fmla="*/ 245 h 1138"/>
                <a:gd name="T18" fmla="*/ 0 w 991"/>
                <a:gd name="T19" fmla="*/ 91 h 1138"/>
                <a:gd name="connsiteX0" fmla="*/ 0 w 10000"/>
                <a:gd name="connsiteY0" fmla="*/ 800 h 10000"/>
                <a:gd name="connsiteX1" fmla="*/ 2482 w 10000"/>
                <a:gd name="connsiteY1" fmla="*/ 0 h 10000"/>
                <a:gd name="connsiteX2" fmla="*/ 4470 w 10000"/>
                <a:gd name="connsiteY2" fmla="*/ 3330 h 10000"/>
                <a:gd name="connsiteX3" fmla="*/ 8365 w 10000"/>
                <a:gd name="connsiteY3" fmla="*/ 6784 h 10000"/>
                <a:gd name="connsiteX4" fmla="*/ 10000 w 10000"/>
                <a:gd name="connsiteY4" fmla="*/ 8207 h 10000"/>
                <a:gd name="connsiteX5" fmla="*/ 7659 w 10000"/>
                <a:gd name="connsiteY5" fmla="*/ 10000 h 10000"/>
                <a:gd name="connsiteX6" fmla="*/ 4095 w 10000"/>
                <a:gd name="connsiteY6" fmla="*/ 7570 h 10000"/>
                <a:gd name="connsiteX7" fmla="*/ 1847 w 10000"/>
                <a:gd name="connsiteY7" fmla="*/ 5000 h 10000"/>
                <a:gd name="connsiteX8" fmla="*/ 283 w 10000"/>
                <a:gd name="connsiteY8" fmla="*/ 2153 h 10000"/>
                <a:gd name="connsiteX9" fmla="*/ 0 w 10000"/>
                <a:gd name="connsiteY9" fmla="*/ 800 h 10000"/>
                <a:gd name="connsiteX0" fmla="*/ 0 w 10000"/>
                <a:gd name="connsiteY0" fmla="*/ 800 h 10427"/>
                <a:gd name="connsiteX1" fmla="*/ 2482 w 10000"/>
                <a:gd name="connsiteY1" fmla="*/ 0 h 10427"/>
                <a:gd name="connsiteX2" fmla="*/ 4470 w 10000"/>
                <a:gd name="connsiteY2" fmla="*/ 3330 h 10427"/>
                <a:gd name="connsiteX3" fmla="*/ 8365 w 10000"/>
                <a:gd name="connsiteY3" fmla="*/ 6784 h 10427"/>
                <a:gd name="connsiteX4" fmla="*/ 10000 w 10000"/>
                <a:gd name="connsiteY4" fmla="*/ 8207 h 10427"/>
                <a:gd name="connsiteX5" fmla="*/ 7347 w 10000"/>
                <a:gd name="connsiteY5" fmla="*/ 10427 h 10427"/>
                <a:gd name="connsiteX6" fmla="*/ 4095 w 10000"/>
                <a:gd name="connsiteY6" fmla="*/ 7570 h 10427"/>
                <a:gd name="connsiteX7" fmla="*/ 1847 w 10000"/>
                <a:gd name="connsiteY7" fmla="*/ 5000 h 10427"/>
                <a:gd name="connsiteX8" fmla="*/ 283 w 10000"/>
                <a:gd name="connsiteY8" fmla="*/ 2153 h 10427"/>
                <a:gd name="connsiteX9" fmla="*/ 0 w 10000"/>
                <a:gd name="connsiteY9" fmla="*/ 800 h 10427"/>
                <a:gd name="connsiteX0" fmla="*/ 0 w 8365"/>
                <a:gd name="connsiteY0" fmla="*/ 800 h 10427"/>
                <a:gd name="connsiteX1" fmla="*/ 2482 w 8365"/>
                <a:gd name="connsiteY1" fmla="*/ 0 h 10427"/>
                <a:gd name="connsiteX2" fmla="*/ 4470 w 8365"/>
                <a:gd name="connsiteY2" fmla="*/ 3330 h 10427"/>
                <a:gd name="connsiteX3" fmla="*/ 8365 w 8365"/>
                <a:gd name="connsiteY3" fmla="*/ 6784 h 10427"/>
                <a:gd name="connsiteX4" fmla="*/ 8261 w 8365"/>
                <a:gd name="connsiteY4" fmla="*/ 9178 h 10427"/>
                <a:gd name="connsiteX5" fmla="*/ 7347 w 8365"/>
                <a:gd name="connsiteY5" fmla="*/ 10427 h 10427"/>
                <a:gd name="connsiteX6" fmla="*/ 4095 w 8365"/>
                <a:gd name="connsiteY6" fmla="*/ 7570 h 10427"/>
                <a:gd name="connsiteX7" fmla="*/ 1847 w 8365"/>
                <a:gd name="connsiteY7" fmla="*/ 5000 h 10427"/>
                <a:gd name="connsiteX8" fmla="*/ 283 w 8365"/>
                <a:gd name="connsiteY8" fmla="*/ 2153 h 10427"/>
                <a:gd name="connsiteX9" fmla="*/ 0 w 8365"/>
                <a:gd name="connsiteY9" fmla="*/ 800 h 10427"/>
                <a:gd name="connsiteX0" fmla="*/ 0 w 9876"/>
                <a:gd name="connsiteY0" fmla="*/ 767 h 10000"/>
                <a:gd name="connsiteX1" fmla="*/ 2967 w 9876"/>
                <a:gd name="connsiteY1" fmla="*/ 0 h 10000"/>
                <a:gd name="connsiteX2" fmla="*/ 5344 w 9876"/>
                <a:gd name="connsiteY2" fmla="*/ 3194 h 10000"/>
                <a:gd name="connsiteX3" fmla="*/ 7441 w 9876"/>
                <a:gd name="connsiteY3" fmla="*/ 6618 h 10000"/>
                <a:gd name="connsiteX4" fmla="*/ 9876 w 9876"/>
                <a:gd name="connsiteY4" fmla="*/ 8802 h 10000"/>
                <a:gd name="connsiteX5" fmla="*/ 8783 w 9876"/>
                <a:gd name="connsiteY5" fmla="*/ 10000 h 10000"/>
                <a:gd name="connsiteX6" fmla="*/ 4895 w 9876"/>
                <a:gd name="connsiteY6" fmla="*/ 7260 h 10000"/>
                <a:gd name="connsiteX7" fmla="*/ 2208 w 9876"/>
                <a:gd name="connsiteY7" fmla="*/ 4795 h 10000"/>
                <a:gd name="connsiteX8" fmla="*/ 338 w 9876"/>
                <a:gd name="connsiteY8" fmla="*/ 2065 h 10000"/>
                <a:gd name="connsiteX9" fmla="*/ 0 w 9876"/>
                <a:gd name="connsiteY9" fmla="*/ 767 h 10000"/>
                <a:gd name="connsiteX0" fmla="*/ 0 w 10000"/>
                <a:gd name="connsiteY0" fmla="*/ 1028 h 10261"/>
                <a:gd name="connsiteX1" fmla="*/ 2302 w 10000"/>
                <a:gd name="connsiteY1" fmla="*/ 0 h 10261"/>
                <a:gd name="connsiteX2" fmla="*/ 5411 w 10000"/>
                <a:gd name="connsiteY2" fmla="*/ 3455 h 10261"/>
                <a:gd name="connsiteX3" fmla="*/ 7534 w 10000"/>
                <a:gd name="connsiteY3" fmla="*/ 6879 h 10261"/>
                <a:gd name="connsiteX4" fmla="*/ 10000 w 10000"/>
                <a:gd name="connsiteY4" fmla="*/ 9063 h 10261"/>
                <a:gd name="connsiteX5" fmla="*/ 8893 w 10000"/>
                <a:gd name="connsiteY5" fmla="*/ 10261 h 10261"/>
                <a:gd name="connsiteX6" fmla="*/ 4956 w 10000"/>
                <a:gd name="connsiteY6" fmla="*/ 7521 h 10261"/>
                <a:gd name="connsiteX7" fmla="*/ 2236 w 10000"/>
                <a:gd name="connsiteY7" fmla="*/ 5056 h 10261"/>
                <a:gd name="connsiteX8" fmla="*/ 342 w 10000"/>
                <a:gd name="connsiteY8" fmla="*/ 2326 h 10261"/>
                <a:gd name="connsiteX9" fmla="*/ 0 w 10000"/>
                <a:gd name="connsiteY9" fmla="*/ 1028 h 10261"/>
                <a:gd name="connsiteX0" fmla="*/ 0 w 10216"/>
                <a:gd name="connsiteY0" fmla="*/ 1587 h 10261"/>
                <a:gd name="connsiteX1" fmla="*/ 2518 w 10216"/>
                <a:gd name="connsiteY1" fmla="*/ 0 h 10261"/>
                <a:gd name="connsiteX2" fmla="*/ 5627 w 10216"/>
                <a:gd name="connsiteY2" fmla="*/ 3455 h 10261"/>
                <a:gd name="connsiteX3" fmla="*/ 7750 w 10216"/>
                <a:gd name="connsiteY3" fmla="*/ 6879 h 10261"/>
                <a:gd name="connsiteX4" fmla="*/ 10216 w 10216"/>
                <a:gd name="connsiteY4" fmla="*/ 9063 h 10261"/>
                <a:gd name="connsiteX5" fmla="*/ 9109 w 10216"/>
                <a:gd name="connsiteY5" fmla="*/ 10261 h 10261"/>
                <a:gd name="connsiteX6" fmla="*/ 5172 w 10216"/>
                <a:gd name="connsiteY6" fmla="*/ 7521 h 10261"/>
                <a:gd name="connsiteX7" fmla="*/ 2452 w 10216"/>
                <a:gd name="connsiteY7" fmla="*/ 5056 h 10261"/>
                <a:gd name="connsiteX8" fmla="*/ 558 w 10216"/>
                <a:gd name="connsiteY8" fmla="*/ 2326 h 10261"/>
                <a:gd name="connsiteX9" fmla="*/ 0 w 10216"/>
                <a:gd name="connsiteY9" fmla="*/ 1587 h 10261"/>
                <a:gd name="connsiteX0" fmla="*/ 0 w 10216"/>
                <a:gd name="connsiteY0" fmla="*/ 1587 h 10261"/>
                <a:gd name="connsiteX1" fmla="*/ 2518 w 10216"/>
                <a:gd name="connsiteY1" fmla="*/ 0 h 10261"/>
                <a:gd name="connsiteX2" fmla="*/ 5627 w 10216"/>
                <a:gd name="connsiteY2" fmla="*/ 3455 h 10261"/>
                <a:gd name="connsiteX3" fmla="*/ 7750 w 10216"/>
                <a:gd name="connsiteY3" fmla="*/ 6879 h 10261"/>
                <a:gd name="connsiteX4" fmla="*/ 10216 w 10216"/>
                <a:gd name="connsiteY4" fmla="*/ 9063 h 10261"/>
                <a:gd name="connsiteX5" fmla="*/ 9109 w 10216"/>
                <a:gd name="connsiteY5" fmla="*/ 10261 h 10261"/>
                <a:gd name="connsiteX6" fmla="*/ 5172 w 10216"/>
                <a:gd name="connsiteY6" fmla="*/ 7521 h 10261"/>
                <a:gd name="connsiteX7" fmla="*/ 2452 w 10216"/>
                <a:gd name="connsiteY7" fmla="*/ 5056 h 10261"/>
                <a:gd name="connsiteX8" fmla="*/ 1637 w 10216"/>
                <a:gd name="connsiteY8" fmla="*/ 3108 h 10261"/>
                <a:gd name="connsiteX9" fmla="*/ 0 w 10216"/>
                <a:gd name="connsiteY9" fmla="*/ 1587 h 10261"/>
                <a:gd name="connsiteX0" fmla="*/ 0 w 10216"/>
                <a:gd name="connsiteY0" fmla="*/ 1587 h 10261"/>
                <a:gd name="connsiteX1" fmla="*/ 2518 w 10216"/>
                <a:gd name="connsiteY1" fmla="*/ 0 h 10261"/>
                <a:gd name="connsiteX2" fmla="*/ 5627 w 10216"/>
                <a:gd name="connsiteY2" fmla="*/ 3455 h 10261"/>
                <a:gd name="connsiteX3" fmla="*/ 7750 w 10216"/>
                <a:gd name="connsiteY3" fmla="*/ 6879 h 10261"/>
                <a:gd name="connsiteX4" fmla="*/ 10216 w 10216"/>
                <a:gd name="connsiteY4" fmla="*/ 9063 h 10261"/>
                <a:gd name="connsiteX5" fmla="*/ 9109 w 10216"/>
                <a:gd name="connsiteY5" fmla="*/ 10261 h 10261"/>
                <a:gd name="connsiteX6" fmla="*/ 5172 w 10216"/>
                <a:gd name="connsiteY6" fmla="*/ 7521 h 10261"/>
                <a:gd name="connsiteX7" fmla="*/ 3153 w 10216"/>
                <a:gd name="connsiteY7" fmla="*/ 5503 h 10261"/>
                <a:gd name="connsiteX8" fmla="*/ 1637 w 10216"/>
                <a:gd name="connsiteY8" fmla="*/ 3108 h 10261"/>
                <a:gd name="connsiteX9" fmla="*/ 0 w 10216"/>
                <a:gd name="connsiteY9" fmla="*/ 1587 h 10261"/>
                <a:gd name="connsiteX0" fmla="*/ 0 w 10216"/>
                <a:gd name="connsiteY0" fmla="*/ 1587 h 10261"/>
                <a:gd name="connsiteX1" fmla="*/ 2518 w 10216"/>
                <a:gd name="connsiteY1" fmla="*/ 0 h 10261"/>
                <a:gd name="connsiteX2" fmla="*/ 5627 w 10216"/>
                <a:gd name="connsiteY2" fmla="*/ 3455 h 10261"/>
                <a:gd name="connsiteX3" fmla="*/ 7750 w 10216"/>
                <a:gd name="connsiteY3" fmla="*/ 6879 h 10261"/>
                <a:gd name="connsiteX4" fmla="*/ 10216 w 10216"/>
                <a:gd name="connsiteY4" fmla="*/ 9063 h 10261"/>
                <a:gd name="connsiteX5" fmla="*/ 9109 w 10216"/>
                <a:gd name="connsiteY5" fmla="*/ 10261 h 10261"/>
                <a:gd name="connsiteX6" fmla="*/ 4848 w 10216"/>
                <a:gd name="connsiteY6" fmla="*/ 7782 h 10261"/>
                <a:gd name="connsiteX7" fmla="*/ 3153 w 10216"/>
                <a:gd name="connsiteY7" fmla="*/ 5503 h 10261"/>
                <a:gd name="connsiteX8" fmla="*/ 1637 w 10216"/>
                <a:gd name="connsiteY8" fmla="*/ 3108 h 10261"/>
                <a:gd name="connsiteX9" fmla="*/ 0 w 10216"/>
                <a:gd name="connsiteY9" fmla="*/ 1587 h 10261"/>
                <a:gd name="connsiteX0" fmla="*/ 0 w 10216"/>
                <a:gd name="connsiteY0" fmla="*/ 1587 h 10112"/>
                <a:gd name="connsiteX1" fmla="*/ 2518 w 10216"/>
                <a:gd name="connsiteY1" fmla="*/ 0 h 10112"/>
                <a:gd name="connsiteX2" fmla="*/ 5627 w 10216"/>
                <a:gd name="connsiteY2" fmla="*/ 3455 h 10112"/>
                <a:gd name="connsiteX3" fmla="*/ 7750 w 10216"/>
                <a:gd name="connsiteY3" fmla="*/ 6879 h 10112"/>
                <a:gd name="connsiteX4" fmla="*/ 10216 w 10216"/>
                <a:gd name="connsiteY4" fmla="*/ 9063 h 10112"/>
                <a:gd name="connsiteX5" fmla="*/ 8030 w 10216"/>
                <a:gd name="connsiteY5" fmla="*/ 10112 h 10112"/>
                <a:gd name="connsiteX6" fmla="*/ 4848 w 10216"/>
                <a:gd name="connsiteY6" fmla="*/ 7782 h 10112"/>
                <a:gd name="connsiteX7" fmla="*/ 3153 w 10216"/>
                <a:gd name="connsiteY7" fmla="*/ 5503 h 10112"/>
                <a:gd name="connsiteX8" fmla="*/ 1637 w 10216"/>
                <a:gd name="connsiteY8" fmla="*/ 3108 h 10112"/>
                <a:gd name="connsiteX9" fmla="*/ 0 w 10216"/>
                <a:gd name="connsiteY9" fmla="*/ 1587 h 10112"/>
                <a:gd name="connsiteX0" fmla="*/ 0 w 12536"/>
                <a:gd name="connsiteY0" fmla="*/ 358 h 10112"/>
                <a:gd name="connsiteX1" fmla="*/ 4838 w 12536"/>
                <a:gd name="connsiteY1" fmla="*/ 0 h 10112"/>
                <a:gd name="connsiteX2" fmla="*/ 7947 w 12536"/>
                <a:gd name="connsiteY2" fmla="*/ 3455 h 10112"/>
                <a:gd name="connsiteX3" fmla="*/ 10070 w 12536"/>
                <a:gd name="connsiteY3" fmla="*/ 6879 h 10112"/>
                <a:gd name="connsiteX4" fmla="*/ 12536 w 12536"/>
                <a:gd name="connsiteY4" fmla="*/ 9063 h 10112"/>
                <a:gd name="connsiteX5" fmla="*/ 10350 w 12536"/>
                <a:gd name="connsiteY5" fmla="*/ 10112 h 10112"/>
                <a:gd name="connsiteX6" fmla="*/ 7168 w 12536"/>
                <a:gd name="connsiteY6" fmla="*/ 7782 h 10112"/>
                <a:gd name="connsiteX7" fmla="*/ 5473 w 12536"/>
                <a:gd name="connsiteY7" fmla="*/ 5503 h 10112"/>
                <a:gd name="connsiteX8" fmla="*/ 3957 w 12536"/>
                <a:gd name="connsiteY8" fmla="*/ 3108 h 10112"/>
                <a:gd name="connsiteX9" fmla="*/ 0 w 12536"/>
                <a:gd name="connsiteY9" fmla="*/ 358 h 10112"/>
                <a:gd name="connsiteX0" fmla="*/ 0 w 12536"/>
                <a:gd name="connsiteY0" fmla="*/ 246 h 10112"/>
                <a:gd name="connsiteX1" fmla="*/ 4838 w 12536"/>
                <a:gd name="connsiteY1" fmla="*/ 0 h 10112"/>
                <a:gd name="connsiteX2" fmla="*/ 7947 w 12536"/>
                <a:gd name="connsiteY2" fmla="*/ 3455 h 10112"/>
                <a:gd name="connsiteX3" fmla="*/ 10070 w 12536"/>
                <a:gd name="connsiteY3" fmla="*/ 6879 h 10112"/>
                <a:gd name="connsiteX4" fmla="*/ 12536 w 12536"/>
                <a:gd name="connsiteY4" fmla="*/ 9063 h 10112"/>
                <a:gd name="connsiteX5" fmla="*/ 10350 w 12536"/>
                <a:gd name="connsiteY5" fmla="*/ 10112 h 10112"/>
                <a:gd name="connsiteX6" fmla="*/ 7168 w 12536"/>
                <a:gd name="connsiteY6" fmla="*/ 7782 h 10112"/>
                <a:gd name="connsiteX7" fmla="*/ 5473 w 12536"/>
                <a:gd name="connsiteY7" fmla="*/ 5503 h 10112"/>
                <a:gd name="connsiteX8" fmla="*/ 3957 w 12536"/>
                <a:gd name="connsiteY8" fmla="*/ 3108 h 10112"/>
                <a:gd name="connsiteX9" fmla="*/ 0 w 12536"/>
                <a:gd name="connsiteY9" fmla="*/ 246 h 10112"/>
                <a:gd name="connsiteX0" fmla="*/ 0 w 12536"/>
                <a:gd name="connsiteY0" fmla="*/ 23 h 9889"/>
                <a:gd name="connsiteX1" fmla="*/ 5054 w 12536"/>
                <a:gd name="connsiteY1" fmla="*/ 0 h 9889"/>
                <a:gd name="connsiteX2" fmla="*/ 7947 w 12536"/>
                <a:gd name="connsiteY2" fmla="*/ 3232 h 9889"/>
                <a:gd name="connsiteX3" fmla="*/ 10070 w 12536"/>
                <a:gd name="connsiteY3" fmla="*/ 6656 h 9889"/>
                <a:gd name="connsiteX4" fmla="*/ 12536 w 12536"/>
                <a:gd name="connsiteY4" fmla="*/ 8840 h 9889"/>
                <a:gd name="connsiteX5" fmla="*/ 10350 w 12536"/>
                <a:gd name="connsiteY5" fmla="*/ 9889 h 9889"/>
                <a:gd name="connsiteX6" fmla="*/ 7168 w 12536"/>
                <a:gd name="connsiteY6" fmla="*/ 7559 h 9889"/>
                <a:gd name="connsiteX7" fmla="*/ 5473 w 12536"/>
                <a:gd name="connsiteY7" fmla="*/ 5280 h 9889"/>
                <a:gd name="connsiteX8" fmla="*/ 3957 w 12536"/>
                <a:gd name="connsiteY8" fmla="*/ 2885 h 9889"/>
                <a:gd name="connsiteX9" fmla="*/ 0 w 12536"/>
                <a:gd name="connsiteY9" fmla="*/ 23 h 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36" h="9889">
                  <a:moveTo>
                    <a:pt x="0" y="23"/>
                  </a:moveTo>
                  <a:lnTo>
                    <a:pt x="5054" y="0"/>
                  </a:lnTo>
                  <a:lnTo>
                    <a:pt x="7947" y="3232"/>
                  </a:lnTo>
                  <a:lnTo>
                    <a:pt x="10070" y="6656"/>
                  </a:lnTo>
                  <a:cubicBezTo>
                    <a:pt x="10028" y="7422"/>
                    <a:pt x="12579" y="8075"/>
                    <a:pt x="12536" y="8840"/>
                  </a:cubicBezTo>
                  <a:lnTo>
                    <a:pt x="10350" y="9889"/>
                  </a:lnTo>
                  <a:lnTo>
                    <a:pt x="7168" y="7559"/>
                  </a:lnTo>
                  <a:lnTo>
                    <a:pt x="5473" y="5280"/>
                  </a:lnTo>
                  <a:lnTo>
                    <a:pt x="3957" y="2885"/>
                  </a:lnTo>
                  <a:cubicBezTo>
                    <a:pt x="3844" y="2452"/>
                    <a:pt x="113" y="456"/>
                    <a:pt x="0" y="23"/>
                  </a:cubicBezTo>
                  <a:close/>
                </a:path>
              </a:pathLst>
            </a:custGeom>
            <a:solidFill>
              <a:srgbClr val="99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38995" name="Text Box 19"/>
            <p:cNvSpPr txBox="1">
              <a:spLocks noChangeArrowheads="1"/>
            </p:cNvSpPr>
            <p:nvPr/>
          </p:nvSpPr>
          <p:spPr bwMode="auto">
            <a:xfrm rot="3226756">
              <a:off x="4586" y="3116"/>
              <a:ext cx="10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2000" dirty="0">
                  <a:latin typeface="Arial Regular"/>
                </a:rPr>
                <a:t>Tidal Locking</a:t>
              </a:r>
              <a:br>
                <a:rPr lang="en-US" sz="2000" dirty="0">
                  <a:latin typeface="Arial Regular"/>
                </a:rPr>
              </a:br>
              <a:r>
                <a:rPr lang="en-US" sz="2000" dirty="0">
                  <a:latin typeface="Arial Regular"/>
                </a:rPr>
                <a:t>and Flares</a:t>
              </a:r>
            </a:p>
          </p:txBody>
        </p:sp>
      </p:grpSp>
      <p:grpSp>
        <p:nvGrpSpPr>
          <p:cNvPr id="638999" name="Group 23"/>
          <p:cNvGrpSpPr>
            <a:grpSpLocks/>
          </p:cNvGrpSpPr>
          <p:nvPr/>
        </p:nvGrpSpPr>
        <p:grpSpPr bwMode="auto">
          <a:xfrm>
            <a:off x="4967028" y="4902012"/>
            <a:ext cx="1863725" cy="1112838"/>
            <a:chOff x="3120" y="3026"/>
            <a:chExt cx="1174" cy="701"/>
          </a:xfrm>
        </p:grpSpPr>
        <p:sp>
          <p:nvSpPr>
            <p:cNvPr id="638993" name="Freeform 17"/>
            <p:cNvSpPr>
              <a:spLocks/>
            </p:cNvSpPr>
            <p:nvPr/>
          </p:nvSpPr>
          <p:spPr bwMode="auto">
            <a:xfrm>
              <a:off x="3264" y="3026"/>
              <a:ext cx="938" cy="701"/>
            </a:xfrm>
            <a:custGeom>
              <a:avLst/>
              <a:gdLst>
                <a:gd name="T0" fmla="*/ 14 w 2037"/>
                <a:gd name="T1" fmla="*/ 7 h 920"/>
                <a:gd name="T2" fmla="*/ 225 w 2037"/>
                <a:gd name="T3" fmla="*/ 7 h 920"/>
                <a:gd name="T4" fmla="*/ 716 w 2037"/>
                <a:gd name="T5" fmla="*/ 337 h 920"/>
                <a:gd name="T6" fmla="*/ 1208 w 2037"/>
                <a:gd name="T7" fmla="*/ 534 h 920"/>
                <a:gd name="T8" fmla="*/ 2030 w 2037"/>
                <a:gd name="T9" fmla="*/ 787 h 920"/>
                <a:gd name="T10" fmla="*/ 2037 w 2037"/>
                <a:gd name="T11" fmla="*/ 920 h 920"/>
                <a:gd name="T12" fmla="*/ 1096 w 2037"/>
                <a:gd name="T13" fmla="*/ 857 h 920"/>
                <a:gd name="T14" fmla="*/ 464 w 2037"/>
                <a:gd name="T15" fmla="*/ 590 h 920"/>
                <a:gd name="T16" fmla="*/ 91 w 2037"/>
                <a:gd name="T17" fmla="*/ 274 h 920"/>
                <a:gd name="T18" fmla="*/ 0 w 2037"/>
                <a:gd name="T19" fmla="*/ 0 h 920"/>
                <a:gd name="connsiteX0" fmla="*/ 0 w 9931"/>
                <a:gd name="connsiteY0" fmla="*/ 0 h 9924"/>
                <a:gd name="connsiteX1" fmla="*/ 1036 w 9931"/>
                <a:gd name="connsiteY1" fmla="*/ 0 h 9924"/>
                <a:gd name="connsiteX2" fmla="*/ 3446 w 9931"/>
                <a:gd name="connsiteY2" fmla="*/ 3587 h 9924"/>
                <a:gd name="connsiteX3" fmla="*/ 5861 w 9931"/>
                <a:gd name="connsiteY3" fmla="*/ 5728 h 9924"/>
                <a:gd name="connsiteX4" fmla="*/ 9897 w 9931"/>
                <a:gd name="connsiteY4" fmla="*/ 8478 h 9924"/>
                <a:gd name="connsiteX5" fmla="*/ 9931 w 9931"/>
                <a:gd name="connsiteY5" fmla="*/ 9924 h 9924"/>
                <a:gd name="connsiteX6" fmla="*/ 5311 w 9931"/>
                <a:gd name="connsiteY6" fmla="*/ 9239 h 9924"/>
                <a:gd name="connsiteX7" fmla="*/ 2209 w 9931"/>
                <a:gd name="connsiteY7" fmla="*/ 6337 h 9924"/>
                <a:gd name="connsiteX8" fmla="*/ 378 w 9931"/>
                <a:gd name="connsiteY8" fmla="*/ 2902 h 9924"/>
                <a:gd name="connsiteX9" fmla="*/ 1081 w 9931"/>
                <a:gd name="connsiteY9" fmla="*/ 1461 h 9924"/>
                <a:gd name="connsiteX0" fmla="*/ 2060 w 9635"/>
                <a:gd name="connsiteY0" fmla="*/ 1985 h 10000"/>
                <a:gd name="connsiteX1" fmla="*/ 678 w 9635"/>
                <a:gd name="connsiteY1" fmla="*/ 0 h 10000"/>
                <a:gd name="connsiteX2" fmla="*/ 3105 w 9635"/>
                <a:gd name="connsiteY2" fmla="*/ 3614 h 10000"/>
                <a:gd name="connsiteX3" fmla="*/ 5537 w 9635"/>
                <a:gd name="connsiteY3" fmla="*/ 5772 h 10000"/>
                <a:gd name="connsiteX4" fmla="*/ 9601 w 9635"/>
                <a:gd name="connsiteY4" fmla="*/ 8543 h 10000"/>
                <a:gd name="connsiteX5" fmla="*/ 9635 w 9635"/>
                <a:gd name="connsiteY5" fmla="*/ 10000 h 10000"/>
                <a:gd name="connsiteX6" fmla="*/ 4983 w 9635"/>
                <a:gd name="connsiteY6" fmla="*/ 9310 h 10000"/>
                <a:gd name="connsiteX7" fmla="*/ 1859 w 9635"/>
                <a:gd name="connsiteY7" fmla="*/ 6386 h 10000"/>
                <a:gd name="connsiteX8" fmla="*/ 16 w 9635"/>
                <a:gd name="connsiteY8" fmla="*/ 2924 h 10000"/>
                <a:gd name="connsiteX9" fmla="*/ 724 w 9635"/>
                <a:gd name="connsiteY9" fmla="*/ 1472 h 10000"/>
                <a:gd name="connsiteX0" fmla="*/ 2130 w 9992"/>
                <a:gd name="connsiteY0" fmla="*/ 1985 h 10000"/>
                <a:gd name="connsiteX1" fmla="*/ 696 w 9992"/>
                <a:gd name="connsiteY1" fmla="*/ 0 h 10000"/>
                <a:gd name="connsiteX2" fmla="*/ 3215 w 9992"/>
                <a:gd name="connsiteY2" fmla="*/ 3614 h 10000"/>
                <a:gd name="connsiteX3" fmla="*/ 5739 w 9992"/>
                <a:gd name="connsiteY3" fmla="*/ 5772 h 10000"/>
                <a:gd name="connsiteX4" fmla="*/ 9957 w 9992"/>
                <a:gd name="connsiteY4" fmla="*/ 8543 h 10000"/>
                <a:gd name="connsiteX5" fmla="*/ 9992 w 9992"/>
                <a:gd name="connsiteY5" fmla="*/ 10000 h 10000"/>
                <a:gd name="connsiteX6" fmla="*/ 5164 w 9992"/>
                <a:gd name="connsiteY6" fmla="*/ 9310 h 10000"/>
                <a:gd name="connsiteX7" fmla="*/ 1921 w 9992"/>
                <a:gd name="connsiteY7" fmla="*/ 6386 h 10000"/>
                <a:gd name="connsiteX8" fmla="*/ 9 w 9992"/>
                <a:gd name="connsiteY8" fmla="*/ 2924 h 10000"/>
                <a:gd name="connsiteX9" fmla="*/ 1673 w 9992"/>
                <a:gd name="connsiteY9" fmla="*/ 2876 h 10000"/>
                <a:gd name="connsiteX0" fmla="*/ 1435 w 9303"/>
                <a:gd name="connsiteY0" fmla="*/ 1985 h 10000"/>
                <a:gd name="connsiteX1" fmla="*/ 0 w 9303"/>
                <a:gd name="connsiteY1" fmla="*/ 0 h 10000"/>
                <a:gd name="connsiteX2" fmla="*/ 2521 w 9303"/>
                <a:gd name="connsiteY2" fmla="*/ 3614 h 10000"/>
                <a:gd name="connsiteX3" fmla="*/ 5047 w 9303"/>
                <a:gd name="connsiteY3" fmla="*/ 5772 h 10000"/>
                <a:gd name="connsiteX4" fmla="*/ 9268 w 9303"/>
                <a:gd name="connsiteY4" fmla="*/ 8543 h 10000"/>
                <a:gd name="connsiteX5" fmla="*/ 9303 w 9303"/>
                <a:gd name="connsiteY5" fmla="*/ 10000 h 10000"/>
                <a:gd name="connsiteX6" fmla="*/ 4471 w 9303"/>
                <a:gd name="connsiteY6" fmla="*/ 9310 h 10000"/>
                <a:gd name="connsiteX7" fmla="*/ 1226 w 9303"/>
                <a:gd name="connsiteY7" fmla="*/ 6386 h 10000"/>
                <a:gd name="connsiteX8" fmla="*/ 1469 w 9303"/>
                <a:gd name="connsiteY8" fmla="*/ 5103 h 10000"/>
                <a:gd name="connsiteX9" fmla="*/ 977 w 9303"/>
                <a:gd name="connsiteY9" fmla="*/ 2876 h 10000"/>
                <a:gd name="connsiteX0" fmla="*/ 1543 w 10000"/>
                <a:gd name="connsiteY0" fmla="*/ 1985 h 10000"/>
                <a:gd name="connsiteX1" fmla="*/ 0 w 10000"/>
                <a:gd name="connsiteY1" fmla="*/ 0 h 10000"/>
                <a:gd name="connsiteX2" fmla="*/ 2710 w 10000"/>
                <a:gd name="connsiteY2" fmla="*/ 3614 h 10000"/>
                <a:gd name="connsiteX3" fmla="*/ 5425 w 10000"/>
                <a:gd name="connsiteY3" fmla="*/ 5772 h 10000"/>
                <a:gd name="connsiteX4" fmla="*/ 9962 w 10000"/>
                <a:gd name="connsiteY4" fmla="*/ 8543 h 10000"/>
                <a:gd name="connsiteX5" fmla="*/ 10000 w 10000"/>
                <a:gd name="connsiteY5" fmla="*/ 10000 h 10000"/>
                <a:gd name="connsiteX6" fmla="*/ 4806 w 10000"/>
                <a:gd name="connsiteY6" fmla="*/ 9310 h 10000"/>
                <a:gd name="connsiteX7" fmla="*/ 1318 w 10000"/>
                <a:gd name="connsiteY7" fmla="*/ 6386 h 10000"/>
                <a:gd name="connsiteX8" fmla="*/ 1213 w 10000"/>
                <a:gd name="connsiteY8" fmla="*/ 5006 h 10000"/>
                <a:gd name="connsiteX9" fmla="*/ 1050 w 10000"/>
                <a:gd name="connsiteY9" fmla="*/ 2876 h 10000"/>
                <a:gd name="connsiteX0" fmla="*/ 493 w 8950"/>
                <a:gd name="connsiteY0" fmla="*/ 0 h 8015"/>
                <a:gd name="connsiteX1" fmla="*/ 48 w 8950"/>
                <a:gd name="connsiteY1" fmla="*/ 920 h 8015"/>
                <a:gd name="connsiteX2" fmla="*/ 1660 w 8950"/>
                <a:gd name="connsiteY2" fmla="*/ 1629 h 8015"/>
                <a:gd name="connsiteX3" fmla="*/ 4375 w 8950"/>
                <a:gd name="connsiteY3" fmla="*/ 3787 h 8015"/>
                <a:gd name="connsiteX4" fmla="*/ 8912 w 8950"/>
                <a:gd name="connsiteY4" fmla="*/ 6558 h 8015"/>
                <a:gd name="connsiteX5" fmla="*/ 8950 w 8950"/>
                <a:gd name="connsiteY5" fmla="*/ 8015 h 8015"/>
                <a:gd name="connsiteX6" fmla="*/ 3756 w 8950"/>
                <a:gd name="connsiteY6" fmla="*/ 7325 h 8015"/>
                <a:gd name="connsiteX7" fmla="*/ 268 w 8950"/>
                <a:gd name="connsiteY7" fmla="*/ 4401 h 8015"/>
                <a:gd name="connsiteX8" fmla="*/ 163 w 8950"/>
                <a:gd name="connsiteY8" fmla="*/ 3021 h 8015"/>
                <a:gd name="connsiteX9" fmla="*/ 0 w 8950"/>
                <a:gd name="connsiteY9" fmla="*/ 891 h 8015"/>
                <a:gd name="connsiteX0" fmla="*/ 497 w 9946"/>
                <a:gd name="connsiteY0" fmla="*/ 96 h 10096"/>
                <a:gd name="connsiteX1" fmla="*/ 0 w 9946"/>
                <a:gd name="connsiteY1" fmla="*/ 1244 h 10096"/>
                <a:gd name="connsiteX2" fmla="*/ 1801 w 9946"/>
                <a:gd name="connsiteY2" fmla="*/ 2128 h 10096"/>
                <a:gd name="connsiteX3" fmla="*/ 4834 w 9946"/>
                <a:gd name="connsiteY3" fmla="*/ 4821 h 10096"/>
                <a:gd name="connsiteX4" fmla="*/ 9904 w 9946"/>
                <a:gd name="connsiteY4" fmla="*/ 8278 h 10096"/>
                <a:gd name="connsiteX5" fmla="*/ 9946 w 9946"/>
                <a:gd name="connsiteY5" fmla="*/ 10096 h 10096"/>
                <a:gd name="connsiteX6" fmla="*/ 4143 w 9946"/>
                <a:gd name="connsiteY6" fmla="*/ 9235 h 10096"/>
                <a:gd name="connsiteX7" fmla="*/ 245 w 9946"/>
                <a:gd name="connsiteY7" fmla="*/ 5587 h 10096"/>
                <a:gd name="connsiteX8" fmla="*/ 128 w 9946"/>
                <a:gd name="connsiteY8" fmla="*/ 3865 h 10096"/>
                <a:gd name="connsiteX9" fmla="*/ 491 w 9946"/>
                <a:gd name="connsiteY9" fmla="*/ 0 h 10096"/>
                <a:gd name="connsiteX0" fmla="*/ 403 w 9903"/>
                <a:gd name="connsiteY0" fmla="*/ 95 h 10000"/>
                <a:gd name="connsiteX1" fmla="*/ 1055 w 9903"/>
                <a:gd name="connsiteY1" fmla="*/ 993 h 10000"/>
                <a:gd name="connsiteX2" fmla="*/ 1714 w 9903"/>
                <a:gd name="connsiteY2" fmla="*/ 2108 h 10000"/>
                <a:gd name="connsiteX3" fmla="*/ 4763 w 9903"/>
                <a:gd name="connsiteY3" fmla="*/ 4775 h 10000"/>
                <a:gd name="connsiteX4" fmla="*/ 9861 w 9903"/>
                <a:gd name="connsiteY4" fmla="*/ 8199 h 10000"/>
                <a:gd name="connsiteX5" fmla="*/ 9903 w 9903"/>
                <a:gd name="connsiteY5" fmla="*/ 10000 h 10000"/>
                <a:gd name="connsiteX6" fmla="*/ 4068 w 9903"/>
                <a:gd name="connsiteY6" fmla="*/ 9147 h 10000"/>
                <a:gd name="connsiteX7" fmla="*/ 149 w 9903"/>
                <a:gd name="connsiteY7" fmla="*/ 5534 h 10000"/>
                <a:gd name="connsiteX8" fmla="*/ 32 w 9903"/>
                <a:gd name="connsiteY8" fmla="*/ 3828 h 10000"/>
                <a:gd name="connsiteX9" fmla="*/ 397 w 9903"/>
                <a:gd name="connsiteY9" fmla="*/ 0 h 10000"/>
                <a:gd name="connsiteX0" fmla="*/ 588 w 10181"/>
                <a:gd name="connsiteY0" fmla="*/ 0 h 9905"/>
                <a:gd name="connsiteX1" fmla="*/ 1246 w 10181"/>
                <a:gd name="connsiteY1" fmla="*/ 898 h 9905"/>
                <a:gd name="connsiteX2" fmla="*/ 1912 w 10181"/>
                <a:gd name="connsiteY2" fmla="*/ 2013 h 9905"/>
                <a:gd name="connsiteX3" fmla="*/ 4991 w 10181"/>
                <a:gd name="connsiteY3" fmla="*/ 4680 h 9905"/>
                <a:gd name="connsiteX4" fmla="*/ 10139 w 10181"/>
                <a:gd name="connsiteY4" fmla="*/ 8104 h 9905"/>
                <a:gd name="connsiteX5" fmla="*/ 10181 w 10181"/>
                <a:gd name="connsiteY5" fmla="*/ 9905 h 9905"/>
                <a:gd name="connsiteX6" fmla="*/ 4289 w 10181"/>
                <a:gd name="connsiteY6" fmla="*/ 9052 h 9905"/>
                <a:gd name="connsiteX7" fmla="*/ 331 w 10181"/>
                <a:gd name="connsiteY7" fmla="*/ 5439 h 9905"/>
                <a:gd name="connsiteX8" fmla="*/ 213 w 10181"/>
                <a:gd name="connsiteY8" fmla="*/ 3733 h 9905"/>
                <a:gd name="connsiteX9" fmla="*/ 0 w 10181"/>
                <a:gd name="connsiteY9" fmla="*/ 1041 h 9905"/>
                <a:gd name="connsiteX0" fmla="*/ 578 w 10000"/>
                <a:gd name="connsiteY0" fmla="*/ 0 h 10000"/>
                <a:gd name="connsiteX1" fmla="*/ 1224 w 10000"/>
                <a:gd name="connsiteY1" fmla="*/ 907 h 10000"/>
                <a:gd name="connsiteX2" fmla="*/ 1878 w 10000"/>
                <a:gd name="connsiteY2" fmla="*/ 2032 h 10000"/>
                <a:gd name="connsiteX3" fmla="*/ 4902 w 10000"/>
                <a:gd name="connsiteY3" fmla="*/ 4725 h 10000"/>
                <a:gd name="connsiteX4" fmla="*/ 6369 w 10000"/>
                <a:gd name="connsiteY4" fmla="*/ 6310 h 10000"/>
                <a:gd name="connsiteX5" fmla="*/ 10000 w 10000"/>
                <a:gd name="connsiteY5" fmla="*/ 10000 h 10000"/>
                <a:gd name="connsiteX6" fmla="*/ 4213 w 10000"/>
                <a:gd name="connsiteY6" fmla="*/ 9139 h 10000"/>
                <a:gd name="connsiteX7" fmla="*/ 325 w 10000"/>
                <a:gd name="connsiteY7" fmla="*/ 5491 h 10000"/>
                <a:gd name="connsiteX8" fmla="*/ 209 w 10000"/>
                <a:gd name="connsiteY8" fmla="*/ 3769 h 10000"/>
                <a:gd name="connsiteX9" fmla="*/ 0 w 10000"/>
                <a:gd name="connsiteY9" fmla="*/ 1051 h 10000"/>
                <a:gd name="connsiteX0" fmla="*/ 578 w 6369"/>
                <a:gd name="connsiteY0" fmla="*/ 0 h 9577"/>
                <a:gd name="connsiteX1" fmla="*/ 1224 w 6369"/>
                <a:gd name="connsiteY1" fmla="*/ 907 h 9577"/>
                <a:gd name="connsiteX2" fmla="*/ 1878 w 6369"/>
                <a:gd name="connsiteY2" fmla="*/ 2032 h 9577"/>
                <a:gd name="connsiteX3" fmla="*/ 4902 w 6369"/>
                <a:gd name="connsiteY3" fmla="*/ 4725 h 9577"/>
                <a:gd name="connsiteX4" fmla="*/ 6369 w 6369"/>
                <a:gd name="connsiteY4" fmla="*/ 6310 h 9577"/>
                <a:gd name="connsiteX5" fmla="*/ 5431 w 6369"/>
                <a:gd name="connsiteY5" fmla="*/ 9577 h 9577"/>
                <a:gd name="connsiteX6" fmla="*/ 4213 w 6369"/>
                <a:gd name="connsiteY6" fmla="*/ 9139 h 9577"/>
                <a:gd name="connsiteX7" fmla="*/ 325 w 6369"/>
                <a:gd name="connsiteY7" fmla="*/ 5491 h 9577"/>
                <a:gd name="connsiteX8" fmla="*/ 209 w 6369"/>
                <a:gd name="connsiteY8" fmla="*/ 3769 h 9577"/>
                <a:gd name="connsiteX9" fmla="*/ 0 w 6369"/>
                <a:gd name="connsiteY9" fmla="*/ 1051 h 9577"/>
                <a:gd name="connsiteX0" fmla="*/ 908 w 10000"/>
                <a:gd name="connsiteY0" fmla="*/ 0 h 10000"/>
                <a:gd name="connsiteX1" fmla="*/ 1922 w 10000"/>
                <a:gd name="connsiteY1" fmla="*/ 947 h 10000"/>
                <a:gd name="connsiteX2" fmla="*/ 2949 w 10000"/>
                <a:gd name="connsiteY2" fmla="*/ 2122 h 10000"/>
                <a:gd name="connsiteX3" fmla="*/ 7697 w 10000"/>
                <a:gd name="connsiteY3" fmla="*/ 4934 h 10000"/>
                <a:gd name="connsiteX4" fmla="*/ 10000 w 10000"/>
                <a:gd name="connsiteY4" fmla="*/ 6589 h 10000"/>
                <a:gd name="connsiteX5" fmla="*/ 8527 w 10000"/>
                <a:gd name="connsiteY5" fmla="*/ 10000 h 10000"/>
                <a:gd name="connsiteX6" fmla="*/ 5590 w 10000"/>
                <a:gd name="connsiteY6" fmla="*/ 9732 h 10000"/>
                <a:gd name="connsiteX7" fmla="*/ 510 w 10000"/>
                <a:gd name="connsiteY7" fmla="*/ 5734 h 10000"/>
                <a:gd name="connsiteX8" fmla="*/ 328 w 10000"/>
                <a:gd name="connsiteY8" fmla="*/ 3935 h 10000"/>
                <a:gd name="connsiteX9" fmla="*/ 0 w 10000"/>
                <a:gd name="connsiteY9" fmla="*/ 1097 h 10000"/>
                <a:gd name="connsiteX0" fmla="*/ 908 w 10000"/>
                <a:gd name="connsiteY0" fmla="*/ 0 h 10000"/>
                <a:gd name="connsiteX1" fmla="*/ 1922 w 10000"/>
                <a:gd name="connsiteY1" fmla="*/ 947 h 10000"/>
                <a:gd name="connsiteX2" fmla="*/ 2949 w 10000"/>
                <a:gd name="connsiteY2" fmla="*/ 2122 h 10000"/>
                <a:gd name="connsiteX3" fmla="*/ 7612 w 10000"/>
                <a:gd name="connsiteY3" fmla="*/ 5375 h 10000"/>
                <a:gd name="connsiteX4" fmla="*/ 10000 w 10000"/>
                <a:gd name="connsiteY4" fmla="*/ 6589 h 10000"/>
                <a:gd name="connsiteX5" fmla="*/ 8527 w 10000"/>
                <a:gd name="connsiteY5" fmla="*/ 10000 h 10000"/>
                <a:gd name="connsiteX6" fmla="*/ 5590 w 10000"/>
                <a:gd name="connsiteY6" fmla="*/ 9732 h 10000"/>
                <a:gd name="connsiteX7" fmla="*/ 510 w 10000"/>
                <a:gd name="connsiteY7" fmla="*/ 5734 h 10000"/>
                <a:gd name="connsiteX8" fmla="*/ 328 w 10000"/>
                <a:gd name="connsiteY8" fmla="*/ 3935 h 10000"/>
                <a:gd name="connsiteX9" fmla="*/ 0 w 10000"/>
                <a:gd name="connsiteY9" fmla="*/ 1097 h 10000"/>
                <a:gd name="connsiteX0" fmla="*/ 908 w 9061"/>
                <a:gd name="connsiteY0" fmla="*/ 0 h 10000"/>
                <a:gd name="connsiteX1" fmla="*/ 1922 w 9061"/>
                <a:gd name="connsiteY1" fmla="*/ 947 h 10000"/>
                <a:gd name="connsiteX2" fmla="*/ 2949 w 9061"/>
                <a:gd name="connsiteY2" fmla="*/ 2122 h 10000"/>
                <a:gd name="connsiteX3" fmla="*/ 7612 w 9061"/>
                <a:gd name="connsiteY3" fmla="*/ 5375 h 10000"/>
                <a:gd name="connsiteX4" fmla="*/ 9061 w 9061"/>
                <a:gd name="connsiteY4" fmla="*/ 7535 h 10000"/>
                <a:gd name="connsiteX5" fmla="*/ 8527 w 9061"/>
                <a:gd name="connsiteY5" fmla="*/ 10000 h 10000"/>
                <a:gd name="connsiteX6" fmla="*/ 5590 w 9061"/>
                <a:gd name="connsiteY6" fmla="*/ 9732 h 10000"/>
                <a:gd name="connsiteX7" fmla="*/ 510 w 9061"/>
                <a:gd name="connsiteY7" fmla="*/ 5734 h 10000"/>
                <a:gd name="connsiteX8" fmla="*/ 328 w 9061"/>
                <a:gd name="connsiteY8" fmla="*/ 3935 h 10000"/>
                <a:gd name="connsiteX9" fmla="*/ 0 w 9061"/>
                <a:gd name="connsiteY9" fmla="*/ 109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1" h="10000">
                  <a:moveTo>
                    <a:pt x="908" y="0"/>
                  </a:moveTo>
                  <a:lnTo>
                    <a:pt x="1922" y="947"/>
                  </a:lnTo>
                  <a:lnTo>
                    <a:pt x="2949" y="2122"/>
                  </a:lnTo>
                  <a:lnTo>
                    <a:pt x="7612" y="5375"/>
                  </a:lnTo>
                  <a:lnTo>
                    <a:pt x="9061" y="7535"/>
                  </a:lnTo>
                  <a:cubicBezTo>
                    <a:pt x="9081" y="8170"/>
                    <a:pt x="8507" y="9367"/>
                    <a:pt x="8527" y="10000"/>
                  </a:cubicBezTo>
                  <a:lnTo>
                    <a:pt x="5590" y="9732"/>
                  </a:lnTo>
                  <a:lnTo>
                    <a:pt x="510" y="5734"/>
                  </a:lnTo>
                  <a:cubicBezTo>
                    <a:pt x="451" y="5134"/>
                    <a:pt x="389" y="4535"/>
                    <a:pt x="328" y="3935"/>
                  </a:cubicBezTo>
                  <a:cubicBezTo>
                    <a:pt x="35" y="2633"/>
                    <a:pt x="295" y="2402"/>
                    <a:pt x="0" y="1097"/>
                  </a:cubicBezTo>
                </a:path>
              </a:pathLst>
            </a:custGeom>
            <a:solidFill>
              <a:srgbClr val="FF00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38996" name="Text Box 20"/>
            <p:cNvSpPr txBox="1">
              <a:spLocks noChangeArrowheads="1"/>
            </p:cNvSpPr>
            <p:nvPr/>
          </p:nvSpPr>
          <p:spPr bwMode="auto">
            <a:xfrm rot="1673136">
              <a:off x="3120" y="3175"/>
              <a:ext cx="11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 Regular"/>
                </a:rPr>
                <a:t>No Stable</a:t>
              </a:r>
              <a:br>
                <a:rPr lang="en-US" sz="2000" dirty="0">
                  <a:latin typeface="Arial Regular"/>
                </a:rPr>
              </a:br>
              <a:r>
                <a:rPr lang="en-US" sz="2000" dirty="0">
                  <a:latin typeface="Arial Regular"/>
                </a:rPr>
                <a:t>Energy Source</a:t>
              </a:r>
            </a:p>
          </p:txBody>
        </p:sp>
      </p:grpSp>
      <p:sp>
        <p:nvSpPr>
          <p:cNvPr id="639003" name="Text Box 27"/>
          <p:cNvSpPr txBox="1">
            <a:spLocks noChangeArrowheads="1"/>
          </p:cNvSpPr>
          <p:nvPr/>
        </p:nvSpPr>
        <p:spPr bwMode="auto">
          <a:xfrm>
            <a:off x="94367" y="16807"/>
            <a:ext cx="39564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How to search for stars</a:t>
            </a:r>
            <a:br>
              <a:rPr lang="en-US" sz="2800" dirty="0">
                <a:latin typeface="Arial Regular"/>
              </a:rPr>
            </a:br>
            <a:r>
              <a:rPr lang="en-US" sz="2800" dirty="0">
                <a:latin typeface="Arial Regular"/>
              </a:rPr>
              <a:t>with habitable planets:</a:t>
            </a:r>
          </a:p>
        </p:txBody>
      </p:sp>
      <p:sp>
        <p:nvSpPr>
          <p:cNvPr id="639004" name="Text Box 28"/>
          <p:cNvSpPr txBox="1">
            <a:spLocks noChangeArrowheads="1"/>
          </p:cNvSpPr>
          <p:nvPr/>
        </p:nvSpPr>
        <p:spPr bwMode="auto">
          <a:xfrm>
            <a:off x="131103" y="4658390"/>
            <a:ext cx="3690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Exclude short-lived, hot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UV-bright O, B, &amp; A stars.</a:t>
            </a:r>
          </a:p>
        </p:txBody>
      </p:sp>
      <p:sp>
        <p:nvSpPr>
          <p:cNvPr id="639005" name="Text Box 29"/>
          <p:cNvSpPr txBox="1">
            <a:spLocks noChangeArrowheads="1"/>
          </p:cNvSpPr>
          <p:nvPr/>
        </p:nvSpPr>
        <p:spPr bwMode="auto">
          <a:xfrm>
            <a:off x="-39330" y="1063082"/>
            <a:ext cx="44614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Exclude white dwarfs which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lack a stable energy source.</a:t>
            </a:r>
          </a:p>
          <a:p>
            <a:pPr algn="l"/>
            <a:r>
              <a:rPr lang="en-US" sz="2400" dirty="0">
                <a:latin typeface="Arial Regular"/>
              </a:rPr>
              <a:t>The Sun is a MS G2V star. </a:t>
            </a:r>
          </a:p>
          <a:p>
            <a:pPr algn="l"/>
            <a:r>
              <a:rPr lang="en-US" sz="2400" dirty="0">
                <a:latin typeface="Arial Regular"/>
              </a:rPr>
              <a:t>It will expand to a Red Giant in </a:t>
            </a:r>
          </a:p>
          <a:p>
            <a:pPr algn="l"/>
            <a:r>
              <a:rPr lang="en-US" sz="2400" dirty="0">
                <a:latin typeface="Arial Regular"/>
              </a:rPr>
              <a:t>5 </a:t>
            </a:r>
            <a:r>
              <a:rPr lang="en-US" sz="2400" dirty="0" err="1">
                <a:latin typeface="Arial Regular"/>
              </a:rPr>
              <a:t>Gyr</a:t>
            </a:r>
            <a:r>
              <a:rPr lang="en-US" sz="2400" dirty="0">
                <a:latin typeface="Arial Regular"/>
              </a:rPr>
              <a:t>. After ejecting its </a:t>
            </a:r>
          </a:p>
          <a:p>
            <a:pPr algn="l"/>
            <a:r>
              <a:rPr lang="en-US" sz="2400" dirty="0">
                <a:latin typeface="Arial Regular"/>
              </a:rPr>
              <a:t>envelope, the core will cool to </a:t>
            </a:r>
          </a:p>
          <a:p>
            <a:pPr algn="l"/>
            <a:r>
              <a:rPr lang="en-US" sz="2400" dirty="0">
                <a:latin typeface="Arial Regular"/>
              </a:rPr>
              <a:t>a White Dwarf, a stellar corpse.</a:t>
            </a:r>
          </a:p>
        </p:txBody>
      </p:sp>
      <p:sp>
        <p:nvSpPr>
          <p:cNvPr id="639006" name="Text Box 30"/>
          <p:cNvSpPr txBox="1">
            <a:spLocks noChangeArrowheads="1"/>
          </p:cNvSpPr>
          <p:nvPr/>
        </p:nvSpPr>
        <p:spPr bwMode="auto">
          <a:xfrm>
            <a:off x="182880" y="5581555"/>
            <a:ext cx="42098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Maybe exclude tidally-locked,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flaring red dwarf (M) stars.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31103" y="3733243"/>
            <a:ext cx="38314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Exclude unstable stars like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giants &amp; </a:t>
            </a:r>
            <a:r>
              <a:rPr lang="en-US" sz="2400" dirty="0" err="1">
                <a:latin typeface="Arial Regular"/>
              </a:rPr>
              <a:t>supergiants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139267" y="3339974"/>
            <a:ext cx="1964566" cy="940245"/>
          </a:xfrm>
          <a:prstGeom prst="rect">
            <a:avLst/>
          </a:prstGeom>
          <a:solidFill>
            <a:schemeClr val="accent5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 Regular"/>
              </a:rPr>
              <a:t>F, G, K</a:t>
            </a:r>
          </a:p>
        </p:txBody>
      </p:sp>
    </p:spTree>
    <p:extLst>
      <p:ext uri="{BB962C8B-B14F-4D97-AF65-F5344CB8AC3E}">
        <p14:creationId xmlns:p14="http://schemas.microsoft.com/office/powerpoint/2010/main" val="7281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04" grpId="0"/>
      <p:bldP spid="639005" grpId="0"/>
      <p:bldP spid="639006" grpId="0"/>
      <p:bldP spid="2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1213052" y="1082175"/>
            <a:ext cx="45162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Arial Regular"/>
              </a:rPr>
              <a:t>A Stable, Long-lived Source of Energy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 Regular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 Regular"/>
              </a:rPr>
              <a:t>Energy to fuel chemical reactions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 Regular"/>
              </a:rPr>
              <a:t>   Warmth to permit liquid water</a:t>
            </a:r>
          </a:p>
        </p:txBody>
      </p:sp>
      <p:pic>
        <p:nvPicPr>
          <p:cNvPr id="630788" name="Picture 4" descr="11-bright-bright-sun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>
            <a:fillRect/>
          </a:stretch>
        </p:blipFill>
        <p:spPr bwMode="auto">
          <a:xfrm>
            <a:off x="5799138" y="925404"/>
            <a:ext cx="14382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2596004" y="2514099"/>
            <a:ext cx="40340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 Regular"/>
              </a:rPr>
              <a:t>Complex Chemistry</a:t>
            </a:r>
          </a:p>
          <a:p>
            <a:r>
              <a:rPr lang="en-US" dirty="0">
                <a:solidFill>
                  <a:schemeClr val="bg1"/>
                </a:solidFill>
                <a:latin typeface="Arial Regular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 Regular"/>
              </a:rPr>
              <a:t>Elements heavier than H and He</a:t>
            </a:r>
          </a:p>
          <a:p>
            <a:r>
              <a:rPr lang="en-US" sz="2000" dirty="0">
                <a:solidFill>
                  <a:schemeClr val="bg1"/>
                </a:solidFill>
                <a:latin typeface="Arial Regular"/>
              </a:rPr>
              <a:t>   Carbon, liquid water, inorganics</a:t>
            </a:r>
          </a:p>
        </p:txBody>
      </p:sp>
      <p:pic>
        <p:nvPicPr>
          <p:cNvPr id="630790" name="Picture 6" descr="AminoAcid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06" y="2405188"/>
            <a:ext cx="192708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2190829" y="5475876"/>
            <a:ext cx="44753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 Regular"/>
              </a:rPr>
              <a:t>Benign Environmental Conditions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 Regular"/>
              </a:rPr>
              <a:t>  A stable, well-regulated climate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 Regular"/>
              </a:rPr>
              <a:t>  Protection from harmful UV radiation</a:t>
            </a:r>
          </a:p>
        </p:txBody>
      </p:sp>
      <p:pic>
        <p:nvPicPr>
          <p:cNvPr id="630794" name="Picture 10" descr="800px-Water_droplet_blue_bg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0125"/>
          <a:stretch>
            <a:fillRect/>
          </a:stretch>
        </p:blipFill>
        <p:spPr bwMode="auto">
          <a:xfrm>
            <a:off x="1213052" y="2514099"/>
            <a:ext cx="138295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0795" name="Picture 11" descr="EarthNA_1024x76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6127" r="16429" b="6013"/>
          <a:stretch/>
        </p:blipFill>
        <p:spPr bwMode="auto">
          <a:xfrm>
            <a:off x="314324" y="4086687"/>
            <a:ext cx="1389647" cy="1371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0796" name="Text Box 12"/>
          <p:cNvSpPr txBox="1">
            <a:spLocks noChangeArrowheads="1"/>
          </p:cNvSpPr>
          <p:nvPr/>
        </p:nvSpPr>
        <p:spPr bwMode="auto">
          <a:xfrm>
            <a:off x="1703971" y="4418544"/>
            <a:ext cx="5287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 Regular"/>
              </a:rPr>
              <a:t>A place for life to emerge</a:t>
            </a:r>
          </a:p>
          <a:p>
            <a:r>
              <a:rPr lang="en-US" dirty="0">
                <a:solidFill>
                  <a:schemeClr val="bg1"/>
                </a:solidFill>
                <a:latin typeface="Arial Regular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rial Regular"/>
              </a:rPr>
              <a:t>Oceans, land masses (place to swim/stand)</a:t>
            </a:r>
          </a:p>
        </p:txBody>
      </p:sp>
      <p:pic>
        <p:nvPicPr>
          <p:cNvPr id="630797" name="Picture 13" descr="tpsurfa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2730" r="50682"/>
          <a:stretch>
            <a:fillRect/>
          </a:stretch>
        </p:blipFill>
        <p:spPr bwMode="auto">
          <a:xfrm>
            <a:off x="6720358" y="5298700"/>
            <a:ext cx="183673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8778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The Basic Requirements for Life:</a:t>
            </a:r>
          </a:p>
        </p:txBody>
      </p:sp>
    </p:spTree>
    <p:extLst>
      <p:ext uri="{BB962C8B-B14F-4D97-AF65-F5344CB8AC3E}">
        <p14:creationId xmlns:p14="http://schemas.microsoft.com/office/powerpoint/2010/main" val="19877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7" grpId="0"/>
      <p:bldP spid="630789" grpId="0"/>
      <p:bldP spid="630791" grpId="0"/>
      <p:bldP spid="6307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30" y="1173525"/>
            <a:ext cx="4572000" cy="5684475"/>
          </a:xfrm>
          <a:prstGeom prst="rect">
            <a:avLst/>
          </a:prstGeom>
        </p:spPr>
      </p:pic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182880" y="2091090"/>
            <a:ext cx="448876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Low-mass stars (&lt; 3M</a:t>
            </a:r>
            <a:r>
              <a:rPr lang="en-US" sz="2400" baseline="-25000" dirty="0">
                <a:latin typeface="Arial Regular"/>
              </a:rPr>
              <a:t>sun</a:t>
            </a:r>
            <a:r>
              <a:rPr lang="en-US" sz="2400" dirty="0">
                <a:latin typeface="Arial Regular"/>
              </a:rPr>
              <a:t>)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have main sequence</a:t>
            </a:r>
          </a:p>
          <a:p>
            <a:pPr algn="l"/>
            <a:r>
              <a:rPr lang="en-US" sz="2400" dirty="0">
                <a:latin typeface="Arial Regular"/>
              </a:rPr>
              <a:t>“lifetimes” longer than 500 </a:t>
            </a:r>
            <a:r>
              <a:rPr lang="en-US" sz="2400" dirty="0" err="1">
                <a:latin typeface="Arial Regular"/>
              </a:rPr>
              <a:t>Myr</a:t>
            </a:r>
            <a:r>
              <a:rPr lang="en-US" sz="2400" dirty="0">
                <a:latin typeface="Arial Regular"/>
              </a:rPr>
              <a:t>.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182880" y="3814633"/>
            <a:ext cx="3623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They provide a stable,</a:t>
            </a:r>
            <a:br>
              <a:rPr lang="en-US" sz="2400" dirty="0">
                <a:latin typeface="Arial Regular"/>
              </a:rPr>
            </a:br>
            <a:r>
              <a:rPr lang="en-US" sz="2400" dirty="0">
                <a:latin typeface="Arial Regular"/>
              </a:rPr>
              <a:t>long-lived energy source.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182880" y="6153723"/>
            <a:ext cx="474523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Long enough for evolution to act.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These conditions are found on the surfaces of rocky planets in the </a:t>
            </a:r>
            <a:r>
              <a:rPr lang="en-US" sz="2800" dirty="0">
                <a:solidFill>
                  <a:srgbClr val="008000"/>
                </a:solidFill>
                <a:latin typeface="Arial Regular"/>
              </a:rPr>
              <a:t>Habitable Zones </a:t>
            </a:r>
            <a:r>
              <a:rPr lang="en-US" sz="2800" dirty="0">
                <a:latin typeface="Arial Regular"/>
              </a:rPr>
              <a:t>of low-mass main sequence stars.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74472" y="2005556"/>
            <a:ext cx="3465512" cy="4329224"/>
            <a:chOff x="5446712" y="1380671"/>
            <a:chExt cx="3465512" cy="4329224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446713" y="2134735"/>
              <a:ext cx="3307022" cy="3575160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5446712" y="1380671"/>
              <a:ext cx="3465512" cy="3746500"/>
            </a:xfrm>
            <a:prstGeom prst="line">
              <a:avLst/>
            </a:prstGeom>
            <a:noFill/>
            <a:ln w="28575" cap="rnd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14" name="Rectangle 1190"/>
            <p:cNvSpPr>
              <a:spLocks noChangeArrowheads="1"/>
            </p:cNvSpPr>
            <p:nvPr/>
          </p:nvSpPr>
          <p:spPr bwMode="auto">
            <a:xfrm rot="2820000">
              <a:off x="5900315" y="3809943"/>
              <a:ext cx="1968488" cy="40075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BB0000"/>
                  </a:solidFill>
                  <a:latin typeface="Arial Regular"/>
                </a:rPr>
                <a:t>Main Sequence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" y="51688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Arial Regular"/>
              </a:rPr>
              <a:t>Long enough for life to emerge.</a:t>
            </a:r>
          </a:p>
        </p:txBody>
      </p:sp>
    </p:spTree>
    <p:extLst>
      <p:ext uri="{BB962C8B-B14F-4D97-AF65-F5344CB8AC3E}">
        <p14:creationId xmlns:p14="http://schemas.microsoft.com/office/powerpoint/2010/main" val="3179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2143797" y="2333908"/>
            <a:ext cx="42755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Planet too close to its star: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Runaway greenhouse effect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   superheats the atmosphere</a:t>
            </a:r>
            <a:br>
              <a:rPr lang="en-US" sz="2400" dirty="0">
                <a:solidFill>
                  <a:srgbClr val="000000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   and vaporizes all the water.</a:t>
            </a:r>
          </a:p>
        </p:txBody>
      </p:sp>
      <p:sp>
        <p:nvSpPr>
          <p:cNvPr id="625670" name="Text Box 6"/>
          <p:cNvSpPr txBox="1">
            <a:spLocks noChangeArrowheads="1"/>
          </p:cNvSpPr>
          <p:nvPr/>
        </p:nvSpPr>
        <p:spPr bwMode="auto">
          <a:xfrm>
            <a:off x="3355817" y="5021934"/>
            <a:ext cx="465350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Planet too far from its star: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 Regular"/>
              </a:rPr>
              <a:t>   </a:t>
            </a:r>
            <a:r>
              <a:rPr lang="en-US" sz="2400" dirty="0">
                <a:solidFill>
                  <a:schemeClr val="accent1"/>
                </a:solidFill>
                <a:latin typeface="Arial Regular"/>
              </a:rPr>
              <a:t>Runaway freeze-out</a:t>
            </a:r>
            <a:br>
              <a:rPr lang="en-US" sz="2400" dirty="0">
                <a:solidFill>
                  <a:schemeClr val="accent1"/>
                </a:solidFill>
                <a:latin typeface="Arial Regular"/>
              </a:rPr>
            </a:br>
            <a:r>
              <a:rPr lang="en-US" sz="2400" dirty="0">
                <a:solidFill>
                  <a:srgbClr val="000000"/>
                </a:solidFill>
                <a:latin typeface="Arial Regular"/>
              </a:rPr>
              <a:t>   No liquid water on the surface.</a:t>
            </a:r>
          </a:p>
        </p:txBody>
      </p:sp>
      <p:pic>
        <p:nvPicPr>
          <p:cNvPr id="625672" name="Picture 8" descr="venus_pvo_bi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7943" r="7533" b="9353"/>
          <a:stretch/>
        </p:blipFill>
        <p:spPr bwMode="auto">
          <a:xfrm>
            <a:off x="384725" y="2204338"/>
            <a:ext cx="1825469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74" name="Picture 10" descr="EarthNA_1024x76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6225" r="17060" b="5981"/>
          <a:stretch/>
        </p:blipFill>
        <p:spPr bwMode="auto">
          <a:xfrm>
            <a:off x="6691960" y="1418271"/>
            <a:ext cx="1838905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675" name="Picture 11" descr="snowball_earth_800My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9435" r="7425" b="8894"/>
          <a:stretch/>
        </p:blipFill>
        <p:spPr bwMode="auto">
          <a:xfrm>
            <a:off x="1526866" y="4707698"/>
            <a:ext cx="1835726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" y="182880"/>
            <a:ext cx="8778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The </a:t>
            </a:r>
            <a:r>
              <a:rPr lang="en-US" sz="2800" dirty="0">
                <a:solidFill>
                  <a:srgbClr val="008000"/>
                </a:solidFill>
                <a:latin typeface="Arial Regular"/>
              </a:rPr>
              <a:t>Habitable Zone 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is the region around a star where liquid water is stable on a planet’s surface for long (geological) timescales.</a:t>
            </a:r>
            <a:endParaRPr lang="en-US" sz="280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821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/>
      <p:bldP spid="6256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467855" y="981077"/>
            <a:ext cx="5277836" cy="52778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Regular"/>
            </a:endParaRPr>
          </a:p>
        </p:txBody>
      </p:sp>
      <p:pic>
        <p:nvPicPr>
          <p:cNvPr id="391178" name="Picture 10" descr="innersolsy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t="3436" r="21725" b="6670"/>
          <a:stretch>
            <a:fillRect/>
          </a:stretch>
        </p:blipFill>
        <p:spPr bwMode="auto">
          <a:xfrm>
            <a:off x="3820773" y="135780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0" name="AutoShape 2"/>
          <p:cNvSpPr>
            <a:spLocks noChangeAspect="1" noChangeArrowheads="1"/>
          </p:cNvSpPr>
          <p:nvPr/>
        </p:nvSpPr>
        <p:spPr bwMode="auto">
          <a:xfrm>
            <a:off x="3897313" y="1328294"/>
            <a:ext cx="4735512" cy="4735512"/>
          </a:xfrm>
          <a:custGeom>
            <a:avLst/>
            <a:gdLst>
              <a:gd name="G0" fmla="+- 5452 0 0"/>
              <a:gd name="G1" fmla="+- 21600 0 5452"/>
              <a:gd name="G2" fmla="+- 21600 0 545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52" y="10800"/>
                </a:moveTo>
                <a:cubicBezTo>
                  <a:pt x="5452" y="13754"/>
                  <a:pt x="7846" y="16148"/>
                  <a:pt x="10800" y="16148"/>
                </a:cubicBezTo>
                <a:cubicBezTo>
                  <a:pt x="13754" y="16148"/>
                  <a:pt x="16148" y="13754"/>
                  <a:pt x="16148" y="10800"/>
                </a:cubicBezTo>
                <a:cubicBezTo>
                  <a:pt x="16148" y="7846"/>
                  <a:pt x="13754" y="5452"/>
                  <a:pt x="10800" y="5452"/>
                </a:cubicBezTo>
                <a:cubicBezTo>
                  <a:pt x="7846" y="5452"/>
                  <a:pt x="5452" y="7846"/>
                  <a:pt x="5452" y="10800"/>
                </a:cubicBezTo>
                <a:close/>
              </a:path>
            </a:pathLst>
          </a:cu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Arial Regular"/>
            </a:endParaRPr>
          </a:p>
        </p:txBody>
      </p:sp>
      <p:sp>
        <p:nvSpPr>
          <p:cNvPr id="391173" name="AutoShape 5"/>
          <p:cNvSpPr>
            <a:spLocks noChangeAspect="1" noChangeArrowheads="1"/>
          </p:cNvSpPr>
          <p:nvPr/>
        </p:nvSpPr>
        <p:spPr bwMode="auto">
          <a:xfrm>
            <a:off x="4313238" y="1741044"/>
            <a:ext cx="3903662" cy="3903662"/>
          </a:xfrm>
          <a:custGeom>
            <a:avLst/>
            <a:gdLst>
              <a:gd name="G0" fmla="+- 3478 0 0"/>
              <a:gd name="G1" fmla="+- 21600 0 3478"/>
              <a:gd name="G2" fmla="+- 21600 0 347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78" y="10800"/>
                </a:moveTo>
                <a:cubicBezTo>
                  <a:pt x="3478" y="14844"/>
                  <a:pt x="6756" y="18122"/>
                  <a:pt x="10800" y="18122"/>
                </a:cubicBezTo>
                <a:cubicBezTo>
                  <a:pt x="14844" y="18122"/>
                  <a:pt x="18122" y="14844"/>
                  <a:pt x="18122" y="10800"/>
                </a:cubicBezTo>
                <a:cubicBezTo>
                  <a:pt x="18122" y="6756"/>
                  <a:pt x="14844" y="3478"/>
                  <a:pt x="10800" y="3478"/>
                </a:cubicBezTo>
                <a:cubicBezTo>
                  <a:pt x="6756" y="3478"/>
                  <a:pt x="3478" y="6756"/>
                  <a:pt x="3478" y="10800"/>
                </a:cubicBez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latin typeface="Arial Regular"/>
            </a:endParaRPr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5776774" y="1160019"/>
            <a:ext cx="701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Regular"/>
              </a:rPr>
              <a:t>Mars</a:t>
            </a: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5948363" y="1985519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Regular"/>
              </a:rPr>
              <a:t>Earth</a:t>
            </a:r>
          </a:p>
        </p:txBody>
      </p:sp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5894388" y="2677669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Regular"/>
              </a:rPr>
              <a:t>Venus</a:t>
            </a:r>
          </a:p>
        </p:txBody>
      </p:sp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5737638" y="4239769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Regular"/>
              </a:rPr>
              <a:t>Mercury</a:t>
            </a:r>
          </a:p>
        </p:txBody>
      </p:sp>
      <p:sp>
        <p:nvSpPr>
          <p:cNvPr id="391180" name="Text Box 12"/>
          <p:cNvSpPr txBox="1">
            <a:spLocks noChangeArrowheads="1"/>
          </p:cNvSpPr>
          <p:nvPr/>
        </p:nvSpPr>
        <p:spPr bwMode="auto">
          <a:xfrm>
            <a:off x="542740" y="1610946"/>
            <a:ext cx="2695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Arial Regular"/>
              </a:rPr>
              <a:t>Conservative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 Regular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0.95 – 1.4 AU</a:t>
            </a:r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536300" y="4552727"/>
            <a:ext cx="26101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FF00"/>
                </a:solidFill>
                <a:latin typeface="Arial Regular"/>
              </a:rPr>
              <a:t>Optimistic:</a:t>
            </a:r>
          </a:p>
          <a:p>
            <a:r>
              <a:rPr lang="en-US" sz="2400" dirty="0">
                <a:solidFill>
                  <a:schemeClr val="bg1"/>
                </a:solidFill>
                <a:latin typeface="Arial Regular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0.84 – 1.7 AU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Arial Regular"/>
              </a:rPr>
              <a:t>The Sun's </a:t>
            </a:r>
            <a:r>
              <a:rPr lang="en-US" sz="2800" dirty="0">
                <a:solidFill>
                  <a:srgbClr val="008000"/>
                </a:solidFill>
                <a:latin typeface="Arial Regular"/>
              </a:rPr>
              <a:t>Habitable Zone </a:t>
            </a:r>
            <a:r>
              <a:rPr lang="en-US" sz="2800" dirty="0">
                <a:latin typeface="Arial Regular"/>
              </a:rPr>
              <a:t>today:</a:t>
            </a:r>
          </a:p>
        </p:txBody>
      </p:sp>
    </p:spTree>
    <p:extLst>
      <p:ext uri="{BB962C8B-B14F-4D97-AF65-F5344CB8AC3E}">
        <p14:creationId xmlns:p14="http://schemas.microsoft.com/office/powerpoint/2010/main" val="6372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 animBg="1"/>
      <p:bldP spid="391173" grpId="0" animBg="1"/>
      <p:bldP spid="391180" grpId="0"/>
      <p:bldP spid="391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69" name="Text Box 13"/>
          <p:cNvSpPr txBox="1">
            <a:spLocks noChangeArrowheads="1"/>
          </p:cNvSpPr>
          <p:nvPr/>
        </p:nvSpPr>
        <p:spPr bwMode="auto">
          <a:xfrm>
            <a:off x="182880" y="182880"/>
            <a:ext cx="8778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 Regular"/>
              </a:rPr>
              <a:t>The location of a star’s Habitable Zone depends on the star’s </a:t>
            </a:r>
            <a:r>
              <a:rPr lang="en-US" sz="2800" dirty="0">
                <a:solidFill>
                  <a:schemeClr val="accent1"/>
                </a:solidFill>
                <a:latin typeface="Arial Regular"/>
              </a:rPr>
              <a:t>luminosity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.</a:t>
            </a:r>
          </a:p>
        </p:txBody>
      </p:sp>
      <p:sp>
        <p:nvSpPr>
          <p:cNvPr id="1888270" name="Text Box 14"/>
          <p:cNvSpPr txBox="1">
            <a:spLocks noChangeArrowheads="1"/>
          </p:cNvSpPr>
          <p:nvPr/>
        </p:nvSpPr>
        <p:spPr bwMode="auto">
          <a:xfrm>
            <a:off x="182880" y="1411749"/>
            <a:ext cx="42862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BB0000"/>
                </a:solidFill>
                <a:latin typeface="Arial Regular"/>
              </a:rPr>
              <a:t>Inner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edge of Habitable Zone:</a:t>
            </a:r>
          </a:p>
        </p:txBody>
      </p:sp>
      <p:sp>
        <p:nvSpPr>
          <p:cNvPr id="1888271" name="Text Box 15"/>
          <p:cNvSpPr txBox="1">
            <a:spLocks noChangeArrowheads="1"/>
          </p:cNvSpPr>
          <p:nvPr/>
        </p:nvSpPr>
        <p:spPr bwMode="auto">
          <a:xfrm>
            <a:off x="182880" y="3786600"/>
            <a:ext cx="4405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Arial Regular"/>
              </a:rPr>
              <a:t>Outer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 edge of Habitable Zone:</a:t>
            </a:r>
          </a:p>
        </p:txBody>
      </p:sp>
      <p:graphicFrame>
        <p:nvGraphicFramePr>
          <p:cNvPr id="1888272" name="Object 1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171630"/>
              </p:ext>
            </p:extLst>
          </p:nvPr>
        </p:nvGraphicFramePr>
        <p:xfrm>
          <a:off x="2613025" y="2148176"/>
          <a:ext cx="38417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1358640" imgH="482400" progId="Equation.DSMT4">
                  <p:embed/>
                </p:oleObj>
              </mc:Choice>
              <mc:Fallback>
                <p:oleObj name="Equation" r:id="rId3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2148176"/>
                        <a:ext cx="38417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8274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8331819"/>
              </p:ext>
            </p:extLst>
          </p:nvPr>
        </p:nvGraphicFramePr>
        <p:xfrm>
          <a:off x="2690813" y="4523027"/>
          <a:ext cx="37973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1282680" imgH="482400" progId="Equation.3">
                  <p:embed/>
                </p:oleObj>
              </mc:Choice>
              <mc:Fallback>
                <p:oleObj name="Equation" r:id="rId5" imgW="1282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523027"/>
                        <a:ext cx="3797300" cy="1428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8277" name="Text Box 21"/>
          <p:cNvSpPr txBox="1">
            <a:spLocks noChangeArrowheads="1"/>
          </p:cNvSpPr>
          <p:nvPr/>
        </p:nvSpPr>
        <p:spPr bwMode="auto">
          <a:xfrm>
            <a:off x="182880" y="6226537"/>
            <a:ext cx="8778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More luminous stars have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more distant, </a:t>
            </a:r>
            <a:r>
              <a:rPr lang="en-US" sz="2400" dirty="0">
                <a:solidFill>
                  <a:srgbClr val="0000FF"/>
                </a:solidFill>
                <a:latin typeface="Arial Regular"/>
              </a:rPr>
              <a:t>wider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Habitable Zones.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8134" y="2322175"/>
            <a:ext cx="1595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B0000"/>
                </a:solidFill>
                <a:latin typeface="Arial Regular"/>
                <a:cs typeface="Helvetica Neue"/>
              </a:rPr>
              <a:t>Runaway</a:t>
            </a:r>
          </a:p>
          <a:p>
            <a:r>
              <a:rPr lang="en-US" dirty="0">
                <a:solidFill>
                  <a:srgbClr val="BB0000"/>
                </a:solidFill>
                <a:latin typeface="Arial Regular"/>
                <a:cs typeface="Helvetica Neue"/>
              </a:rPr>
              <a:t>Greenhouse</a:t>
            </a:r>
          </a:p>
          <a:p>
            <a:r>
              <a:rPr lang="en-US" dirty="0">
                <a:solidFill>
                  <a:srgbClr val="BB0000"/>
                </a:solidFill>
                <a:latin typeface="Arial Regular"/>
                <a:cs typeface="Helvetica Neue"/>
              </a:rPr>
              <a:t>Limit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6119" y="4729570"/>
            <a:ext cx="1419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egular"/>
                <a:cs typeface="Helvetica Neue"/>
              </a:rPr>
              <a:t>Runaway</a:t>
            </a:r>
          </a:p>
          <a:p>
            <a:r>
              <a:rPr lang="en-US" dirty="0">
                <a:solidFill>
                  <a:schemeClr val="accent1"/>
                </a:solidFill>
                <a:latin typeface="Arial Regular"/>
                <a:cs typeface="Helvetica Neue"/>
              </a:rPr>
              <a:t>Freeze-out</a:t>
            </a:r>
          </a:p>
          <a:p>
            <a:r>
              <a:rPr lang="en-US" dirty="0">
                <a:solidFill>
                  <a:schemeClr val="accent1"/>
                </a:solidFill>
                <a:latin typeface="Arial Regular"/>
                <a:cs typeface="Helvetica Neue"/>
              </a:rPr>
              <a:t>Limit</a:t>
            </a:r>
          </a:p>
        </p:txBody>
      </p:sp>
    </p:spTree>
    <p:extLst>
      <p:ext uri="{BB962C8B-B14F-4D97-AF65-F5344CB8AC3E}">
        <p14:creationId xmlns:p14="http://schemas.microsoft.com/office/powerpoint/2010/main" val="165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8270" grpId="0"/>
      <p:bldP spid="1888271" grpId="0"/>
      <p:bldP spid="1888277" grpId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4" name="Text Box 4"/>
          <p:cNvSpPr txBox="1">
            <a:spLocks noChangeArrowheads="1"/>
          </p:cNvSpPr>
          <p:nvPr/>
        </p:nvSpPr>
        <p:spPr bwMode="auto">
          <a:xfrm>
            <a:off x="1341495" y="1212056"/>
            <a:ext cx="772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</a:rPr>
              <a:t>Sun (G Star):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 L =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L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sun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, 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d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HZ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= 0.95 – 1.4 AU</a:t>
            </a:r>
          </a:p>
        </p:txBody>
      </p:sp>
      <p:pic>
        <p:nvPicPr>
          <p:cNvPr id="1909766" name="Picture 6" descr="Ast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2505" r="19931" b="12451"/>
          <a:stretch/>
        </p:blipFill>
        <p:spPr bwMode="auto">
          <a:xfrm>
            <a:off x="415925" y="2909887"/>
            <a:ext cx="1038225" cy="1038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9767" name="Picture 7" descr="Gs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12503" r="19755" b="12408"/>
          <a:stretch/>
        </p:blipFill>
        <p:spPr bwMode="auto">
          <a:xfrm>
            <a:off x="622299" y="1162050"/>
            <a:ext cx="622301" cy="619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9768" name="Picture 8" descr="Mst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11160" r="19679" b="11628"/>
          <a:stretch/>
        </p:blipFill>
        <p:spPr bwMode="auto">
          <a:xfrm>
            <a:off x="842041" y="5289237"/>
            <a:ext cx="196850" cy="2000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9769" name="Text Box 9"/>
          <p:cNvSpPr txBox="1">
            <a:spLocks noChangeArrowheads="1"/>
          </p:cNvSpPr>
          <p:nvPr/>
        </p:nvSpPr>
        <p:spPr bwMode="auto">
          <a:xfrm>
            <a:off x="1282224" y="5127640"/>
            <a:ext cx="7598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Arial Regular"/>
              </a:rPr>
              <a:t>M Star: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L = 0.008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L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sun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,  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d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HZ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= 0.08 – 0.12 AU</a:t>
            </a:r>
          </a:p>
        </p:txBody>
      </p:sp>
      <p:sp>
        <p:nvSpPr>
          <p:cNvPr id="1909770" name="Text Box 10"/>
          <p:cNvSpPr txBox="1">
            <a:spLocks noChangeArrowheads="1"/>
          </p:cNvSpPr>
          <p:nvPr/>
        </p:nvSpPr>
        <p:spPr bwMode="auto">
          <a:xfrm>
            <a:off x="1544325" y="3169443"/>
            <a:ext cx="752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Arial Regular"/>
              </a:rPr>
              <a:t>A Star: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 L = 80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L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sun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,   </a:t>
            </a:r>
            <a:r>
              <a:rPr lang="en-US" sz="2800" dirty="0" err="1">
                <a:solidFill>
                  <a:schemeClr val="bg1"/>
                </a:solidFill>
                <a:latin typeface="Arial Regular"/>
              </a:rPr>
              <a:t>d</a:t>
            </a:r>
            <a:r>
              <a:rPr lang="en-US" sz="2800" baseline="-25000" dirty="0" err="1">
                <a:solidFill>
                  <a:schemeClr val="bg1"/>
                </a:solidFill>
                <a:latin typeface="Arial Regular"/>
              </a:rPr>
              <a:t>HZ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 = 8.5 – 12.5 AU</a:t>
            </a:r>
          </a:p>
        </p:txBody>
      </p:sp>
      <p:sp>
        <p:nvSpPr>
          <p:cNvPr id="1909772" name="Text Box 12"/>
          <p:cNvSpPr txBox="1">
            <a:spLocks noChangeArrowheads="1"/>
          </p:cNvSpPr>
          <p:nvPr/>
        </p:nvSpPr>
        <p:spPr bwMode="auto">
          <a:xfrm>
            <a:off x="3162300" y="289719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 Regular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1041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9" grpId="0"/>
      <p:bldP spid="1909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2900" y="1382303"/>
            <a:ext cx="8458200" cy="4800600"/>
            <a:chOff x="442027" y="1382303"/>
            <a:chExt cx="8458200" cy="480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442027" y="1382303"/>
              <a:ext cx="8458200" cy="4800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egular"/>
              </a:endParaRPr>
            </a:p>
          </p:txBody>
        </p:sp>
        <p:grpSp>
          <p:nvGrpSpPr>
            <p:cNvPr id="610386" name="Group 82"/>
            <p:cNvGrpSpPr>
              <a:grpSpLocks/>
            </p:cNvGrpSpPr>
            <p:nvPr/>
          </p:nvGrpSpPr>
          <p:grpSpPr bwMode="auto">
            <a:xfrm>
              <a:off x="646113" y="1506538"/>
              <a:ext cx="5421313" cy="4635500"/>
              <a:chOff x="407" y="949"/>
              <a:chExt cx="3415" cy="2920"/>
            </a:xfrm>
          </p:grpSpPr>
          <p:grpSp>
            <p:nvGrpSpPr>
              <p:cNvPr id="610385" name="Group 81"/>
              <p:cNvGrpSpPr>
                <a:grpSpLocks/>
              </p:cNvGrpSpPr>
              <p:nvPr/>
            </p:nvGrpSpPr>
            <p:grpSpPr bwMode="auto">
              <a:xfrm>
                <a:off x="407" y="949"/>
                <a:ext cx="951" cy="2342"/>
                <a:chOff x="407" y="949"/>
                <a:chExt cx="951" cy="2342"/>
              </a:xfrm>
            </p:grpSpPr>
            <p:pic>
              <p:nvPicPr>
                <p:cNvPr id="610337" name="Picture 33" descr="Astar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50" t="7341" r="16263" b="8894"/>
                <a:stretch>
                  <a:fillRect/>
                </a:stretch>
              </p:blipFill>
              <p:spPr bwMode="auto">
                <a:xfrm>
                  <a:off x="621" y="949"/>
                  <a:ext cx="737" cy="7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8" name="Picture 34" descr="Fst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50" t="6494" r="16716" b="7483"/>
                <a:stretch>
                  <a:fillRect/>
                </a:stretch>
              </p:blipFill>
              <p:spPr bwMode="auto">
                <a:xfrm>
                  <a:off x="736" y="1681"/>
                  <a:ext cx="507" cy="5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9" name="Picture 35" descr="Gsta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753" t="7883" r="16753" b="8942"/>
                <a:stretch>
                  <a:fillRect/>
                </a:stretch>
              </p:blipFill>
              <p:spPr bwMode="auto">
                <a:xfrm>
                  <a:off x="774" y="2200"/>
                  <a:ext cx="432" cy="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40" name="Picture 36" descr="Kstar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168" t="8612" r="17281" b="8752"/>
                <a:stretch>
                  <a:fillRect/>
                </a:stretch>
              </p:blipFill>
              <p:spPr bwMode="auto">
                <a:xfrm>
                  <a:off x="831" y="2696"/>
                  <a:ext cx="317" cy="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41" name="Picture 37" descr="Msta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811" t="7483" r="16490" b="9177"/>
                <a:stretch>
                  <a:fillRect/>
                </a:stretch>
              </p:blipFill>
              <p:spPr bwMode="auto">
                <a:xfrm>
                  <a:off x="920" y="3101"/>
                  <a:ext cx="138" cy="1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03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89" y="3039"/>
                  <a:ext cx="25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2"/>
                      </a:solidFill>
                      <a:latin typeface="Arial Regular"/>
                    </a:rPr>
                    <a:t>M</a:t>
                  </a:r>
                </a:p>
              </p:txBody>
            </p:sp>
            <p:sp>
              <p:nvSpPr>
                <p:cNvPr id="61034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03" y="2728"/>
                  <a:ext cx="22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2"/>
                      </a:solidFill>
                      <a:latin typeface="Arial Regular"/>
                    </a:rPr>
                    <a:t>K</a:t>
                  </a:r>
                </a:p>
              </p:txBody>
            </p:sp>
            <p:sp>
              <p:nvSpPr>
                <p:cNvPr id="61034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54" y="2297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2"/>
                      </a:solidFill>
                      <a:latin typeface="Arial Regular"/>
                    </a:rPr>
                    <a:t>G</a:t>
                  </a:r>
                </a:p>
              </p:txBody>
            </p:sp>
            <p:sp>
              <p:nvSpPr>
                <p:cNvPr id="6103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37" y="1831"/>
                  <a:ext cx="21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2"/>
                      </a:solidFill>
                      <a:latin typeface="Arial Regular"/>
                    </a:rPr>
                    <a:t>F</a:t>
                  </a:r>
                </a:p>
              </p:txBody>
            </p:sp>
            <p:sp>
              <p:nvSpPr>
                <p:cNvPr id="61034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7" y="1190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2"/>
                      </a:solidFill>
                      <a:latin typeface="Arial Regular"/>
                    </a:rPr>
                    <a:t>A</a:t>
                  </a:r>
                </a:p>
              </p:txBody>
            </p:sp>
          </p:grpSp>
          <p:grpSp>
            <p:nvGrpSpPr>
              <p:cNvPr id="610384" name="Group 80"/>
              <p:cNvGrpSpPr>
                <a:grpSpLocks/>
              </p:cNvGrpSpPr>
              <p:nvPr/>
            </p:nvGrpSpPr>
            <p:grpSpPr bwMode="auto">
              <a:xfrm>
                <a:off x="1144" y="1221"/>
                <a:ext cx="2678" cy="2648"/>
                <a:chOff x="1144" y="1221"/>
                <a:chExt cx="2678" cy="2648"/>
              </a:xfrm>
            </p:grpSpPr>
            <p:pic>
              <p:nvPicPr>
                <p:cNvPr id="610330" name="Picture 26" descr="Planets200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61" t="28836" r="54169" b="48996"/>
                <a:stretch>
                  <a:fillRect/>
                </a:stretch>
              </p:blipFill>
              <p:spPr bwMode="auto">
                <a:xfrm>
                  <a:off x="2996" y="2184"/>
                  <a:ext cx="398" cy="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1" name="Picture 27" descr="terplnt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736" r="56284"/>
                <a:stretch>
                  <a:fillRect/>
                </a:stretch>
              </p:blipFill>
              <p:spPr bwMode="auto">
                <a:xfrm>
                  <a:off x="2149" y="2296"/>
                  <a:ext cx="219" cy="2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2" name="Picture 28" descr="Mercury_MESSENGER_Kuiper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5" y="2353"/>
                  <a:ext cx="115" cy="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3" name="Picture 29" descr="EarthNA_1024x768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69" r="14696"/>
                <a:stretch>
                  <a:fillRect/>
                </a:stretch>
              </p:blipFill>
              <p:spPr bwMode="auto">
                <a:xfrm>
                  <a:off x="2402" y="2265"/>
                  <a:ext cx="271" cy="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0335" name="Picture 31" descr="Saturn_Cassini_PIA05385"/>
                <p:cNvPicPr preferRelativeResize="0"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80" t="10680" r="8640" b="41040"/>
                <a:stretch>
                  <a:fillRect/>
                </a:stretch>
              </p:blipFill>
              <p:spPr bwMode="auto">
                <a:xfrm rot="3600358">
                  <a:off x="3249" y="2212"/>
                  <a:ext cx="743" cy="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0336" name="Freeform 32"/>
                <p:cNvSpPr>
                  <a:spLocks/>
                </p:cNvSpPr>
                <p:nvPr/>
              </p:nvSpPr>
              <p:spPr bwMode="auto">
                <a:xfrm>
                  <a:off x="1144" y="1221"/>
                  <a:ext cx="2513" cy="2033"/>
                </a:xfrm>
                <a:custGeom>
                  <a:avLst/>
                  <a:gdLst>
                    <a:gd name="T0" fmla="*/ 135 w 2337"/>
                    <a:gd name="T1" fmla="*/ 1683 h 1689"/>
                    <a:gd name="T2" fmla="*/ 0 w 2337"/>
                    <a:gd name="T3" fmla="*/ 1689 h 1689"/>
                    <a:gd name="T4" fmla="*/ 432 w 2337"/>
                    <a:gd name="T5" fmla="*/ 1584 h 1689"/>
                    <a:gd name="T6" fmla="*/ 831 w 2337"/>
                    <a:gd name="T7" fmla="*/ 1398 h 1689"/>
                    <a:gd name="T8" fmla="*/ 1008 w 2337"/>
                    <a:gd name="T9" fmla="*/ 1233 h 1689"/>
                    <a:gd name="T10" fmla="*/ 1182 w 2337"/>
                    <a:gd name="T11" fmla="*/ 1044 h 1689"/>
                    <a:gd name="T12" fmla="*/ 1308 w 2337"/>
                    <a:gd name="T13" fmla="*/ 873 h 1689"/>
                    <a:gd name="T14" fmla="*/ 1362 w 2337"/>
                    <a:gd name="T15" fmla="*/ 774 h 1689"/>
                    <a:gd name="T16" fmla="*/ 1404 w 2337"/>
                    <a:gd name="T17" fmla="*/ 702 h 1689"/>
                    <a:gd name="T18" fmla="*/ 1533 w 2337"/>
                    <a:gd name="T19" fmla="*/ 525 h 1689"/>
                    <a:gd name="T20" fmla="*/ 1704 w 2337"/>
                    <a:gd name="T21" fmla="*/ 357 h 1689"/>
                    <a:gd name="T22" fmla="*/ 1926 w 2337"/>
                    <a:gd name="T23" fmla="*/ 174 h 1689"/>
                    <a:gd name="T24" fmla="*/ 2193 w 2337"/>
                    <a:gd name="T25" fmla="*/ 3 h 1689"/>
                    <a:gd name="T26" fmla="*/ 2337 w 2337"/>
                    <a:gd name="T27" fmla="*/ 0 h 1689"/>
                    <a:gd name="T28" fmla="*/ 2076 w 2337"/>
                    <a:gd name="T29" fmla="*/ 171 h 1689"/>
                    <a:gd name="T30" fmla="*/ 1845 w 2337"/>
                    <a:gd name="T31" fmla="*/ 348 h 1689"/>
                    <a:gd name="T32" fmla="*/ 1671 w 2337"/>
                    <a:gd name="T33" fmla="*/ 525 h 1689"/>
                    <a:gd name="T34" fmla="*/ 1539 w 2337"/>
                    <a:gd name="T35" fmla="*/ 702 h 1689"/>
                    <a:gd name="T36" fmla="*/ 1497 w 2337"/>
                    <a:gd name="T37" fmla="*/ 774 h 1689"/>
                    <a:gd name="T38" fmla="*/ 1461 w 2337"/>
                    <a:gd name="T39" fmla="*/ 876 h 1689"/>
                    <a:gd name="T40" fmla="*/ 1332 w 2337"/>
                    <a:gd name="T41" fmla="*/ 1044 h 1689"/>
                    <a:gd name="T42" fmla="*/ 1149 w 2337"/>
                    <a:gd name="T43" fmla="*/ 1227 h 1689"/>
                    <a:gd name="T44" fmla="*/ 969 w 2337"/>
                    <a:gd name="T45" fmla="*/ 1398 h 1689"/>
                    <a:gd name="T46" fmla="*/ 576 w 2337"/>
                    <a:gd name="T47" fmla="*/ 1581 h 1689"/>
                    <a:gd name="T48" fmla="*/ 135 w 2337"/>
                    <a:gd name="T49" fmla="*/ 1683 h 1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37" h="1689">
                      <a:moveTo>
                        <a:pt x="135" y="1683"/>
                      </a:moveTo>
                      <a:lnTo>
                        <a:pt x="0" y="1689"/>
                      </a:lnTo>
                      <a:lnTo>
                        <a:pt x="432" y="1584"/>
                      </a:lnTo>
                      <a:lnTo>
                        <a:pt x="831" y="1398"/>
                      </a:lnTo>
                      <a:lnTo>
                        <a:pt x="1008" y="1233"/>
                      </a:lnTo>
                      <a:lnTo>
                        <a:pt x="1182" y="1044"/>
                      </a:lnTo>
                      <a:lnTo>
                        <a:pt x="1308" y="873"/>
                      </a:lnTo>
                      <a:lnTo>
                        <a:pt x="1362" y="774"/>
                      </a:lnTo>
                      <a:lnTo>
                        <a:pt x="1404" y="702"/>
                      </a:lnTo>
                      <a:lnTo>
                        <a:pt x="1533" y="525"/>
                      </a:lnTo>
                      <a:lnTo>
                        <a:pt x="1704" y="357"/>
                      </a:lnTo>
                      <a:lnTo>
                        <a:pt x="1926" y="174"/>
                      </a:lnTo>
                      <a:lnTo>
                        <a:pt x="2193" y="3"/>
                      </a:lnTo>
                      <a:lnTo>
                        <a:pt x="2337" y="0"/>
                      </a:lnTo>
                      <a:lnTo>
                        <a:pt x="2076" y="171"/>
                      </a:lnTo>
                      <a:lnTo>
                        <a:pt x="1845" y="348"/>
                      </a:lnTo>
                      <a:lnTo>
                        <a:pt x="1671" y="525"/>
                      </a:lnTo>
                      <a:lnTo>
                        <a:pt x="1539" y="702"/>
                      </a:lnTo>
                      <a:lnTo>
                        <a:pt x="1497" y="774"/>
                      </a:lnTo>
                      <a:lnTo>
                        <a:pt x="1461" y="876"/>
                      </a:lnTo>
                      <a:lnTo>
                        <a:pt x="1332" y="1044"/>
                      </a:lnTo>
                      <a:lnTo>
                        <a:pt x="1149" y="1227"/>
                      </a:lnTo>
                      <a:lnTo>
                        <a:pt x="969" y="1398"/>
                      </a:lnTo>
                      <a:lnTo>
                        <a:pt x="576" y="1581"/>
                      </a:lnTo>
                      <a:lnTo>
                        <a:pt x="135" y="1683"/>
                      </a:lnTo>
                      <a:close/>
                    </a:path>
                  </a:pathLst>
                </a:custGeom>
                <a:solidFill>
                  <a:srgbClr val="00FF00">
                    <a:alpha val="50000"/>
                  </a:srgbClr>
                </a:solidFill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 Regular"/>
                  </a:endParaRPr>
                </a:p>
              </p:txBody>
            </p:sp>
            <p:grpSp>
              <p:nvGrpSpPr>
                <p:cNvPr id="610358" name="Group 54"/>
                <p:cNvGrpSpPr>
                  <a:grpSpLocks/>
                </p:cNvGrpSpPr>
                <p:nvPr/>
              </p:nvGrpSpPr>
              <p:grpSpPr bwMode="auto">
                <a:xfrm>
                  <a:off x="1195" y="3318"/>
                  <a:ext cx="2627" cy="342"/>
                  <a:chOff x="1538" y="3178"/>
                  <a:chExt cx="2627" cy="342"/>
                </a:xfrm>
              </p:grpSpPr>
              <p:sp>
                <p:nvSpPr>
                  <p:cNvPr id="61035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7" y="3270"/>
                    <a:ext cx="29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2"/>
                        </a:solidFill>
                        <a:latin typeface="Arial Regular"/>
                      </a:rPr>
                      <a:t>10</a:t>
                    </a:r>
                  </a:p>
                </p:txBody>
              </p:sp>
              <p:sp>
                <p:nvSpPr>
                  <p:cNvPr id="610354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0" y="3270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2"/>
                        </a:solidFill>
                        <a:latin typeface="Arial Regular"/>
                      </a:rPr>
                      <a:t>1</a:t>
                    </a:r>
                  </a:p>
                </p:txBody>
              </p:sp>
              <p:grpSp>
                <p:nvGrpSpPr>
                  <p:cNvPr id="61035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538" y="3178"/>
                    <a:ext cx="2627" cy="115"/>
                    <a:chOff x="1538" y="3178"/>
                    <a:chExt cx="2627" cy="115"/>
                  </a:xfrm>
                </p:grpSpPr>
                <p:sp>
                  <p:nvSpPr>
                    <p:cNvPr id="610349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8" y="3235"/>
                      <a:ext cx="262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Arial Regular"/>
                      </a:endParaRPr>
                    </a:p>
                  </p:txBody>
                </p:sp>
                <p:sp>
                  <p:nvSpPr>
                    <p:cNvPr id="61035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6" y="3178"/>
                      <a:ext cx="0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Arial Regular"/>
                      </a:endParaRPr>
                    </a:p>
                  </p:txBody>
                </p:sp>
                <p:sp>
                  <p:nvSpPr>
                    <p:cNvPr id="610352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7" y="3178"/>
                      <a:ext cx="0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Arial Regular"/>
                      </a:endParaRPr>
                    </a:p>
                  </p:txBody>
                </p:sp>
                <p:sp>
                  <p:nvSpPr>
                    <p:cNvPr id="61035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7" y="3178"/>
                      <a:ext cx="0" cy="1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Arial Regular"/>
                      </a:endParaRPr>
                    </a:p>
                  </p:txBody>
                </p:sp>
              </p:grpSp>
              <p:sp>
                <p:nvSpPr>
                  <p:cNvPr id="610356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" y="3269"/>
                    <a:ext cx="33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2"/>
                        </a:solidFill>
                        <a:latin typeface="Arial Regular"/>
                      </a:rPr>
                      <a:t>0.1</a:t>
                    </a:r>
                  </a:p>
                </p:txBody>
              </p:sp>
            </p:grpSp>
            <p:sp>
              <p:nvSpPr>
                <p:cNvPr id="61035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42" y="3617"/>
                  <a:ext cx="34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  <a:latin typeface="Arial Regular"/>
                    </a:rPr>
                    <a:t>AU</a:t>
                  </a:r>
                </a:p>
              </p:txBody>
            </p:sp>
          </p:grpSp>
        </p:grpSp>
        <p:sp>
          <p:nvSpPr>
            <p:cNvPr id="610364" name="Line 60"/>
            <p:cNvSpPr>
              <a:spLocks noChangeShapeType="1"/>
            </p:cNvSpPr>
            <p:nvPr/>
          </p:nvSpPr>
          <p:spPr bwMode="auto">
            <a:xfrm>
              <a:off x="5608638" y="2085975"/>
              <a:ext cx="140493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66" name="Line 62"/>
            <p:cNvSpPr>
              <a:spLocks noChangeShapeType="1"/>
            </p:cNvSpPr>
            <p:nvPr/>
          </p:nvSpPr>
          <p:spPr bwMode="auto">
            <a:xfrm>
              <a:off x="4705350" y="2097088"/>
              <a:ext cx="63658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67" name="Text Box 63"/>
            <p:cNvSpPr txBox="1">
              <a:spLocks noChangeArrowheads="1"/>
            </p:cNvSpPr>
            <p:nvPr/>
          </p:nvSpPr>
          <p:spPr bwMode="auto">
            <a:xfrm>
              <a:off x="7152933" y="1844675"/>
              <a:ext cx="16818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 Regular"/>
                </a:rPr>
                <a:t>8.5 – 12.5AU</a:t>
              </a:r>
            </a:p>
          </p:txBody>
        </p:sp>
        <p:sp>
          <p:nvSpPr>
            <p:cNvPr id="610368" name="Line 64"/>
            <p:cNvSpPr>
              <a:spLocks noChangeShapeType="1"/>
            </p:cNvSpPr>
            <p:nvPr/>
          </p:nvSpPr>
          <p:spPr bwMode="auto">
            <a:xfrm>
              <a:off x="4578350" y="3074988"/>
              <a:ext cx="140493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69" name="Line 65"/>
            <p:cNvSpPr>
              <a:spLocks noChangeShapeType="1"/>
            </p:cNvSpPr>
            <p:nvPr/>
          </p:nvSpPr>
          <p:spPr bwMode="auto">
            <a:xfrm>
              <a:off x="3697288" y="3086100"/>
              <a:ext cx="63658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70" name="Text Box 66"/>
            <p:cNvSpPr txBox="1">
              <a:spLocks noChangeArrowheads="1"/>
            </p:cNvSpPr>
            <p:nvPr/>
          </p:nvSpPr>
          <p:spPr bwMode="auto">
            <a:xfrm>
              <a:off x="6086811" y="2833688"/>
              <a:ext cx="15392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 Regular"/>
                </a:rPr>
                <a:t>1.5 – 2.2AU</a:t>
              </a:r>
            </a:p>
          </p:txBody>
        </p:sp>
        <p:sp>
          <p:nvSpPr>
            <p:cNvPr id="610371" name="Line 67"/>
            <p:cNvSpPr>
              <a:spLocks noChangeShapeType="1"/>
            </p:cNvSpPr>
            <p:nvPr/>
          </p:nvSpPr>
          <p:spPr bwMode="auto">
            <a:xfrm>
              <a:off x="2444750" y="5043488"/>
              <a:ext cx="95885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72" name="Line 68"/>
            <p:cNvSpPr>
              <a:spLocks noChangeShapeType="1"/>
            </p:cNvSpPr>
            <p:nvPr/>
          </p:nvSpPr>
          <p:spPr bwMode="auto">
            <a:xfrm>
              <a:off x="1798638" y="5043488"/>
              <a:ext cx="40163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73" name="Text Box 69"/>
            <p:cNvSpPr txBox="1">
              <a:spLocks noChangeArrowheads="1"/>
            </p:cNvSpPr>
            <p:nvPr/>
          </p:nvSpPr>
          <p:spPr bwMode="auto">
            <a:xfrm>
              <a:off x="3545277" y="4802188"/>
              <a:ext cx="16819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 Regular"/>
                </a:rPr>
                <a:t>0.08–0.12AU</a:t>
              </a:r>
            </a:p>
          </p:txBody>
        </p:sp>
        <p:sp>
          <p:nvSpPr>
            <p:cNvPr id="610374" name="Line 70"/>
            <p:cNvSpPr>
              <a:spLocks noChangeShapeType="1"/>
            </p:cNvSpPr>
            <p:nvPr/>
          </p:nvSpPr>
          <p:spPr bwMode="auto">
            <a:xfrm>
              <a:off x="3525838" y="4532313"/>
              <a:ext cx="140493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75" name="Line 71"/>
            <p:cNvSpPr>
              <a:spLocks noChangeShapeType="1"/>
            </p:cNvSpPr>
            <p:nvPr/>
          </p:nvSpPr>
          <p:spPr bwMode="auto">
            <a:xfrm>
              <a:off x="2644775" y="4543425"/>
              <a:ext cx="63658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 Regular"/>
              </a:endParaRPr>
            </a:p>
          </p:txBody>
        </p:sp>
        <p:sp>
          <p:nvSpPr>
            <p:cNvPr id="610376" name="Text Box 72"/>
            <p:cNvSpPr txBox="1">
              <a:spLocks noChangeArrowheads="1"/>
            </p:cNvSpPr>
            <p:nvPr/>
          </p:nvSpPr>
          <p:spPr bwMode="auto">
            <a:xfrm>
              <a:off x="5139306" y="4302125"/>
              <a:ext cx="18244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 Regular"/>
                </a:rPr>
                <a:t>0.38 – 0.56AU</a:t>
              </a:r>
            </a:p>
          </p:txBody>
        </p:sp>
        <p:sp>
          <p:nvSpPr>
            <p:cNvPr id="610380" name="Text Box 76"/>
            <p:cNvSpPr txBox="1">
              <a:spLocks noChangeArrowheads="1"/>
            </p:cNvSpPr>
            <p:nvPr/>
          </p:nvSpPr>
          <p:spPr bwMode="auto">
            <a:xfrm>
              <a:off x="6410799" y="3632200"/>
              <a:ext cx="1738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Arial Regular"/>
                </a:rPr>
                <a:t>0.95 – 1.4 AU</a:t>
              </a:r>
            </a:p>
          </p:txBody>
        </p:sp>
        <p:pic>
          <p:nvPicPr>
            <p:cNvPr id="610383" name="Picture 79" descr="vallesmarineris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650" y="372903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82879" y="182880"/>
            <a:ext cx="8778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Arial Regular"/>
              </a:rPr>
              <a:t>Habitable Zones</a:t>
            </a:r>
            <a:r>
              <a:rPr lang="en-US" sz="2800" dirty="0">
                <a:latin typeface="Arial Regular"/>
              </a:rPr>
              <a:t> of main sequence stars</a:t>
            </a:r>
          </a:p>
          <a:p>
            <a:pPr algn="l"/>
            <a:r>
              <a:rPr lang="en-US" sz="2400" dirty="0">
                <a:latin typeface="Arial Regular"/>
              </a:rPr>
              <a:t>(O &amp; B stars are too short-lived to include)</a:t>
            </a:r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615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2430596" y="1825894"/>
            <a:ext cx="52661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Planets too close to their parent stars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can become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tidally locked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.</a:t>
            </a:r>
          </a:p>
        </p:txBody>
      </p: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761563" y="3464347"/>
            <a:ext cx="5748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Red dwarf (M-type) stars can produce 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powerful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stellar flares </a:t>
            </a:r>
            <a:r>
              <a:rPr lang="en-US" sz="2400" dirty="0">
                <a:solidFill>
                  <a:schemeClr val="bg1"/>
                </a:solidFill>
                <a:latin typeface="Arial Regular"/>
              </a:rPr>
              <a:t>that can potentially</a:t>
            </a:r>
            <a:br>
              <a:rPr lang="en-US" sz="2400" dirty="0">
                <a:solidFill>
                  <a:schemeClr val="bg1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sterilize any planets.</a:t>
            </a:r>
          </a:p>
        </p:txBody>
      </p:sp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2096740" y="5660537"/>
            <a:ext cx="68643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Regular"/>
              </a:rPr>
              <a:t>Hot stars emit excess </a:t>
            </a:r>
            <a:r>
              <a:rPr lang="en-US" sz="2400" dirty="0">
                <a:solidFill>
                  <a:srgbClr val="BB0000"/>
                </a:solidFill>
                <a:latin typeface="Arial Regular"/>
              </a:rPr>
              <a:t>ultraviolet and X-ray light</a:t>
            </a:r>
            <a:br>
              <a:rPr lang="en-US" sz="2400" dirty="0">
                <a:solidFill>
                  <a:srgbClr val="BB0000"/>
                </a:solidFill>
                <a:latin typeface="Arial Regular"/>
              </a:rPr>
            </a:br>
            <a:r>
              <a:rPr lang="en-US" sz="2400" dirty="0">
                <a:solidFill>
                  <a:schemeClr val="bg1"/>
                </a:solidFill>
                <a:latin typeface="Arial Regular"/>
              </a:rPr>
              <a:t>increasing the likelihood of dangerous mutations.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880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egular"/>
              </a:rPr>
              <a:t>Liquid water is not enough! </a:t>
            </a:r>
            <a:r>
              <a:rPr lang="en-US" sz="2800" dirty="0">
                <a:solidFill>
                  <a:schemeClr val="bg1"/>
                </a:solidFill>
                <a:latin typeface="Arial Regular"/>
              </a:rPr>
              <a:t>Other factors can critically influence a planet’s habitability.</a:t>
            </a:r>
          </a:p>
        </p:txBody>
      </p:sp>
      <p:pic>
        <p:nvPicPr>
          <p:cNvPr id="6" name="Picture 6" descr="Red-Dwarf-Flare">
            <a:extLst>
              <a:ext uri="{FF2B5EF4-FFF2-40B4-BE49-F238E27FC236}">
                <a16:creationId xmlns:a16="http://schemas.microsoft.com/office/drawing/2014/main" id="{0AAE9036-9530-0D48-9E0B-A415EE8EA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r="2971" b="16048"/>
          <a:stretch/>
        </p:blipFill>
        <p:spPr bwMode="auto">
          <a:xfrm>
            <a:off x="6510253" y="2987512"/>
            <a:ext cx="2034856" cy="23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2C054-EE34-FE41-BC67-B35A7AFB1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7" y="1386267"/>
            <a:ext cx="2167209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A65DC-4F3E-3B44-9C72-923FFA3D4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7" y="491395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  <p:bldP spid="641031" grpId="0"/>
      <p:bldP spid="641032" grpId="0"/>
    </p:bldLst>
  </p:timing>
</p:sld>
</file>

<file path=ppt/theme/theme1.xml><?xml version="1.0" encoding="utf-8"?>
<a:theme xmlns:a="http://schemas.openxmlformats.org/drawingml/2006/main" name="Astro2015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00FF"/>
      </a:accent1>
      <a:accent2>
        <a:srgbClr val="FFFF00"/>
      </a:accent2>
      <a:accent3>
        <a:srgbClr val="FF9900"/>
      </a:accent3>
      <a:accent4>
        <a:srgbClr val="DADADA"/>
      </a:accent4>
      <a:accent5>
        <a:srgbClr val="00B050"/>
      </a:accent5>
      <a:accent6>
        <a:srgbClr val="00FFFF"/>
      </a:accent6>
      <a:hlink>
        <a:srgbClr val="0000FF"/>
      </a:hlink>
      <a:folHlink>
        <a:srgbClr val="969696"/>
      </a:folHlink>
    </a:clrScheme>
    <a:fontScheme name="Astronomy White on 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Helvetica Neue"/>
            <a:cs typeface="Helvetica Neue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2015" id="{5FD21678-1633-4298-8C67-512A64190C47}" vid="{BD071A66-7CBF-4E4B-BC00-8B21ACE07F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Astro2015</Template>
  <TotalTime>12538</TotalTime>
  <Words>908</Words>
  <Application>Microsoft Macintosh PowerPoint</Application>
  <PresentationFormat>On-screen Show (4:3)</PresentationFormat>
  <Paragraphs>144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Regular</vt:lpstr>
      <vt:lpstr>Helvetica Neue</vt:lpstr>
      <vt:lpstr>Astro2015</vt:lpstr>
      <vt:lpstr>Equation</vt:lpstr>
      <vt:lpstr>Habitable Zones Around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Astronomy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Measuring the Earth</dc:title>
  <dc:creator>Richard W. Pogge</dc:creator>
  <cp:lastModifiedBy>Microsoft Office User</cp:lastModifiedBy>
  <cp:revision>919</cp:revision>
  <cp:lastPrinted>2018-03-29T21:10:39Z</cp:lastPrinted>
  <dcterms:created xsi:type="dcterms:W3CDTF">1999-09-22T17:45:30Z</dcterms:created>
  <dcterms:modified xsi:type="dcterms:W3CDTF">2021-11-16T15:50:41Z</dcterms:modified>
</cp:coreProperties>
</file>