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586" r:id="rId2"/>
    <p:sldId id="690" r:id="rId3"/>
    <p:sldId id="691" r:id="rId4"/>
    <p:sldId id="695" r:id="rId5"/>
    <p:sldId id="692" r:id="rId6"/>
    <p:sldId id="693" r:id="rId7"/>
    <p:sldId id="694" r:id="rId8"/>
    <p:sldId id="696" r:id="rId9"/>
    <p:sldId id="697" r:id="rId10"/>
    <p:sldId id="698" r:id="rId11"/>
    <p:sldId id="699" r:id="rId12"/>
    <p:sldId id="701" r:id="rId13"/>
    <p:sldId id="702" r:id="rId14"/>
    <p:sldId id="708" r:id="rId15"/>
    <p:sldId id="703" r:id="rId16"/>
    <p:sldId id="704" r:id="rId17"/>
    <p:sldId id="706" r:id="rId18"/>
    <p:sldId id="711" r:id="rId19"/>
    <p:sldId id="709" r:id="rId20"/>
    <p:sldId id="710" r:id="rId21"/>
    <p:sldId id="736" r:id="rId22"/>
    <p:sldId id="707" r:id="rId23"/>
    <p:sldId id="713" r:id="rId24"/>
    <p:sldId id="714" r:id="rId25"/>
    <p:sldId id="715" r:id="rId26"/>
    <p:sldId id="716" r:id="rId27"/>
    <p:sldId id="717" r:id="rId28"/>
    <p:sldId id="718" r:id="rId29"/>
    <p:sldId id="719" r:id="rId30"/>
    <p:sldId id="737" r:id="rId31"/>
    <p:sldId id="720" r:id="rId32"/>
    <p:sldId id="721" r:id="rId33"/>
    <p:sldId id="722" r:id="rId34"/>
    <p:sldId id="723" r:id="rId35"/>
    <p:sldId id="724" r:id="rId36"/>
    <p:sldId id="725" r:id="rId37"/>
    <p:sldId id="726" r:id="rId38"/>
    <p:sldId id="727" r:id="rId39"/>
    <p:sldId id="735" r:id="rId40"/>
    <p:sldId id="728" r:id="rId41"/>
    <p:sldId id="729" r:id="rId42"/>
    <p:sldId id="730" r:id="rId43"/>
    <p:sldId id="732" r:id="rId44"/>
    <p:sldId id="738" r:id="rId45"/>
    <p:sldId id="733" r:id="rId46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000"/>
    <a:srgbClr val="FFFFFF"/>
    <a:srgbClr val="FF7400"/>
    <a:srgbClr val="FF5100"/>
    <a:srgbClr val="000000"/>
    <a:srgbClr val="FF30FF"/>
    <a:srgbClr val="73D9FF"/>
    <a:srgbClr val="A9BCFF"/>
    <a:srgbClr val="E0FFB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 autoAdjust="0"/>
    <p:restoredTop sz="86566" autoAdjust="0"/>
  </p:normalViewPr>
  <p:slideViewPr>
    <p:cSldViewPr snapToGrid="0">
      <p:cViewPr varScale="1">
        <p:scale>
          <a:sx n="93" d="100"/>
          <a:sy n="93" d="100"/>
        </p:scale>
        <p:origin x="22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35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29.xml"/><Relationship Id="rId3" Type="http://schemas.openxmlformats.org/officeDocument/2006/relationships/slide" Target="slides/slide7.xml"/><Relationship Id="rId7" Type="http://schemas.openxmlformats.org/officeDocument/2006/relationships/slide" Target="slides/slide11.xml"/><Relationship Id="rId12" Type="http://schemas.openxmlformats.org/officeDocument/2006/relationships/slide" Target="slides/slide25.xml"/><Relationship Id="rId2" Type="http://schemas.openxmlformats.org/officeDocument/2006/relationships/slide" Target="slides/slide6.xml"/><Relationship Id="rId1" Type="http://schemas.openxmlformats.org/officeDocument/2006/relationships/slide" Target="slides/slide5.xml"/><Relationship Id="rId6" Type="http://schemas.openxmlformats.org/officeDocument/2006/relationships/slide" Target="slides/slide10.xml"/><Relationship Id="rId11" Type="http://schemas.openxmlformats.org/officeDocument/2006/relationships/slide" Target="slides/slide17.xml"/><Relationship Id="rId5" Type="http://schemas.openxmlformats.org/officeDocument/2006/relationships/slide" Target="slides/slide9.xml"/><Relationship Id="rId10" Type="http://schemas.openxmlformats.org/officeDocument/2006/relationships/slide" Target="slides/slide16.xml"/><Relationship Id="rId4" Type="http://schemas.openxmlformats.org/officeDocument/2006/relationships/slide" Target="slides/slide8.xml"/><Relationship Id="rId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72752" y="151308"/>
            <a:ext cx="3169699" cy="580012"/>
          </a:xfrm>
          <a:prstGeom prst="rect">
            <a:avLst/>
          </a:prstGeom>
        </p:spPr>
        <p:txBody>
          <a:bodyPr vert="horz" lIns="95006" tIns="47503" rIns="95006" bIns="47503" rtlCol="0"/>
          <a:lstStyle>
            <a:lvl1pPr algn="l">
              <a:defRPr sz="1200"/>
            </a:lvl1pPr>
          </a:lstStyle>
          <a:p>
            <a:pPr algn="ctr"/>
            <a:r>
              <a:rPr lang="en-US" sz="1700" dirty="0"/>
              <a:t>Astronomy 1141</a:t>
            </a:r>
          </a:p>
          <a:p>
            <a:pPr algn="ctr"/>
            <a:r>
              <a:rPr lang="en-US" sz="1700" dirty="0"/>
              <a:t>Lecture 10</a:t>
            </a:r>
          </a:p>
        </p:txBody>
      </p:sp>
    </p:spTree>
    <p:extLst>
      <p:ext uri="{BB962C8B-B14F-4D97-AF65-F5344CB8AC3E}">
        <p14:creationId xmlns:p14="http://schemas.microsoft.com/office/powerpoint/2010/main" val="210370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5238" y="727075"/>
            <a:ext cx="4784725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803" y="4560899"/>
            <a:ext cx="5363595" cy="431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330" tIns="48666" rIns="97330" bIns="48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" panose="020B0604020202020204" pitchFamily="34" charset="0"/>
              </a:defRPr>
            </a:lvl1pPr>
          </a:lstStyle>
          <a:p>
            <a:fld id="{89C2C85C-E296-4BE4-AEE3-184B61E0AE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21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Ponga</a:t>
            </a:r>
            <a:r>
              <a:rPr lang="en-US" dirty="0"/>
              <a:t> or Silver Fern (</a:t>
            </a:r>
            <a:r>
              <a:rPr lang="en-US" i="1" dirty="0" err="1"/>
              <a:t>Cyathea</a:t>
            </a:r>
            <a:r>
              <a:rPr lang="en-US" i="1" dirty="0"/>
              <a:t> </a:t>
            </a:r>
            <a:r>
              <a:rPr lang="en-US" i="1" dirty="0" err="1"/>
              <a:t>dealbata</a:t>
            </a:r>
            <a:r>
              <a:rPr lang="en-US" dirty="0"/>
              <a:t>), photo by the author, New Zealand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6100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A6F858-DDF8-489C-84FA-5A17C93769C9}" type="slidenum">
              <a:rPr lang="en-US"/>
              <a:pPr/>
              <a:t>13</a:t>
            </a:fld>
            <a:endParaRPr lang="en-US"/>
          </a:p>
        </p:txBody>
      </p:sp>
      <p:sp>
        <p:nvSpPr>
          <p:cNvPr id="111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r>
              <a:rPr lang="en-US" dirty="0"/>
              <a:t>Stephen Gould of Harvard University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A6F858-DDF8-489C-84FA-5A17C93769C9}" type="slidenum">
              <a:rPr lang="en-US"/>
              <a:pPr/>
              <a:t>14</a:t>
            </a:fld>
            <a:endParaRPr lang="en-US"/>
          </a:p>
        </p:txBody>
      </p:sp>
      <p:sp>
        <p:nvSpPr>
          <p:cNvPr id="111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3EA90-F23B-4A8D-9973-5F4115E06C0F}" type="slidenum">
              <a:rPr lang="en-US"/>
              <a:pPr/>
              <a:t>16</a:t>
            </a:fld>
            <a:endParaRPr lang="en-US"/>
          </a:p>
        </p:txBody>
      </p:sp>
      <p:sp>
        <p:nvSpPr>
          <p:cNvPr id="111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59257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2F5FB-637C-4BB0-B2BD-FE34108D490E}" type="slidenum">
              <a:rPr lang="en-US"/>
              <a:pPr/>
              <a:t>17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59257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 is along the contour of average winter temperature = freezing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9451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=0SCjhI86grU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25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14 - Cells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49F9FF-DCCE-42F9-BFD1-A516B0039810}" type="slidenum">
              <a:rPr lang="en-US"/>
              <a:pPr/>
              <a:t>25</a:t>
            </a:fld>
            <a:endParaRPr lang="en-US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14 - Cells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E63AE-640B-40A0-87E1-FE20CB2AEC64}" type="slidenum">
              <a:rPr lang="en-US"/>
              <a:pPr/>
              <a:t>29</a:t>
            </a:fld>
            <a:endParaRPr lang="en-US"/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definition of a lipid is an organic compound of biological origin soluble in non-polar solvents</a:t>
            </a:r>
            <a:br>
              <a:rPr lang="en-US" dirty="0"/>
            </a:br>
            <a:r>
              <a:rPr lang="en-US" dirty="0"/>
              <a:t>like pentane, hexane, benzene,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3191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Actin and myosin are structural </a:t>
            </a:r>
            <a:r>
              <a:rPr lang="en-US" dirty="0" err="1"/>
              <a:t>protiens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960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his</a:t>
            </a:r>
            <a:r>
              <a:rPr lang="en-US" baseline="0" dirty="0"/>
              <a:t> concurrence with the majority opinion in the landmark 1964 </a:t>
            </a:r>
            <a:r>
              <a:rPr lang="en-US" baseline="0" dirty="0" err="1"/>
              <a:t>obsenity</a:t>
            </a:r>
            <a:r>
              <a:rPr lang="en-US" baseline="0" dirty="0"/>
              <a:t> case </a:t>
            </a:r>
            <a:r>
              <a:rPr lang="en-US" baseline="0" dirty="0" err="1"/>
              <a:t>Jacobellus</a:t>
            </a:r>
            <a:r>
              <a:rPr lang="en-US" baseline="0" dirty="0"/>
              <a:t> vs. Ohio, Justice Potter Stewart remarked famously that while “hard-core pornography” is difficult to define, “…I know it when I see it”.</a:t>
            </a:r>
          </a:p>
          <a:p>
            <a:r>
              <a:rPr lang="en-US" baseline="0" dirty="0"/>
              <a:t>The case concerned Louis </a:t>
            </a:r>
            <a:r>
              <a:rPr lang="en-US" baseline="0" dirty="0" err="1"/>
              <a:t>Malle’s</a:t>
            </a:r>
            <a:r>
              <a:rPr lang="en-US" baseline="0" dirty="0"/>
              <a:t> 1958 film Les </a:t>
            </a:r>
            <a:r>
              <a:rPr lang="en-US" baseline="0" dirty="0" err="1"/>
              <a:t>Amants</a:t>
            </a:r>
            <a:r>
              <a:rPr lang="en-US" baseline="0" dirty="0"/>
              <a:t> (The Lovers) which the state of Ohio had deemed “obscene”.</a:t>
            </a:r>
          </a:p>
          <a:p>
            <a:r>
              <a:rPr lang="en-US" baseline="0" dirty="0"/>
              <a:t>Upper Left: Gus, a fine cat.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785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Right-handed donuts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948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9BE933-0995-4A0F-A94D-A126B5F1A7E8}" type="slidenum">
              <a:rPr lang="en-US"/>
              <a:pPr/>
              <a:t>5</a:t>
            </a:fld>
            <a:endParaRPr lang="en-US"/>
          </a:p>
        </p:txBody>
      </p:sp>
      <p:sp>
        <p:nvSpPr>
          <p:cNvPr id="108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r>
              <a:rPr lang="en-US" dirty="0"/>
              <a:t>I will know it when I see it</a:t>
            </a:r>
          </a:p>
          <a:p>
            <a:r>
              <a:rPr lang="en-US" dirty="0"/>
              <a:t>It is</a:t>
            </a:r>
            <a:r>
              <a:rPr lang="en-US" baseline="0" dirty="0"/>
              <a:t> not very helpful when are looking for it</a:t>
            </a:r>
          </a:p>
          <a:p>
            <a:r>
              <a:rPr lang="en-US" baseline="0" dirty="0"/>
              <a:t>Necessary vs. sufficient condition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B920AB-3389-4049-82A0-72DC3F898CF1}" type="slidenum">
              <a:rPr lang="en-US"/>
              <a:pPr/>
              <a:t>6</a:t>
            </a:fld>
            <a:endParaRPr lang="en-US"/>
          </a:p>
        </p:txBody>
      </p:sp>
      <p:sp>
        <p:nvSpPr>
          <p:cNvPr id="108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D9656-6084-40A2-B69D-0295F0259475}" type="slidenum">
              <a:rPr lang="en-US"/>
              <a:pPr/>
              <a:t>7</a:t>
            </a:fld>
            <a:endParaRPr lang="en-US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95E28-BF75-4136-8ADE-2686014A6567}" type="slidenum">
              <a:rPr lang="en-US"/>
              <a:pPr/>
              <a:t>8</a:t>
            </a:fld>
            <a:endParaRPr lang="en-US"/>
          </a:p>
        </p:txBody>
      </p:sp>
      <p:sp>
        <p:nvSpPr>
          <p:cNvPr id="108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937BE-64ED-4F39-8D6E-5A2E625FE846}" type="slidenum">
              <a:rPr lang="en-US"/>
              <a:pPr/>
              <a:t>9</a:t>
            </a:fld>
            <a:endParaRPr lang="en-US"/>
          </a:p>
        </p:txBody>
      </p:sp>
      <p:sp>
        <p:nvSpPr>
          <p:cNvPr id="108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r>
              <a:rPr lang="en-US" dirty="0"/>
              <a:t>Hunting, light, heat, chemical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/>
              <a:t>Biological</a:t>
            </a:r>
            <a:r>
              <a:rPr lang="en-US" baseline="0" dirty="0"/>
              <a:t> factory, but aging catches up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88395-9FAA-4760-A401-236774E855E7}" type="slidenum">
              <a:rPr lang="en-US"/>
              <a:pPr/>
              <a:t>10</a:t>
            </a:fld>
            <a:endParaRPr lang="en-US"/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r>
              <a:rPr lang="en-US" dirty="0"/>
              <a:t>Jack rabbit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13 - What is Life?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9BB8B9-41AD-4819-9C71-525249F77076}" type="slidenum">
              <a:rPr lang="en-US"/>
              <a:pPr/>
              <a:t>11</a:t>
            </a:fld>
            <a:endParaRPr lang="en-US"/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898"/>
            <a:ext cx="5363595" cy="4321197"/>
          </a:xfrm>
        </p:spPr>
        <p:txBody>
          <a:bodyPr lIns="94983" tIns="47493" rIns="94983" bIns="47493"/>
          <a:lstStyle/>
          <a:p>
            <a:r>
              <a:rPr lang="en-US" dirty="0"/>
              <a:t>Microscopic</a:t>
            </a:r>
            <a:r>
              <a:rPr lang="en-US" baseline="0" dirty="0"/>
              <a:t> level more obvious, flu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9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346075"/>
            <a:ext cx="84550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4488" y="1489075"/>
            <a:ext cx="4151312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9075"/>
            <a:ext cx="4151313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dirty="0"/>
              <a:t>Lecture 15: Star Formation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B7399A-7544-4A22-871B-018AB3EC85C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00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4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8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6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9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" y="18288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7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rgbClr val="000000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rgbClr val="000000"/>
          </a:solidFill>
          <a:latin typeface="Arial" panose="020B0604020202020204" pitchFamily="34" charset="0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rgbClr val="000000"/>
          </a:solidFill>
          <a:latin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rgbClr val="000000"/>
          </a:solidFill>
          <a:latin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rgbClr val="000000"/>
          </a:solidFill>
          <a:latin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rgbClr val="000000"/>
          </a:solidFill>
          <a:latin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SCjhI86grU?feature=oembed" TargetMode="Externa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9.jp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858"/>
            <a:ext cx="7772400" cy="84651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 is Life?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218434"/>
            <a:ext cx="6400800" cy="5316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Astronomy 1141</a:t>
            </a:r>
          </a:p>
          <a:p>
            <a:endParaRPr lang="en-US" dirty="0"/>
          </a:p>
        </p:txBody>
      </p:sp>
      <p:pic>
        <p:nvPicPr>
          <p:cNvPr id="6" name="Picture 22" descr="DSC_0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3" y="1064274"/>
            <a:ext cx="7563886" cy="502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0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567" name="Picture 7" descr="Honeywell_thermos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78" y="2556498"/>
            <a:ext cx="2563009" cy="25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0568" name="Text Box 8"/>
          <p:cNvSpPr txBox="1">
            <a:spLocks noChangeArrowheads="1"/>
          </p:cNvSpPr>
          <p:nvPr/>
        </p:nvSpPr>
        <p:spPr bwMode="auto">
          <a:xfrm>
            <a:off x="182880" y="1424868"/>
            <a:ext cx="77730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Respond to changes in temperature, sunlight, chemical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environment, etc.</a:t>
            </a:r>
          </a:p>
        </p:txBody>
      </p:sp>
      <p:sp>
        <p:nvSpPr>
          <p:cNvPr id="1090570" name="Text Box 10"/>
          <p:cNvSpPr txBox="1">
            <a:spLocks noChangeArrowheads="1"/>
          </p:cNvSpPr>
          <p:nvPr/>
        </p:nvSpPr>
        <p:spPr bwMode="auto">
          <a:xfrm>
            <a:off x="182880" y="5361642"/>
            <a:ext cx="49449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The usual “response” is to move…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5"/>
          <a:stretch/>
        </p:blipFill>
        <p:spPr>
          <a:xfrm>
            <a:off x="3052421" y="2471841"/>
            <a:ext cx="3311945" cy="2673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r="13050"/>
          <a:stretch/>
        </p:blipFill>
        <p:spPr>
          <a:xfrm>
            <a:off x="108312" y="2380003"/>
            <a:ext cx="2835797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" y="5870822"/>
            <a:ext cx="8542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Not everything that senses and responds to its environment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is living (e.g., a thermostat)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" y="182880"/>
            <a:ext cx="88285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  <a:ea typeface="Helvetica Neue" charset="0"/>
                <a:cs typeface="Arial" panose="020B0604020202020204" pitchFamily="34" charset="0"/>
              </a:rPr>
              <a:t>Response to Environment:</a:t>
            </a:r>
            <a:br>
              <a:rPr lang="en-US" sz="3200" dirty="0">
                <a:solidFill>
                  <a:srgbClr val="0000FF"/>
                </a:solidFill>
                <a:ea typeface="Helvetica Neue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All living organisms sense </a:t>
            </a:r>
            <a:r>
              <a:rPr lang="en-US" sz="2800" dirty="0">
                <a:ea typeface="Helvetica Neue" charset="0"/>
                <a:cs typeface="Arial" panose="020B0604020202020204" pitchFamily="34" charset="0"/>
              </a:rPr>
              <a:t>&amp; </a:t>
            </a:r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react to their environment</a:t>
            </a:r>
            <a:endParaRPr lang="en-US" sz="2800" dirty="0"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" y="182880"/>
            <a:ext cx="8921168" cy="1075649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Evolutionary Adaptation:</a:t>
            </a:r>
            <a:br>
              <a:rPr lang="en-US" sz="3600" i="1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Living organisms evolve to adapt to their environment. </a:t>
            </a:r>
          </a:p>
        </p:txBody>
      </p:sp>
      <p:grpSp>
        <p:nvGrpSpPr>
          <p:cNvPr id="1092615" name="Group 7"/>
          <p:cNvGrpSpPr>
            <a:grpSpLocks/>
          </p:cNvGrpSpPr>
          <p:nvPr/>
        </p:nvGrpSpPr>
        <p:grpSpPr bwMode="auto">
          <a:xfrm>
            <a:off x="182564" y="1410132"/>
            <a:ext cx="3445614" cy="5217594"/>
            <a:chOff x="115" y="1087"/>
            <a:chExt cx="1927" cy="2918"/>
          </a:xfrm>
        </p:grpSpPr>
        <p:pic>
          <p:nvPicPr>
            <p:cNvPr id="1092613" name="Picture 5" descr="05_Figure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6" t="47000" r="13579" b="20428"/>
            <a:stretch>
              <a:fillRect/>
            </a:stretch>
          </p:blipFill>
          <p:spPr bwMode="auto">
            <a:xfrm>
              <a:off x="115" y="1087"/>
              <a:ext cx="1927" cy="2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2614" name="Text Box 6"/>
            <p:cNvSpPr txBox="1">
              <a:spLocks noChangeArrowheads="1"/>
            </p:cNvSpPr>
            <p:nvPr/>
          </p:nvSpPr>
          <p:spPr bwMode="auto">
            <a:xfrm>
              <a:off x="376" y="3644"/>
              <a:ext cx="1376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Pygmy seahorse</a:t>
              </a:r>
            </a:p>
            <a:p>
              <a:r>
                <a:rPr lang="en-US" sz="1800" dirty="0">
                  <a:solidFill>
                    <a:srgbClr val="000000"/>
                  </a:solidFill>
                </a:rPr>
                <a:t>(camouflaged in coral)</a:t>
              </a:r>
            </a:p>
          </p:txBody>
        </p:sp>
      </p:grpSp>
      <p:sp>
        <p:nvSpPr>
          <p:cNvPr id="1092617" name="Text Box 9"/>
          <p:cNvSpPr txBox="1">
            <a:spLocks noChangeArrowheads="1"/>
          </p:cNvSpPr>
          <p:nvPr/>
        </p:nvSpPr>
        <p:spPr bwMode="auto">
          <a:xfrm>
            <a:off x="3792633" y="4410845"/>
            <a:ext cx="50859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Significant adaptations can result in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the emergence of </a:t>
            </a:r>
            <a:r>
              <a:rPr lang="en-US" sz="2400" dirty="0">
                <a:solidFill>
                  <a:schemeClr val="accent1"/>
                </a:solidFill>
              </a:rPr>
              <a:t>new species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92618" name="Text Box 10"/>
          <p:cNvSpPr txBox="1">
            <a:spLocks noChangeArrowheads="1"/>
          </p:cNvSpPr>
          <p:nvPr/>
        </p:nvSpPr>
        <p:spPr bwMode="auto">
          <a:xfrm>
            <a:off x="3792633" y="2089751"/>
            <a:ext cx="52036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Adaptations accrue to </a:t>
            </a:r>
            <a:r>
              <a:rPr lang="en-US" sz="2400" dirty="0">
                <a:solidFill>
                  <a:srgbClr val="BB0000"/>
                </a:solidFill>
              </a:rPr>
              <a:t>populations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not individuals, appearing over many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successive generations.</a:t>
            </a:r>
          </a:p>
        </p:txBody>
      </p:sp>
    </p:spTree>
    <p:extLst>
      <p:ext uri="{BB962C8B-B14F-4D97-AF65-F5344CB8AC3E}">
        <p14:creationId xmlns:p14="http://schemas.microsoft.com/office/powerpoint/2010/main" val="39056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" y="182880"/>
            <a:ext cx="8801100" cy="99441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Charles Darwin proposed that </a:t>
            </a:r>
            <a:r>
              <a:rPr lang="en-US" sz="2800" i="1" dirty="0">
                <a:solidFill>
                  <a:schemeClr val="accent1"/>
                </a:solidFill>
              </a:rPr>
              <a:t>Natural Selection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is the primary mechanism of evolution in 1859.</a:t>
            </a:r>
          </a:p>
        </p:txBody>
      </p:sp>
      <p:pic>
        <p:nvPicPr>
          <p:cNvPr id="1125381" name="Picture 5" descr="379px-Origin_of_Species_title_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52" y="1829630"/>
            <a:ext cx="2424273" cy="383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5383" name="Text Box 7"/>
          <p:cNvSpPr txBox="1">
            <a:spLocks noChangeArrowheads="1"/>
          </p:cNvSpPr>
          <p:nvPr/>
        </p:nvSpPr>
        <p:spPr bwMode="auto">
          <a:xfrm>
            <a:off x="5945268" y="5668276"/>
            <a:ext cx="2823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On The Origin of Species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</a:rPr>
              <a:t>(London, 1859)</a:t>
            </a:r>
          </a:p>
        </p:txBody>
      </p:sp>
      <p:grpSp>
        <p:nvGrpSpPr>
          <p:cNvPr id="1125396" name="Group 20"/>
          <p:cNvGrpSpPr>
            <a:grpSpLocks/>
          </p:cNvGrpSpPr>
          <p:nvPr/>
        </p:nvGrpSpPr>
        <p:grpSpPr bwMode="auto">
          <a:xfrm>
            <a:off x="1574841" y="1383860"/>
            <a:ext cx="3978275" cy="3116263"/>
            <a:chOff x="366" y="2210"/>
            <a:chExt cx="2506" cy="1963"/>
          </a:xfrm>
        </p:grpSpPr>
        <p:sp>
          <p:nvSpPr>
            <p:cNvPr id="1125384" name="Text Box 8"/>
            <p:cNvSpPr txBox="1">
              <a:spLocks noChangeArrowheads="1"/>
            </p:cNvSpPr>
            <p:nvPr/>
          </p:nvSpPr>
          <p:spPr bwMode="auto">
            <a:xfrm>
              <a:off x="657" y="3942"/>
              <a:ext cx="19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Charles Darwin (1809-1882)</a:t>
              </a:r>
            </a:p>
          </p:txBody>
        </p:sp>
        <p:grpSp>
          <p:nvGrpSpPr>
            <p:cNvPr id="1125395" name="Group 19"/>
            <p:cNvGrpSpPr>
              <a:grpSpLocks/>
            </p:cNvGrpSpPr>
            <p:nvPr/>
          </p:nvGrpSpPr>
          <p:grpSpPr bwMode="auto">
            <a:xfrm>
              <a:off x="366" y="2210"/>
              <a:ext cx="2506" cy="1730"/>
              <a:chOff x="366" y="2210"/>
              <a:chExt cx="2506" cy="1730"/>
            </a:xfrm>
          </p:grpSpPr>
          <p:pic>
            <p:nvPicPr>
              <p:cNvPr id="1125387" name="Picture 11" descr="Charles_Darwin_by_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" y="2210"/>
                <a:ext cx="1146" cy="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5389" name="Picture 13" descr="460px-Charles_Robert_Darwin_by_John_Collie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8" y="2212"/>
                <a:ext cx="1324" cy="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25399" name="Group 23"/>
          <p:cNvGrpSpPr>
            <a:grpSpLocks/>
          </p:cNvGrpSpPr>
          <p:nvPr/>
        </p:nvGrpSpPr>
        <p:grpSpPr bwMode="auto">
          <a:xfrm>
            <a:off x="165733" y="4600092"/>
            <a:ext cx="5084763" cy="2178051"/>
            <a:chOff x="276" y="813"/>
            <a:chExt cx="3203" cy="1372"/>
          </a:xfrm>
        </p:grpSpPr>
        <p:pic>
          <p:nvPicPr>
            <p:cNvPr id="1125397" name="Picture 21" descr="HMS_Beagle_by_Conrad_Marte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813"/>
              <a:ext cx="2033" cy="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5398" name="Text Box 22"/>
            <p:cNvSpPr txBox="1">
              <a:spLocks noChangeArrowheads="1"/>
            </p:cNvSpPr>
            <p:nvPr/>
          </p:nvSpPr>
          <p:spPr bwMode="auto">
            <a:xfrm>
              <a:off x="2307" y="1781"/>
              <a:ext cx="11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HMS Beagle in</a:t>
              </a:r>
            </a:p>
            <a:p>
              <a:r>
                <a:rPr lang="en-US" sz="1800" dirty="0">
                  <a:solidFill>
                    <a:srgbClr val="000000"/>
                  </a:solidFill>
                </a:rPr>
                <a:t>Tierra del Fuego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7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8" name="Text Box 4"/>
          <p:cNvSpPr txBox="1">
            <a:spLocks noChangeArrowheads="1"/>
          </p:cNvSpPr>
          <p:nvPr/>
        </p:nvSpPr>
        <p:spPr bwMode="auto">
          <a:xfrm>
            <a:off x="182880" y="1828800"/>
            <a:ext cx="4510583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</a:rPr>
              <a:t>Fact 1: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 A population can produce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 more offspring than the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 environment can support. </a:t>
            </a:r>
          </a:p>
        </p:txBody>
      </p:sp>
      <p:pic>
        <p:nvPicPr>
          <p:cNvPr id="5" name="Picture 4" descr="Bunnies_WardangIsland_193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116" y="1943969"/>
            <a:ext cx="4114800" cy="34266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2880" y="185632"/>
            <a:ext cx="8750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Natural Selection is based in “two undeniable facts and an inescapable conclusion”</a:t>
            </a:r>
            <a:r>
              <a:rPr lang="en-US" sz="2800" dirty="0">
                <a:ea typeface="Helvetica Neue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6791" y="5364129"/>
            <a:ext cx="2236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[Wikimedia Commons]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" y="4572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This leads to </a:t>
            </a:r>
            <a:r>
              <a:rPr lang="en-US" sz="2800" dirty="0">
                <a:solidFill>
                  <a:schemeClr val="accent1"/>
                </a:solidFill>
              </a:rPr>
              <a:t>competition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for resources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1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2880" y="1828800"/>
            <a:ext cx="478884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3200" dirty="0">
                <a:solidFill>
                  <a:srgbClr val="0000FF"/>
                </a:solidFill>
                <a:cs typeface="Arial" panose="020B0604020202020204" pitchFamily="34" charset="0"/>
              </a:rPr>
              <a:t>Fact 2:</a:t>
            </a:r>
            <a:br>
              <a:rPr lang="en-US" sz="3200" dirty="0">
                <a:solidFill>
                  <a:srgbClr val="0000FF"/>
                </a:solidFill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FF"/>
                </a:solidFill>
                <a:cs typeface="Arial" panose="020B0604020202020204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Different individuals have</a:t>
            </a:r>
            <a:b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 different traits; some of</a:t>
            </a:r>
            <a:b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 these traits are </a:t>
            </a: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hereditary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7" descr="Four_generations_Q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52" y="1297944"/>
            <a:ext cx="373257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" y="4572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Hereditary traits </a:t>
            </a:r>
            <a:r>
              <a:rPr lang="en-US" sz="2800" dirty="0">
                <a:solidFill>
                  <a:srgbClr val="000000"/>
                </a:solidFill>
              </a:rPr>
              <a:t>are those that pass to offspring.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" y="185632"/>
            <a:ext cx="880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Natural Selection is based in “two undeniable facts and an inescapable conclusion”</a:t>
            </a:r>
            <a:r>
              <a:rPr lang="en-US" sz="2800" dirty="0">
                <a:ea typeface="Helvetica Neue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31520" y="2187416"/>
            <a:ext cx="769776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763" lvl="1" algn="l"/>
            <a:r>
              <a:rPr lang="en-US" sz="3200" i="1" dirty="0">
                <a:solidFill>
                  <a:schemeClr val="bg1"/>
                </a:solidFill>
                <a:cs typeface="Arial" panose="020B0604020202020204" pitchFamily="34" charset="0"/>
              </a:rPr>
              <a:t>Individuals whose inherited traits best enable them to survive and reproduce will pass on those favorable traits to larger numbers of offspring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2880" y="5669280"/>
            <a:ext cx="88038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This leads, naturally, to the </a:t>
            </a:r>
            <a:r>
              <a:rPr lang="en-US" sz="2800" dirty="0">
                <a:solidFill>
                  <a:srgbClr val="BB0000"/>
                </a:solidFill>
              </a:rPr>
              <a:t>selection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of favorable hereditary traits.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" y="182880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The inescapable conclusion:</a:t>
            </a:r>
          </a:p>
        </p:txBody>
      </p:sp>
    </p:spTree>
    <p:extLst>
      <p:ext uri="{BB962C8B-B14F-4D97-AF65-F5344CB8AC3E}">
        <p14:creationId xmlns:p14="http://schemas.microsoft.com/office/powerpoint/2010/main" val="16251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9955" y="6396731"/>
            <a:ext cx="754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Darwin’s Galapagos Finches (John Gould, </a:t>
            </a:r>
            <a:r>
              <a:rPr lang="en-US" sz="1800" i="1" dirty="0">
                <a:solidFill>
                  <a:srgbClr val="000000"/>
                </a:solidFill>
              </a:rPr>
              <a:t>Voyage of the Beagle</a:t>
            </a:r>
            <a:r>
              <a:rPr lang="en-US" sz="1800" dirty="0">
                <a:solidFill>
                  <a:srgbClr val="000000"/>
                </a:solidFill>
              </a:rPr>
              <a:t>, 1845)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15" y="1223177"/>
            <a:ext cx="6334971" cy="5127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79" y="146852"/>
            <a:ext cx="87820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Evidence for </a:t>
            </a:r>
            <a:r>
              <a:rPr lang="en-US" sz="2800" dirty="0">
                <a:solidFill>
                  <a:srgbClr val="0000FF"/>
                </a:solidFill>
                <a:ea typeface="Helvetica Neue" charset="0"/>
                <a:cs typeface="Arial" panose="020B0604020202020204" pitchFamily="34" charset="0"/>
              </a:rPr>
              <a:t>natural selection </a:t>
            </a:r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is found throughout the world in the </a:t>
            </a:r>
            <a:r>
              <a:rPr lang="en-US" sz="2800" dirty="0">
                <a:solidFill>
                  <a:srgbClr val="BB0000"/>
                </a:solidFill>
                <a:ea typeface="Helvetica Neue" charset="0"/>
                <a:cs typeface="Arial" panose="020B0604020202020204" pitchFamily="34" charset="0"/>
              </a:rPr>
              <a:t>diversity</a:t>
            </a:r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 and </a:t>
            </a:r>
            <a:r>
              <a:rPr lang="en-US" sz="2800" dirty="0">
                <a:solidFill>
                  <a:schemeClr val="accent1"/>
                </a:solidFill>
                <a:ea typeface="Helvetica Neue" charset="0"/>
                <a:cs typeface="Arial" panose="020B0604020202020204" pitchFamily="34" charset="0"/>
              </a:rPr>
              <a:t>similarities </a:t>
            </a:r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of species.</a:t>
            </a:r>
            <a:endParaRPr lang="en-US" sz="2800" dirty="0"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74396" y="1570704"/>
            <a:ext cx="1828800" cy="1747099"/>
            <a:chOff x="1059950" y="1834399"/>
            <a:chExt cx="1828800" cy="17470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950" y="1834399"/>
              <a:ext cx="1828800" cy="14164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76269" y="3242944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</a:rPr>
                <a:t>Cauliflower</a:t>
              </a:r>
            </a:p>
          </p:txBody>
        </p:sp>
      </p:grpSp>
      <p:sp>
        <p:nvSpPr>
          <p:cNvPr id="1118213" name="Text Box 5"/>
          <p:cNvSpPr txBox="1">
            <a:spLocks noChangeArrowheads="1"/>
          </p:cNvSpPr>
          <p:nvPr/>
        </p:nvSpPr>
        <p:spPr bwMode="auto">
          <a:xfrm>
            <a:off x="182880" y="5852160"/>
            <a:ext cx="81876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The difference is that </a:t>
            </a:r>
            <a:r>
              <a:rPr lang="en-US" sz="2400" dirty="0">
                <a:solidFill>
                  <a:srgbClr val="0000FF"/>
                </a:solidFill>
              </a:rPr>
              <a:t>humans</a:t>
            </a:r>
            <a:r>
              <a:rPr lang="en-US" sz="2400" dirty="0">
                <a:solidFill>
                  <a:srgbClr val="000000"/>
                </a:solidFill>
              </a:rPr>
              <a:t> are the agents of selection,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rather than environmental factors.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317803"/>
            <a:ext cx="1828800" cy="19727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88436" y="1332809"/>
            <a:ext cx="2167128" cy="1687678"/>
            <a:chOff x="3539172" y="1464944"/>
            <a:chExt cx="2167128" cy="16876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172" y="1464944"/>
              <a:ext cx="2167128" cy="13746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50410" y="2814068"/>
              <a:ext cx="9446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</a:rPr>
                <a:t>Kohlrabi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46271" y="1747998"/>
            <a:ext cx="1828800" cy="2151344"/>
            <a:chOff x="6646271" y="1723618"/>
            <a:chExt cx="1828800" cy="2151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271" y="1723618"/>
              <a:ext cx="1828800" cy="1828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45145" y="3536408"/>
              <a:ext cx="10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</a:rPr>
                <a:t>Cabbage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21581" y="4130980"/>
            <a:ext cx="1828800" cy="1572645"/>
            <a:chOff x="6521581" y="4106600"/>
            <a:chExt cx="1828800" cy="15726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1581" y="4106600"/>
              <a:ext cx="1828800" cy="1219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139265" y="5340691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</a:rPr>
                <a:t>Kale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5162" y="3899342"/>
            <a:ext cx="1828800" cy="1710154"/>
            <a:chOff x="935162" y="3874962"/>
            <a:chExt cx="1828800" cy="17101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62" y="3874962"/>
              <a:ext cx="1828800" cy="1371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81135" y="5246562"/>
              <a:ext cx="9368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</a:rPr>
                <a:t>Broccoli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71512" y="5270942"/>
            <a:ext cx="140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Wild Mustard</a:t>
            </a:r>
          </a:p>
        </p:txBody>
      </p:sp>
      <p:cxnSp>
        <p:nvCxnSpPr>
          <p:cNvPr id="20" name="Straight Arrow Connector 19"/>
          <p:cNvCxnSpPr>
            <a:stCxn id="7" idx="3"/>
            <a:endCxn id="5" idx="1"/>
          </p:cNvCxnSpPr>
          <p:nvPr/>
        </p:nvCxnSpPr>
        <p:spPr bwMode="auto">
          <a:xfrm>
            <a:off x="5486400" y="4304170"/>
            <a:ext cx="1035181" cy="436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7" idx="0"/>
          </p:cNvCxnSpPr>
          <p:nvPr/>
        </p:nvCxnSpPr>
        <p:spPr bwMode="auto">
          <a:xfrm flipV="1">
            <a:off x="4572000" y="2973159"/>
            <a:ext cx="0" cy="3446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7" idx="1"/>
            <a:endCxn id="8" idx="3"/>
          </p:cNvCxnSpPr>
          <p:nvPr/>
        </p:nvCxnSpPr>
        <p:spPr bwMode="auto">
          <a:xfrm flipH="1">
            <a:off x="2763962" y="4304170"/>
            <a:ext cx="893638" cy="2809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2803196" y="2979249"/>
            <a:ext cx="854404" cy="5975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endCxn id="3" idx="1"/>
          </p:cNvCxnSpPr>
          <p:nvPr/>
        </p:nvCxnSpPr>
        <p:spPr bwMode="auto">
          <a:xfrm flipV="1">
            <a:off x="5486400" y="2662398"/>
            <a:ext cx="1159871" cy="10676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C456641-0D10-3A48-B34F-163FCCC07EE5}"/>
              </a:ext>
            </a:extLst>
          </p:cNvPr>
          <p:cNvSpPr/>
          <p:nvPr/>
        </p:nvSpPr>
        <p:spPr>
          <a:xfrm>
            <a:off x="182880" y="180982"/>
            <a:ext cx="8716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i="1" dirty="0">
                <a:solidFill>
                  <a:srgbClr val="0000FF"/>
                </a:solidFill>
              </a:rPr>
              <a:t>Artificial Selection</a:t>
            </a:r>
            <a:r>
              <a:rPr lang="en-US" sz="2800" i="1" dirty="0">
                <a:solidFill>
                  <a:srgbClr val="000000"/>
                </a:solidFill>
              </a:rPr>
              <a:t>,</a:t>
            </a:r>
            <a:r>
              <a:rPr lang="en-US" sz="2800" dirty="0">
                <a:solidFill>
                  <a:srgbClr val="000000"/>
                </a:solidFill>
              </a:rPr>
              <a:t> the breeding of plants and animals for desirable traits, works similarly.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8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8213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456641-0D10-3A48-B34F-163FCCC07EE5}"/>
              </a:ext>
            </a:extLst>
          </p:cNvPr>
          <p:cNvSpPr/>
          <p:nvPr/>
        </p:nvSpPr>
        <p:spPr>
          <a:xfrm>
            <a:off x="182880" y="180982"/>
            <a:ext cx="8716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i="1" dirty="0">
                <a:solidFill>
                  <a:srgbClr val="0000FF"/>
                </a:solidFill>
              </a:rPr>
              <a:t>Artificial Selection</a:t>
            </a:r>
            <a:r>
              <a:rPr lang="en-US" sz="2800" i="1" dirty="0">
                <a:solidFill>
                  <a:srgbClr val="000000"/>
                </a:solidFill>
              </a:rPr>
              <a:t>,</a:t>
            </a:r>
            <a:r>
              <a:rPr lang="en-US" sz="2800" dirty="0">
                <a:solidFill>
                  <a:srgbClr val="000000"/>
                </a:solidFill>
              </a:rPr>
              <a:t> at microscopic level</a:t>
            </a:r>
          </a:p>
          <a:p>
            <a:pPr algn="l"/>
            <a:r>
              <a:rPr lang="en-US" sz="2800" dirty="0"/>
              <a:t>Frances Arnold: 2018 Nobel Prize in Chemistry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195605"/>
            <a:ext cx="5715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1067" y="4969725"/>
            <a:ext cx="2220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Credit: Caltech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456641-0D10-3A48-B34F-163FCCC07EE5}"/>
              </a:ext>
            </a:extLst>
          </p:cNvPr>
          <p:cNvSpPr/>
          <p:nvPr/>
        </p:nvSpPr>
        <p:spPr>
          <a:xfrm>
            <a:off x="182013" y="5473005"/>
            <a:ext cx="8716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Directed evolution of enzymes: a bioengineering method for creating new and better enzymes in the laboratory using the principles of evolution ... Enzymes created with the technique have replaced toxic chemicals in many industrial processes. </a:t>
            </a:r>
          </a:p>
        </p:txBody>
      </p:sp>
    </p:spTree>
    <p:extLst>
      <p:ext uri="{BB962C8B-B14F-4D97-AF65-F5344CB8AC3E}">
        <p14:creationId xmlns:p14="http://schemas.microsoft.com/office/powerpoint/2010/main" val="25778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82880" y="182880"/>
            <a:ext cx="69037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An example of natural selection in action:</a:t>
            </a:r>
          </a:p>
        </p:txBody>
      </p:sp>
      <p:pic>
        <p:nvPicPr>
          <p:cNvPr id="4" name="Picture 3" descr="Clo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"/>
          <a:stretch/>
        </p:blipFill>
        <p:spPr>
          <a:xfrm>
            <a:off x="166766" y="1534563"/>
            <a:ext cx="3067292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3367572" y="1478562"/>
            <a:ext cx="529841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Some white clover plants have the hereditary ability to release </a:t>
            </a: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cyanide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when </a:t>
            </a:r>
            <a:r>
              <a:rPr 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crushed 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by a cow’s teeth.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3838691" y="4005350"/>
            <a:ext cx="42628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However, cyanide is also released when the clover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freezes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, killing the plant.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82880" y="5698580"/>
            <a:ext cx="72342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ts val="0"/>
              </a:spcBef>
            </a:pP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Question:</a:t>
            </a:r>
          </a:p>
          <a:p>
            <a:pPr algn="l" defTabSz="914400"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   Is cyanide production a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favorable trait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59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157" name="Picture 5" descr="CatNa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914400"/>
            <a:ext cx="5649821" cy="347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07" y="2549293"/>
            <a:ext cx="2850891" cy="3782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233" y="6312018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Ty &amp; Sanrio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" y="182880"/>
            <a:ext cx="8484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How do we distinguish living from non-living?</a:t>
            </a:r>
            <a:endParaRPr lang="en-US" sz="3200" dirty="0"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ver_cyanogene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0" y="1859012"/>
            <a:ext cx="4578262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82880" y="182880"/>
            <a:ext cx="876319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3200" dirty="0">
                <a:solidFill>
                  <a:schemeClr val="accent1"/>
                </a:solidFill>
                <a:cs typeface="Arial" panose="020B0604020202020204" pitchFamily="34" charset="0"/>
              </a:rPr>
              <a:t>Answer: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 it depends…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48489" y="6432169"/>
            <a:ext cx="4297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cs typeface="Arial" panose="020B0604020202020204" pitchFamily="34" charset="0"/>
              </a:rPr>
              <a:t>H. </a:t>
            </a:r>
            <a:r>
              <a:rPr lang="en-US" sz="1800" dirty="0" err="1">
                <a:solidFill>
                  <a:schemeClr val="bg1"/>
                </a:solidFill>
                <a:cs typeface="Arial" panose="020B0604020202020204" pitchFamily="34" charset="0"/>
              </a:rPr>
              <a:t>Daday</a:t>
            </a:r>
            <a:r>
              <a:rPr lang="en-US" sz="1800" dirty="0">
                <a:solidFill>
                  <a:schemeClr val="bg1"/>
                </a:solidFill>
                <a:cs typeface="Arial" panose="020B0604020202020204" pitchFamily="34" charset="0"/>
              </a:rPr>
              <a:t>, 1954, Heredity, v. 8, p. 61</a:t>
            </a:r>
          </a:p>
        </p:txBody>
      </p:sp>
      <p:sp>
        <p:nvSpPr>
          <p:cNvPr id="5" name="Freeform 4"/>
          <p:cNvSpPr/>
          <p:nvPr/>
        </p:nvSpPr>
        <p:spPr>
          <a:xfrm>
            <a:off x="323239" y="1924792"/>
            <a:ext cx="4618256" cy="3317682"/>
          </a:xfrm>
          <a:custGeom>
            <a:avLst/>
            <a:gdLst>
              <a:gd name="connsiteX0" fmla="*/ 3878135 w 3878135"/>
              <a:gd name="connsiteY0" fmla="*/ 2444571 h 2785991"/>
              <a:gd name="connsiteX1" fmla="*/ 3509439 w 3878135"/>
              <a:gd name="connsiteY1" fmla="*/ 2417257 h 2785991"/>
              <a:gd name="connsiteX2" fmla="*/ 3127088 w 3878135"/>
              <a:gd name="connsiteY2" fmla="*/ 2622109 h 2785991"/>
              <a:gd name="connsiteX3" fmla="*/ 2908601 w 3878135"/>
              <a:gd name="connsiteY3" fmla="*/ 2785991 h 2785991"/>
              <a:gd name="connsiteX4" fmla="*/ 2567216 w 3878135"/>
              <a:gd name="connsiteY4" fmla="*/ 2772334 h 2785991"/>
              <a:gd name="connsiteX5" fmla="*/ 2130243 w 3878135"/>
              <a:gd name="connsiteY5" fmla="*/ 2553825 h 2785991"/>
              <a:gd name="connsiteX6" fmla="*/ 1857135 w 3878135"/>
              <a:gd name="connsiteY6" fmla="*/ 2430914 h 2785991"/>
              <a:gd name="connsiteX7" fmla="*/ 1665960 w 3878135"/>
              <a:gd name="connsiteY7" fmla="*/ 2321659 h 2785991"/>
              <a:gd name="connsiteX8" fmla="*/ 1706926 w 3878135"/>
              <a:gd name="connsiteY8" fmla="*/ 2075837 h 2785991"/>
              <a:gd name="connsiteX9" fmla="*/ 1761547 w 3878135"/>
              <a:gd name="connsiteY9" fmla="*/ 1952925 h 2785991"/>
              <a:gd name="connsiteX10" fmla="*/ 1706926 w 3878135"/>
              <a:gd name="connsiteY10" fmla="*/ 1789043 h 2785991"/>
              <a:gd name="connsiteX11" fmla="*/ 1870791 w 3878135"/>
              <a:gd name="connsiteY11" fmla="*/ 1570534 h 2785991"/>
              <a:gd name="connsiteX12" fmla="*/ 1925412 w 3878135"/>
              <a:gd name="connsiteY12" fmla="*/ 1406652 h 2785991"/>
              <a:gd name="connsiteX13" fmla="*/ 1775203 w 3878135"/>
              <a:gd name="connsiteY13" fmla="*/ 1174486 h 2785991"/>
              <a:gd name="connsiteX14" fmla="*/ 1638649 w 3878135"/>
              <a:gd name="connsiteY14" fmla="*/ 1160830 h 2785991"/>
              <a:gd name="connsiteX15" fmla="*/ 1706926 w 3878135"/>
              <a:gd name="connsiteY15" fmla="*/ 901350 h 2785991"/>
              <a:gd name="connsiteX16" fmla="*/ 1857135 w 3878135"/>
              <a:gd name="connsiteY16" fmla="*/ 696498 h 2785991"/>
              <a:gd name="connsiteX17" fmla="*/ 1993689 w 3878135"/>
              <a:gd name="connsiteY17" fmla="*/ 423361 h 2785991"/>
              <a:gd name="connsiteX18" fmla="*/ 2157554 w 3878135"/>
              <a:gd name="connsiteY18" fmla="*/ 150225 h 2785991"/>
              <a:gd name="connsiteX19" fmla="*/ 2157554 w 3878135"/>
              <a:gd name="connsiteY19" fmla="*/ 150225 h 2785991"/>
              <a:gd name="connsiteX20" fmla="*/ 2130243 w 3878135"/>
              <a:gd name="connsiteY20" fmla="*/ 0 h 2785991"/>
              <a:gd name="connsiteX21" fmla="*/ 1788858 w 3878135"/>
              <a:gd name="connsiteY21" fmla="*/ 95598 h 2785991"/>
              <a:gd name="connsiteX22" fmla="*/ 1256297 w 3878135"/>
              <a:gd name="connsiteY22" fmla="*/ 314107 h 2785991"/>
              <a:gd name="connsiteX23" fmla="*/ 955879 w 3878135"/>
              <a:gd name="connsiteY23" fmla="*/ 437018 h 2785991"/>
              <a:gd name="connsiteX24" fmla="*/ 532561 w 3878135"/>
              <a:gd name="connsiteY24" fmla="*/ 355077 h 2785991"/>
              <a:gd name="connsiteX25" fmla="*/ 163865 w 3878135"/>
              <a:gd name="connsiteY25" fmla="*/ 286793 h 2785991"/>
              <a:gd name="connsiteX26" fmla="*/ 0 w 3878135"/>
              <a:gd name="connsiteY26" fmla="*/ 232166 h 2785991"/>
              <a:gd name="connsiteX0" fmla="*/ 3878135 w 3878135"/>
              <a:gd name="connsiteY0" fmla="*/ 2444571 h 2785991"/>
              <a:gd name="connsiteX1" fmla="*/ 3509439 w 3878135"/>
              <a:gd name="connsiteY1" fmla="*/ 2417257 h 2785991"/>
              <a:gd name="connsiteX2" fmla="*/ 3127088 w 3878135"/>
              <a:gd name="connsiteY2" fmla="*/ 2622109 h 2785991"/>
              <a:gd name="connsiteX3" fmla="*/ 2908601 w 3878135"/>
              <a:gd name="connsiteY3" fmla="*/ 2785991 h 2785991"/>
              <a:gd name="connsiteX4" fmla="*/ 2567216 w 3878135"/>
              <a:gd name="connsiteY4" fmla="*/ 2772334 h 2785991"/>
              <a:gd name="connsiteX5" fmla="*/ 2130243 w 3878135"/>
              <a:gd name="connsiteY5" fmla="*/ 2553825 h 2785991"/>
              <a:gd name="connsiteX6" fmla="*/ 1857135 w 3878135"/>
              <a:gd name="connsiteY6" fmla="*/ 2430914 h 2785991"/>
              <a:gd name="connsiteX7" fmla="*/ 1665960 w 3878135"/>
              <a:gd name="connsiteY7" fmla="*/ 2321659 h 2785991"/>
              <a:gd name="connsiteX8" fmla="*/ 1706926 w 3878135"/>
              <a:gd name="connsiteY8" fmla="*/ 2075837 h 2785991"/>
              <a:gd name="connsiteX9" fmla="*/ 1734236 w 3878135"/>
              <a:gd name="connsiteY9" fmla="*/ 1911954 h 2785991"/>
              <a:gd name="connsiteX10" fmla="*/ 1706926 w 3878135"/>
              <a:gd name="connsiteY10" fmla="*/ 1789043 h 2785991"/>
              <a:gd name="connsiteX11" fmla="*/ 1870791 w 3878135"/>
              <a:gd name="connsiteY11" fmla="*/ 1570534 h 2785991"/>
              <a:gd name="connsiteX12" fmla="*/ 1925412 w 3878135"/>
              <a:gd name="connsiteY12" fmla="*/ 1406652 h 2785991"/>
              <a:gd name="connsiteX13" fmla="*/ 1775203 w 3878135"/>
              <a:gd name="connsiteY13" fmla="*/ 1174486 h 2785991"/>
              <a:gd name="connsiteX14" fmla="*/ 1638649 w 3878135"/>
              <a:gd name="connsiteY14" fmla="*/ 1160830 h 2785991"/>
              <a:gd name="connsiteX15" fmla="*/ 1706926 w 3878135"/>
              <a:gd name="connsiteY15" fmla="*/ 901350 h 2785991"/>
              <a:gd name="connsiteX16" fmla="*/ 1857135 w 3878135"/>
              <a:gd name="connsiteY16" fmla="*/ 696498 h 2785991"/>
              <a:gd name="connsiteX17" fmla="*/ 1993689 w 3878135"/>
              <a:gd name="connsiteY17" fmla="*/ 423361 h 2785991"/>
              <a:gd name="connsiteX18" fmla="*/ 2157554 w 3878135"/>
              <a:gd name="connsiteY18" fmla="*/ 150225 h 2785991"/>
              <a:gd name="connsiteX19" fmla="*/ 2157554 w 3878135"/>
              <a:gd name="connsiteY19" fmla="*/ 150225 h 2785991"/>
              <a:gd name="connsiteX20" fmla="*/ 2130243 w 3878135"/>
              <a:gd name="connsiteY20" fmla="*/ 0 h 2785991"/>
              <a:gd name="connsiteX21" fmla="*/ 1788858 w 3878135"/>
              <a:gd name="connsiteY21" fmla="*/ 95598 h 2785991"/>
              <a:gd name="connsiteX22" fmla="*/ 1256297 w 3878135"/>
              <a:gd name="connsiteY22" fmla="*/ 314107 h 2785991"/>
              <a:gd name="connsiteX23" fmla="*/ 955879 w 3878135"/>
              <a:gd name="connsiteY23" fmla="*/ 437018 h 2785991"/>
              <a:gd name="connsiteX24" fmla="*/ 532561 w 3878135"/>
              <a:gd name="connsiteY24" fmla="*/ 355077 h 2785991"/>
              <a:gd name="connsiteX25" fmla="*/ 163865 w 3878135"/>
              <a:gd name="connsiteY25" fmla="*/ 286793 h 2785991"/>
              <a:gd name="connsiteX26" fmla="*/ 0 w 3878135"/>
              <a:gd name="connsiteY26" fmla="*/ 232166 h 2785991"/>
              <a:gd name="connsiteX0" fmla="*/ 3878135 w 3878135"/>
              <a:gd name="connsiteY0" fmla="*/ 2444571 h 2785991"/>
              <a:gd name="connsiteX1" fmla="*/ 3509439 w 3878135"/>
              <a:gd name="connsiteY1" fmla="*/ 2417257 h 2785991"/>
              <a:gd name="connsiteX2" fmla="*/ 3127088 w 3878135"/>
              <a:gd name="connsiteY2" fmla="*/ 2622109 h 2785991"/>
              <a:gd name="connsiteX3" fmla="*/ 2908601 w 3878135"/>
              <a:gd name="connsiteY3" fmla="*/ 2785991 h 2785991"/>
              <a:gd name="connsiteX4" fmla="*/ 2567216 w 3878135"/>
              <a:gd name="connsiteY4" fmla="*/ 2772334 h 2785991"/>
              <a:gd name="connsiteX5" fmla="*/ 2130243 w 3878135"/>
              <a:gd name="connsiteY5" fmla="*/ 2553825 h 2785991"/>
              <a:gd name="connsiteX6" fmla="*/ 1857135 w 3878135"/>
              <a:gd name="connsiteY6" fmla="*/ 2430914 h 2785991"/>
              <a:gd name="connsiteX7" fmla="*/ 1665960 w 3878135"/>
              <a:gd name="connsiteY7" fmla="*/ 2321659 h 2785991"/>
              <a:gd name="connsiteX8" fmla="*/ 1706926 w 3878135"/>
              <a:gd name="connsiteY8" fmla="*/ 2075837 h 2785991"/>
              <a:gd name="connsiteX9" fmla="*/ 1734236 w 3878135"/>
              <a:gd name="connsiteY9" fmla="*/ 1911954 h 2785991"/>
              <a:gd name="connsiteX10" fmla="*/ 1747892 w 3878135"/>
              <a:gd name="connsiteY10" fmla="*/ 1775386 h 2785991"/>
              <a:gd name="connsiteX11" fmla="*/ 1870791 w 3878135"/>
              <a:gd name="connsiteY11" fmla="*/ 1570534 h 2785991"/>
              <a:gd name="connsiteX12" fmla="*/ 1925412 w 3878135"/>
              <a:gd name="connsiteY12" fmla="*/ 1406652 h 2785991"/>
              <a:gd name="connsiteX13" fmla="*/ 1775203 w 3878135"/>
              <a:gd name="connsiteY13" fmla="*/ 1174486 h 2785991"/>
              <a:gd name="connsiteX14" fmla="*/ 1638649 w 3878135"/>
              <a:gd name="connsiteY14" fmla="*/ 1160830 h 2785991"/>
              <a:gd name="connsiteX15" fmla="*/ 1706926 w 3878135"/>
              <a:gd name="connsiteY15" fmla="*/ 901350 h 2785991"/>
              <a:gd name="connsiteX16" fmla="*/ 1857135 w 3878135"/>
              <a:gd name="connsiteY16" fmla="*/ 696498 h 2785991"/>
              <a:gd name="connsiteX17" fmla="*/ 1993689 w 3878135"/>
              <a:gd name="connsiteY17" fmla="*/ 423361 h 2785991"/>
              <a:gd name="connsiteX18" fmla="*/ 2157554 w 3878135"/>
              <a:gd name="connsiteY18" fmla="*/ 150225 h 2785991"/>
              <a:gd name="connsiteX19" fmla="*/ 2157554 w 3878135"/>
              <a:gd name="connsiteY19" fmla="*/ 150225 h 2785991"/>
              <a:gd name="connsiteX20" fmla="*/ 2130243 w 3878135"/>
              <a:gd name="connsiteY20" fmla="*/ 0 h 2785991"/>
              <a:gd name="connsiteX21" fmla="*/ 1788858 w 3878135"/>
              <a:gd name="connsiteY21" fmla="*/ 95598 h 2785991"/>
              <a:gd name="connsiteX22" fmla="*/ 1256297 w 3878135"/>
              <a:gd name="connsiteY22" fmla="*/ 314107 h 2785991"/>
              <a:gd name="connsiteX23" fmla="*/ 955879 w 3878135"/>
              <a:gd name="connsiteY23" fmla="*/ 437018 h 2785991"/>
              <a:gd name="connsiteX24" fmla="*/ 532561 w 3878135"/>
              <a:gd name="connsiteY24" fmla="*/ 355077 h 2785991"/>
              <a:gd name="connsiteX25" fmla="*/ 163865 w 3878135"/>
              <a:gd name="connsiteY25" fmla="*/ 286793 h 2785991"/>
              <a:gd name="connsiteX26" fmla="*/ 0 w 3878135"/>
              <a:gd name="connsiteY26" fmla="*/ 232166 h 2785991"/>
              <a:gd name="connsiteX0" fmla="*/ 3878135 w 3878135"/>
              <a:gd name="connsiteY0" fmla="*/ 2444571 h 2785991"/>
              <a:gd name="connsiteX1" fmla="*/ 3509439 w 3878135"/>
              <a:gd name="connsiteY1" fmla="*/ 2417257 h 2785991"/>
              <a:gd name="connsiteX2" fmla="*/ 3127088 w 3878135"/>
              <a:gd name="connsiteY2" fmla="*/ 2622109 h 2785991"/>
              <a:gd name="connsiteX3" fmla="*/ 2908601 w 3878135"/>
              <a:gd name="connsiteY3" fmla="*/ 2785991 h 2785991"/>
              <a:gd name="connsiteX4" fmla="*/ 2567216 w 3878135"/>
              <a:gd name="connsiteY4" fmla="*/ 2772334 h 2785991"/>
              <a:gd name="connsiteX5" fmla="*/ 2130243 w 3878135"/>
              <a:gd name="connsiteY5" fmla="*/ 2553825 h 2785991"/>
              <a:gd name="connsiteX6" fmla="*/ 1857135 w 3878135"/>
              <a:gd name="connsiteY6" fmla="*/ 2430914 h 2785991"/>
              <a:gd name="connsiteX7" fmla="*/ 1665960 w 3878135"/>
              <a:gd name="connsiteY7" fmla="*/ 2321659 h 2785991"/>
              <a:gd name="connsiteX8" fmla="*/ 1706926 w 3878135"/>
              <a:gd name="connsiteY8" fmla="*/ 2075837 h 2785991"/>
              <a:gd name="connsiteX9" fmla="*/ 1734236 w 3878135"/>
              <a:gd name="connsiteY9" fmla="*/ 1911954 h 2785991"/>
              <a:gd name="connsiteX10" fmla="*/ 1747892 w 3878135"/>
              <a:gd name="connsiteY10" fmla="*/ 1775386 h 2785991"/>
              <a:gd name="connsiteX11" fmla="*/ 1870791 w 3878135"/>
              <a:gd name="connsiteY11" fmla="*/ 1570534 h 2785991"/>
              <a:gd name="connsiteX12" fmla="*/ 1925412 w 3878135"/>
              <a:gd name="connsiteY12" fmla="*/ 1406652 h 2785991"/>
              <a:gd name="connsiteX13" fmla="*/ 1775203 w 3878135"/>
              <a:gd name="connsiteY13" fmla="*/ 1174486 h 2785991"/>
              <a:gd name="connsiteX14" fmla="*/ 1652304 w 3878135"/>
              <a:gd name="connsiteY14" fmla="*/ 1106202 h 2785991"/>
              <a:gd name="connsiteX15" fmla="*/ 1706926 w 3878135"/>
              <a:gd name="connsiteY15" fmla="*/ 901350 h 2785991"/>
              <a:gd name="connsiteX16" fmla="*/ 1857135 w 3878135"/>
              <a:gd name="connsiteY16" fmla="*/ 696498 h 2785991"/>
              <a:gd name="connsiteX17" fmla="*/ 1993689 w 3878135"/>
              <a:gd name="connsiteY17" fmla="*/ 423361 h 2785991"/>
              <a:gd name="connsiteX18" fmla="*/ 2157554 w 3878135"/>
              <a:gd name="connsiteY18" fmla="*/ 150225 h 2785991"/>
              <a:gd name="connsiteX19" fmla="*/ 2157554 w 3878135"/>
              <a:gd name="connsiteY19" fmla="*/ 150225 h 2785991"/>
              <a:gd name="connsiteX20" fmla="*/ 2130243 w 3878135"/>
              <a:gd name="connsiteY20" fmla="*/ 0 h 2785991"/>
              <a:gd name="connsiteX21" fmla="*/ 1788858 w 3878135"/>
              <a:gd name="connsiteY21" fmla="*/ 95598 h 2785991"/>
              <a:gd name="connsiteX22" fmla="*/ 1256297 w 3878135"/>
              <a:gd name="connsiteY22" fmla="*/ 314107 h 2785991"/>
              <a:gd name="connsiteX23" fmla="*/ 955879 w 3878135"/>
              <a:gd name="connsiteY23" fmla="*/ 437018 h 2785991"/>
              <a:gd name="connsiteX24" fmla="*/ 532561 w 3878135"/>
              <a:gd name="connsiteY24" fmla="*/ 355077 h 2785991"/>
              <a:gd name="connsiteX25" fmla="*/ 163865 w 3878135"/>
              <a:gd name="connsiteY25" fmla="*/ 286793 h 2785991"/>
              <a:gd name="connsiteX26" fmla="*/ 0 w 3878135"/>
              <a:gd name="connsiteY26" fmla="*/ 232166 h 278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78135" h="2785991">
                <a:moveTo>
                  <a:pt x="3878135" y="2444571"/>
                </a:moveTo>
                <a:lnTo>
                  <a:pt x="3509439" y="2417257"/>
                </a:lnTo>
                <a:lnTo>
                  <a:pt x="3127088" y="2622109"/>
                </a:lnTo>
                <a:lnTo>
                  <a:pt x="2908601" y="2785991"/>
                </a:lnTo>
                <a:lnTo>
                  <a:pt x="2567216" y="2772334"/>
                </a:lnTo>
                <a:lnTo>
                  <a:pt x="2130243" y="2553825"/>
                </a:lnTo>
                <a:lnTo>
                  <a:pt x="1857135" y="2430914"/>
                </a:lnTo>
                <a:lnTo>
                  <a:pt x="1665960" y="2321659"/>
                </a:lnTo>
                <a:lnTo>
                  <a:pt x="1706926" y="2075837"/>
                </a:lnTo>
                <a:lnTo>
                  <a:pt x="1734236" y="1911954"/>
                </a:lnTo>
                <a:lnTo>
                  <a:pt x="1747892" y="1775386"/>
                </a:lnTo>
                <a:lnTo>
                  <a:pt x="1870791" y="1570534"/>
                </a:lnTo>
                <a:lnTo>
                  <a:pt x="1925412" y="1406652"/>
                </a:lnTo>
                <a:lnTo>
                  <a:pt x="1775203" y="1174486"/>
                </a:lnTo>
                <a:lnTo>
                  <a:pt x="1652304" y="1106202"/>
                </a:lnTo>
                <a:lnTo>
                  <a:pt x="1706926" y="901350"/>
                </a:lnTo>
                <a:lnTo>
                  <a:pt x="1857135" y="696498"/>
                </a:lnTo>
                <a:lnTo>
                  <a:pt x="1993689" y="423361"/>
                </a:lnTo>
                <a:lnTo>
                  <a:pt x="2157554" y="150225"/>
                </a:lnTo>
                <a:lnTo>
                  <a:pt x="2157554" y="150225"/>
                </a:lnTo>
                <a:lnTo>
                  <a:pt x="2130243" y="0"/>
                </a:lnTo>
                <a:lnTo>
                  <a:pt x="1788858" y="95598"/>
                </a:lnTo>
                <a:lnTo>
                  <a:pt x="1256297" y="314107"/>
                </a:lnTo>
                <a:lnTo>
                  <a:pt x="955879" y="437018"/>
                </a:lnTo>
                <a:lnTo>
                  <a:pt x="532561" y="355077"/>
                </a:lnTo>
                <a:lnTo>
                  <a:pt x="163865" y="286793"/>
                </a:lnTo>
                <a:lnTo>
                  <a:pt x="0" y="232166"/>
                </a:lnTo>
              </a:path>
            </a:pathLst>
          </a:cu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8481" y="3021628"/>
            <a:ext cx="400622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Adaptations that give</a:t>
            </a:r>
            <a:b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an advantage in one</a:t>
            </a:r>
            <a:b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environment, may</a:t>
            </a:r>
            <a:b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become a </a:t>
            </a: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disadvantage</a:t>
            </a:r>
            <a:b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in another.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4320" y="802535"/>
            <a:ext cx="8071646" cy="461665"/>
            <a:chOff x="274320" y="802535"/>
            <a:chExt cx="8071646" cy="461665"/>
          </a:xfrm>
        </p:grpSpPr>
        <p:sp>
          <p:nvSpPr>
            <p:cNvPr id="11" name="Rectangle 10"/>
            <p:cNvSpPr/>
            <p:nvPr/>
          </p:nvSpPr>
          <p:spPr>
            <a:xfrm>
              <a:off x="274320" y="802535"/>
              <a:ext cx="80716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“cyanide clover” (  ) is common where winters are </a:t>
              </a:r>
              <a:r>
                <a:rPr lang="en-US" sz="2400" dirty="0">
                  <a:solidFill>
                    <a:srgbClr val="BB0000"/>
                  </a:solidFill>
                  <a:cs typeface="Arial" panose="020B0604020202020204" pitchFamily="34" charset="0"/>
                </a:rPr>
                <a:t>warm</a:t>
              </a:r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; </a:t>
              </a:r>
              <a:endParaRPr lang="en-US" sz="2400" dirty="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2700869" y="976329"/>
              <a:ext cx="182880" cy="182880"/>
            </a:xfrm>
            <a:prstGeom prst="ellipse">
              <a:avLst/>
            </a:prstGeom>
            <a:solidFill>
              <a:srgbClr val="FF66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4320" y="1299079"/>
            <a:ext cx="8317077" cy="461665"/>
            <a:chOff x="274320" y="1299079"/>
            <a:chExt cx="8317077" cy="461665"/>
          </a:xfrm>
        </p:grpSpPr>
        <p:sp>
          <p:nvSpPr>
            <p:cNvPr id="6" name="Rectangle 5"/>
            <p:cNvSpPr/>
            <p:nvPr/>
          </p:nvSpPr>
          <p:spPr>
            <a:xfrm>
              <a:off x="274320" y="1299079"/>
              <a:ext cx="83170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4400">
                <a:spcBef>
                  <a:spcPct val="50000"/>
                </a:spcBef>
              </a:pPr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“non-cyanide clover” (  ) is common where winters are </a:t>
              </a:r>
              <a:r>
                <a:rPr lang="en-US" sz="2400" dirty="0">
                  <a:solidFill>
                    <a:schemeClr val="accent1"/>
                  </a:solidFill>
                  <a:cs typeface="Arial" panose="020B0604020202020204" pitchFamily="34" charset="0"/>
                </a:rPr>
                <a:t>cold</a:t>
              </a:r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3300604" y="1468489"/>
              <a:ext cx="182880" cy="186454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3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What is Natural Selection?">
            <a:hlinkClick r:id="" action="ppaction://media"/>
            <a:extLst>
              <a:ext uri="{FF2B5EF4-FFF2-40B4-BE49-F238E27FC236}">
                <a16:creationId xmlns:a16="http://schemas.microsoft.com/office/drawing/2014/main" id="{73C98DE3-DC7E-9040-B8C2-1A90EDCB43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529305"/>
            <a:ext cx="6096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22824-7797-E24F-B644-42F21000CCA5}"/>
              </a:ext>
            </a:extLst>
          </p:cNvPr>
          <p:cNvSpPr txBox="1"/>
          <p:nvPr/>
        </p:nvSpPr>
        <p:spPr>
          <a:xfrm>
            <a:off x="182880" y="185632"/>
            <a:ext cx="875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ea typeface="Helvetica Neue" charset="0"/>
                <a:cs typeface="Arial" panose="020B0604020202020204" pitchFamily="34" charset="0"/>
              </a:rPr>
              <a:t>Revisiting Natural Selection</a:t>
            </a:r>
            <a:endParaRPr lang="en-US" sz="2800" dirty="0">
              <a:solidFill>
                <a:schemeClr val="bg1"/>
              </a:solidFill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373FE-2BDC-0947-B287-606ACBA500B8}"/>
              </a:ext>
            </a:extLst>
          </p:cNvPr>
          <p:cNvSpPr txBox="1"/>
          <p:nvPr/>
        </p:nvSpPr>
        <p:spPr>
          <a:xfrm>
            <a:off x="578246" y="5590572"/>
            <a:ext cx="7987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Recommend another video: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https://</a:t>
            </a:r>
            <a:r>
              <a:rPr lang="en-US" sz="2800" dirty="0" err="1">
                <a:solidFill>
                  <a:schemeClr val="bg1"/>
                </a:solidFill>
              </a:rPr>
              <a:t>www.youtube.com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en-US" sz="2800" dirty="0" err="1">
                <a:solidFill>
                  <a:schemeClr val="bg1"/>
                </a:solidFill>
              </a:rPr>
              <a:t>watch?v</a:t>
            </a:r>
            <a:r>
              <a:rPr lang="en-US" sz="2800" dirty="0">
                <a:solidFill>
                  <a:schemeClr val="bg1"/>
                </a:solidFill>
              </a:rPr>
              <a:t>=</a:t>
            </a:r>
            <a:r>
              <a:rPr lang="en-US" sz="2800" dirty="0" err="1">
                <a:solidFill>
                  <a:schemeClr val="bg1"/>
                </a:solidFill>
              </a:rPr>
              <a:t>aTftyFboC_M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4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455025" cy="11430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Of the six characteristics of life, the ability to </a:t>
            </a:r>
            <a:r>
              <a:rPr lang="en-US" sz="3200" i="1" dirty="0">
                <a:solidFill>
                  <a:schemeClr val="accent1"/>
                </a:solidFill>
              </a:rPr>
              <a:t>reproduce</a:t>
            </a:r>
            <a:r>
              <a:rPr lang="en-US" sz="3200" dirty="0">
                <a:solidFill>
                  <a:srgbClr val="BB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and </a:t>
            </a:r>
            <a:r>
              <a:rPr lang="en-US" sz="3200" i="1" dirty="0">
                <a:solidFill>
                  <a:srgbClr val="0000FF"/>
                </a:solidFill>
              </a:rPr>
              <a:t>evolve</a:t>
            </a:r>
            <a:r>
              <a:rPr lang="en-US" sz="3200" dirty="0">
                <a:solidFill>
                  <a:srgbClr val="BB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are the most central.</a:t>
            </a:r>
          </a:p>
        </p:txBody>
      </p:sp>
      <p:sp>
        <p:nvSpPr>
          <p:cNvPr id="1105925" name="Text Box 5"/>
          <p:cNvSpPr txBox="1">
            <a:spLocks noChangeArrowheads="1"/>
          </p:cNvSpPr>
          <p:nvPr/>
        </p:nvSpPr>
        <p:spPr bwMode="auto">
          <a:xfrm>
            <a:off x="182880" y="2206284"/>
            <a:ext cx="53543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</a:rPr>
              <a:t>Our working definition of life:</a:t>
            </a:r>
          </a:p>
        </p:txBody>
      </p:sp>
      <p:sp>
        <p:nvSpPr>
          <p:cNvPr id="1105926" name="Text Box 6"/>
          <p:cNvSpPr txBox="1">
            <a:spLocks noChangeArrowheads="1"/>
          </p:cNvSpPr>
          <p:nvPr/>
        </p:nvSpPr>
        <p:spPr bwMode="auto">
          <a:xfrm>
            <a:off x="870357" y="3236291"/>
            <a:ext cx="740328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600" i="1" dirty="0">
                <a:solidFill>
                  <a:srgbClr val="000000"/>
                </a:solidFill>
              </a:rPr>
              <a:t>A </a:t>
            </a:r>
            <a:r>
              <a:rPr lang="en-US" sz="3600" i="1" dirty="0">
                <a:solidFill>
                  <a:schemeClr val="accent1"/>
                </a:solidFill>
              </a:rPr>
              <a:t>living</a:t>
            </a:r>
            <a:r>
              <a:rPr lang="en-US" sz="3600" i="1" dirty="0">
                <a:solidFill>
                  <a:srgbClr val="000000"/>
                </a:solidFill>
              </a:rPr>
              <a:t> organism is something that can </a:t>
            </a:r>
            <a:r>
              <a:rPr lang="en-US" sz="3600" i="1" dirty="0">
                <a:solidFill>
                  <a:srgbClr val="BB0000"/>
                </a:solidFill>
              </a:rPr>
              <a:t>reproduce</a:t>
            </a:r>
            <a:r>
              <a:rPr lang="en-US" sz="3600" i="1" dirty="0">
                <a:solidFill>
                  <a:srgbClr val="000000"/>
                </a:solidFill>
              </a:rPr>
              <a:t> and </a:t>
            </a:r>
            <a:r>
              <a:rPr lang="en-US" sz="3600" i="1" dirty="0">
                <a:solidFill>
                  <a:srgbClr val="BB0000"/>
                </a:solidFill>
              </a:rPr>
              <a:t>evolve</a:t>
            </a:r>
            <a:r>
              <a:rPr lang="en-US" sz="3600" i="1" dirty="0">
                <a:solidFill>
                  <a:srgbClr val="000000"/>
                </a:solidFill>
              </a:rPr>
              <a:t> to adapt to its environment.</a:t>
            </a:r>
          </a:p>
        </p:txBody>
      </p:sp>
    </p:spTree>
    <p:extLst>
      <p:ext uri="{BB962C8B-B14F-4D97-AF65-F5344CB8AC3E}">
        <p14:creationId xmlns:p14="http://schemas.microsoft.com/office/powerpoint/2010/main" val="34048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884"/>
            <a:ext cx="7772400" cy="1470025"/>
          </a:xfrm>
        </p:spPr>
        <p:txBody>
          <a:bodyPr/>
          <a:lstStyle/>
          <a:p>
            <a:pPr algn="ctr"/>
            <a:r>
              <a:rPr lang="en-US" sz="4400" dirty="0"/>
              <a:t>Cells:</a:t>
            </a:r>
            <a:br>
              <a:rPr lang="en-US" sz="4400" dirty="0"/>
            </a:br>
            <a:r>
              <a:rPr lang="en-US" sz="4400" dirty="0"/>
              <a:t>The Building Blocks of Life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218434"/>
            <a:ext cx="6400800" cy="5316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Astronomy 1141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86" y="1763228"/>
            <a:ext cx="5779029" cy="40886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0809" y="5846970"/>
            <a:ext cx="3674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Allium Cells – Edmund Wilson 1900</a:t>
            </a:r>
          </a:p>
        </p:txBody>
      </p:sp>
    </p:spTree>
    <p:extLst>
      <p:ext uri="{BB962C8B-B14F-4D97-AF65-F5344CB8AC3E}">
        <p14:creationId xmlns:p14="http://schemas.microsoft.com/office/powerpoint/2010/main" val="40027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82880" y="5327401"/>
            <a:ext cx="4483947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Modern definition of a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cell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: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2322548" y="153377"/>
            <a:ext cx="667129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Robert Hooke (1665) looked at slices of cork through a microscope; they were divided into tiny chambers, or </a:t>
            </a: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cells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Cork_Micrographia_Hook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0621" b="21938"/>
          <a:stretch/>
        </p:blipFill>
        <p:spPr>
          <a:xfrm>
            <a:off x="182880" y="1259521"/>
            <a:ext cx="3429000" cy="3432504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062122" y="3736015"/>
            <a:ext cx="24793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Palatino Linotype"/>
                <a:cs typeface="Palatino Linotype"/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Robert Hooke, Micrographia, 1665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52" y="3108063"/>
            <a:ext cx="3370997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5852160"/>
            <a:ext cx="7010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A microscopic “bag” in which living matter is separated from the outside world by a </a:t>
            </a:r>
            <a:r>
              <a:rPr lang="en-US" sz="2400" dirty="0">
                <a:solidFill>
                  <a:srgbClr val="BB0000"/>
                </a:solidFill>
                <a:cs typeface="Arial" panose="020B0604020202020204" pitchFamily="34" charset="0"/>
              </a:rPr>
              <a:t>membrane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53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24" name="Text Box 8"/>
          <p:cNvSpPr txBox="1">
            <a:spLocks noChangeArrowheads="1"/>
          </p:cNvSpPr>
          <p:nvPr/>
        </p:nvSpPr>
        <p:spPr bwMode="auto">
          <a:xfrm>
            <a:off x="2340288" y="1532540"/>
            <a:ext cx="64794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All use </a:t>
            </a:r>
            <a:r>
              <a:rPr lang="en-US" sz="2400" dirty="0">
                <a:solidFill>
                  <a:schemeClr val="accent1"/>
                </a:solidFill>
              </a:rPr>
              <a:t>DNA</a:t>
            </a:r>
            <a:r>
              <a:rPr lang="en-US" sz="2400" dirty="0"/>
              <a:t> to encode hereditary information.</a:t>
            </a:r>
          </a:p>
        </p:txBody>
      </p:sp>
      <p:sp>
        <p:nvSpPr>
          <p:cNvPr id="1084426" name="Text Box 10"/>
          <p:cNvSpPr txBox="1">
            <a:spLocks noChangeArrowheads="1"/>
          </p:cNvSpPr>
          <p:nvPr/>
        </p:nvSpPr>
        <p:spPr bwMode="auto">
          <a:xfrm>
            <a:off x="2340288" y="3246976"/>
            <a:ext cx="53846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All cells have broadly similar chemical</a:t>
            </a:r>
            <a:br>
              <a:rPr lang="en-US" sz="2400" dirty="0"/>
            </a:br>
            <a:r>
              <a:rPr lang="en-US" sz="2400" dirty="0"/>
              <a:t>functions.</a:t>
            </a:r>
          </a:p>
        </p:txBody>
      </p:sp>
      <p:sp>
        <p:nvSpPr>
          <p:cNvPr id="1084427" name="Text Box 11"/>
          <p:cNvSpPr txBox="1">
            <a:spLocks noChangeArrowheads="1"/>
          </p:cNvSpPr>
          <p:nvPr/>
        </p:nvSpPr>
        <p:spPr bwMode="auto">
          <a:xfrm>
            <a:off x="997346" y="4473526"/>
            <a:ext cx="65526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All use a similar mix of a few specific chemical</a:t>
            </a:r>
            <a:br>
              <a:rPr lang="en-US" sz="2400" dirty="0"/>
            </a:br>
            <a:r>
              <a:rPr lang="en-US" sz="2400" dirty="0"/>
              <a:t>compounds (especially </a:t>
            </a:r>
            <a:r>
              <a:rPr lang="en-US" sz="2400" dirty="0">
                <a:solidFill>
                  <a:srgbClr val="0000FF"/>
                </a:solidFill>
              </a:rPr>
              <a:t>amino acids</a:t>
            </a:r>
            <a:r>
              <a:rPr lang="en-US" sz="2400" dirty="0"/>
              <a:t>)</a:t>
            </a:r>
          </a:p>
        </p:txBody>
      </p:sp>
      <p:pic>
        <p:nvPicPr>
          <p:cNvPr id="1084428" name="Picture 12" descr="AminoAcid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02" y="4510497"/>
            <a:ext cx="2971800" cy="21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4429" name="Text Box 13"/>
          <p:cNvSpPr txBox="1">
            <a:spLocks noChangeArrowheads="1"/>
          </p:cNvSpPr>
          <p:nvPr/>
        </p:nvSpPr>
        <p:spPr bwMode="auto">
          <a:xfrm>
            <a:off x="182880" y="5700075"/>
            <a:ext cx="54380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BB0000"/>
                </a:solidFill>
              </a:rPr>
              <a:t>Evidence of a common ancestor</a:t>
            </a:r>
            <a:br>
              <a:rPr lang="en-US" sz="2800" dirty="0">
                <a:solidFill>
                  <a:srgbClr val="BB0000"/>
                </a:solidFill>
              </a:rPr>
            </a:br>
            <a:r>
              <a:rPr lang="en-US" sz="2800" dirty="0">
                <a:solidFill>
                  <a:srgbClr val="BB0000"/>
                </a:solidFill>
              </a:rPr>
              <a:t>for all life on Earth.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340288" y="2389758"/>
            <a:ext cx="6217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All use </a:t>
            </a:r>
            <a:r>
              <a:rPr lang="en-US" sz="2400" dirty="0">
                <a:solidFill>
                  <a:srgbClr val="0000FF"/>
                </a:solidFill>
              </a:rPr>
              <a:t>RNA</a:t>
            </a:r>
            <a:r>
              <a:rPr lang="en-US" sz="2400" dirty="0"/>
              <a:t> to make proteins and enzymes.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" y="182880"/>
            <a:ext cx="8778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All cells on Earth share many similarities of structure despite their vast diversity of forms.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b_dna_ra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4" r="40305"/>
          <a:stretch/>
        </p:blipFill>
        <p:spPr>
          <a:xfrm>
            <a:off x="817982" y="1433656"/>
            <a:ext cx="116239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27" grpId="0"/>
      <p:bldP spid="10844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82880" y="182880"/>
            <a:ext cx="80613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The human body contains about 100 trillion cells.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182880" y="6126480"/>
            <a:ext cx="8708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 single human cell contains about 100 trillion atoms.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5079" y="1354806"/>
            <a:ext cx="7953843" cy="4122967"/>
            <a:chOff x="2434314" y="2103634"/>
            <a:chExt cx="6155765" cy="3044762"/>
          </a:xfrm>
        </p:grpSpPr>
        <p:pic>
          <p:nvPicPr>
            <p:cNvPr id="5" name="Picture 4" descr="siz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650"/>
            <a:stretch/>
          </p:blipFill>
          <p:spPr>
            <a:xfrm>
              <a:off x="2546015" y="2103634"/>
              <a:ext cx="5943600" cy="28687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 bwMode="auto">
            <a:xfrm>
              <a:off x="2434314" y="4852920"/>
              <a:ext cx="6155765" cy="295476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2000" dirty="0">
                  <a:solidFill>
                    <a:schemeClr val="accent1"/>
                  </a:solidFill>
                  <a:cs typeface="Arial" panose="020B0604020202020204" pitchFamily="34" charset="0"/>
                </a:rPr>
                <a:t>nanometer             micron                millimeter              meter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4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43" y="1831477"/>
            <a:ext cx="3993357" cy="4361821"/>
          </a:xfrm>
          <a:prstGeom prst="rect">
            <a:avLst/>
          </a:prstGeom>
        </p:spPr>
      </p:pic>
      <p:sp>
        <p:nvSpPr>
          <p:cNvPr id="113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662522" cy="573477"/>
          </a:xfrm>
        </p:spPr>
        <p:txBody>
          <a:bodyPr>
            <a:noAutofit/>
          </a:bodyPr>
          <a:lstStyle/>
          <a:p>
            <a:r>
              <a:rPr lang="en-US" sz="2800" dirty="0"/>
              <a:t>The basis of life on Earth is </a:t>
            </a:r>
            <a:r>
              <a:rPr lang="en-US" sz="2800" i="1" dirty="0">
                <a:solidFill>
                  <a:srgbClr val="0000FF"/>
                </a:solidFill>
              </a:rPr>
              <a:t>carbon chemistry</a:t>
            </a:r>
            <a:r>
              <a:rPr lang="en-US" sz="2800" dirty="0"/>
              <a:t>.</a:t>
            </a:r>
          </a:p>
        </p:txBody>
      </p:sp>
      <p:sp>
        <p:nvSpPr>
          <p:cNvPr id="1136645" name="Text Box 5"/>
          <p:cNvSpPr txBox="1">
            <a:spLocks noChangeArrowheads="1"/>
          </p:cNvSpPr>
          <p:nvPr/>
        </p:nvSpPr>
        <p:spPr bwMode="auto">
          <a:xfrm>
            <a:off x="182879" y="2058338"/>
            <a:ext cx="5396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/>
              <a:t>Most oxygen is tied up in water (H</a:t>
            </a:r>
            <a:r>
              <a:rPr lang="en-US" sz="2400" baseline="-25000" dirty="0"/>
              <a:t>2</a:t>
            </a:r>
            <a:r>
              <a:rPr lang="en-US" sz="2400" dirty="0"/>
              <a:t>O). </a:t>
            </a:r>
          </a:p>
        </p:txBody>
      </p:sp>
      <p:sp>
        <p:nvSpPr>
          <p:cNvPr id="1136649" name="Text Box 9"/>
          <p:cNvSpPr txBox="1">
            <a:spLocks noChangeArrowheads="1"/>
          </p:cNvSpPr>
          <p:nvPr/>
        </p:nvSpPr>
        <p:spPr bwMode="auto">
          <a:xfrm>
            <a:off x="182880" y="5303520"/>
            <a:ext cx="500649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/>
              <a:t>The molecules responsible for</a:t>
            </a:r>
            <a:br>
              <a:rPr lang="en-US" sz="2800" dirty="0"/>
            </a:br>
            <a:r>
              <a:rPr lang="en-US" sz="2800" dirty="0"/>
              <a:t>cell structure and function are</a:t>
            </a:r>
            <a:br>
              <a:rPr lang="en-US" sz="2800" dirty="0"/>
            </a:br>
            <a:r>
              <a:rPr lang="en-US" sz="2800" dirty="0"/>
              <a:t>all based on </a:t>
            </a:r>
            <a:r>
              <a:rPr lang="en-US" sz="2800" dirty="0">
                <a:solidFill>
                  <a:srgbClr val="0000FF"/>
                </a:solidFill>
              </a:rPr>
              <a:t>carbon</a:t>
            </a:r>
            <a:r>
              <a:rPr lang="en-US" sz="2800" dirty="0"/>
              <a:t>.</a:t>
            </a:r>
          </a:p>
        </p:txBody>
      </p:sp>
      <p:sp>
        <p:nvSpPr>
          <p:cNvPr id="1136650" name="Text Box 10"/>
          <p:cNvSpPr txBox="1">
            <a:spLocks noChangeArrowheads="1"/>
          </p:cNvSpPr>
          <p:nvPr/>
        </p:nvSpPr>
        <p:spPr bwMode="auto">
          <a:xfrm>
            <a:off x="5701920" y="6024021"/>
            <a:ext cx="2890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Chemical Content of Humans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95526" y="2940161"/>
            <a:ext cx="2076209" cy="1943202"/>
            <a:chOff x="1195526" y="2968523"/>
            <a:chExt cx="2076209" cy="19432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526" y="2968523"/>
              <a:ext cx="2076209" cy="194320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27208" y="3436495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95742" y="4049949"/>
              <a:ext cx="3698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H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2880" y="1176515"/>
            <a:ext cx="712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Oxygen is the most abundant element in life, but…</a:t>
            </a:r>
          </a:p>
        </p:txBody>
      </p:sp>
    </p:spTree>
    <p:extLst>
      <p:ext uri="{BB962C8B-B14F-4D97-AF65-F5344CB8AC3E}">
        <p14:creationId xmlns:p14="http://schemas.microsoft.com/office/powerpoint/2010/main" val="35031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90" name="Oval 14"/>
          <p:cNvSpPr>
            <a:spLocks noChangeArrowheads="1"/>
          </p:cNvSpPr>
          <p:nvPr/>
        </p:nvSpPr>
        <p:spPr bwMode="auto">
          <a:xfrm>
            <a:off x="6716713" y="3460750"/>
            <a:ext cx="609600" cy="609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65490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791" name="Oval 15"/>
          <p:cNvSpPr>
            <a:spLocks noChangeArrowheads="1"/>
          </p:cNvSpPr>
          <p:nvPr/>
        </p:nvSpPr>
        <p:spPr bwMode="auto">
          <a:xfrm>
            <a:off x="7021513" y="319271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792" name="Oval 16"/>
          <p:cNvSpPr>
            <a:spLocks noChangeArrowheads="1"/>
          </p:cNvSpPr>
          <p:nvPr/>
        </p:nvSpPr>
        <p:spPr bwMode="auto">
          <a:xfrm>
            <a:off x="7302649" y="3508078"/>
            <a:ext cx="609600" cy="609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65490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99793" name="Oval 17"/>
          <p:cNvSpPr>
            <a:spLocks noChangeArrowheads="1"/>
          </p:cNvSpPr>
          <p:nvPr/>
        </p:nvSpPr>
        <p:spPr bwMode="auto">
          <a:xfrm>
            <a:off x="7021513" y="376555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794" name="Oval 18"/>
          <p:cNvSpPr>
            <a:spLocks noChangeArrowheads="1"/>
          </p:cNvSpPr>
          <p:nvPr/>
        </p:nvSpPr>
        <p:spPr bwMode="auto">
          <a:xfrm>
            <a:off x="7173913" y="3308350"/>
            <a:ext cx="609600" cy="609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65490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99795" name="Oval 19"/>
          <p:cNvSpPr>
            <a:spLocks noChangeArrowheads="1"/>
          </p:cNvSpPr>
          <p:nvPr/>
        </p:nvSpPr>
        <p:spPr bwMode="auto">
          <a:xfrm>
            <a:off x="6792913" y="3613150"/>
            <a:ext cx="609600" cy="609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65490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796" name="Oval 20"/>
          <p:cNvSpPr>
            <a:spLocks noChangeArrowheads="1"/>
          </p:cNvSpPr>
          <p:nvPr/>
        </p:nvSpPr>
        <p:spPr bwMode="auto">
          <a:xfrm>
            <a:off x="6226175" y="2732088"/>
            <a:ext cx="2209800" cy="2209800"/>
          </a:xfrm>
          <a:prstGeom prst="ellipse">
            <a:avLst/>
          </a:prstGeom>
          <a:noFill/>
          <a:ln w="38100" cap="rnd">
            <a:solidFill>
              <a:srgbClr val="BB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99797" name="Group 21"/>
          <p:cNvGrpSpPr>
            <a:grpSpLocks/>
          </p:cNvGrpSpPr>
          <p:nvPr/>
        </p:nvGrpSpPr>
        <p:grpSpPr bwMode="auto">
          <a:xfrm rot="2462720">
            <a:off x="6610345" y="3061564"/>
            <a:ext cx="1447800" cy="1619256"/>
            <a:chOff x="3776" y="2016"/>
            <a:chExt cx="912" cy="1020"/>
          </a:xfrm>
        </p:grpSpPr>
        <p:sp>
          <p:nvSpPr>
            <p:cNvPr id="1099798" name="Oval 22"/>
            <p:cNvSpPr>
              <a:spLocks noChangeArrowheads="1"/>
            </p:cNvSpPr>
            <p:nvPr/>
          </p:nvSpPr>
          <p:spPr bwMode="auto">
            <a:xfrm>
              <a:off x="4448" y="2016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9799" name="Oval 23"/>
            <p:cNvSpPr>
              <a:spLocks noChangeArrowheads="1"/>
            </p:cNvSpPr>
            <p:nvPr/>
          </p:nvSpPr>
          <p:spPr bwMode="auto">
            <a:xfrm>
              <a:off x="3776" y="2796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099801" name="Oval 25"/>
          <p:cNvSpPr>
            <a:spLocks noChangeArrowheads="1"/>
          </p:cNvSpPr>
          <p:nvPr/>
        </p:nvSpPr>
        <p:spPr bwMode="auto">
          <a:xfrm>
            <a:off x="8014888" y="2443965"/>
            <a:ext cx="381000" cy="381000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FF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802" name="Oval 26"/>
          <p:cNvSpPr>
            <a:spLocks noChangeArrowheads="1"/>
          </p:cNvSpPr>
          <p:nvPr/>
        </p:nvSpPr>
        <p:spPr bwMode="auto">
          <a:xfrm>
            <a:off x="8164365" y="4850646"/>
            <a:ext cx="381000" cy="381000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FF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803" name="Oval 27"/>
          <p:cNvSpPr>
            <a:spLocks noChangeArrowheads="1"/>
          </p:cNvSpPr>
          <p:nvPr/>
        </p:nvSpPr>
        <p:spPr bwMode="auto">
          <a:xfrm>
            <a:off x="5797496" y="2906369"/>
            <a:ext cx="381000" cy="381000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FF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804" name="Oval 28"/>
          <p:cNvSpPr>
            <a:spLocks noChangeArrowheads="1"/>
          </p:cNvSpPr>
          <p:nvPr/>
        </p:nvSpPr>
        <p:spPr bwMode="auto">
          <a:xfrm>
            <a:off x="6554338" y="4948321"/>
            <a:ext cx="381000" cy="381000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FF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" y="182880"/>
            <a:ext cx="869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Carbon has unique chemical properties that make it extremely versatile.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" y="1626965"/>
            <a:ext cx="8691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The carbon nucleus is compose of </a:t>
            </a:r>
            <a:r>
              <a:rPr lang="en-US" sz="2400" dirty="0">
                <a:solidFill>
                  <a:schemeClr val="accent1"/>
                </a:solidFill>
              </a:rPr>
              <a:t>6 protons</a:t>
            </a:r>
            <a:r>
              <a:rPr lang="en-US" sz="2400" dirty="0">
                <a:solidFill>
                  <a:srgbClr val="000000"/>
                </a:solidFill>
              </a:rPr>
              <a:t> and 6 neutrons,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" y="2035834"/>
            <a:ext cx="5641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surrounded by 6 electrons in 2 </a:t>
            </a:r>
            <a:r>
              <a:rPr lang="en-US" sz="2400" dirty="0">
                <a:solidFill>
                  <a:schemeClr val="accent1"/>
                </a:solidFill>
              </a:rPr>
              <a:t>shells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346" y="3168402"/>
            <a:ext cx="3208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FF"/>
                </a:solidFill>
              </a:rPr>
              <a:t>inner-shell </a:t>
            </a:r>
            <a:r>
              <a:rPr lang="en-US" sz="2400" dirty="0">
                <a:solidFill>
                  <a:srgbClr val="000000"/>
                </a:solidFill>
              </a:rPr>
              <a:t>electrons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346" y="4300970"/>
            <a:ext cx="57596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4 </a:t>
            </a:r>
            <a:r>
              <a:rPr lang="en-US" sz="2400" dirty="0">
                <a:solidFill>
                  <a:schemeClr val="accent1"/>
                </a:solidFill>
              </a:rPr>
              <a:t>valence electrons</a:t>
            </a:r>
            <a:r>
              <a:rPr lang="en-US" sz="2400" dirty="0">
                <a:solidFill>
                  <a:schemeClr val="bg1"/>
                </a:solidFill>
              </a:rPr>
              <a:t> available to form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2400" dirty="0">
                <a:solidFill>
                  <a:srgbClr val="000000"/>
                </a:solidFill>
              </a:rPr>
              <a:t>chemical bonds with other elements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     </a:t>
            </a:r>
            <a:r>
              <a:rPr lang="en-US" sz="2400" dirty="0">
                <a:solidFill>
                  <a:srgbClr val="0000FF"/>
                </a:solidFill>
              </a:rPr>
              <a:t>including other carbon atoms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" y="6172200"/>
            <a:ext cx="8189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Carbon can form single, double and triple bonds.</a:t>
            </a:r>
          </a:p>
        </p:txBody>
      </p:sp>
    </p:spTree>
    <p:extLst>
      <p:ext uri="{BB962C8B-B14F-4D97-AF65-F5344CB8AC3E}">
        <p14:creationId xmlns:p14="http://schemas.microsoft.com/office/powerpoint/2010/main" val="26064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96" grpId="0" animBg="1"/>
      <p:bldP spid="1099801" grpId="0" animBg="1"/>
      <p:bldP spid="1099802" grpId="0" animBg="1"/>
      <p:bldP spid="1099803" grpId="0" animBg="1"/>
      <p:bldP spid="1099804" grpId="0" animBg="1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89" y="1497093"/>
            <a:ext cx="1947077" cy="98592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48" y="1224745"/>
            <a:ext cx="1484243" cy="15306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87" y="3015311"/>
            <a:ext cx="2122159" cy="107030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963" y="4194969"/>
            <a:ext cx="1581150" cy="14859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55" y="4720346"/>
            <a:ext cx="1872574" cy="15549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/>
          <p:cNvSpPr/>
          <p:nvPr/>
        </p:nvSpPr>
        <p:spPr>
          <a:xfrm>
            <a:off x="182880" y="182880"/>
            <a:ext cx="8447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kern="0" dirty="0">
                <a:solidFill>
                  <a:srgbClr val="000000"/>
                </a:solidFill>
                <a:ea typeface="+mj-ea"/>
                <a:cs typeface="+mj-cs"/>
              </a:rPr>
              <a:t>Carbon chemistry is very rich, able to form a vast variety of </a:t>
            </a:r>
            <a:r>
              <a:rPr lang="en-US" sz="2800" kern="0" dirty="0">
                <a:solidFill>
                  <a:srgbClr val="0000FF"/>
                </a:solidFill>
                <a:ea typeface="+mj-ea"/>
                <a:cs typeface="+mj-cs"/>
              </a:rPr>
              <a:t>organic compounds</a:t>
            </a:r>
            <a:r>
              <a:rPr lang="en-US" sz="2800" kern="0" dirty="0">
                <a:solidFill>
                  <a:srgbClr val="000000"/>
                </a:solidFill>
                <a:ea typeface="+mj-ea"/>
                <a:cs typeface="+mj-cs"/>
              </a:rPr>
              <a:t>.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457200" y="1489091"/>
            <a:ext cx="337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Long chains (</a:t>
            </a:r>
            <a:r>
              <a:rPr lang="en-US" sz="2400" dirty="0">
                <a:solidFill>
                  <a:srgbClr val="0000FF"/>
                </a:solidFill>
              </a:rPr>
              <a:t>polymers</a:t>
            </a:r>
            <a:r>
              <a:rPr lang="en-US" sz="2400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302860"/>
            <a:ext cx="4419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Chains with complex branches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3116629"/>
            <a:ext cx="3621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Closed </a:t>
            </a:r>
            <a:r>
              <a:rPr lang="en-US" sz="2400" dirty="0">
                <a:solidFill>
                  <a:schemeClr val="bg1"/>
                </a:solidFill>
              </a:rPr>
              <a:t>rings </a:t>
            </a:r>
            <a:r>
              <a:rPr lang="en-US" sz="2400" dirty="0"/>
              <a:t>or networks</a:t>
            </a:r>
            <a:br>
              <a:rPr lang="en-US" sz="2400" dirty="0"/>
            </a:br>
            <a:r>
              <a:rPr lang="en-US" sz="2400" dirty="0"/>
              <a:t>of rings (</a:t>
            </a:r>
            <a:r>
              <a:rPr lang="en-US" sz="2400" dirty="0">
                <a:solidFill>
                  <a:schemeClr val="accent1"/>
                </a:solidFill>
              </a:rPr>
              <a:t>aromatics</a:t>
            </a:r>
            <a:r>
              <a:rPr lang="en-US" sz="2400" dirty="0"/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" y="4299730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Carbon compounds dissolve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readily in liquids, </a:t>
            </a:r>
            <a:r>
              <a:rPr lang="en-US" sz="2400" dirty="0">
                <a:solidFill>
                  <a:schemeClr val="accent1"/>
                </a:solidFill>
              </a:rPr>
              <a:t>especially water.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0" y="58521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Millions of possible organic compounds can be formed.</a:t>
            </a:r>
          </a:p>
        </p:txBody>
      </p:sp>
    </p:spTree>
    <p:extLst>
      <p:ext uri="{BB962C8B-B14F-4D97-AF65-F5344CB8AC3E}">
        <p14:creationId xmlns:p14="http://schemas.microsoft.com/office/powerpoint/2010/main" val="20866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455025" cy="61722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The distinction is not always so obvious…</a:t>
            </a:r>
          </a:p>
        </p:txBody>
      </p:sp>
      <p:pic>
        <p:nvPicPr>
          <p:cNvPr id="1076229" name="Picture 5" descr="EscherichiaColi_NIA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5" y="1208065"/>
            <a:ext cx="489121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6230" name="Text Box 6"/>
          <p:cNvSpPr txBox="1">
            <a:spLocks noChangeArrowheads="1"/>
          </p:cNvSpPr>
          <p:nvPr/>
        </p:nvSpPr>
        <p:spPr bwMode="auto">
          <a:xfrm>
            <a:off x="5312008" y="5730831"/>
            <a:ext cx="18938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E. coli bacteria</a:t>
            </a:r>
          </a:p>
          <a:p>
            <a:r>
              <a:rPr lang="en-US" dirty="0">
                <a:solidFill>
                  <a:srgbClr val="000000"/>
                </a:solidFill>
              </a:rPr>
              <a:t>[NIAID/NIH]</a:t>
            </a:r>
          </a:p>
        </p:txBody>
      </p:sp>
      <p:sp>
        <p:nvSpPr>
          <p:cNvPr id="1076231" name="Text Box 7"/>
          <p:cNvSpPr txBox="1">
            <a:spLocks noChangeArrowheads="1"/>
          </p:cNvSpPr>
          <p:nvPr/>
        </p:nvSpPr>
        <p:spPr bwMode="auto">
          <a:xfrm>
            <a:off x="1240654" y="5730831"/>
            <a:ext cx="14571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Ebola virus</a:t>
            </a:r>
          </a:p>
          <a:p>
            <a:r>
              <a:rPr lang="en-US" dirty="0">
                <a:solidFill>
                  <a:srgbClr val="000000"/>
                </a:solidFill>
              </a:rPr>
              <a:t>[CDC]</a:t>
            </a:r>
          </a:p>
        </p:txBody>
      </p:sp>
      <p:pic>
        <p:nvPicPr>
          <p:cNvPr id="5" name="Picture 4" descr="Ebola_Virus_TEM_PHIL_1832_lores_CD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2550" y="2385728"/>
            <a:ext cx="4536876" cy="2086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99E8A-2FB6-144E-A952-F9B008FE06A0}"/>
              </a:ext>
            </a:extLst>
          </p:cNvPr>
          <p:cNvSpPr txBox="1"/>
          <p:nvPr/>
        </p:nvSpPr>
        <p:spPr>
          <a:xfrm>
            <a:off x="7588975" y="2353302"/>
            <a:ext cx="18453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Bacteria: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Free living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Virus: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Requires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val="75857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1D6E5C-92B4-6A46-92F0-04F5213A0A7D}"/>
              </a:ext>
            </a:extLst>
          </p:cNvPr>
          <p:cNvSpPr txBox="1"/>
          <p:nvPr/>
        </p:nvSpPr>
        <p:spPr>
          <a:xfrm>
            <a:off x="344753" y="937549"/>
            <a:ext cx="845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Which of the following is NOT an organic molecule?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96AF4-1F83-B64E-9317-2DE9073715E2}"/>
              </a:ext>
            </a:extLst>
          </p:cNvPr>
          <p:cNvSpPr txBox="1"/>
          <p:nvPr/>
        </p:nvSpPr>
        <p:spPr>
          <a:xfrm>
            <a:off x="1666754" y="1956122"/>
            <a:ext cx="37240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A: sugar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B: water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C: egg white molecule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D: DNA</a:t>
            </a:r>
          </a:p>
        </p:txBody>
      </p:sp>
    </p:spTree>
    <p:extLst>
      <p:ext uri="{BB962C8B-B14F-4D97-AF65-F5344CB8AC3E}">
        <p14:creationId xmlns:p14="http://schemas.microsoft.com/office/powerpoint/2010/main" val="37551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840" name="Picture 8" descr="Oleic-acid-3D-vd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88" y="3597671"/>
            <a:ext cx="2736850" cy="12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48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825653" cy="1022033"/>
          </a:xfrm>
        </p:spPr>
        <p:txBody>
          <a:bodyPr>
            <a:normAutofit/>
          </a:bodyPr>
          <a:lstStyle/>
          <a:p>
            <a:r>
              <a:rPr lang="en-US" sz="2800" dirty="0"/>
              <a:t>The major molecular components of </a:t>
            </a:r>
            <a:r>
              <a:rPr lang="en-US" sz="2800"/>
              <a:t>cells are complex </a:t>
            </a:r>
            <a:r>
              <a:rPr lang="en-US" sz="2800" dirty="0">
                <a:solidFill>
                  <a:srgbClr val="0000FF"/>
                </a:solidFill>
              </a:rPr>
              <a:t>organic molecules</a:t>
            </a:r>
            <a:r>
              <a:rPr lang="en-US" sz="2800" dirty="0"/>
              <a:t>. </a:t>
            </a:r>
          </a:p>
        </p:txBody>
      </p:sp>
      <p:sp>
        <p:nvSpPr>
          <p:cNvPr id="1144837" name="Text Box 5"/>
          <p:cNvSpPr txBox="1">
            <a:spLocks noChangeArrowheads="1"/>
          </p:cNvSpPr>
          <p:nvPr/>
        </p:nvSpPr>
        <p:spPr bwMode="auto">
          <a:xfrm>
            <a:off x="2169895" y="1452910"/>
            <a:ext cx="697410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Carbohydrates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Store and transport energy (sugars)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Provide structural components (e.g., cellulose).</a:t>
            </a:r>
          </a:p>
        </p:txBody>
      </p:sp>
      <p:sp>
        <p:nvSpPr>
          <p:cNvPr id="1144839" name="Text Box 7"/>
          <p:cNvSpPr txBox="1">
            <a:spLocks noChangeArrowheads="1"/>
          </p:cNvSpPr>
          <p:nvPr/>
        </p:nvSpPr>
        <p:spPr bwMode="auto">
          <a:xfrm>
            <a:off x="306003" y="2976902"/>
            <a:ext cx="612218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</a:rPr>
              <a:t>Lipids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Store and transport energy (triglycerides)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Main components of cell membranes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Cell signaling (control cell function)</a:t>
            </a:r>
          </a:p>
        </p:txBody>
      </p:sp>
      <p:pic>
        <p:nvPicPr>
          <p:cNvPr id="1144841" name="Picture 9" descr="D-glucose-chain-3D-vd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67020"/>
            <a:ext cx="1811337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4842" name="Picture 10" descr="Annular_Gap_Junction_Vesi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870226"/>
            <a:ext cx="2332037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4843" name="Picture 11" descr="331px-Phospholipids_aqueous_solution_struct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9"/>
          <a:stretch>
            <a:fillRect/>
          </a:stretch>
        </p:blipFill>
        <p:spPr bwMode="auto">
          <a:xfrm>
            <a:off x="4903788" y="5036914"/>
            <a:ext cx="3152775" cy="1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4844" name="Oval 12"/>
          <p:cNvSpPr>
            <a:spLocks noChangeArrowheads="1"/>
          </p:cNvSpPr>
          <p:nvPr/>
        </p:nvSpPr>
        <p:spPr bwMode="auto">
          <a:xfrm>
            <a:off x="2954338" y="5786214"/>
            <a:ext cx="257175" cy="25717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4845" name="Line 13"/>
          <p:cNvSpPr>
            <a:spLocks noChangeShapeType="1"/>
          </p:cNvSpPr>
          <p:nvPr/>
        </p:nvSpPr>
        <p:spPr bwMode="auto">
          <a:xfrm flipV="1">
            <a:off x="3222625" y="5875114"/>
            <a:ext cx="2719388" cy="444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4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837" grpId="0"/>
      <p:bldP spid="1144839" grpId="0"/>
      <p:bldP spid="1144844" grpId="0" animBg="1"/>
      <p:bldP spid="11448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82879" y="3786477"/>
            <a:ext cx="8831089" cy="95410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Complex carbohydrates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are </a:t>
            </a:r>
            <a:r>
              <a:rPr 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polymers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(chains) of sugars, used as fuel (starch) or scaffolding (cellulose).</a:t>
            </a:r>
          </a:p>
        </p:txBody>
      </p:sp>
      <p:pic>
        <p:nvPicPr>
          <p:cNvPr id="4" name="Picture 3" descr="Sucro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08" y="952474"/>
            <a:ext cx="3654961" cy="25527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2996192" y="182880"/>
            <a:ext cx="44681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Carbohydrates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4787113"/>
            <a:ext cx="9155754" cy="2011680"/>
            <a:chOff x="13875" y="3113121"/>
            <a:chExt cx="8738828" cy="1891244"/>
          </a:xfrm>
          <a:noFill/>
        </p:grpSpPr>
        <p:pic>
          <p:nvPicPr>
            <p:cNvPr id="7" name="Picture 6" descr="Cellulos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" y="3124701"/>
              <a:ext cx="5029200" cy="1879664"/>
            </a:xfrm>
            <a:prstGeom prst="rect">
              <a:avLst/>
            </a:prstGeom>
            <a:grpFill/>
          </p:spPr>
        </p:pic>
        <p:pic>
          <p:nvPicPr>
            <p:cNvPr id="8" name="Picture 7" descr="Cellulos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9"/>
            <a:stretch/>
          </p:blipFill>
          <p:spPr>
            <a:xfrm>
              <a:off x="5028051" y="3113121"/>
              <a:ext cx="3724652" cy="1879664"/>
            </a:xfrm>
            <a:prstGeom prst="rect">
              <a:avLst/>
            </a:prstGeom>
            <a:grpFill/>
          </p:spPr>
        </p:pic>
      </p:grpSp>
      <p:sp>
        <p:nvSpPr>
          <p:cNvPr id="9" name="TextBox 8"/>
          <p:cNvSpPr txBox="1"/>
          <p:nvPr/>
        </p:nvSpPr>
        <p:spPr bwMode="auto">
          <a:xfrm>
            <a:off x="958545" y="2388018"/>
            <a:ext cx="4578579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Sugars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are small, soluble </a:t>
            </a:r>
            <a:b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molecules used as fuel.</a:t>
            </a:r>
          </a:p>
        </p:txBody>
      </p:sp>
      <p:pic>
        <p:nvPicPr>
          <p:cNvPr id="10" name="Picture 9" descr="carb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2880"/>
            <a:ext cx="2463690" cy="1824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2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mbra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03" y="4490433"/>
            <a:ext cx="2974848" cy="1938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337933" y="182880"/>
            <a:ext cx="44681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Lipids (Fats)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33079" y="1763933"/>
            <a:ext cx="3886347" cy="2194685"/>
            <a:chOff x="5141906" y="821526"/>
            <a:chExt cx="3886347" cy="2194685"/>
          </a:xfrm>
        </p:grpSpPr>
        <p:pic>
          <p:nvPicPr>
            <p:cNvPr id="6" name="Picture 5" descr="fat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8" t="-2066" r="4520" b="17615"/>
            <a:stretch/>
          </p:blipFill>
          <p:spPr>
            <a:xfrm rot="16200000">
              <a:off x="5204987" y="758445"/>
              <a:ext cx="2194685" cy="23208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211906" y="1168030"/>
              <a:ext cx="18163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rtlCol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saturated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754899" y="2261316"/>
              <a:ext cx="18163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rtlCol="0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unsaturated</a:t>
              </a:r>
            </a:p>
          </p:txBody>
        </p:sp>
      </p:grpSp>
      <p:sp>
        <p:nvSpPr>
          <p:cNvPr id="9" name="TextBox 8"/>
          <p:cNvSpPr txBox="1"/>
          <p:nvPr/>
        </p:nvSpPr>
        <p:spPr bwMode="auto">
          <a:xfrm>
            <a:off x="255559" y="4982644"/>
            <a:ext cx="54558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Fat molecules organize into</a:t>
            </a:r>
            <a:b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cell membranes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 descr="fat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2"/>
          <a:stretch/>
        </p:blipFill>
        <p:spPr>
          <a:xfrm>
            <a:off x="182880" y="180658"/>
            <a:ext cx="1828800" cy="1432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1765685" y="2384222"/>
            <a:ext cx="307445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defTabSz="914400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Fats are used for</a:t>
            </a:r>
            <a:b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BB0000"/>
                </a:solidFill>
                <a:cs typeface="Arial" panose="020B0604020202020204" pitchFamily="34" charset="0"/>
              </a:rPr>
              <a:t>energy storage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6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4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856199" cy="97596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Proteins</a:t>
            </a:r>
            <a:r>
              <a:rPr lang="en-US" sz="2800" dirty="0"/>
              <a:t> are the principal chemical units of cellular function.</a:t>
            </a:r>
          </a:p>
        </p:txBody>
      </p:sp>
      <p:sp>
        <p:nvSpPr>
          <p:cNvPr id="1146885" name="Text Box 5"/>
          <p:cNvSpPr txBox="1">
            <a:spLocks noChangeArrowheads="1"/>
          </p:cNvSpPr>
          <p:nvPr/>
        </p:nvSpPr>
        <p:spPr bwMode="auto">
          <a:xfrm>
            <a:off x="182880" y="1410269"/>
            <a:ext cx="7561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Proteins are composed of long chains of </a:t>
            </a:r>
            <a:r>
              <a:rPr lang="en-US" sz="2400" dirty="0">
                <a:solidFill>
                  <a:schemeClr val="accent1"/>
                </a:solidFill>
              </a:rPr>
              <a:t>amino acids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46886" name="Text Box 6"/>
          <p:cNvSpPr txBox="1">
            <a:spLocks noChangeArrowheads="1"/>
          </p:cNvSpPr>
          <p:nvPr/>
        </p:nvSpPr>
        <p:spPr bwMode="auto">
          <a:xfrm>
            <a:off x="891429" y="2223479"/>
            <a:ext cx="5480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Some proteins perform structural roles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(provide stiffness)</a:t>
            </a:r>
          </a:p>
        </p:txBody>
      </p:sp>
      <p:sp>
        <p:nvSpPr>
          <p:cNvPr id="1146887" name="Text Box 7"/>
          <p:cNvSpPr txBox="1">
            <a:spLocks noChangeArrowheads="1"/>
          </p:cNvSpPr>
          <p:nvPr/>
        </p:nvSpPr>
        <p:spPr bwMode="auto">
          <a:xfrm>
            <a:off x="182880" y="3609721"/>
            <a:ext cx="62776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BB0000"/>
                </a:solidFill>
              </a:rPr>
              <a:t>Enzymes </a:t>
            </a:r>
            <a:r>
              <a:rPr lang="en-US" sz="2400" dirty="0">
                <a:solidFill>
                  <a:srgbClr val="000000"/>
                </a:solidFill>
              </a:rPr>
              <a:t>are proteins that </a:t>
            </a:r>
            <a:r>
              <a:rPr lang="en-US" sz="2400" dirty="0">
                <a:solidFill>
                  <a:srgbClr val="0000FF"/>
                </a:solidFill>
              </a:rPr>
              <a:t>catalyze </a:t>
            </a:r>
            <a:r>
              <a:rPr lang="en-US" sz="2400" dirty="0">
                <a:solidFill>
                  <a:srgbClr val="000000"/>
                </a:solidFill>
              </a:rPr>
              <a:t>chemical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reactions inside cells.</a:t>
            </a:r>
          </a:p>
        </p:txBody>
      </p:sp>
      <p:pic>
        <p:nvPicPr>
          <p:cNvPr id="1146889" name="Picture 9" descr="648px-Induced_fit_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32" y="4470900"/>
            <a:ext cx="5849937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uscle_fiberUnleashed-beas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16" y="2123357"/>
            <a:ext cx="2735163" cy="2051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77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86" grpId="0"/>
      <p:bldP spid="114688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808720" cy="641861"/>
          </a:xfrm>
        </p:spPr>
        <p:txBody>
          <a:bodyPr>
            <a:noAutofit/>
          </a:bodyPr>
          <a:lstStyle/>
          <a:p>
            <a:r>
              <a:rPr lang="en-US" sz="2800" dirty="0"/>
              <a:t>Proteins are polymers made of individual </a:t>
            </a:r>
            <a:r>
              <a:rPr lang="en-US" sz="2800" dirty="0">
                <a:solidFill>
                  <a:schemeClr val="accent1"/>
                </a:solidFill>
              </a:rPr>
              <a:t>amino acids.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48933" name="Picture 5" descr="AminoAcid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70" y="1529392"/>
            <a:ext cx="3141662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8935" name="Text Box 7"/>
          <p:cNvSpPr txBox="1">
            <a:spLocks noChangeArrowheads="1"/>
          </p:cNvSpPr>
          <p:nvPr/>
        </p:nvSpPr>
        <p:spPr bwMode="auto">
          <a:xfrm>
            <a:off x="3171158" y="1110783"/>
            <a:ext cx="1998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Carboxyl Group</a:t>
            </a:r>
          </a:p>
        </p:txBody>
      </p:sp>
      <p:sp>
        <p:nvSpPr>
          <p:cNvPr id="1148936" name="Rectangle 8"/>
          <p:cNvSpPr>
            <a:spLocks noChangeArrowheads="1"/>
          </p:cNvSpPr>
          <p:nvPr/>
        </p:nvSpPr>
        <p:spPr bwMode="auto">
          <a:xfrm>
            <a:off x="1805370" y="2085017"/>
            <a:ext cx="1003300" cy="1327150"/>
          </a:xfrm>
          <a:prstGeom prst="rect">
            <a:avLst/>
          </a:prstGeom>
          <a:noFill/>
          <a:ln w="28575">
            <a:solidFill>
              <a:srgbClr val="BB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BB0000"/>
              </a:solidFill>
            </a:endParaRPr>
          </a:p>
        </p:txBody>
      </p:sp>
      <p:sp>
        <p:nvSpPr>
          <p:cNvPr id="1148937" name="Text Box 9"/>
          <p:cNvSpPr txBox="1">
            <a:spLocks noChangeArrowheads="1"/>
          </p:cNvSpPr>
          <p:nvPr/>
        </p:nvSpPr>
        <p:spPr bwMode="auto">
          <a:xfrm>
            <a:off x="898046" y="1717485"/>
            <a:ext cx="9292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B0000"/>
                </a:solidFill>
              </a:rPr>
              <a:t>Amino</a:t>
            </a:r>
            <a:br>
              <a:rPr lang="en-US" dirty="0">
                <a:solidFill>
                  <a:srgbClr val="BB0000"/>
                </a:solidFill>
              </a:rPr>
            </a:br>
            <a:r>
              <a:rPr lang="en-US" dirty="0">
                <a:solidFill>
                  <a:srgbClr val="BB0000"/>
                </a:solidFill>
              </a:rPr>
              <a:t>Group</a:t>
            </a:r>
          </a:p>
        </p:txBody>
      </p:sp>
      <p:sp>
        <p:nvSpPr>
          <p:cNvPr id="1148939" name="Text Box 11"/>
          <p:cNvSpPr txBox="1">
            <a:spLocks noChangeArrowheads="1"/>
          </p:cNvSpPr>
          <p:nvPr/>
        </p:nvSpPr>
        <p:spPr bwMode="auto">
          <a:xfrm>
            <a:off x="5039640" y="2114819"/>
            <a:ext cx="30290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Basic structure of an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amino acid.</a:t>
            </a:r>
          </a:p>
        </p:txBody>
      </p:sp>
      <p:sp>
        <p:nvSpPr>
          <p:cNvPr id="1148940" name="Text Box 12"/>
          <p:cNvSpPr txBox="1">
            <a:spLocks noChangeArrowheads="1"/>
          </p:cNvSpPr>
          <p:nvPr/>
        </p:nvSpPr>
        <p:spPr bwMode="auto">
          <a:xfrm>
            <a:off x="457200" y="6188352"/>
            <a:ext cx="74423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All are used only in their </a:t>
            </a:r>
            <a:r>
              <a:rPr lang="en-US" sz="2400" dirty="0">
                <a:solidFill>
                  <a:schemeClr val="accent1"/>
                </a:solidFill>
              </a:rPr>
              <a:t>left-handed </a:t>
            </a:r>
            <a:r>
              <a:rPr lang="en-US" sz="2400" dirty="0">
                <a:solidFill>
                  <a:schemeClr val="bg1"/>
                </a:solidFill>
              </a:rPr>
              <a:t>molecular form.</a:t>
            </a:r>
          </a:p>
        </p:txBody>
      </p:sp>
      <p:sp>
        <p:nvSpPr>
          <p:cNvPr id="1148941" name="Rectangle 13"/>
          <p:cNvSpPr>
            <a:spLocks noChangeArrowheads="1"/>
          </p:cNvSpPr>
          <p:nvPr/>
        </p:nvSpPr>
        <p:spPr bwMode="auto">
          <a:xfrm>
            <a:off x="3486532" y="1517079"/>
            <a:ext cx="1270000" cy="203993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82880" y="4200496"/>
            <a:ext cx="86352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All Earth life uses </a:t>
            </a:r>
            <a:r>
              <a:rPr lang="en-US" sz="2800" dirty="0">
                <a:solidFill>
                  <a:schemeClr val="accent1"/>
                </a:solidFill>
              </a:rPr>
              <a:t>only 22 </a:t>
            </a:r>
            <a:r>
              <a:rPr lang="en-US" sz="2800" dirty="0">
                <a:solidFill>
                  <a:schemeClr val="bg1"/>
                </a:solidFill>
              </a:rPr>
              <a:t>of the hundreds of known amino acids.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5440645"/>
            <a:ext cx="8228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Of the 22, two are found </a:t>
            </a:r>
            <a:r>
              <a:rPr lang="en-US" sz="2400" dirty="0">
                <a:solidFill>
                  <a:srgbClr val="BB0000"/>
                </a:solidFill>
              </a:rPr>
              <a:t>only</a:t>
            </a:r>
            <a:r>
              <a:rPr lang="en-US" sz="2400" dirty="0">
                <a:solidFill>
                  <a:schemeClr val="bg1"/>
                </a:solidFill>
              </a:rPr>
              <a:t> in rare micro-organisms.</a:t>
            </a:r>
          </a:p>
        </p:txBody>
      </p:sp>
    </p:spTree>
    <p:extLst>
      <p:ext uri="{BB962C8B-B14F-4D97-AF65-F5344CB8AC3E}">
        <p14:creationId xmlns:p14="http://schemas.microsoft.com/office/powerpoint/2010/main" val="11748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940" grpId="0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410" name="Group 2"/>
          <p:cNvGrpSpPr>
            <a:grpSpLocks/>
          </p:cNvGrpSpPr>
          <p:nvPr/>
        </p:nvGrpSpPr>
        <p:grpSpPr bwMode="auto">
          <a:xfrm>
            <a:off x="631825" y="5272090"/>
            <a:ext cx="3335338" cy="1344613"/>
            <a:chOff x="398" y="3321"/>
            <a:chExt cx="2101" cy="847"/>
          </a:xfrm>
        </p:grpSpPr>
        <p:pic>
          <p:nvPicPr>
            <p:cNvPr id="1169411" name="Picture 3" descr="120px-L-selenocysteine-2D-skelet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" y="3321"/>
              <a:ext cx="743" cy="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9412" name="Text Box 4"/>
            <p:cNvSpPr txBox="1">
              <a:spLocks noChangeArrowheads="1"/>
            </p:cNvSpPr>
            <p:nvPr/>
          </p:nvSpPr>
          <p:spPr bwMode="auto">
            <a:xfrm>
              <a:off x="1643" y="3994"/>
              <a:ext cx="85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L-</a:t>
              </a:r>
              <a:r>
                <a:rPr lang="en-US" sz="1200" dirty="0" err="1">
                  <a:solidFill>
                    <a:srgbClr val="000000"/>
                  </a:solidFill>
                </a:rPr>
                <a:t>Selenocysteine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169413" name="Text Box 5"/>
            <p:cNvSpPr txBox="1">
              <a:spLocks noChangeArrowheads="1"/>
            </p:cNvSpPr>
            <p:nvPr/>
          </p:nvSpPr>
          <p:spPr bwMode="auto">
            <a:xfrm>
              <a:off x="637" y="3994"/>
              <a:ext cx="68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L-</a:t>
              </a:r>
              <a:r>
                <a:rPr lang="en-US" sz="1200" dirty="0" err="1">
                  <a:solidFill>
                    <a:srgbClr val="000000"/>
                  </a:solidFill>
                </a:rPr>
                <a:t>Pyrrolysine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169414" name="Picture 6" descr="560px-Pyrrolys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" y="3451"/>
              <a:ext cx="1152" cy="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9415" name="Group 7"/>
          <p:cNvGrpSpPr>
            <a:grpSpLocks/>
          </p:cNvGrpSpPr>
          <p:nvPr/>
        </p:nvGrpSpPr>
        <p:grpSpPr bwMode="auto">
          <a:xfrm>
            <a:off x="165100" y="249238"/>
            <a:ext cx="8813800" cy="1404938"/>
            <a:chOff x="104" y="309"/>
            <a:chExt cx="5552" cy="885"/>
          </a:xfrm>
        </p:grpSpPr>
        <p:grpSp>
          <p:nvGrpSpPr>
            <p:cNvPr id="1169416" name="Group 8"/>
            <p:cNvGrpSpPr>
              <a:grpSpLocks/>
            </p:cNvGrpSpPr>
            <p:nvPr/>
          </p:nvGrpSpPr>
          <p:grpSpPr bwMode="auto">
            <a:xfrm>
              <a:off x="104" y="411"/>
              <a:ext cx="720" cy="783"/>
              <a:chOff x="104" y="411"/>
              <a:chExt cx="720" cy="783"/>
            </a:xfrm>
          </p:grpSpPr>
          <p:pic>
            <p:nvPicPr>
              <p:cNvPr id="1169417" name="Picture 9" descr="120px-L-alanine-skeleta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" y="411"/>
                <a:ext cx="720" cy="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18" name="Text Box 10"/>
              <p:cNvSpPr txBox="1">
                <a:spLocks noChangeArrowheads="1"/>
              </p:cNvSpPr>
              <p:nvPr/>
            </p:nvSpPr>
            <p:spPr bwMode="auto">
              <a:xfrm>
                <a:off x="220" y="1020"/>
                <a:ext cx="523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L-Alanine</a:t>
                </a:r>
              </a:p>
            </p:txBody>
          </p:sp>
        </p:grpSp>
        <p:grpSp>
          <p:nvGrpSpPr>
            <p:cNvPr id="1169419" name="Group 11"/>
            <p:cNvGrpSpPr>
              <a:grpSpLocks/>
            </p:cNvGrpSpPr>
            <p:nvPr/>
          </p:nvGrpSpPr>
          <p:grpSpPr bwMode="auto">
            <a:xfrm>
              <a:off x="949" y="309"/>
              <a:ext cx="556" cy="885"/>
              <a:chOff x="949" y="309"/>
              <a:chExt cx="556" cy="885"/>
            </a:xfrm>
          </p:grpSpPr>
          <p:pic>
            <p:nvPicPr>
              <p:cNvPr id="1169420" name="Picture 12" descr="71px-L-arginine-skeletal-(tall)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" y="309"/>
                <a:ext cx="426" cy="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21" name="Text Box 13"/>
              <p:cNvSpPr txBox="1">
                <a:spLocks noChangeArrowheads="1"/>
              </p:cNvSpPr>
              <p:nvPr/>
            </p:nvSpPr>
            <p:spPr bwMode="auto">
              <a:xfrm>
                <a:off x="949" y="1020"/>
                <a:ext cx="55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L-Arginine</a:t>
                </a:r>
              </a:p>
            </p:txBody>
          </p:sp>
        </p:grpSp>
        <p:grpSp>
          <p:nvGrpSpPr>
            <p:cNvPr id="1169422" name="Group 14"/>
            <p:cNvGrpSpPr>
              <a:grpSpLocks/>
            </p:cNvGrpSpPr>
            <p:nvPr/>
          </p:nvGrpSpPr>
          <p:grpSpPr bwMode="auto">
            <a:xfrm>
              <a:off x="1603" y="309"/>
              <a:ext cx="690" cy="885"/>
              <a:chOff x="1603" y="309"/>
              <a:chExt cx="690" cy="885"/>
            </a:xfrm>
          </p:grpSpPr>
          <p:pic>
            <p:nvPicPr>
              <p:cNvPr id="1169423" name="Picture 15" descr="102px-L-asparagine-skeletal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0" y="309"/>
                <a:ext cx="612" cy="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24" name="Text Box 16"/>
              <p:cNvSpPr txBox="1">
                <a:spLocks noChangeArrowheads="1"/>
              </p:cNvSpPr>
              <p:nvPr/>
            </p:nvSpPr>
            <p:spPr bwMode="auto">
              <a:xfrm>
                <a:off x="1603" y="1020"/>
                <a:ext cx="69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L-Asparagine</a:t>
                </a:r>
              </a:p>
            </p:txBody>
          </p:sp>
        </p:grpSp>
        <p:grpSp>
          <p:nvGrpSpPr>
            <p:cNvPr id="1169425" name="Group 17"/>
            <p:cNvGrpSpPr>
              <a:grpSpLocks/>
            </p:cNvGrpSpPr>
            <p:nvPr/>
          </p:nvGrpSpPr>
          <p:grpSpPr bwMode="auto">
            <a:xfrm>
              <a:off x="2405" y="309"/>
              <a:ext cx="761" cy="885"/>
              <a:chOff x="2405" y="309"/>
              <a:chExt cx="761" cy="885"/>
            </a:xfrm>
          </p:grpSpPr>
          <p:pic>
            <p:nvPicPr>
              <p:cNvPr id="1169426" name="Picture 18" descr="102px-L-aspartic-acid-skeletal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2" y="309"/>
                <a:ext cx="612" cy="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27" name="Text Box 19"/>
              <p:cNvSpPr txBox="1">
                <a:spLocks noChangeArrowheads="1"/>
              </p:cNvSpPr>
              <p:nvPr/>
            </p:nvSpPr>
            <p:spPr bwMode="auto">
              <a:xfrm>
                <a:off x="2405" y="1020"/>
                <a:ext cx="761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L-Aspartic Acid</a:t>
                </a:r>
              </a:p>
            </p:txBody>
          </p:sp>
        </p:grpSp>
        <p:grpSp>
          <p:nvGrpSpPr>
            <p:cNvPr id="1169428" name="Group 20"/>
            <p:cNvGrpSpPr>
              <a:grpSpLocks/>
            </p:cNvGrpSpPr>
            <p:nvPr/>
          </p:nvGrpSpPr>
          <p:grpSpPr bwMode="auto">
            <a:xfrm>
              <a:off x="3237" y="309"/>
              <a:ext cx="708" cy="885"/>
              <a:chOff x="3237" y="309"/>
              <a:chExt cx="708" cy="885"/>
            </a:xfrm>
          </p:grpSpPr>
          <p:pic>
            <p:nvPicPr>
              <p:cNvPr id="1169429" name="Picture 21" descr="118px-L-cysteine-skeletal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7" y="309"/>
                <a:ext cx="708" cy="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30" name="Text Box 22"/>
              <p:cNvSpPr txBox="1">
                <a:spLocks noChangeArrowheads="1"/>
              </p:cNvSpPr>
              <p:nvPr/>
            </p:nvSpPr>
            <p:spPr bwMode="auto">
              <a:xfrm>
                <a:off x="3318" y="1020"/>
                <a:ext cx="578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L-Cysteine</a:t>
                </a:r>
              </a:p>
            </p:txBody>
          </p:sp>
        </p:grpSp>
        <p:grpSp>
          <p:nvGrpSpPr>
            <p:cNvPr id="1169431" name="Group 23"/>
            <p:cNvGrpSpPr>
              <a:grpSpLocks/>
            </p:cNvGrpSpPr>
            <p:nvPr/>
          </p:nvGrpSpPr>
          <p:grpSpPr bwMode="auto">
            <a:xfrm>
              <a:off x="4074" y="354"/>
              <a:ext cx="788" cy="840"/>
              <a:chOff x="4074" y="354"/>
              <a:chExt cx="788" cy="840"/>
            </a:xfrm>
          </p:grpSpPr>
          <p:pic>
            <p:nvPicPr>
              <p:cNvPr id="1169432" name="Picture 24" descr="120px-L-glutamic-acid-skeletal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54"/>
                <a:ext cx="720" cy="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33" name="Text Box 25"/>
              <p:cNvSpPr txBox="1">
                <a:spLocks noChangeArrowheads="1"/>
              </p:cNvSpPr>
              <p:nvPr/>
            </p:nvSpPr>
            <p:spPr bwMode="auto">
              <a:xfrm>
                <a:off x="4074" y="1020"/>
                <a:ext cx="788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L-Glutamic acid</a:t>
                </a:r>
              </a:p>
            </p:txBody>
          </p:sp>
        </p:grpSp>
        <p:grpSp>
          <p:nvGrpSpPr>
            <p:cNvPr id="1169434" name="Group 26"/>
            <p:cNvGrpSpPr>
              <a:grpSpLocks/>
            </p:cNvGrpSpPr>
            <p:nvPr/>
          </p:nvGrpSpPr>
          <p:grpSpPr bwMode="auto">
            <a:xfrm>
              <a:off x="4936" y="375"/>
              <a:ext cx="720" cy="819"/>
              <a:chOff x="4936" y="375"/>
              <a:chExt cx="720" cy="819"/>
            </a:xfrm>
          </p:grpSpPr>
          <p:pic>
            <p:nvPicPr>
              <p:cNvPr id="1169435" name="Picture 27" descr="120px-L-glutamine-skeleta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" y="375"/>
                <a:ext cx="720" cy="5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36" name="Text Box 28"/>
              <p:cNvSpPr txBox="1">
                <a:spLocks noChangeArrowheads="1"/>
              </p:cNvSpPr>
              <p:nvPr/>
            </p:nvSpPr>
            <p:spPr bwMode="auto">
              <a:xfrm>
                <a:off x="4995" y="1020"/>
                <a:ext cx="642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L-Glutamine</a:t>
                </a:r>
              </a:p>
            </p:txBody>
          </p:sp>
        </p:grpSp>
      </p:grpSp>
      <p:grpSp>
        <p:nvGrpSpPr>
          <p:cNvPr id="1169437" name="Group 29"/>
          <p:cNvGrpSpPr>
            <a:grpSpLocks/>
          </p:cNvGrpSpPr>
          <p:nvPr/>
        </p:nvGrpSpPr>
        <p:grpSpPr bwMode="auto">
          <a:xfrm>
            <a:off x="166688" y="1901826"/>
            <a:ext cx="8934450" cy="1401763"/>
            <a:chOff x="105" y="1266"/>
            <a:chExt cx="5628" cy="883"/>
          </a:xfrm>
        </p:grpSpPr>
        <p:grpSp>
          <p:nvGrpSpPr>
            <p:cNvPr id="1169438" name="Group 30"/>
            <p:cNvGrpSpPr>
              <a:grpSpLocks/>
            </p:cNvGrpSpPr>
            <p:nvPr/>
          </p:nvGrpSpPr>
          <p:grpSpPr bwMode="auto">
            <a:xfrm>
              <a:off x="105" y="1458"/>
              <a:ext cx="720" cy="691"/>
              <a:chOff x="138" y="1458"/>
              <a:chExt cx="720" cy="691"/>
            </a:xfrm>
          </p:grpSpPr>
          <p:pic>
            <p:nvPicPr>
              <p:cNvPr id="1169439" name="Picture 31" descr="120px-Glycine-skeletal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" y="1458"/>
                <a:ext cx="720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40" name="Text Box 32"/>
              <p:cNvSpPr txBox="1">
                <a:spLocks noChangeArrowheads="1"/>
              </p:cNvSpPr>
              <p:nvPr/>
            </p:nvSpPr>
            <p:spPr bwMode="auto">
              <a:xfrm>
                <a:off x="282" y="1975"/>
                <a:ext cx="438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Glycine</a:t>
                </a:r>
              </a:p>
            </p:txBody>
          </p:sp>
        </p:grpSp>
        <p:grpSp>
          <p:nvGrpSpPr>
            <p:cNvPr id="1169441" name="Group 33"/>
            <p:cNvGrpSpPr>
              <a:grpSpLocks/>
            </p:cNvGrpSpPr>
            <p:nvPr/>
          </p:nvGrpSpPr>
          <p:grpSpPr bwMode="auto">
            <a:xfrm>
              <a:off x="930" y="1266"/>
              <a:ext cx="613" cy="883"/>
              <a:chOff x="971" y="1266"/>
              <a:chExt cx="613" cy="883"/>
            </a:xfrm>
          </p:grpSpPr>
          <p:pic>
            <p:nvPicPr>
              <p:cNvPr id="1169442" name="Picture 34" descr="101px-L-histidine-skeletal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" y="1266"/>
                <a:ext cx="606" cy="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43" name="Text Box 35"/>
              <p:cNvSpPr txBox="1">
                <a:spLocks noChangeArrowheads="1"/>
              </p:cNvSpPr>
              <p:nvPr/>
            </p:nvSpPr>
            <p:spPr bwMode="auto">
              <a:xfrm>
                <a:off x="1012" y="1975"/>
                <a:ext cx="572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Histidine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9444" name="Group 36"/>
            <p:cNvGrpSpPr>
              <a:grpSpLocks/>
            </p:cNvGrpSpPr>
            <p:nvPr/>
          </p:nvGrpSpPr>
          <p:grpSpPr bwMode="auto">
            <a:xfrm>
              <a:off x="1642" y="1269"/>
              <a:ext cx="681" cy="880"/>
              <a:chOff x="1642" y="1269"/>
              <a:chExt cx="681" cy="880"/>
            </a:xfrm>
          </p:grpSpPr>
          <p:pic>
            <p:nvPicPr>
              <p:cNvPr id="1169445" name="Picture 37" descr="113px-L-isoleucine-skeletal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2" y="1269"/>
                <a:ext cx="678" cy="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46" name="Text Box 38"/>
              <p:cNvSpPr txBox="1">
                <a:spLocks noChangeArrowheads="1"/>
              </p:cNvSpPr>
              <p:nvPr/>
            </p:nvSpPr>
            <p:spPr bwMode="auto">
              <a:xfrm>
                <a:off x="1687" y="1975"/>
                <a:ext cx="63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L-Isoleucine</a:t>
                </a:r>
              </a:p>
            </p:txBody>
          </p:sp>
        </p:grpSp>
        <p:grpSp>
          <p:nvGrpSpPr>
            <p:cNvPr id="1169447" name="Group 39"/>
            <p:cNvGrpSpPr>
              <a:grpSpLocks/>
            </p:cNvGrpSpPr>
            <p:nvPr/>
          </p:nvGrpSpPr>
          <p:grpSpPr bwMode="auto">
            <a:xfrm>
              <a:off x="2426" y="1320"/>
              <a:ext cx="720" cy="829"/>
              <a:chOff x="2414" y="1320"/>
              <a:chExt cx="720" cy="829"/>
            </a:xfrm>
          </p:grpSpPr>
          <p:pic>
            <p:nvPicPr>
              <p:cNvPr id="1169448" name="Picture 40" descr="120px-L-valine-skeletal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4" y="1320"/>
                <a:ext cx="720" cy="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49" name="Text Box 41"/>
              <p:cNvSpPr txBox="1">
                <a:spLocks noChangeArrowheads="1"/>
              </p:cNvSpPr>
              <p:nvPr/>
            </p:nvSpPr>
            <p:spPr bwMode="auto">
              <a:xfrm>
                <a:off x="2521" y="1975"/>
                <a:ext cx="53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Leucine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9450" name="Group 42"/>
            <p:cNvGrpSpPr>
              <a:grpSpLocks/>
            </p:cNvGrpSpPr>
            <p:nvPr/>
          </p:nvGrpSpPr>
          <p:grpSpPr bwMode="auto">
            <a:xfrm>
              <a:off x="3251" y="1359"/>
              <a:ext cx="720" cy="790"/>
              <a:chOff x="3213" y="1359"/>
              <a:chExt cx="720" cy="790"/>
            </a:xfrm>
          </p:grpSpPr>
          <p:pic>
            <p:nvPicPr>
              <p:cNvPr id="1169451" name="Picture 43" descr="120px-L-lysine-skeletal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3" y="1359"/>
                <a:ext cx="720" cy="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52" name="Text Box 44"/>
              <p:cNvSpPr txBox="1">
                <a:spLocks noChangeArrowheads="1"/>
              </p:cNvSpPr>
              <p:nvPr/>
            </p:nvSpPr>
            <p:spPr bwMode="auto">
              <a:xfrm>
                <a:off x="3351" y="1975"/>
                <a:ext cx="47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L-Lysine</a:t>
                </a:r>
              </a:p>
            </p:txBody>
          </p:sp>
        </p:grpSp>
        <p:grpSp>
          <p:nvGrpSpPr>
            <p:cNvPr id="1169453" name="Group 45"/>
            <p:cNvGrpSpPr>
              <a:grpSpLocks/>
            </p:cNvGrpSpPr>
            <p:nvPr/>
          </p:nvGrpSpPr>
          <p:grpSpPr bwMode="auto">
            <a:xfrm>
              <a:off x="4077" y="1323"/>
              <a:ext cx="721" cy="826"/>
              <a:chOff x="4090" y="1323"/>
              <a:chExt cx="721" cy="826"/>
            </a:xfrm>
          </p:grpSpPr>
          <p:pic>
            <p:nvPicPr>
              <p:cNvPr id="1169454" name="Picture 46" descr="120px-L-methionine-skeletal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0" y="1323"/>
                <a:ext cx="720" cy="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55" name="Text Box 47"/>
              <p:cNvSpPr txBox="1">
                <a:spLocks noChangeArrowheads="1"/>
              </p:cNvSpPr>
              <p:nvPr/>
            </p:nvSpPr>
            <p:spPr bwMode="auto">
              <a:xfrm>
                <a:off x="4137" y="1975"/>
                <a:ext cx="67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L-Methionine</a:t>
                </a:r>
              </a:p>
            </p:txBody>
          </p:sp>
        </p:grpSp>
        <p:grpSp>
          <p:nvGrpSpPr>
            <p:cNvPr id="1169456" name="Group 48"/>
            <p:cNvGrpSpPr>
              <a:grpSpLocks/>
            </p:cNvGrpSpPr>
            <p:nvPr/>
          </p:nvGrpSpPr>
          <p:grpSpPr bwMode="auto">
            <a:xfrm>
              <a:off x="4925" y="1266"/>
              <a:ext cx="808" cy="883"/>
              <a:chOff x="4948" y="1266"/>
              <a:chExt cx="808" cy="883"/>
            </a:xfrm>
          </p:grpSpPr>
          <p:pic>
            <p:nvPicPr>
              <p:cNvPr id="1169457" name="Picture 49" descr="118px-L-phenylalanine-skeletal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8" y="1266"/>
                <a:ext cx="708" cy="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58" name="Text Box 50"/>
              <p:cNvSpPr txBox="1">
                <a:spLocks noChangeArrowheads="1"/>
              </p:cNvSpPr>
              <p:nvPr/>
            </p:nvSpPr>
            <p:spPr bwMode="auto">
              <a:xfrm>
                <a:off x="4949" y="1975"/>
                <a:ext cx="80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L-Phenylalanine</a:t>
                </a:r>
              </a:p>
            </p:txBody>
          </p:sp>
        </p:grpSp>
      </p:grpSp>
      <p:grpSp>
        <p:nvGrpSpPr>
          <p:cNvPr id="1169459" name="Group 51"/>
          <p:cNvGrpSpPr>
            <a:grpSpLocks/>
          </p:cNvGrpSpPr>
          <p:nvPr/>
        </p:nvGrpSpPr>
        <p:grpSpPr bwMode="auto">
          <a:xfrm>
            <a:off x="342900" y="3551237"/>
            <a:ext cx="8458200" cy="1406524"/>
            <a:chOff x="216" y="2267"/>
            <a:chExt cx="5328" cy="886"/>
          </a:xfrm>
        </p:grpSpPr>
        <p:grpSp>
          <p:nvGrpSpPr>
            <p:cNvPr id="1169460" name="Group 52"/>
            <p:cNvGrpSpPr>
              <a:grpSpLocks/>
            </p:cNvGrpSpPr>
            <p:nvPr/>
          </p:nvGrpSpPr>
          <p:grpSpPr bwMode="auto">
            <a:xfrm>
              <a:off x="216" y="2345"/>
              <a:ext cx="720" cy="808"/>
              <a:chOff x="210" y="2345"/>
              <a:chExt cx="720" cy="808"/>
            </a:xfrm>
          </p:grpSpPr>
          <p:pic>
            <p:nvPicPr>
              <p:cNvPr id="1169461" name="Picture 53" descr="120px-L-proline-skeletal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2345"/>
                <a:ext cx="720" cy="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62" name="Text Box 54"/>
              <p:cNvSpPr txBox="1">
                <a:spLocks noChangeArrowheads="1"/>
              </p:cNvSpPr>
              <p:nvPr/>
            </p:nvSpPr>
            <p:spPr bwMode="auto">
              <a:xfrm>
                <a:off x="336" y="2979"/>
                <a:ext cx="502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Proline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9463" name="Group 55"/>
            <p:cNvGrpSpPr>
              <a:grpSpLocks/>
            </p:cNvGrpSpPr>
            <p:nvPr/>
          </p:nvGrpSpPr>
          <p:grpSpPr bwMode="auto">
            <a:xfrm>
              <a:off x="1153" y="2306"/>
              <a:ext cx="720" cy="847"/>
              <a:chOff x="1084" y="2306"/>
              <a:chExt cx="720" cy="847"/>
            </a:xfrm>
          </p:grpSpPr>
          <p:pic>
            <p:nvPicPr>
              <p:cNvPr id="1169464" name="Picture 56" descr="120px-L-serine-skeletal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" y="2306"/>
                <a:ext cx="720" cy="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65" name="Text Box 57"/>
              <p:cNvSpPr txBox="1">
                <a:spLocks noChangeArrowheads="1"/>
              </p:cNvSpPr>
              <p:nvPr/>
            </p:nvSpPr>
            <p:spPr bwMode="auto">
              <a:xfrm>
                <a:off x="1215" y="2979"/>
                <a:ext cx="481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L-Serine</a:t>
                </a:r>
              </a:p>
            </p:txBody>
          </p:sp>
        </p:grpSp>
        <p:grpSp>
          <p:nvGrpSpPr>
            <p:cNvPr id="1169466" name="Group 58"/>
            <p:cNvGrpSpPr>
              <a:grpSpLocks/>
            </p:cNvGrpSpPr>
            <p:nvPr/>
          </p:nvGrpSpPr>
          <p:grpSpPr bwMode="auto">
            <a:xfrm>
              <a:off x="2090" y="2297"/>
              <a:ext cx="720" cy="856"/>
              <a:chOff x="2121" y="2297"/>
              <a:chExt cx="720" cy="856"/>
            </a:xfrm>
          </p:grpSpPr>
          <p:pic>
            <p:nvPicPr>
              <p:cNvPr id="1169467" name="Picture 59" descr="120px-L-threonine-skeletal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" y="2297"/>
                <a:ext cx="720" cy="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68" name="Text Box 60"/>
              <p:cNvSpPr txBox="1">
                <a:spLocks noChangeArrowheads="1"/>
              </p:cNvSpPr>
              <p:nvPr/>
            </p:nvSpPr>
            <p:spPr bwMode="auto">
              <a:xfrm>
                <a:off x="2184" y="2979"/>
                <a:ext cx="63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L-Threonine</a:t>
                </a:r>
              </a:p>
            </p:txBody>
          </p:sp>
        </p:grpSp>
        <p:grpSp>
          <p:nvGrpSpPr>
            <p:cNvPr id="1169469" name="Group 61"/>
            <p:cNvGrpSpPr>
              <a:grpSpLocks/>
            </p:cNvGrpSpPr>
            <p:nvPr/>
          </p:nvGrpSpPr>
          <p:grpSpPr bwMode="auto">
            <a:xfrm>
              <a:off x="3036" y="2267"/>
              <a:ext cx="702" cy="886"/>
              <a:chOff x="3053" y="2267"/>
              <a:chExt cx="702" cy="886"/>
            </a:xfrm>
          </p:grpSpPr>
          <p:pic>
            <p:nvPicPr>
              <p:cNvPr id="1169470" name="Picture 62" descr="111px-L-tryptophan-skeletal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3" y="2267"/>
                <a:ext cx="666" cy="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71" name="Text Box 63"/>
              <p:cNvSpPr txBox="1">
                <a:spLocks noChangeArrowheads="1"/>
              </p:cNvSpPr>
              <p:nvPr/>
            </p:nvSpPr>
            <p:spPr bwMode="auto">
              <a:xfrm>
                <a:off x="3068" y="2979"/>
                <a:ext cx="68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L-Tryptophan</a:t>
                </a:r>
              </a:p>
            </p:txBody>
          </p:sp>
        </p:grpSp>
        <p:grpSp>
          <p:nvGrpSpPr>
            <p:cNvPr id="1169472" name="Group 64"/>
            <p:cNvGrpSpPr>
              <a:grpSpLocks/>
            </p:cNvGrpSpPr>
            <p:nvPr/>
          </p:nvGrpSpPr>
          <p:grpSpPr bwMode="auto">
            <a:xfrm>
              <a:off x="3929" y="2327"/>
              <a:ext cx="720" cy="826"/>
              <a:chOff x="3923" y="2327"/>
              <a:chExt cx="720" cy="826"/>
            </a:xfrm>
          </p:grpSpPr>
          <p:pic>
            <p:nvPicPr>
              <p:cNvPr id="1169473" name="Picture 65" descr="120px-L-tyrosine-skeletal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" y="2327"/>
                <a:ext cx="720" cy="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74" name="Text Box 66"/>
              <p:cNvSpPr txBox="1">
                <a:spLocks noChangeArrowheads="1"/>
              </p:cNvSpPr>
              <p:nvPr/>
            </p:nvSpPr>
            <p:spPr bwMode="auto">
              <a:xfrm>
                <a:off x="4019" y="2979"/>
                <a:ext cx="56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L-Tyrosine</a:t>
                </a:r>
              </a:p>
            </p:txBody>
          </p:sp>
        </p:grpSp>
        <p:grpSp>
          <p:nvGrpSpPr>
            <p:cNvPr id="1169475" name="Group 67"/>
            <p:cNvGrpSpPr>
              <a:grpSpLocks/>
            </p:cNvGrpSpPr>
            <p:nvPr/>
          </p:nvGrpSpPr>
          <p:grpSpPr bwMode="auto">
            <a:xfrm>
              <a:off x="4866" y="2267"/>
              <a:ext cx="678" cy="886"/>
              <a:chOff x="4863" y="2267"/>
              <a:chExt cx="678" cy="886"/>
            </a:xfrm>
          </p:grpSpPr>
          <p:pic>
            <p:nvPicPr>
              <p:cNvPr id="1169476" name="Picture 68" descr="113px-L-leucine-skeletal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3" y="2267"/>
                <a:ext cx="678" cy="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9477" name="Text Box 69"/>
              <p:cNvSpPr txBox="1">
                <a:spLocks noChangeArrowheads="1"/>
              </p:cNvSpPr>
              <p:nvPr/>
            </p:nvSpPr>
            <p:spPr bwMode="auto">
              <a:xfrm>
                <a:off x="4983" y="2979"/>
                <a:ext cx="463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L-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Valine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169478" name="Text Box 70"/>
          <p:cNvSpPr txBox="1">
            <a:spLocks noChangeArrowheads="1"/>
          </p:cNvSpPr>
          <p:nvPr/>
        </p:nvSpPr>
        <p:spPr bwMode="auto">
          <a:xfrm>
            <a:off x="4622239" y="5465763"/>
            <a:ext cx="38222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The 22 Amino Acids found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in Earth Life.</a:t>
            </a:r>
          </a:p>
        </p:txBody>
      </p:sp>
    </p:spTree>
    <p:extLst>
      <p:ext uri="{BB962C8B-B14F-4D97-AF65-F5344CB8AC3E}">
        <p14:creationId xmlns:p14="http://schemas.microsoft.com/office/powerpoint/2010/main" val="39660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80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79" y="182880"/>
            <a:ext cx="8766387" cy="10191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Amino acids come in </a:t>
            </a:r>
            <a:r>
              <a:rPr lang="en-US" sz="2800" dirty="0">
                <a:solidFill>
                  <a:schemeClr val="accent1"/>
                </a:solidFill>
              </a:rPr>
              <a:t>left-handed </a:t>
            </a:r>
            <a:r>
              <a:rPr lang="en-US" sz="2800" dirty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BB0000"/>
                </a:solidFill>
              </a:rPr>
              <a:t>right-handed </a:t>
            </a:r>
            <a:r>
              <a:rPr lang="en-US" sz="2800" dirty="0">
                <a:solidFill>
                  <a:schemeClr val="bg1"/>
                </a:solidFill>
              </a:rPr>
              <a:t>molecular forms.</a:t>
            </a:r>
          </a:p>
        </p:txBody>
      </p:sp>
      <p:grpSp>
        <p:nvGrpSpPr>
          <p:cNvPr id="1150983" name="Group 7"/>
          <p:cNvGrpSpPr>
            <a:grpSpLocks/>
          </p:cNvGrpSpPr>
          <p:nvPr/>
        </p:nvGrpSpPr>
        <p:grpSpPr bwMode="auto">
          <a:xfrm>
            <a:off x="644193" y="2153795"/>
            <a:ext cx="4059238" cy="3035300"/>
            <a:chOff x="482" y="1143"/>
            <a:chExt cx="2557" cy="1912"/>
          </a:xfrm>
        </p:grpSpPr>
        <p:pic>
          <p:nvPicPr>
            <p:cNvPr id="1150981" name="Picture 5" descr="chiral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" y="1143"/>
              <a:ext cx="2557" cy="1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0982" name="Text Box 6"/>
            <p:cNvSpPr txBox="1">
              <a:spLocks noChangeArrowheads="1"/>
            </p:cNvSpPr>
            <p:nvPr/>
          </p:nvSpPr>
          <p:spPr bwMode="auto">
            <a:xfrm>
              <a:off x="511" y="2881"/>
              <a:ext cx="38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NASA</a:t>
              </a:r>
            </a:p>
          </p:txBody>
        </p:sp>
      </p:grpSp>
      <p:sp>
        <p:nvSpPr>
          <p:cNvPr id="1150984" name="Text Box 8"/>
          <p:cNvSpPr txBox="1">
            <a:spLocks noChangeArrowheads="1"/>
          </p:cNvSpPr>
          <p:nvPr/>
        </p:nvSpPr>
        <p:spPr bwMode="auto">
          <a:xfrm>
            <a:off x="182880" y="1447055"/>
            <a:ext cx="44255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This property is called </a:t>
            </a:r>
            <a:r>
              <a:rPr lang="en-US" sz="2400" dirty="0">
                <a:solidFill>
                  <a:schemeClr val="accent1"/>
                </a:solidFill>
              </a:rPr>
              <a:t>chirality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50985" name="Text Box 9"/>
          <p:cNvSpPr txBox="1">
            <a:spLocks noChangeArrowheads="1"/>
          </p:cNvSpPr>
          <p:nvPr/>
        </p:nvSpPr>
        <p:spPr bwMode="auto">
          <a:xfrm>
            <a:off x="4926557" y="2270220"/>
            <a:ext cx="3652227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Amino acids in non-living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systems are a mix of left-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and right-handed forms.</a:t>
            </a:r>
          </a:p>
        </p:txBody>
      </p:sp>
      <p:sp>
        <p:nvSpPr>
          <p:cNvPr id="1150986" name="Text Box 10"/>
          <p:cNvSpPr txBox="1">
            <a:spLocks noChangeArrowheads="1"/>
          </p:cNvSpPr>
          <p:nvPr/>
        </p:nvSpPr>
        <p:spPr bwMode="auto">
          <a:xfrm>
            <a:off x="4926557" y="4157282"/>
            <a:ext cx="38326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Biological system only use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BB0000"/>
                </a:solidFill>
              </a:rPr>
              <a:t>left-handed forms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50987" name="Text Box 11"/>
          <p:cNvSpPr txBox="1">
            <a:spLocks noChangeArrowheads="1"/>
          </p:cNvSpPr>
          <p:nvPr/>
        </p:nvSpPr>
        <p:spPr bwMode="auto">
          <a:xfrm>
            <a:off x="182880" y="5486400"/>
            <a:ext cx="8577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A protein’s handedness is essential for its proper functioning.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1517" y="6126480"/>
            <a:ext cx="8160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BB0000"/>
                </a:solidFill>
              </a:rPr>
              <a:t>Evidence of a common ancestor of all Earth life.</a:t>
            </a:r>
          </a:p>
        </p:txBody>
      </p:sp>
    </p:spTree>
    <p:extLst>
      <p:ext uri="{BB962C8B-B14F-4D97-AF65-F5344CB8AC3E}">
        <p14:creationId xmlns:p14="http://schemas.microsoft.com/office/powerpoint/2010/main" val="27096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0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85" grpId="0"/>
      <p:bldP spid="1150986" grpId="0"/>
      <p:bldP spid="1150987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82880" y="1482419"/>
            <a:ext cx="37753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</a:rPr>
              <a:t>DNA 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Deoxyribonucleic Acid</a:t>
            </a:r>
          </a:p>
        </p:txBody>
      </p:sp>
      <p:sp>
        <p:nvSpPr>
          <p:cNvPr id="1100805" name="Text Box 5"/>
          <p:cNvSpPr txBox="1">
            <a:spLocks noChangeArrowheads="1"/>
          </p:cNvSpPr>
          <p:nvPr/>
        </p:nvSpPr>
        <p:spPr bwMode="auto">
          <a:xfrm>
            <a:off x="182880" y="3628343"/>
            <a:ext cx="28844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BB0000"/>
                </a:solidFill>
              </a:rPr>
              <a:t>RNA</a:t>
            </a:r>
            <a:br>
              <a:rPr lang="en-US" sz="2800" dirty="0">
                <a:solidFill>
                  <a:srgbClr val="BB0000"/>
                </a:solidFill>
              </a:rPr>
            </a:br>
            <a:r>
              <a:rPr lang="en-US" sz="2800" dirty="0">
                <a:solidFill>
                  <a:srgbClr val="BB0000"/>
                </a:solidFill>
              </a:rPr>
              <a:t>Ribonucleic Acid</a:t>
            </a:r>
          </a:p>
        </p:txBody>
      </p:sp>
      <p:sp>
        <p:nvSpPr>
          <p:cNvPr id="1100807" name="Text Box 7"/>
          <p:cNvSpPr txBox="1">
            <a:spLocks noChangeArrowheads="1"/>
          </p:cNvSpPr>
          <p:nvPr/>
        </p:nvSpPr>
        <p:spPr bwMode="auto">
          <a:xfrm>
            <a:off x="457200" y="4590094"/>
            <a:ext cx="39461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Determines a cell’s function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and manufactures proteins.</a:t>
            </a:r>
          </a:p>
        </p:txBody>
      </p:sp>
      <p:sp>
        <p:nvSpPr>
          <p:cNvPr id="1100808" name="Text Box 8"/>
          <p:cNvSpPr txBox="1">
            <a:spLocks noChangeArrowheads="1"/>
          </p:cNvSpPr>
          <p:nvPr/>
        </p:nvSpPr>
        <p:spPr bwMode="auto">
          <a:xfrm>
            <a:off x="457200" y="2451914"/>
            <a:ext cx="37802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Carries the </a:t>
            </a:r>
            <a:r>
              <a:rPr lang="en-US" sz="2400" i="1" dirty="0">
                <a:solidFill>
                  <a:srgbClr val="000000"/>
                </a:solidFill>
              </a:rPr>
              <a:t>instructions</a:t>
            </a:r>
            <a:r>
              <a:rPr lang="en-US" sz="2400" dirty="0">
                <a:solidFill>
                  <a:srgbClr val="000000"/>
                </a:solidFill>
              </a:rPr>
              <a:t> for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making proteins and RNA.</a:t>
            </a:r>
          </a:p>
        </p:txBody>
      </p:sp>
      <p:sp>
        <p:nvSpPr>
          <p:cNvPr id="1100809" name="Text Box 9"/>
          <p:cNvSpPr txBox="1">
            <a:spLocks noChangeArrowheads="1"/>
          </p:cNvSpPr>
          <p:nvPr/>
        </p:nvSpPr>
        <p:spPr bwMode="auto">
          <a:xfrm>
            <a:off x="182880" y="5845720"/>
            <a:ext cx="86180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DNA </a:t>
            </a:r>
            <a:r>
              <a:rPr lang="en-US" sz="2400" dirty="0">
                <a:solidFill>
                  <a:schemeClr val="bg1"/>
                </a:solidFill>
              </a:rPr>
              <a:t>stores </a:t>
            </a:r>
            <a:r>
              <a:rPr lang="en-US" sz="2400" dirty="0">
                <a:solidFill>
                  <a:srgbClr val="000000"/>
                </a:solidFill>
              </a:rPr>
              <a:t>the “operating instructions” for a cell.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RNA carries out those instructions &amp; determines cell function.</a:t>
            </a:r>
          </a:p>
        </p:txBody>
      </p:sp>
      <p:pic>
        <p:nvPicPr>
          <p:cNvPr id="1100811" name="Picture 11" descr="RNA-comparedto-DNA_thymineAndUracilCorrec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92" y="1451859"/>
            <a:ext cx="4150809" cy="42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10A929-294A-DB46-B7D1-2610B59E3D3C}"/>
              </a:ext>
            </a:extLst>
          </p:cNvPr>
          <p:cNvSpPr/>
          <p:nvPr/>
        </p:nvSpPr>
        <p:spPr>
          <a:xfrm>
            <a:off x="182880" y="182880"/>
            <a:ext cx="85243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Nucleic Acids</a:t>
            </a:r>
            <a:r>
              <a:rPr lang="en-US" sz="2800" dirty="0"/>
              <a:t> are responsible for the storage and transmission of hereditary information in all cells.</a:t>
            </a:r>
          </a:p>
        </p:txBody>
      </p:sp>
    </p:spTree>
    <p:extLst>
      <p:ext uri="{BB962C8B-B14F-4D97-AF65-F5344CB8AC3E}">
        <p14:creationId xmlns:p14="http://schemas.microsoft.com/office/powerpoint/2010/main" val="34062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0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0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0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0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0804" grpId="0"/>
      <p:bldP spid="1100805" grpId="0"/>
      <p:bldP spid="1100807" grpId="0"/>
      <p:bldP spid="1100808" grpId="0"/>
      <p:bldP spid="110080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24" name="Picture 4" descr="Phylogenetic_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7"/>
          <a:stretch/>
        </p:blipFill>
        <p:spPr bwMode="auto">
          <a:xfrm>
            <a:off x="287109" y="1736074"/>
            <a:ext cx="8647151" cy="424497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157126" name="Text Box 6"/>
          <p:cNvSpPr txBox="1">
            <a:spLocks noChangeArrowheads="1"/>
          </p:cNvSpPr>
          <p:nvPr/>
        </p:nvSpPr>
        <p:spPr bwMode="auto">
          <a:xfrm>
            <a:off x="562316" y="1587742"/>
            <a:ext cx="1324335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Bacteria</a:t>
            </a:r>
          </a:p>
        </p:txBody>
      </p:sp>
      <p:sp>
        <p:nvSpPr>
          <p:cNvPr id="1157127" name="Text Box 7"/>
          <p:cNvSpPr txBox="1">
            <a:spLocks noChangeArrowheads="1"/>
          </p:cNvSpPr>
          <p:nvPr/>
        </p:nvSpPr>
        <p:spPr bwMode="auto">
          <a:xfrm>
            <a:off x="3947640" y="1818574"/>
            <a:ext cx="1326087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BB0000"/>
                </a:solidFill>
              </a:rPr>
              <a:t>Archaea</a:t>
            </a:r>
            <a:endParaRPr lang="en-US" sz="2400" dirty="0">
              <a:solidFill>
                <a:srgbClr val="BB0000"/>
              </a:solidFill>
            </a:endParaRPr>
          </a:p>
        </p:txBody>
      </p:sp>
      <p:sp>
        <p:nvSpPr>
          <p:cNvPr id="1157128" name="Text Box 8"/>
          <p:cNvSpPr txBox="1">
            <a:spLocks noChangeArrowheads="1"/>
          </p:cNvSpPr>
          <p:nvPr/>
        </p:nvSpPr>
        <p:spPr bwMode="auto">
          <a:xfrm>
            <a:off x="7252436" y="1431076"/>
            <a:ext cx="1399742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663300"/>
                </a:solidFill>
              </a:rPr>
              <a:t>Eukarya</a:t>
            </a:r>
            <a:r>
              <a:rPr lang="en-US" sz="2400" dirty="0">
                <a:solidFill>
                  <a:srgbClr val="6633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5662" y="6129381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8448" y="5883160"/>
            <a:ext cx="2842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Last Universal Common Ancestor</a:t>
            </a:r>
          </a:p>
          <a:p>
            <a:r>
              <a:rPr lang="en-US" sz="1400" dirty="0">
                <a:solidFill>
                  <a:schemeClr val="bg1"/>
                </a:solidFill>
              </a:rPr>
              <a:t>(LUCA)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4E4511-2F88-8F4F-AE12-367FB54AC4F0}"/>
              </a:ext>
            </a:extLst>
          </p:cNvPr>
          <p:cNvSpPr/>
          <p:nvPr/>
        </p:nvSpPr>
        <p:spPr>
          <a:xfrm>
            <a:off x="182880" y="182880"/>
            <a:ext cx="8633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The </a:t>
            </a:r>
            <a:r>
              <a:rPr lang="en-US" sz="2800" dirty="0">
                <a:solidFill>
                  <a:srgbClr val="0000FF"/>
                </a:solidFill>
              </a:rPr>
              <a:t>Phylogenetic Tree of Life </a:t>
            </a:r>
            <a:r>
              <a:rPr lang="en-US" sz="2800" dirty="0"/>
              <a:t>organizes all forms of life by their biochemical and genetic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4191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80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816658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Viruses</a:t>
            </a:r>
            <a:r>
              <a:rPr lang="en-US" sz="2800" dirty="0">
                <a:solidFill>
                  <a:srgbClr val="000000"/>
                </a:solidFill>
              </a:rPr>
              <a:t> and </a:t>
            </a:r>
            <a:r>
              <a:rPr lang="en-US" sz="2800" dirty="0">
                <a:solidFill>
                  <a:schemeClr val="accent1"/>
                </a:solidFill>
              </a:rPr>
              <a:t>Prions</a:t>
            </a:r>
            <a:r>
              <a:rPr lang="en-US" sz="2800" dirty="0">
                <a:solidFill>
                  <a:srgbClr val="000000"/>
                </a:solidFill>
              </a:rPr>
              <a:t> represent ambiguous cases of the distinction between living and non-living.</a:t>
            </a: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1891625" y="1585704"/>
            <a:ext cx="598202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</a:rPr>
              <a:t>Viruses </a:t>
            </a:r>
            <a:r>
              <a:rPr lang="en-US" sz="2400" dirty="0">
                <a:solidFill>
                  <a:srgbClr val="000000"/>
                </a:solidFill>
              </a:rPr>
              <a:t>cannot reproduce on their own.</a:t>
            </a:r>
          </a:p>
          <a:p>
            <a:pPr algn="l"/>
            <a:endParaRPr lang="en-US" sz="2400" dirty="0">
              <a:solidFill>
                <a:srgbClr val="000000"/>
              </a:solidFill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They replicate by infecting living cells and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hijacking their reproduction mechanisms.</a:t>
            </a:r>
          </a:p>
          <a:p>
            <a:pPr algn="l"/>
            <a:endParaRPr lang="en-US" sz="2400" dirty="0">
              <a:solidFill>
                <a:srgbClr val="000000"/>
              </a:solidFill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Most biologists now consider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viruses to be living.</a:t>
            </a:r>
          </a:p>
        </p:txBody>
      </p:sp>
      <p:pic>
        <p:nvPicPr>
          <p:cNvPr id="1099783" name="Picture 7" descr="mousenervepr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3439840"/>
            <a:ext cx="2243138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9784" name="Text Box 8"/>
          <p:cNvSpPr txBox="1">
            <a:spLocks noChangeArrowheads="1"/>
          </p:cNvSpPr>
          <p:nvPr/>
        </p:nvSpPr>
        <p:spPr bwMode="auto">
          <a:xfrm>
            <a:off x="416090" y="4689292"/>
            <a:ext cx="1328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Ebola virus</a:t>
            </a:r>
          </a:p>
        </p:txBody>
      </p:sp>
      <p:sp>
        <p:nvSpPr>
          <p:cNvPr id="1099785" name="Text Box 9"/>
          <p:cNvSpPr txBox="1">
            <a:spLocks noChangeArrowheads="1"/>
          </p:cNvSpPr>
          <p:nvPr/>
        </p:nvSpPr>
        <p:spPr bwMode="auto">
          <a:xfrm>
            <a:off x="6692856" y="6371953"/>
            <a:ext cx="2371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Prions in mouse cells</a:t>
            </a:r>
          </a:p>
        </p:txBody>
      </p:sp>
      <p:sp>
        <p:nvSpPr>
          <p:cNvPr id="1099786" name="Text Box 10"/>
          <p:cNvSpPr txBox="1">
            <a:spLocks noChangeArrowheads="1"/>
          </p:cNvSpPr>
          <p:nvPr/>
        </p:nvSpPr>
        <p:spPr bwMode="auto">
          <a:xfrm>
            <a:off x="1942020" y="5058624"/>
            <a:ext cx="4392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</a:rPr>
              <a:t>Prions </a:t>
            </a:r>
            <a:r>
              <a:rPr lang="en-US" sz="2400" dirty="0">
                <a:solidFill>
                  <a:srgbClr val="000000"/>
                </a:solidFill>
              </a:rPr>
              <a:t>are infectious proteins.</a:t>
            </a:r>
          </a:p>
        </p:txBody>
      </p:sp>
      <p:sp>
        <p:nvSpPr>
          <p:cNvPr id="1099788" name="Text Box 12"/>
          <p:cNvSpPr txBox="1">
            <a:spLocks noChangeArrowheads="1"/>
          </p:cNvSpPr>
          <p:nvPr/>
        </p:nvSpPr>
        <p:spPr bwMode="auto">
          <a:xfrm>
            <a:off x="1942021" y="5651537"/>
            <a:ext cx="4825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They replicate by inducing normal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proteins to fold abnormally(?)</a:t>
            </a:r>
          </a:p>
        </p:txBody>
      </p:sp>
      <p:pic>
        <p:nvPicPr>
          <p:cNvPr id="10" name="Picture 9" descr="Ebola_Virus_TEM_PHIL_1832_lores_CD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5841" y="2308985"/>
            <a:ext cx="3324493" cy="15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9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9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5" grpId="0"/>
      <p:bldP spid="1099786" grpId="0"/>
      <p:bldP spid="109978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8" name="Picture 6" descr="AverageProkaryote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37" y="1825000"/>
            <a:ext cx="4497388" cy="36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5079" name="Text Box 7"/>
          <p:cNvSpPr txBox="1">
            <a:spLocks noChangeArrowheads="1"/>
          </p:cNvSpPr>
          <p:nvPr/>
        </p:nvSpPr>
        <p:spPr bwMode="auto">
          <a:xfrm>
            <a:off x="182880" y="1680210"/>
            <a:ext cx="32586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Very small: 1-10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μm</a:t>
            </a:r>
          </a:p>
        </p:txBody>
      </p:sp>
      <p:sp>
        <p:nvSpPr>
          <p:cNvPr id="1155080" name="Text Box 8"/>
          <p:cNvSpPr txBox="1">
            <a:spLocks noChangeArrowheads="1"/>
          </p:cNvSpPr>
          <p:nvPr/>
        </p:nvSpPr>
        <p:spPr bwMode="auto">
          <a:xfrm>
            <a:off x="182880" y="2685098"/>
            <a:ext cx="470408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Simplest &amp; most common forms of life on Earth.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</a:t>
            </a:r>
            <a:r>
              <a:rPr lang="en-US" sz="2400" dirty="0">
                <a:solidFill>
                  <a:srgbClr val="0000FF"/>
                </a:solidFill>
              </a:rPr>
              <a:t>Bacteria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    </a:t>
            </a:r>
            <a:r>
              <a:rPr lang="en-US" sz="2400" dirty="0" err="1">
                <a:solidFill>
                  <a:srgbClr val="0000FF"/>
                </a:solidFill>
              </a:rPr>
              <a:t>Archaea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55081" name="Text Box 9"/>
          <p:cNvSpPr txBox="1">
            <a:spLocks noChangeArrowheads="1"/>
          </p:cNvSpPr>
          <p:nvPr/>
        </p:nvSpPr>
        <p:spPr bwMode="auto">
          <a:xfrm>
            <a:off x="182880" y="4797981"/>
            <a:ext cx="39831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Can form large colonies of organisms.</a:t>
            </a:r>
          </a:p>
        </p:txBody>
      </p:sp>
      <p:sp>
        <p:nvSpPr>
          <p:cNvPr id="1155082" name="Text Box 10"/>
          <p:cNvSpPr txBox="1">
            <a:spLocks noChangeArrowheads="1"/>
          </p:cNvSpPr>
          <p:nvPr/>
        </p:nvSpPr>
        <p:spPr bwMode="auto">
          <a:xfrm>
            <a:off x="182880" y="6172200"/>
            <a:ext cx="79310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</a:rPr>
              <a:t>The first forms of life on Earth were prokaryotes.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6432" y="5366528"/>
            <a:ext cx="199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[Wikimedia Commons]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BED221-93BC-5A4F-9206-476E0CE90375}"/>
              </a:ext>
            </a:extLst>
          </p:cNvPr>
          <p:cNvSpPr/>
          <p:nvPr/>
        </p:nvSpPr>
        <p:spPr>
          <a:xfrm>
            <a:off x="182880" y="182880"/>
            <a:ext cx="8669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Prokaryotes</a:t>
            </a:r>
            <a:r>
              <a:rPr lang="en-US" sz="2800" dirty="0">
                <a:solidFill>
                  <a:srgbClr val="000000"/>
                </a:solidFill>
              </a:rPr>
              <a:t> are single-celled organisms that lack cell nuclei.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41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8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9" name="Text Box 5"/>
          <p:cNvSpPr txBox="1">
            <a:spLocks noChangeArrowheads="1"/>
          </p:cNvSpPr>
          <p:nvPr/>
        </p:nvSpPr>
        <p:spPr bwMode="auto">
          <a:xfrm>
            <a:off x="182880" y="1479232"/>
            <a:ext cx="2767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Sizes of 10-100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μm</a:t>
            </a:r>
          </a:p>
        </p:txBody>
      </p:sp>
      <p:sp>
        <p:nvSpPr>
          <p:cNvPr id="1158150" name="Text Box 6"/>
          <p:cNvSpPr txBox="1">
            <a:spLocks noChangeArrowheads="1"/>
          </p:cNvSpPr>
          <p:nvPr/>
        </p:nvSpPr>
        <p:spPr bwMode="auto">
          <a:xfrm>
            <a:off x="182880" y="2283142"/>
            <a:ext cx="43860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Cell </a:t>
            </a:r>
            <a:r>
              <a:rPr lang="en-US" sz="2400" dirty="0">
                <a:solidFill>
                  <a:srgbClr val="BB0000"/>
                </a:solidFill>
              </a:rPr>
              <a:t>nucleus</a:t>
            </a:r>
            <a:r>
              <a:rPr lang="en-US" sz="2400" dirty="0">
                <a:solidFill>
                  <a:srgbClr val="000000"/>
                </a:solidFill>
              </a:rPr>
              <a:t> that encapsulates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the DNA</a:t>
            </a:r>
          </a:p>
        </p:txBody>
      </p:sp>
      <p:sp>
        <p:nvSpPr>
          <p:cNvPr id="1158151" name="Text Box 7"/>
          <p:cNvSpPr txBox="1">
            <a:spLocks noChangeArrowheads="1"/>
          </p:cNvSpPr>
          <p:nvPr/>
        </p:nvSpPr>
        <p:spPr bwMode="auto">
          <a:xfrm>
            <a:off x="182880" y="4629626"/>
            <a:ext cx="5711971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Multi-celled organisms are made of cells that perform different functions that together constitute the organism.</a:t>
            </a:r>
          </a:p>
        </p:txBody>
      </p:sp>
      <p:sp>
        <p:nvSpPr>
          <p:cNvPr id="1158152" name="Text Box 8"/>
          <p:cNvSpPr txBox="1">
            <a:spLocks noChangeArrowheads="1"/>
          </p:cNvSpPr>
          <p:nvPr/>
        </p:nvSpPr>
        <p:spPr bwMode="auto">
          <a:xfrm>
            <a:off x="182880" y="6172200"/>
            <a:ext cx="64732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</a:rPr>
              <a:t>All plants and animals are eukaryotes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158154" name="Picture 10" descr="AnimalEukaryote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93" y="840612"/>
            <a:ext cx="3997125" cy="29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8155" name="Picture 11" descr="PlantEukaryote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05" y="3761432"/>
            <a:ext cx="3125788" cy="228758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7108314" y="6100717"/>
            <a:ext cx="199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[Wikimedia Commons]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2880" y="3456384"/>
            <a:ext cx="48104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BB0000"/>
                </a:solidFill>
              </a:rPr>
              <a:t>Organelles</a:t>
            </a:r>
            <a:r>
              <a:rPr lang="en-US" sz="2400" dirty="0">
                <a:solidFill>
                  <a:srgbClr val="000000"/>
                </a:solidFill>
              </a:rPr>
              <a:t> that compartmentalize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various cell functions.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DF53B1-3053-3B43-BA73-0B6C232E4215}"/>
              </a:ext>
            </a:extLst>
          </p:cNvPr>
          <p:cNvSpPr/>
          <p:nvPr/>
        </p:nvSpPr>
        <p:spPr>
          <a:xfrm>
            <a:off x="182880" y="182880"/>
            <a:ext cx="8892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</a:rPr>
              <a:t>Eukaryotes</a:t>
            </a:r>
            <a:r>
              <a:rPr lang="en-US" sz="2800" dirty="0">
                <a:solidFill>
                  <a:srgbClr val="000000"/>
                </a:solidFill>
              </a:rPr>
              <a:t> are single- or multi-celled organisms that have cell nuclei.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90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15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7" name="Picture 5" descr="737px-Relative_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571500"/>
            <a:ext cx="70199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2111" y="6267044"/>
            <a:ext cx="224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[Wikimedia Commons]</a:t>
            </a:r>
          </a:p>
        </p:txBody>
      </p:sp>
    </p:spTree>
    <p:extLst>
      <p:ext uri="{BB962C8B-B14F-4D97-AF65-F5344CB8AC3E}">
        <p14:creationId xmlns:p14="http://schemas.microsoft.com/office/powerpoint/2010/main" val="17818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_of_life_Hillis_Wikimed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14" y="1467489"/>
            <a:ext cx="4572000" cy="457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62246" name="Text Box 6"/>
          <p:cNvSpPr txBox="1">
            <a:spLocks noChangeArrowheads="1"/>
          </p:cNvSpPr>
          <p:nvPr/>
        </p:nvSpPr>
        <p:spPr bwMode="auto">
          <a:xfrm>
            <a:off x="182880" y="5852160"/>
            <a:ext cx="66100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The branches represent the </a:t>
            </a:r>
            <a:br>
              <a:rPr lang="en-US" sz="2400" dirty="0"/>
            </a:br>
            <a:r>
              <a:rPr lang="en-US" sz="2400" dirty="0"/>
              <a:t>amount of genetic difference between species.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7061" y="5475553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Wikipedia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" y="1672635"/>
            <a:ext cx="3411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Modern version based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on genome sequencing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 rot="18491805">
            <a:off x="7565033" y="5075192"/>
            <a:ext cx="132433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Bacteria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7384097">
            <a:off x="3103089" y="2688546"/>
            <a:ext cx="132608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Archaea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 rot="19574321">
            <a:off x="4049148" y="1434069"/>
            <a:ext cx="139974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BB0000"/>
                </a:solidFill>
              </a:rPr>
              <a:t>Eukarya</a:t>
            </a:r>
            <a:r>
              <a:rPr lang="en-US" sz="2400" dirty="0">
                <a:solidFill>
                  <a:srgbClr val="BB0000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AA487-0EFE-5A4E-ADE4-FD4CA6040E2C}"/>
              </a:ext>
            </a:extLst>
          </p:cNvPr>
          <p:cNvSpPr/>
          <p:nvPr/>
        </p:nvSpPr>
        <p:spPr>
          <a:xfrm>
            <a:off x="182880" y="179477"/>
            <a:ext cx="8712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The branches on the tree of life show the genetic and evolutionary relationships among species.</a:t>
            </a:r>
          </a:p>
        </p:txBody>
      </p:sp>
    </p:spTree>
    <p:extLst>
      <p:ext uri="{BB962C8B-B14F-4D97-AF65-F5344CB8AC3E}">
        <p14:creationId xmlns:p14="http://schemas.microsoft.com/office/powerpoint/2010/main" val="29806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72F1D-6279-D84C-B657-D77A3710CA18}"/>
              </a:ext>
            </a:extLst>
          </p:cNvPr>
          <p:cNvSpPr txBox="1"/>
          <p:nvPr/>
        </p:nvSpPr>
        <p:spPr>
          <a:xfrm>
            <a:off x="1340185" y="486137"/>
            <a:ext cx="6463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In class discussion: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how can you identify aliens among us? </a:t>
            </a:r>
          </a:p>
        </p:txBody>
      </p:sp>
      <p:pic>
        <p:nvPicPr>
          <p:cNvPr id="1026" name="Picture 2" descr="Cult TV Show V Is Becoming a Trilogy of Movies | Screen Rant">
            <a:extLst>
              <a:ext uri="{FF2B5EF4-FFF2-40B4-BE49-F238E27FC236}">
                <a16:creationId xmlns:a16="http://schemas.microsoft.com/office/drawing/2014/main" id="{F2B020D7-A036-0147-BFD1-DD92AE55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3" y="1704372"/>
            <a:ext cx="6898511" cy="34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6D9416-B206-4C42-96BE-5B85377B93E8}"/>
              </a:ext>
            </a:extLst>
          </p:cNvPr>
          <p:cNvSpPr txBox="1"/>
          <p:nvPr/>
        </p:nvSpPr>
        <p:spPr>
          <a:xfrm>
            <a:off x="474563" y="5417756"/>
            <a:ext cx="7882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Hint: what would be different if the aliens do not share a common ancestor?</a:t>
            </a:r>
          </a:p>
        </p:txBody>
      </p:sp>
    </p:spTree>
    <p:extLst>
      <p:ext uri="{BB962C8B-B14F-4D97-AF65-F5344CB8AC3E}">
        <p14:creationId xmlns:p14="http://schemas.microsoft.com/office/powerpoint/2010/main" val="412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3" name="Text Box 5"/>
          <p:cNvSpPr txBox="1">
            <a:spLocks noChangeArrowheads="1"/>
          </p:cNvSpPr>
          <p:nvPr/>
        </p:nvSpPr>
        <p:spPr bwMode="auto">
          <a:xfrm>
            <a:off x="193532" y="5766681"/>
            <a:ext cx="87569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All evidence points to an as-yet unidentified </a:t>
            </a:r>
            <a:r>
              <a:rPr lang="en-US" sz="2800" dirty="0">
                <a:solidFill>
                  <a:schemeClr val="accent1"/>
                </a:solidFill>
              </a:rPr>
              <a:t>universal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common ancestor </a:t>
            </a:r>
            <a:r>
              <a:rPr lang="en-US" sz="2800" dirty="0">
                <a:solidFill>
                  <a:schemeClr val="bg1"/>
                </a:solidFill>
              </a:rPr>
              <a:t>that emerged in the distant past.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" y="182880"/>
            <a:ext cx="8486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Life on Earth shows great diversity, but also similarly great commonality.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40081" y="1671163"/>
            <a:ext cx="450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All life uses only 22 </a:t>
            </a:r>
            <a:r>
              <a:rPr lang="en-US" sz="2400" dirty="0">
                <a:solidFill>
                  <a:srgbClr val="0000FF"/>
                </a:solidFill>
              </a:rPr>
              <a:t>left-handed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amino acids.</a:t>
            </a:r>
          </a:p>
        </p:txBody>
      </p:sp>
      <p:pic>
        <p:nvPicPr>
          <p:cNvPr id="6" name="Picture 21" descr="118px-L-cysteine-skele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81" y="1463557"/>
            <a:ext cx="1292888" cy="13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9242" y="3036336"/>
            <a:ext cx="5442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All life uses </a:t>
            </a:r>
            <a:r>
              <a:rPr lang="en-US" sz="2400" dirty="0">
                <a:solidFill>
                  <a:srgbClr val="0000FF"/>
                </a:solidFill>
              </a:rPr>
              <a:t>DNA</a:t>
            </a:r>
            <a:r>
              <a:rPr lang="en-US" sz="2400" dirty="0">
                <a:solidFill>
                  <a:schemeClr val="bg1"/>
                </a:solidFill>
              </a:rPr>
              <a:t> to encode and store hereditary information.</a:t>
            </a:r>
          </a:p>
        </p:txBody>
      </p:sp>
      <p:pic>
        <p:nvPicPr>
          <p:cNvPr id="8" name="Picture 14" descr="DNA_st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1617" y="2704278"/>
            <a:ext cx="808520" cy="155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0080" y="4401509"/>
            <a:ext cx="4428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All life employs broadly similar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cellular chemistry.</a:t>
            </a:r>
          </a:p>
        </p:txBody>
      </p:sp>
      <p:pic>
        <p:nvPicPr>
          <p:cNvPr id="7" name="Picture 6" descr="Myoglobin_wikimed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29" y="4259026"/>
            <a:ext cx="1355527" cy="13716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2" name="Picture 11" descr="fa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 t="3802" r="30240" b="30257"/>
          <a:stretch/>
        </p:blipFill>
        <p:spPr>
          <a:xfrm rot="16200000">
            <a:off x="7311463" y="4452571"/>
            <a:ext cx="967086" cy="1371600"/>
          </a:xfrm>
          <a:prstGeom prst="rect">
            <a:avLst/>
          </a:prstGeom>
        </p:spPr>
      </p:pic>
      <p:pic>
        <p:nvPicPr>
          <p:cNvPr id="13" name="Picture 12" descr="Sucro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15" y="4142872"/>
            <a:ext cx="1371600" cy="957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0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685817" cy="1006823"/>
          </a:xfrm>
        </p:spPr>
        <p:txBody>
          <a:bodyPr>
            <a:normAutofit/>
          </a:bodyPr>
          <a:lstStyle/>
          <a:p>
            <a:r>
              <a:rPr lang="en-US" sz="2800" dirty="0"/>
              <a:t>Biologists have identified six basic properties shared by all forms of life on Earth.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90675"/>
            <a:ext cx="7772400" cy="442666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Order or Structure</a:t>
            </a:r>
          </a:p>
          <a:p>
            <a:pPr marL="2171700" lvl="4" indent="-3429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Reproduction</a:t>
            </a:r>
          </a:p>
          <a:p>
            <a:pPr marL="2171700" lvl="4" indent="-3429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Growth and Development</a:t>
            </a:r>
          </a:p>
          <a:p>
            <a:pPr marL="2171700" lvl="4" indent="-3429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Energy Utilization</a:t>
            </a:r>
          </a:p>
          <a:p>
            <a:pPr marL="2171700" lvl="4" indent="-3429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Response to Environment</a:t>
            </a:r>
          </a:p>
          <a:p>
            <a:pPr marL="2171700" lvl="4" indent="-3429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Evolutionary Adaptation</a:t>
            </a:r>
            <a:r>
              <a:rPr lang="en-US" sz="2400" i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29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" y="182563"/>
            <a:ext cx="8455025" cy="146685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Order:</a:t>
            </a:r>
            <a:br>
              <a:rPr lang="en-US" i="1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The molecules making up living things are not randomly scattered but form coherent patterns.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6" y="1830546"/>
            <a:ext cx="30405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2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23" y="1830546"/>
            <a:ext cx="363974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2374" name="Text Box 6"/>
          <p:cNvSpPr txBox="1">
            <a:spLocks noChangeArrowheads="1"/>
          </p:cNvSpPr>
          <p:nvPr/>
        </p:nvSpPr>
        <p:spPr bwMode="auto">
          <a:xfrm>
            <a:off x="182880" y="6126480"/>
            <a:ext cx="87210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Order is a necessary, but not a sufficient condition to be living.</a:t>
            </a:r>
          </a:p>
        </p:txBody>
      </p:sp>
    </p:spTree>
    <p:extLst>
      <p:ext uri="{BB962C8B-B14F-4D97-AF65-F5344CB8AC3E}">
        <p14:creationId xmlns:p14="http://schemas.microsoft.com/office/powerpoint/2010/main" val="24845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" y="182562"/>
            <a:ext cx="8455025" cy="1490073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Reproduction:</a:t>
            </a:r>
            <a:br>
              <a:rPr lang="en-US" sz="3600" i="1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Living organisms can make copies of themselves, either sexually or asexually.</a:t>
            </a:r>
          </a:p>
        </p:txBody>
      </p:sp>
      <p:pic>
        <p:nvPicPr>
          <p:cNvPr id="10844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b="7573"/>
          <a:stretch>
            <a:fillRect/>
          </a:stretch>
        </p:blipFill>
        <p:spPr bwMode="auto">
          <a:xfrm>
            <a:off x="6154738" y="1863221"/>
            <a:ext cx="2678112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4423" name="Picture 7" descr="staging_series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861634"/>
            <a:ext cx="55308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4424" name="Text Box 8"/>
          <p:cNvSpPr txBox="1">
            <a:spLocks noChangeArrowheads="1"/>
          </p:cNvSpPr>
          <p:nvPr/>
        </p:nvSpPr>
        <p:spPr bwMode="auto">
          <a:xfrm>
            <a:off x="182880" y="5852160"/>
            <a:ext cx="84104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Not every living being can reproduce (sterile forms)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Some non-living things can self-replicate (computer viruses)</a:t>
            </a:r>
          </a:p>
        </p:txBody>
      </p:sp>
    </p:spTree>
    <p:extLst>
      <p:ext uri="{BB962C8B-B14F-4D97-AF65-F5344CB8AC3E}">
        <p14:creationId xmlns:p14="http://schemas.microsoft.com/office/powerpoint/2010/main" val="34661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4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79"/>
            <a:ext cx="8455025" cy="1451037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Growth and Development</a:t>
            </a:r>
            <a:r>
              <a:rPr lang="en-US" i="1" dirty="0">
                <a:solidFill>
                  <a:srgbClr val="0000FF"/>
                </a:solidFill>
              </a:rPr>
              <a:t>:</a:t>
            </a:r>
            <a:br>
              <a:rPr lang="en-US" i="1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Living organisms can increase in mass and add capabilities.</a:t>
            </a:r>
          </a:p>
        </p:txBody>
      </p:sp>
      <p:pic>
        <p:nvPicPr>
          <p:cNvPr id="10864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0"/>
          <a:stretch/>
        </p:blipFill>
        <p:spPr bwMode="auto">
          <a:xfrm>
            <a:off x="78632" y="2675500"/>
            <a:ext cx="278395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64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/>
          <a:stretch/>
        </p:blipFill>
        <p:spPr bwMode="auto">
          <a:xfrm>
            <a:off x="6194848" y="2676293"/>
            <a:ext cx="287052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6471" name="Text Box 7"/>
          <p:cNvSpPr txBox="1">
            <a:spLocks noChangeArrowheads="1"/>
          </p:cNvSpPr>
          <p:nvPr/>
        </p:nvSpPr>
        <p:spPr bwMode="auto">
          <a:xfrm>
            <a:off x="640080" y="1828800"/>
            <a:ext cx="76530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Controlled in part by heredity passed on through DNA.</a:t>
            </a:r>
          </a:p>
        </p:txBody>
      </p:sp>
      <p:sp>
        <p:nvSpPr>
          <p:cNvPr id="1086472" name="Text Box 8"/>
          <p:cNvSpPr txBox="1">
            <a:spLocks noChangeArrowheads="1"/>
          </p:cNvSpPr>
          <p:nvPr/>
        </p:nvSpPr>
        <p:spPr bwMode="auto">
          <a:xfrm>
            <a:off x="182879" y="5852160"/>
            <a:ext cx="87546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All living organisms grow and develop, but not everything that grows is living (e.g., stalactites).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6" y="2440550"/>
            <a:ext cx="3175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4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" y="182562"/>
            <a:ext cx="8787500" cy="1528791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Energy Utilization:</a:t>
            </a:r>
            <a:br>
              <a:rPr lang="en-US" sz="3600" i="1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All living organisms use energy drawn from their environment (</a:t>
            </a:r>
            <a:r>
              <a:rPr lang="en-US" sz="3100" dirty="0">
                <a:solidFill>
                  <a:srgbClr val="BB0000"/>
                </a:solidFill>
              </a:rPr>
              <a:t>metabolism</a:t>
            </a:r>
            <a:r>
              <a:rPr lang="en-US" sz="31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1088520" name="Text Box 8"/>
          <p:cNvSpPr txBox="1">
            <a:spLocks noChangeArrowheads="1"/>
          </p:cNvSpPr>
          <p:nvPr/>
        </p:nvSpPr>
        <p:spPr bwMode="auto">
          <a:xfrm>
            <a:off x="182880" y="5852160"/>
            <a:ext cx="86067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All living organisms use energy; but not everything that uses energy from its environment is alive (windmills)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82" y="2376942"/>
            <a:ext cx="4155140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1" y="1919742"/>
            <a:ext cx="2430272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80" y="1919742"/>
            <a:ext cx="2438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20" grpId="0"/>
    </p:bldLst>
  </p:timing>
</p:sld>
</file>

<file path=ppt/theme/theme1.xml><?xml version="1.0" encoding="utf-8"?>
<a:theme xmlns:a="http://schemas.openxmlformats.org/drawingml/2006/main" name="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Astro2015</Template>
  <TotalTime>18349</TotalTime>
  <Words>2228</Words>
  <Application>Microsoft Macintosh PowerPoint</Application>
  <PresentationFormat>On-screen Show (4:3)</PresentationFormat>
  <Paragraphs>311</Paragraphs>
  <Slides>45</Slides>
  <Notes>20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Palatino Linotype</vt:lpstr>
      <vt:lpstr>Times New Roman</vt:lpstr>
      <vt:lpstr>Astro2015</vt:lpstr>
      <vt:lpstr>What is Life?</vt:lpstr>
      <vt:lpstr>PowerPoint Presentation</vt:lpstr>
      <vt:lpstr>The distinction is not always so obvious…</vt:lpstr>
      <vt:lpstr>Viruses and Prions represent ambiguous cases of the distinction between living and non-living.</vt:lpstr>
      <vt:lpstr>Biologists have identified six basic properties shared by all forms of life on Earth.</vt:lpstr>
      <vt:lpstr>Order: The molecules making up living things are not randomly scattered but form coherent patterns.</vt:lpstr>
      <vt:lpstr>Reproduction: Living organisms can make copies of themselves, either sexually or asexually.</vt:lpstr>
      <vt:lpstr>Growth and Development: Living organisms can increase in mass and add capabilities.</vt:lpstr>
      <vt:lpstr>Energy Utilization: All living organisms use energy drawn from their environment (metabolism).</vt:lpstr>
      <vt:lpstr>PowerPoint Presentation</vt:lpstr>
      <vt:lpstr>Evolutionary Adaptation: Living organisms evolve to adapt to their environment. </vt:lpstr>
      <vt:lpstr>Charles Darwin proposed that Natural Selection is the primary mechanism of evolution in 1859.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 the six characteristics of life, the ability to reproduce and evolve are the most central.</vt:lpstr>
      <vt:lpstr>Cells: The Building Blocks of Life</vt:lpstr>
      <vt:lpstr>PowerPoint Presentation</vt:lpstr>
      <vt:lpstr>PowerPoint Presentation</vt:lpstr>
      <vt:lpstr>PowerPoint Presentation</vt:lpstr>
      <vt:lpstr>The basis of life on Earth is carbon chemistry.</vt:lpstr>
      <vt:lpstr>PowerPoint Presentation</vt:lpstr>
      <vt:lpstr>PowerPoint Presentation</vt:lpstr>
      <vt:lpstr>PowerPoint Presentation</vt:lpstr>
      <vt:lpstr>The major molecular components of cells are complex organic molecules. </vt:lpstr>
      <vt:lpstr>PowerPoint Presentation</vt:lpstr>
      <vt:lpstr>PowerPoint Presentation</vt:lpstr>
      <vt:lpstr>Proteins are the principal chemical units of cellular function.</vt:lpstr>
      <vt:lpstr>Proteins are polymers made of individual amino acids.</vt:lpstr>
      <vt:lpstr>PowerPoint Presentation</vt:lpstr>
      <vt:lpstr>Amino acids come in left-handed and right-handed molecular forms.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OSU Astronomy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4: Measuring the Earth</dc:title>
  <dc:creator>Richard W. Pogge</dc:creator>
  <cp:lastModifiedBy>Microsoft Office User</cp:lastModifiedBy>
  <cp:revision>937</cp:revision>
  <cp:lastPrinted>2018-01-27T18:13:05Z</cp:lastPrinted>
  <dcterms:created xsi:type="dcterms:W3CDTF">1999-09-22T17:45:30Z</dcterms:created>
  <dcterms:modified xsi:type="dcterms:W3CDTF">2021-11-15T16:43:03Z</dcterms:modified>
</cp:coreProperties>
</file>