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450" r:id="rId2"/>
    <p:sldId id="471" r:id="rId3"/>
    <p:sldId id="470" r:id="rId4"/>
    <p:sldId id="468" r:id="rId5"/>
    <p:sldId id="469" r:id="rId6"/>
    <p:sldId id="472" r:id="rId7"/>
    <p:sldId id="474" r:id="rId8"/>
    <p:sldId id="475" r:id="rId9"/>
    <p:sldId id="476" r:id="rId10"/>
    <p:sldId id="477" r:id="rId11"/>
    <p:sldId id="478" r:id="rId12"/>
    <p:sldId id="462" r:id="rId13"/>
    <p:sldId id="479" r:id="rId14"/>
    <p:sldId id="481" r:id="rId15"/>
    <p:sldId id="586" r:id="rId16"/>
    <p:sldId id="683" r:id="rId17"/>
    <p:sldId id="684" r:id="rId18"/>
    <p:sldId id="687" r:id="rId19"/>
    <p:sldId id="685" r:id="rId20"/>
    <p:sldId id="698" r:id="rId21"/>
    <p:sldId id="699" r:id="rId22"/>
    <p:sldId id="700" r:id="rId23"/>
    <p:sldId id="688" r:id="rId24"/>
    <p:sldId id="689" r:id="rId25"/>
    <p:sldId id="705" r:id="rId26"/>
    <p:sldId id="694" r:id="rId27"/>
    <p:sldId id="703" r:id="rId28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0000"/>
    <a:srgbClr val="000000"/>
    <a:srgbClr val="CC6600"/>
    <a:srgbClr val="008000"/>
    <a:srgbClr val="FF00FF"/>
    <a:srgbClr val="9900CC"/>
    <a:srgbClr val="A50021"/>
    <a:srgbClr val="00FFFF"/>
    <a:srgbClr val="FF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150" autoAdjust="0"/>
  </p:normalViewPr>
  <p:slideViewPr>
    <p:cSldViewPr snapToGrid="0">
      <p:cViewPr varScale="1">
        <p:scale>
          <a:sx n="120" d="100"/>
          <a:sy n="120" d="100"/>
        </p:scale>
        <p:origin x="197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7808"/>
    </p:cViewPr>
  </p:sorterViewPr>
  <p:notesViewPr>
    <p:cSldViewPr snapToGrid="0">
      <p:cViewPr varScale="1">
        <p:scale>
          <a:sx n="76" d="100"/>
          <a:sy n="76" d="100"/>
        </p:scale>
        <p:origin x="198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072752" y="151308"/>
            <a:ext cx="3169699" cy="580012"/>
          </a:xfrm>
          <a:prstGeom prst="rect">
            <a:avLst/>
          </a:prstGeom>
        </p:spPr>
        <p:txBody>
          <a:bodyPr vert="horz" lIns="95006" tIns="47503" rIns="95006" bIns="47503" rtlCol="0"/>
          <a:lstStyle>
            <a:lvl1pPr algn="l">
              <a:defRPr sz="1200"/>
            </a:lvl1pPr>
          </a:lstStyle>
          <a:p>
            <a:pPr algn="ctr"/>
            <a:r>
              <a:rPr lang="en-US" sz="1700" dirty="0">
                <a:latin typeface="Arial Regular"/>
              </a:rPr>
              <a:t>Astronomy 1141</a:t>
            </a:r>
          </a:p>
          <a:p>
            <a:pPr algn="ctr"/>
            <a:r>
              <a:rPr lang="en-US" sz="1700" dirty="0">
                <a:latin typeface="Arial Regular"/>
              </a:rPr>
              <a:t>Lecture 31 </a:t>
            </a:r>
          </a:p>
        </p:txBody>
      </p:sp>
    </p:spTree>
    <p:extLst>
      <p:ext uri="{BB962C8B-B14F-4D97-AF65-F5344CB8AC3E}">
        <p14:creationId xmlns:p14="http://schemas.microsoft.com/office/powerpoint/2010/main" val="2103701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699" cy="479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137" tIns="0" rIns="20137" bIns="0" numCol="1" anchor="t" anchorCtr="0" compatLnSpc="1">
            <a:prstTxWarp prst="textNoShape">
              <a:avLst/>
            </a:prstTxWarp>
          </a:bodyPr>
          <a:lstStyle>
            <a:lvl1pPr algn="l" defTabSz="966556">
              <a:defRPr sz="1000" b="0" i="0">
                <a:latin typeface="Arial Regular"/>
              </a:defRPr>
            </a:lvl1pPr>
          </a:lstStyle>
          <a:p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502" y="0"/>
            <a:ext cx="3169699" cy="479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137" tIns="0" rIns="20137" bIns="0" numCol="1" anchor="t" anchorCtr="0" compatLnSpc="1">
            <a:prstTxWarp prst="textNoShape">
              <a:avLst/>
            </a:prstTxWarp>
          </a:bodyPr>
          <a:lstStyle>
            <a:lvl1pPr algn="r" defTabSz="966556">
              <a:defRPr sz="1000" b="0" i="0">
                <a:latin typeface="Arial Regular"/>
              </a:defRPr>
            </a:lvl1pPr>
          </a:lstStyle>
          <a:p>
            <a:endParaRPr lang="en-US" altLang="en-US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5238" y="727075"/>
            <a:ext cx="4784725" cy="3587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803" y="4560899"/>
            <a:ext cx="5363595" cy="4319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30" tIns="48666" rIns="97330" bIns="48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97"/>
            <a:ext cx="3169699" cy="479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137" tIns="0" rIns="20137" bIns="0" numCol="1" anchor="b" anchorCtr="0" compatLnSpc="1">
            <a:prstTxWarp prst="textNoShape">
              <a:avLst/>
            </a:prstTxWarp>
          </a:bodyPr>
          <a:lstStyle>
            <a:lvl1pPr algn="l" defTabSz="966556">
              <a:defRPr sz="1000" b="0" i="0">
                <a:latin typeface="Arial Regular"/>
              </a:defRPr>
            </a:lvl1pPr>
          </a:lstStyle>
          <a:p>
            <a:endParaRPr lang="en-US" alt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502" y="9121797"/>
            <a:ext cx="3169699" cy="479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137" tIns="0" rIns="20137" bIns="0" numCol="1" anchor="b" anchorCtr="0" compatLnSpc="1">
            <a:prstTxWarp prst="textNoShape">
              <a:avLst/>
            </a:prstTxWarp>
          </a:bodyPr>
          <a:lstStyle>
            <a:lvl1pPr algn="r" defTabSz="966556">
              <a:defRPr sz="1000" b="0" i="0">
                <a:latin typeface="Arial Regular"/>
              </a:defRPr>
            </a:lvl1pPr>
          </a:lstStyle>
          <a:p>
            <a:fld id="{89C2C85C-E296-4BE4-AEE3-184B61E0AE3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5216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Lecture 35: Exoplanets - Planets Around Other Stars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Astronomy 141 - Winter 2012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E6D8A6-39CF-4FF8-9F09-25BE18A0DE4C}" type="slidenum">
              <a:rPr lang="en-US"/>
              <a:pPr/>
              <a:t>2</a:t>
            </a:fld>
            <a:endParaRPr lang="en-US"/>
          </a:p>
        </p:txBody>
      </p:sp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53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Lecture 41: Interstellar Travel and Colonization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Astronomy 141 - Winter 2012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1D8610-D27C-401B-9791-1B734A9575B1}" type="slidenum">
              <a:rPr lang="en-US"/>
              <a:pPr/>
              <a:t>18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7750"/>
          </a:xfrm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803" y="4560899"/>
            <a:ext cx="5363595" cy="431955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39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is</a:t>
            </a:r>
            <a:r>
              <a:rPr lang="en-US" baseline="0" dirty="0"/>
              <a:t> cheap, and </a:t>
            </a:r>
            <a:r>
              <a:rPr lang="en-US" baseline="0" dirty="0" err="1"/>
              <a:t>seti</a:t>
            </a:r>
            <a:r>
              <a:rPr lang="en-US" baseline="0" dirty="0"/>
              <a:t> gains traction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2C85C-E296-4BE4-AEE3-184B61E0AE3B}" type="slidenum">
              <a:rPr lang="en-US" altLang="en-US" smtClean="0"/>
              <a:pPr/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92813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Lecture 41: Interstellar Travel and Colonization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Astronomy 141 - Winter 2012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172647-F8F7-46D5-8C7A-C48382CA4EFC}" type="slidenum">
              <a:rPr lang="en-US"/>
              <a:pPr/>
              <a:t>24</a:t>
            </a:fld>
            <a:endParaRPr lang="en-US"/>
          </a:p>
        </p:txBody>
      </p:sp>
      <p:sp>
        <p:nvSpPr>
          <p:cNvPr id="119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7750"/>
          </a:xfrm>
          <a:ln/>
        </p:spPr>
      </p:sp>
      <p:sp>
        <p:nvSpPr>
          <p:cNvPr id="119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803" y="4560899"/>
            <a:ext cx="5363595" cy="431955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26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2C85C-E296-4BE4-AEE3-184B61E0AE3B}" type="slidenum">
              <a:rPr lang="en-US" altLang="en-US" smtClean="0"/>
              <a:pPr/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392567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Lecture 41: Interstellar Travel and Colonization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Astronomy 141 - Winter 2012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FDAEFB-A03C-43F0-A79E-18EA36678705}" type="slidenum">
              <a:rPr lang="en-US"/>
              <a:pPr/>
              <a:t>26</a:t>
            </a:fld>
            <a:endParaRPr lang="en-US"/>
          </a:p>
        </p:txBody>
      </p:sp>
      <p:sp>
        <p:nvSpPr>
          <p:cNvPr id="120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7750"/>
          </a:xfrm>
          <a:ln/>
        </p:spPr>
      </p:sp>
      <p:sp>
        <p:nvSpPr>
          <p:cNvPr id="1205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803" y="4560899"/>
            <a:ext cx="5363595" cy="4319555"/>
          </a:xfrm>
        </p:spPr>
        <p:txBody>
          <a:bodyPr/>
          <a:lstStyle/>
          <a:p>
            <a:r>
              <a:rPr lang="en-US" dirty="0"/>
              <a:t>For a</a:t>
            </a:r>
            <a:r>
              <a:rPr lang="en-US" baseline="0" dirty="0"/>
              <a:t> thoughtful </a:t>
            </a:r>
            <a:r>
              <a:rPr lang="en-US" dirty="0"/>
              <a:t>take on generation</a:t>
            </a:r>
            <a:r>
              <a:rPr lang="en-US" baseline="0" dirty="0"/>
              <a:t> ships and their challenges, see Kim Stanley Robinson, </a:t>
            </a:r>
            <a:r>
              <a:rPr lang="en-US" i="1" baseline="0" dirty="0"/>
              <a:t>Aurora</a:t>
            </a:r>
            <a:r>
              <a:rPr lang="en-US" baseline="0" dirty="0"/>
              <a:t> (2015)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3144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2C85C-E296-4BE4-AEE3-184B61E0AE3B}" type="slidenum">
              <a:rPr lang="en-US" altLang="en-US" smtClean="0"/>
              <a:pPr/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66962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Lecture 35: Exoplanets - Planets Around Other Stars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Astronomy 141 - Winter 2012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CC0F20-E9B4-437A-8C0E-3F2E12BE31E2}" type="slidenum">
              <a:rPr lang="en-US"/>
              <a:pPr/>
              <a:t>5</a:t>
            </a:fld>
            <a:endParaRPr lang="en-US"/>
          </a:p>
        </p:txBody>
      </p:sp>
      <p:sp>
        <p:nvSpPr>
          <p:cNvPr id="76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61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Lecture 35: Exoplanets - Planets Around Other Stars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Astronomy 141 - Winter 2012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E5C275-05F5-4D1B-91FF-DD24638C061A}" type="slidenum">
              <a:rPr lang="en-US"/>
              <a:pPr/>
              <a:t>6</a:t>
            </a:fld>
            <a:endParaRPr lang="en-US"/>
          </a:p>
        </p:txBody>
      </p:sp>
      <p:sp>
        <p:nvSpPr>
          <p:cNvPr id="76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622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Lecture 35: Exoplanets - Planets Around Other Stars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Astronomy 141 - Winter 2012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CD61EC-0832-40DB-B6D2-FEBE10F72384}" type="slidenum">
              <a:rPr lang="en-US"/>
              <a:pPr/>
              <a:t>8</a:t>
            </a:fld>
            <a:endParaRPr lang="en-US"/>
          </a:p>
        </p:txBody>
      </p:sp>
      <p:sp>
        <p:nvSpPr>
          <p:cNvPr id="76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76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Lecture 35: Exoplanets - Planets Around Other Stars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Astronomy 141 - Winter 2012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DCA5AA-C5EF-4CCB-90F5-1709BE022C9F}" type="slidenum">
              <a:rPr lang="en-US"/>
              <a:pPr/>
              <a:t>9</a:t>
            </a:fld>
            <a:endParaRPr lang="en-US"/>
          </a:p>
        </p:txBody>
      </p:sp>
      <p:sp>
        <p:nvSpPr>
          <p:cNvPr id="77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11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Lecture 37: The Pale Blue Dot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Astronomy 141 - Winter 2012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3C69C6-9E5A-427B-9CA2-34D81F15EE79}" type="slidenum">
              <a:rPr lang="en-US"/>
              <a:pPr/>
              <a:t>13</a:t>
            </a:fld>
            <a:endParaRPr lang="en-US"/>
          </a:p>
        </p:txBody>
      </p:sp>
      <p:sp>
        <p:nvSpPr>
          <p:cNvPr id="92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6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Lecture 35: Exoplanets - Planets Around Other Stars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Astronomy 141 - Winter 2012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13031D-A3D3-4A48-AA5C-0FAC6878DDD0}" type="slidenum">
              <a:rPr lang="en-US"/>
              <a:pPr/>
              <a:t>14</a:t>
            </a:fld>
            <a:endParaRPr lang="en-US"/>
          </a:p>
        </p:txBody>
      </p:sp>
      <p:sp>
        <p:nvSpPr>
          <p:cNvPr id="79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TRAPPIST-1 system, NASA PIA21751</a:t>
            </a:r>
          </a:p>
        </p:txBody>
      </p:sp>
    </p:spTree>
    <p:extLst>
      <p:ext uri="{BB962C8B-B14F-4D97-AF65-F5344CB8AC3E}">
        <p14:creationId xmlns:p14="http://schemas.microsoft.com/office/powerpoint/2010/main" val="2099326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Lecture 41: Interstellar Travel and Colonization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Astronomy 141 - Winter 2012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42D936-EA91-47FD-8E3C-B5770CF5F5E3}" type="slidenum">
              <a:rPr lang="en-US"/>
              <a:pPr/>
              <a:t>16</a:t>
            </a:fld>
            <a:endParaRPr lang="en-US"/>
          </a:p>
        </p:txBody>
      </p:sp>
      <p:sp>
        <p:nvSpPr>
          <p:cNvPr id="118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7750"/>
          </a:xfrm>
          <a:ln/>
        </p:spPr>
      </p:sp>
      <p:sp>
        <p:nvSpPr>
          <p:cNvPr id="1186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803" y="4560899"/>
            <a:ext cx="5363595" cy="431955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99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Lecture 41: Interstellar Travel and Colonization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Astronomy 141 - Winter 2012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42C56E-4438-4AF9-B9B9-E1D87B7B0825}" type="slidenum">
              <a:rPr lang="en-US"/>
              <a:pPr/>
              <a:t>17</a:t>
            </a:fld>
            <a:endParaRPr lang="en-US"/>
          </a:p>
        </p:txBody>
      </p:sp>
      <p:sp>
        <p:nvSpPr>
          <p:cNvPr id="121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8663"/>
            <a:ext cx="4783138" cy="3587750"/>
          </a:xfrm>
          <a:ln/>
        </p:spPr>
      </p:sp>
      <p:sp>
        <p:nvSpPr>
          <p:cNvPr id="1218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803" y="4560899"/>
            <a:ext cx="5363595" cy="431791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82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49430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6960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8138" y="311150"/>
            <a:ext cx="2112962" cy="62563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075" y="311150"/>
            <a:ext cx="6189663" cy="6256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8650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01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761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1539875"/>
            <a:ext cx="4151313" cy="502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539875"/>
            <a:ext cx="4151312" cy="502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1811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4410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8893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4610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6970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684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6075" y="311150"/>
            <a:ext cx="84550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1539875"/>
            <a:ext cx="8455025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1787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0" i="0">
          <a:solidFill>
            <a:schemeClr val="bg1"/>
          </a:solidFill>
          <a:latin typeface="Arial Regular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2800" b="0" i="0">
          <a:solidFill>
            <a:schemeClr val="tx1"/>
          </a:solidFill>
          <a:latin typeface="Arial Regular"/>
          <a:ea typeface="+mn-ea"/>
          <a:cs typeface="+mn-cs"/>
        </a:defRPr>
      </a:lvl1pPr>
      <a:lvl2pPr marL="457200" algn="l" rtl="0" eaLnBrk="1" fontAlgn="base" hangingPunct="1">
        <a:spcBef>
          <a:spcPct val="20000"/>
        </a:spcBef>
        <a:spcAft>
          <a:spcPct val="0"/>
        </a:spcAft>
        <a:defRPr sz="2400" b="0" i="0">
          <a:solidFill>
            <a:schemeClr val="tx1"/>
          </a:solidFill>
          <a:latin typeface="Arial Regular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&gt;"/>
        <a:defRPr sz="2400" b="0" i="0">
          <a:solidFill>
            <a:schemeClr val="tx1"/>
          </a:solidFill>
          <a:latin typeface="Arial Regular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0" i="0">
          <a:solidFill>
            <a:schemeClr val="tx1"/>
          </a:solidFill>
          <a:latin typeface="Arial Regular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0" i="0">
          <a:solidFill>
            <a:schemeClr val="tx1"/>
          </a:solidFill>
          <a:latin typeface="Arial Regular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12" descr="hd70642_ppar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9140825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282" y="272815"/>
            <a:ext cx="7772400" cy="1219571"/>
          </a:xfrm>
          <a:solidFill>
            <a:srgbClr val="000000">
              <a:alpha val="50196"/>
            </a:srgbClr>
          </a:solidFill>
        </p:spPr>
        <p:txBody>
          <a:bodyPr/>
          <a:lstStyle/>
          <a:p>
            <a:r>
              <a:rPr lang="en-US" sz="3600" dirty="0" err="1">
                <a:solidFill>
                  <a:schemeClr val="accent2"/>
                </a:solidFill>
              </a:rPr>
              <a:t>Exoplanets</a:t>
            </a:r>
            <a:r>
              <a:rPr lang="en-US" sz="3600" dirty="0">
                <a:solidFill>
                  <a:schemeClr val="accent2"/>
                </a:solidFill>
              </a:rPr>
              <a:t>:</a:t>
            </a:r>
            <a:br>
              <a:rPr lang="en-US" sz="3600" dirty="0">
                <a:solidFill>
                  <a:schemeClr val="accent2"/>
                </a:solidFill>
              </a:rPr>
            </a:br>
            <a:r>
              <a:rPr lang="en-US" sz="3600" dirty="0">
                <a:solidFill>
                  <a:schemeClr val="accent2"/>
                </a:solidFill>
              </a:rPr>
              <a:t>Planets Around Other Stars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31671" y="6074228"/>
            <a:ext cx="3080657" cy="500743"/>
          </a:xfrm>
          <a:solidFill>
            <a:srgbClr val="000000">
              <a:alpha val="50196"/>
            </a:srgbClr>
          </a:solidFill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Astronomy 1141</a:t>
            </a:r>
          </a:p>
        </p:txBody>
      </p:sp>
      <p:sp>
        <p:nvSpPr>
          <p:cNvPr id="5" name="TextBox 14"/>
          <p:cNvSpPr txBox="1"/>
          <p:nvPr/>
        </p:nvSpPr>
        <p:spPr>
          <a:xfrm>
            <a:off x="6713273" y="6526656"/>
            <a:ext cx="2420756" cy="307777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accent2"/>
                </a:solidFill>
                <a:latin typeface="Arial Regular"/>
              </a:rPr>
              <a:t>David A. Hardy, Astroart.org</a:t>
            </a:r>
          </a:p>
        </p:txBody>
      </p:sp>
    </p:spTree>
    <p:extLst>
      <p:ext uri="{BB962C8B-B14F-4D97-AF65-F5344CB8AC3E}">
        <p14:creationId xmlns:p14="http://schemas.microsoft.com/office/powerpoint/2010/main" val="108729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6" t="49949" r="9970"/>
          <a:stretch/>
        </p:blipFill>
        <p:spPr>
          <a:xfrm>
            <a:off x="3131346" y="3463998"/>
            <a:ext cx="5943600" cy="25751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" y="185707"/>
            <a:ext cx="8765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Arial Regular"/>
              </a:rPr>
              <a:t>The transit method has also been good at detecting</a:t>
            </a:r>
            <a:br>
              <a:rPr lang="en-US" sz="2800" dirty="0">
                <a:solidFill>
                  <a:schemeClr val="bg1"/>
                </a:solidFill>
                <a:latin typeface="Arial Regular"/>
              </a:rPr>
            </a:br>
            <a:r>
              <a:rPr lang="en-US" sz="2800" dirty="0">
                <a:solidFill>
                  <a:schemeClr val="bg1"/>
                </a:solidFill>
                <a:latin typeface="Arial Regular"/>
              </a:rPr>
              <a:t>multiple-planet systems.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" t="20615" r="25126" b="50209"/>
          <a:stretch/>
        </p:blipFill>
        <p:spPr>
          <a:xfrm>
            <a:off x="3131346" y="1418819"/>
            <a:ext cx="5943600" cy="17282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880" y="1600788"/>
            <a:ext cx="27166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Arial Regular"/>
              </a:rPr>
              <a:t>Distinguish among</a:t>
            </a:r>
            <a:br>
              <a:rPr lang="en-US" sz="2400" dirty="0">
                <a:solidFill>
                  <a:schemeClr val="bg1"/>
                </a:solidFill>
                <a:latin typeface="Arial Regular"/>
              </a:rPr>
            </a:br>
            <a:r>
              <a:rPr lang="en-US" sz="2400" dirty="0">
                <a:solidFill>
                  <a:schemeClr val="bg1"/>
                </a:solidFill>
                <a:latin typeface="Arial Regular"/>
              </a:rPr>
              <a:t>the planets by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880" y="5846033"/>
            <a:ext cx="74226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  <a:latin typeface="Arial Regular"/>
              </a:rPr>
              <a:t>Transit Duration</a:t>
            </a:r>
            <a:r>
              <a:rPr lang="en-US" sz="2400" dirty="0">
                <a:solidFill>
                  <a:schemeClr val="bg1"/>
                </a:solidFill>
                <a:latin typeface="Arial Regular"/>
              </a:rPr>
              <a:t>:</a:t>
            </a:r>
          </a:p>
          <a:p>
            <a:pPr algn="l"/>
            <a:r>
              <a:rPr lang="en-US" sz="2400" dirty="0">
                <a:solidFill>
                  <a:schemeClr val="bg1"/>
                </a:solidFill>
                <a:latin typeface="Arial Regular"/>
              </a:rPr>
              <a:t>   (cross the star at different locations across its disk)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2880" y="4184730"/>
            <a:ext cx="254681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  <a:latin typeface="Arial Regular"/>
              </a:rPr>
              <a:t>Transit Depth</a:t>
            </a:r>
            <a:r>
              <a:rPr lang="en-US" sz="2400" dirty="0">
                <a:solidFill>
                  <a:schemeClr val="bg1"/>
                </a:solidFill>
                <a:latin typeface="Arial Regular"/>
              </a:rPr>
              <a:t>:</a:t>
            </a:r>
          </a:p>
          <a:p>
            <a:pPr algn="l"/>
            <a:r>
              <a:rPr lang="en-US" sz="2400" dirty="0">
                <a:solidFill>
                  <a:schemeClr val="bg1"/>
                </a:solidFill>
                <a:latin typeface="Arial Regular"/>
              </a:rPr>
              <a:t>   </a:t>
            </a:r>
            <a:r>
              <a:rPr lang="en-US" sz="2400" dirty="0">
                <a:solidFill>
                  <a:srgbClr val="0000FF"/>
                </a:solidFill>
                <a:latin typeface="Arial Regular"/>
              </a:rPr>
              <a:t>Bigger</a:t>
            </a:r>
            <a:r>
              <a:rPr lang="en-US" sz="2400" dirty="0">
                <a:solidFill>
                  <a:schemeClr val="bg1"/>
                </a:solidFill>
                <a:latin typeface="Arial Regular"/>
              </a:rPr>
              <a:t> planet =</a:t>
            </a:r>
          </a:p>
          <a:p>
            <a:pPr algn="l"/>
            <a:r>
              <a:rPr lang="en-US" sz="2400" dirty="0">
                <a:solidFill>
                  <a:schemeClr val="bg1"/>
                </a:solidFill>
                <a:latin typeface="Arial Regular"/>
              </a:rPr>
              <a:t>     </a:t>
            </a:r>
            <a:r>
              <a:rPr lang="en-US" sz="2400" dirty="0">
                <a:solidFill>
                  <a:srgbClr val="0000FF"/>
                </a:solidFill>
                <a:latin typeface="Arial Regular"/>
              </a:rPr>
              <a:t>deeper</a:t>
            </a:r>
            <a:r>
              <a:rPr lang="en-US" sz="2400" dirty="0">
                <a:solidFill>
                  <a:schemeClr val="bg1"/>
                </a:solidFill>
                <a:latin typeface="Arial Regular"/>
              </a:rPr>
              <a:t> transit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80" y="2892759"/>
            <a:ext cx="24658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  <a:latin typeface="Arial Regular"/>
              </a:rPr>
              <a:t>Transit Period</a:t>
            </a:r>
            <a:r>
              <a:rPr lang="en-US" sz="2400" dirty="0">
                <a:solidFill>
                  <a:schemeClr val="bg1"/>
                </a:solidFill>
                <a:latin typeface="Arial Regular"/>
              </a:rPr>
              <a:t>:</a:t>
            </a:r>
          </a:p>
          <a:p>
            <a:pPr algn="l"/>
            <a:r>
              <a:rPr lang="en-US" sz="2400" dirty="0">
                <a:solidFill>
                  <a:schemeClr val="bg1"/>
                </a:solidFill>
                <a:latin typeface="Arial Regular"/>
              </a:rPr>
              <a:t>   Different orbits</a:t>
            </a:r>
          </a:p>
        </p:txBody>
      </p:sp>
    </p:spTree>
    <p:extLst>
      <p:ext uri="{BB962C8B-B14F-4D97-AF65-F5344CB8AC3E}">
        <p14:creationId xmlns:p14="http://schemas.microsoft.com/office/powerpoint/2010/main" val="251153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" y="182880"/>
            <a:ext cx="8778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Arial Regular"/>
              </a:rPr>
              <a:t>Most of the transiting exoplanets known to date have been discovered by the Kepler spacecraft.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82881" y="1600834"/>
            <a:ext cx="4267822" cy="1563552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  <a:latin typeface="Arial Regular"/>
              </a:rPr>
              <a:t>Launched in 2008, its primary mission was to discover Earth-like planets in Earth-like orbits around Sun-like stars.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" y="5292409"/>
            <a:ext cx="6032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Arial Regular"/>
              </a:rPr>
              <a:t>Kepler is very sensitive to close-in planets.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702" y="1714289"/>
            <a:ext cx="4629150" cy="3086100"/>
          </a:xfrm>
          <a:prstGeom prst="rect">
            <a:avLst/>
          </a:prstGeom>
        </p:spPr>
      </p:pic>
      <p:sp>
        <p:nvSpPr>
          <p:cNvPr id="7" name="TextBox 14"/>
          <p:cNvSpPr txBox="1"/>
          <p:nvPr/>
        </p:nvSpPr>
        <p:spPr>
          <a:xfrm>
            <a:off x="8404667" y="4781262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  <a:latin typeface="Arial Regular"/>
              </a:rPr>
              <a:t>NASA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880" y="6217920"/>
            <a:ext cx="8483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Arial Regular"/>
              </a:rPr>
              <a:t>A few of the Kepler planets are the radius of Earth or smaller.</a:t>
            </a:r>
          </a:p>
        </p:txBody>
      </p:sp>
      <p:sp>
        <p:nvSpPr>
          <p:cNvPr id="3" name="Rectangle 2"/>
          <p:cNvSpPr/>
          <p:nvPr/>
        </p:nvSpPr>
        <p:spPr>
          <a:xfrm>
            <a:off x="182880" y="3628233"/>
            <a:ext cx="38988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Arial Regular"/>
              </a:rPr>
              <a:t>It has so far found many</a:t>
            </a:r>
            <a:br>
              <a:rPr lang="en-US" sz="2400" dirty="0">
                <a:solidFill>
                  <a:schemeClr val="bg1"/>
                </a:solidFill>
                <a:latin typeface="Arial Regular"/>
              </a:rPr>
            </a:br>
            <a:r>
              <a:rPr lang="en-US" sz="2400" dirty="0">
                <a:solidFill>
                  <a:schemeClr val="bg1"/>
                </a:solidFill>
                <a:latin typeface="Arial Regular"/>
              </a:rPr>
              <a:t>thousands of planets, most</a:t>
            </a:r>
            <a:br>
              <a:rPr lang="en-US" sz="2400" dirty="0">
                <a:solidFill>
                  <a:schemeClr val="bg1"/>
                </a:solidFill>
                <a:latin typeface="Arial Regular"/>
              </a:rPr>
            </a:br>
            <a:r>
              <a:rPr lang="en-US" sz="2400" i="1" dirty="0">
                <a:solidFill>
                  <a:schemeClr val="bg1"/>
                </a:solidFill>
                <a:latin typeface="Arial Regular"/>
              </a:rPr>
              <a:t>larger</a:t>
            </a:r>
            <a:r>
              <a:rPr lang="en-US" sz="2400" dirty="0">
                <a:solidFill>
                  <a:schemeClr val="bg1"/>
                </a:solidFill>
                <a:latin typeface="Arial Regular"/>
              </a:rPr>
              <a:t> than Earth.</a:t>
            </a:r>
          </a:p>
        </p:txBody>
      </p:sp>
    </p:spTree>
    <p:extLst>
      <p:ext uri="{BB962C8B-B14F-4D97-AF65-F5344CB8AC3E}">
        <p14:creationId xmlns:p14="http://schemas.microsoft.com/office/powerpoint/2010/main" val="414592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182880" y="182880"/>
            <a:ext cx="8778240" cy="954107"/>
          </a:xfrm>
          <a:prstGeom prst="rect">
            <a:avLst/>
          </a:prstGeom>
          <a:noFill/>
          <a:ln w="19050" cmpd="sng">
            <a:noFill/>
          </a:ln>
          <a:effectLst/>
        </p:spPr>
        <p:txBody>
          <a:bodyPr wrap="square" rtlCol="0">
            <a:spAutoFit/>
          </a:bodyPr>
          <a:lstStyle/>
          <a:p>
            <a:pPr algn="l" defTabSz="914400"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  <a:latin typeface="Arial Regular"/>
                <a:cs typeface="Helvetica Neue"/>
              </a:rPr>
              <a:t>About 2900 of the 3700 known exoplanets were found using the transit method.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A35E22-7338-624B-93D0-BE0190A4C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23" y="1218579"/>
            <a:ext cx="7209354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7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6724" name="Picture 4" descr="globe_east_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645" y="1743074"/>
            <a:ext cx="3622675" cy="362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26725" name="Text Box 5"/>
          <p:cNvSpPr txBox="1">
            <a:spLocks noChangeArrowheads="1"/>
          </p:cNvSpPr>
          <p:nvPr/>
        </p:nvSpPr>
        <p:spPr bwMode="auto">
          <a:xfrm>
            <a:off x="182880" y="2030458"/>
            <a:ext cx="516519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cs typeface="Arial" panose="020B0604020202020204" pitchFamily="34" charset="0"/>
              </a:rPr>
              <a:t>The ultimate goal is to find Earth-like</a:t>
            </a:r>
            <a:br>
              <a:rPr lang="en-US" sz="2400" dirty="0">
                <a:cs typeface="Arial" panose="020B0604020202020204" pitchFamily="34" charset="0"/>
              </a:rPr>
            </a:br>
            <a:r>
              <a:rPr lang="en-US" sz="2400" dirty="0">
                <a:cs typeface="Arial" panose="020B0604020202020204" pitchFamily="34" charset="0"/>
              </a:rPr>
              <a:t>planets in Earth-like orbits around </a:t>
            </a:r>
            <a:br>
              <a:rPr lang="en-US" sz="2400" dirty="0">
                <a:cs typeface="Arial" panose="020B0604020202020204" pitchFamily="34" charset="0"/>
              </a:rPr>
            </a:br>
            <a:r>
              <a:rPr lang="en-US" sz="2400" dirty="0">
                <a:cs typeface="Arial" panose="020B0604020202020204" pitchFamily="34" charset="0"/>
              </a:rPr>
              <a:t>their parent stars.</a:t>
            </a:r>
          </a:p>
        </p:txBody>
      </p:sp>
      <p:sp>
        <p:nvSpPr>
          <p:cNvPr id="926726" name="Text Box 6"/>
          <p:cNvSpPr txBox="1">
            <a:spLocks noChangeArrowheads="1"/>
          </p:cNvSpPr>
          <p:nvPr/>
        </p:nvSpPr>
        <p:spPr bwMode="auto">
          <a:xfrm>
            <a:off x="182880" y="4124258"/>
            <a:ext cx="454804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cs typeface="Arial" panose="020B0604020202020204" pitchFamily="34" charset="0"/>
              </a:rPr>
              <a:t>The RV Method is currently </a:t>
            </a:r>
            <a:r>
              <a:rPr lang="en-US" sz="2400" i="1" dirty="0">
                <a:cs typeface="Arial" panose="020B0604020202020204" pitchFamily="34" charset="0"/>
              </a:rPr>
              <a:t>not</a:t>
            </a:r>
            <a:br>
              <a:rPr lang="en-US" sz="2400" dirty="0">
                <a:cs typeface="Arial" panose="020B0604020202020204" pitchFamily="34" charset="0"/>
              </a:rPr>
            </a:br>
            <a:r>
              <a:rPr lang="en-US" sz="2400" dirty="0">
                <a:cs typeface="Arial" panose="020B0604020202020204" pitchFamily="34" charset="0"/>
              </a:rPr>
              <a:t>sensitive to Earth-mass planets.</a:t>
            </a:r>
          </a:p>
        </p:txBody>
      </p:sp>
      <p:sp>
        <p:nvSpPr>
          <p:cNvPr id="926727" name="Text Box 7"/>
          <p:cNvSpPr txBox="1">
            <a:spLocks noChangeArrowheads="1"/>
          </p:cNvSpPr>
          <p:nvPr/>
        </p:nvSpPr>
        <p:spPr bwMode="auto">
          <a:xfrm>
            <a:off x="182880" y="5848725"/>
            <a:ext cx="831253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Transit Method </a:t>
            </a:r>
            <a:r>
              <a:rPr lang="en-US" sz="2400" dirty="0">
                <a:cs typeface="Arial" panose="020B0604020202020204" pitchFamily="34" charset="0"/>
              </a:rPr>
              <a:t>from space is just sensitive enough, but</a:t>
            </a:r>
            <a:br>
              <a:rPr lang="en-US" sz="2400" dirty="0">
                <a:cs typeface="Arial" panose="020B0604020202020204" pitchFamily="34" charset="0"/>
              </a:rPr>
            </a:br>
            <a:r>
              <a:rPr lang="en-US" sz="2400" dirty="0">
                <a:cs typeface="Arial" panose="020B0604020202020204" pitchFamily="34" charset="0"/>
              </a:rPr>
              <a:t>only to very close-in planets.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2880" y="182880"/>
            <a:ext cx="8764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cs typeface="Arial" panose="020B0604020202020204" pitchFamily="34" charset="0"/>
              </a:rPr>
              <a:t>We have found only a very few confirmed Earth-mass planets around other stars</a:t>
            </a:r>
            <a:endParaRPr lang="en-US" sz="2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73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6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7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457FD3-8DE9-124D-87DE-F1B24B747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19" y="1151446"/>
            <a:ext cx="8562745" cy="4816544"/>
          </a:xfrm>
          <a:prstGeom prst="rect">
            <a:avLst/>
          </a:prstGeom>
        </p:spPr>
      </p:pic>
      <p:sp>
        <p:nvSpPr>
          <p:cNvPr id="791559" name="Text Box 7"/>
          <p:cNvSpPr txBox="1">
            <a:spLocks noChangeArrowheads="1"/>
          </p:cNvSpPr>
          <p:nvPr/>
        </p:nvSpPr>
        <p:spPr bwMode="auto">
          <a:xfrm>
            <a:off x="274320" y="6027003"/>
            <a:ext cx="886968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The ability to find Earth-like planets is within reach in the coming decade …</a:t>
            </a:r>
            <a:endParaRPr lang="en-US" sz="2400" baseline="-25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14"/>
          <p:cNvSpPr txBox="1"/>
          <p:nvPr/>
        </p:nvSpPr>
        <p:spPr>
          <a:xfrm>
            <a:off x="7500342" y="5324033"/>
            <a:ext cx="13802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A. Hardy</a:t>
            </a:r>
            <a:br>
              <a:rPr 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Astroart.org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2880" y="91440"/>
            <a:ext cx="82681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To date (April 2019), we have confirmed detections</a:t>
            </a:r>
            <a:b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of 3926 planets around 2925 stars.</a:t>
            </a:r>
          </a:p>
        </p:txBody>
      </p:sp>
    </p:spTree>
    <p:extLst>
      <p:ext uri="{BB962C8B-B14F-4D97-AF65-F5344CB8AC3E}">
        <p14:creationId xmlns:p14="http://schemas.microsoft.com/office/powerpoint/2010/main" val="5097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5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4656"/>
            <a:ext cx="7772400" cy="79851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Interstellar Travel &amp; Colonization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201663"/>
            <a:ext cx="6400800" cy="53168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Astronomy 1141</a:t>
            </a:r>
          </a:p>
          <a:p>
            <a:endParaRPr lang="en-US" dirty="0"/>
          </a:p>
        </p:txBody>
      </p:sp>
      <p:pic>
        <p:nvPicPr>
          <p:cNvPr id="4" name="Picture 3" descr="Bussard_Interstellar_Ramjet_Wikipedi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1047813"/>
            <a:ext cx="6286501" cy="502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6910189" y="4950360"/>
            <a:ext cx="1903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bg1"/>
                </a:solidFill>
                <a:latin typeface="Arial Regular"/>
                <a:cs typeface="Helvetica Neue"/>
              </a:rPr>
              <a:t>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327938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5801" name="Picture 9" descr="saturn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908" y="1339394"/>
            <a:ext cx="3859212" cy="428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85796" name="Text Box 4"/>
          <p:cNvSpPr txBox="1">
            <a:spLocks noChangeArrowheads="1"/>
          </p:cNvSpPr>
          <p:nvPr/>
        </p:nvSpPr>
        <p:spPr bwMode="auto">
          <a:xfrm>
            <a:off x="182880" y="1360180"/>
            <a:ext cx="48007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Arial Regular"/>
                <a:cs typeface="Helvetica Neue"/>
              </a:rPr>
              <a:t>A problem of basic physics…</a:t>
            </a:r>
          </a:p>
        </p:txBody>
      </p:sp>
      <p:sp>
        <p:nvSpPr>
          <p:cNvPr id="8" name="TextBox 14"/>
          <p:cNvSpPr txBox="1"/>
          <p:nvPr/>
        </p:nvSpPr>
        <p:spPr>
          <a:xfrm>
            <a:off x="8285935" y="1365890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2"/>
                </a:solidFill>
                <a:latin typeface="Arial Regular"/>
                <a:cs typeface="Helvetica Neue"/>
              </a:rPr>
              <a:t>NASA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2159373"/>
            <a:ext cx="3439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Arial Regular"/>
                <a:cs typeface="Helvetica Neue"/>
              </a:rPr>
              <a:t>Spaceships have </a:t>
            </a:r>
            <a:r>
              <a:rPr lang="en-US" sz="2400" dirty="0">
                <a:solidFill>
                  <a:srgbClr val="0000FF"/>
                </a:solidFill>
                <a:latin typeface="Arial Regular"/>
                <a:cs typeface="Helvetica Neue"/>
              </a:rPr>
              <a:t>mass</a:t>
            </a:r>
            <a:r>
              <a:rPr lang="en-US" sz="2400" dirty="0">
                <a:solidFill>
                  <a:schemeClr val="bg1"/>
                </a:solidFill>
                <a:latin typeface="Arial Regular"/>
                <a:cs typeface="Helvetica Neue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2897011"/>
            <a:ext cx="41569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Arial Regular"/>
                <a:cs typeface="Helvetica Neue"/>
              </a:rPr>
              <a:t>Accelerating a mass requires</a:t>
            </a:r>
            <a:br>
              <a:rPr lang="en-US" sz="2400" dirty="0">
                <a:solidFill>
                  <a:schemeClr val="bg1"/>
                </a:solidFill>
                <a:latin typeface="Arial Regular"/>
                <a:cs typeface="Helvetica Neue"/>
              </a:rPr>
            </a:br>
            <a:r>
              <a:rPr lang="en-US" sz="2400" dirty="0">
                <a:solidFill>
                  <a:schemeClr val="bg1"/>
                </a:solidFill>
                <a:latin typeface="Arial Regular"/>
                <a:cs typeface="Helvetica Neue"/>
              </a:rPr>
              <a:t>you to apply a </a:t>
            </a:r>
            <a:r>
              <a:rPr lang="en-US" sz="2400" dirty="0">
                <a:solidFill>
                  <a:srgbClr val="0000FF"/>
                </a:solidFill>
                <a:latin typeface="Arial Regular"/>
                <a:cs typeface="Helvetica Neue"/>
              </a:rPr>
              <a:t>force</a:t>
            </a:r>
            <a:r>
              <a:rPr lang="en-US" sz="2400" dirty="0">
                <a:solidFill>
                  <a:schemeClr val="bg1"/>
                </a:solidFill>
                <a:latin typeface="Arial Regular"/>
                <a:cs typeface="Helvetica Neue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82880" y="182880"/>
            <a:ext cx="87782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Arial Regular"/>
                <a:cs typeface="Helvetica Neue"/>
              </a:rPr>
              <a:t>Getting there may be half the fun, but it is </a:t>
            </a:r>
            <a:r>
              <a:rPr lang="en-US" sz="2800" dirty="0">
                <a:solidFill>
                  <a:schemeClr val="accent1"/>
                </a:solidFill>
                <a:latin typeface="Arial Regular"/>
                <a:cs typeface="Helvetica Neue"/>
              </a:rPr>
              <a:t>all </a:t>
            </a:r>
            <a:r>
              <a:rPr lang="en-US" sz="2800" dirty="0">
                <a:solidFill>
                  <a:schemeClr val="bg1"/>
                </a:solidFill>
                <a:latin typeface="Arial Regular"/>
                <a:cs typeface="Helvetica Neue"/>
              </a:rPr>
              <a:t>of the problem of interstellar travel.</a:t>
            </a:r>
            <a:endParaRPr lang="en-US" sz="2800" dirty="0">
              <a:latin typeface="Arial Regular"/>
              <a:cs typeface="Helvetica Neue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4003981"/>
            <a:ext cx="46207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Arial Regular"/>
                <a:cs typeface="Helvetica Neue"/>
              </a:rPr>
              <a:t>Applying a force over a distance</a:t>
            </a:r>
            <a:br>
              <a:rPr lang="en-US" sz="2400" dirty="0">
                <a:solidFill>
                  <a:schemeClr val="bg1"/>
                </a:solidFill>
                <a:latin typeface="Arial Regular"/>
                <a:cs typeface="Helvetica Neue"/>
              </a:rPr>
            </a:br>
            <a:r>
              <a:rPr lang="en-US" sz="2400" dirty="0">
                <a:solidFill>
                  <a:schemeClr val="bg1"/>
                </a:solidFill>
                <a:latin typeface="Arial Regular"/>
                <a:cs typeface="Helvetica Neue"/>
              </a:rPr>
              <a:t>means you are doing </a:t>
            </a:r>
            <a:r>
              <a:rPr lang="en-US" sz="2400" dirty="0">
                <a:solidFill>
                  <a:srgbClr val="0000FF"/>
                </a:solidFill>
                <a:latin typeface="Arial Regular"/>
                <a:cs typeface="Helvetica Neue"/>
              </a:rPr>
              <a:t>work</a:t>
            </a:r>
            <a:r>
              <a:rPr lang="en-US" sz="2400" dirty="0">
                <a:solidFill>
                  <a:schemeClr val="bg1"/>
                </a:solidFill>
                <a:latin typeface="Arial Regular"/>
                <a:cs typeface="Helvetica Neue"/>
              </a:rPr>
              <a:t>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200" y="5110951"/>
            <a:ext cx="42032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Arial Regular"/>
                <a:cs typeface="Helvetica Neue"/>
              </a:rPr>
              <a:t>Doing work requires a source</a:t>
            </a:r>
          </a:p>
          <a:p>
            <a:pPr algn="l"/>
            <a:r>
              <a:rPr lang="en-US" sz="2400" dirty="0">
                <a:solidFill>
                  <a:schemeClr val="bg1"/>
                </a:solidFill>
                <a:latin typeface="Arial Regular"/>
                <a:cs typeface="Helvetica Neue"/>
              </a:rPr>
              <a:t>of </a:t>
            </a:r>
            <a:r>
              <a:rPr lang="en-US" sz="2400" dirty="0">
                <a:solidFill>
                  <a:srgbClr val="BB0000"/>
                </a:solidFill>
                <a:latin typeface="Arial Regular"/>
                <a:cs typeface="Helvetica Neue"/>
              </a:rPr>
              <a:t>energy</a:t>
            </a:r>
            <a:r>
              <a:rPr lang="en-US" sz="2400" dirty="0">
                <a:solidFill>
                  <a:schemeClr val="bg1"/>
                </a:solidFill>
                <a:latin typeface="Arial Regular"/>
                <a:cs typeface="Helvetica Neue"/>
              </a:rPr>
              <a:t>.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063823" y="5620882"/>
            <a:ext cx="38972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Regular"/>
                <a:cs typeface="Helvetica Neue"/>
              </a:rPr>
              <a:t>30 trillion joules = 7 kilotons TNT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4C66032F-2640-4543-8EE0-18B4C5AA0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" y="6217920"/>
            <a:ext cx="74590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Arial Regular"/>
                <a:cs typeface="Helvetica Neue"/>
              </a:rPr>
              <a:t>The larger the mass, the larger the energy required…</a:t>
            </a:r>
          </a:p>
        </p:txBody>
      </p:sp>
    </p:spTree>
    <p:extLst>
      <p:ext uri="{BB962C8B-B14F-4D97-AF65-F5344CB8AC3E}">
        <p14:creationId xmlns:p14="http://schemas.microsoft.com/office/powerpoint/2010/main" val="282300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  <p:bldP spid="13" grpId="0"/>
      <p:bldP spid="14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CONS100_10ly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" t="1315" r="1497" b="10108"/>
          <a:stretch/>
        </p:blipFill>
        <p:spPr>
          <a:xfrm>
            <a:off x="1059634" y="170001"/>
            <a:ext cx="6812277" cy="62080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992079" y="1632073"/>
            <a:ext cx="1159695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dirty="0">
                <a:solidFill>
                  <a:srgbClr val="FFFF00"/>
                </a:solidFill>
                <a:latin typeface="Arial Regular"/>
                <a:cs typeface="Helvetica Neue"/>
              </a:rPr>
              <a:t>20 ly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3086492" y="1675871"/>
            <a:ext cx="2971016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sz="2400" dirty="0">
              <a:solidFill>
                <a:srgbClr val="FFFF00"/>
              </a:solidFill>
              <a:latin typeface="Arial Regular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82880" y="184293"/>
            <a:ext cx="39217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 dirty="0">
                <a:solidFill>
                  <a:schemeClr val="accent2"/>
                </a:solidFill>
                <a:latin typeface="Arial Regular"/>
                <a:cs typeface="Helvetica Neue"/>
              </a:rPr>
              <a:t>The 100 nearest stars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05085" y="6444299"/>
            <a:ext cx="224873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solidFill>
                  <a:srgbClr val="FFFFFF"/>
                </a:solidFill>
                <a:latin typeface="Arial Regular"/>
              </a:rPr>
              <a:t>Data: </a:t>
            </a:r>
            <a:r>
              <a:rPr lang="en-US" sz="1600" dirty="0" err="1">
                <a:solidFill>
                  <a:srgbClr val="FFFFFF"/>
                </a:solidFill>
                <a:latin typeface="Arial Regular"/>
              </a:rPr>
              <a:t>www.recons.org</a:t>
            </a:r>
            <a:endParaRPr lang="en-US" sz="1600" dirty="0">
              <a:solidFill>
                <a:srgbClr val="FFFFFF"/>
              </a:solidFill>
              <a:latin typeface="Arial Regula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" y="5715000"/>
            <a:ext cx="44791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accent2"/>
                </a:solidFill>
                <a:latin typeface="Arial Regular"/>
                <a:cs typeface="Helvetica Neue"/>
              </a:rPr>
              <a:t>On average, stars near the Sun</a:t>
            </a:r>
            <a:br>
              <a:rPr lang="en-US" sz="2400" dirty="0">
                <a:solidFill>
                  <a:schemeClr val="accent2"/>
                </a:solidFill>
                <a:latin typeface="Arial Regular"/>
                <a:cs typeface="Helvetica Neue"/>
              </a:rPr>
            </a:br>
            <a:r>
              <a:rPr lang="en-US" sz="2400" dirty="0">
                <a:solidFill>
                  <a:schemeClr val="accent2"/>
                </a:solidFill>
                <a:latin typeface="Arial Regular"/>
                <a:cs typeface="Helvetica Neue"/>
              </a:rPr>
              <a:t>are about 6 light years apart.</a:t>
            </a:r>
          </a:p>
        </p:txBody>
      </p:sp>
    </p:spTree>
    <p:extLst>
      <p:ext uri="{BB962C8B-B14F-4D97-AF65-F5344CB8AC3E}">
        <p14:creationId xmlns:p14="http://schemas.microsoft.com/office/powerpoint/2010/main" val="292945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41" name="Text Box 5"/>
          <p:cNvSpPr txBox="1">
            <a:spLocks noChangeArrowheads="1"/>
          </p:cNvSpPr>
          <p:nvPr/>
        </p:nvSpPr>
        <p:spPr bwMode="auto">
          <a:xfrm>
            <a:off x="680859" y="5879652"/>
            <a:ext cx="778228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2400" dirty="0">
                <a:solidFill>
                  <a:srgbClr val="000000"/>
                </a:solidFill>
                <a:latin typeface="Arial Regular"/>
              </a:rPr>
              <a:t>A speed of 0.2c (1/5</a:t>
            </a:r>
            <a:r>
              <a:rPr lang="en-US" sz="2400" baseline="30000" dirty="0">
                <a:solidFill>
                  <a:srgbClr val="000000"/>
                </a:solidFill>
                <a:latin typeface="Arial Regular"/>
              </a:rPr>
              <a:t>th</a:t>
            </a:r>
            <a:r>
              <a:rPr lang="en-US" sz="2400" dirty="0">
                <a:solidFill>
                  <a:srgbClr val="000000"/>
                </a:solidFill>
                <a:latin typeface="Arial Regular"/>
              </a:rPr>
              <a:t> the speed of light) will get you to the nearest star, </a:t>
            </a:r>
            <a:r>
              <a:rPr lang="en-US" sz="2400" dirty="0" err="1">
                <a:solidFill>
                  <a:srgbClr val="000000"/>
                </a:solidFill>
                <a:latin typeface="Arial Regular"/>
              </a:rPr>
              <a:t>Proxima</a:t>
            </a:r>
            <a:r>
              <a:rPr lang="en-US" sz="2400" dirty="0">
                <a:solidFill>
                  <a:srgbClr val="000000"/>
                </a:solidFill>
                <a:latin typeface="Arial Regular"/>
              </a:rPr>
              <a:t> Centauri, in about </a:t>
            </a:r>
            <a:r>
              <a:rPr lang="en-US" sz="2400" dirty="0">
                <a:solidFill>
                  <a:schemeClr val="accent1"/>
                </a:solidFill>
                <a:latin typeface="Arial Regular"/>
              </a:rPr>
              <a:t>20 years</a:t>
            </a:r>
            <a:r>
              <a:rPr lang="en-US" sz="2400" dirty="0">
                <a:solidFill>
                  <a:srgbClr val="000000"/>
                </a:solidFill>
                <a:latin typeface="Arial Regular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82880" y="182880"/>
            <a:ext cx="87782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solidFill>
                  <a:srgbClr val="000000"/>
                </a:solidFill>
                <a:latin typeface="Arial Regular"/>
                <a:cs typeface="Helvetica Neue"/>
              </a:rPr>
              <a:t>To bridge interstellar distances, you need to be able to accelerate a spacecraft to near light-speed (c).</a:t>
            </a:r>
            <a:endParaRPr lang="en-US" sz="2800" dirty="0">
              <a:latin typeface="Arial Regular"/>
              <a:cs typeface="Helvetica Neue"/>
            </a:endParaRPr>
          </a:p>
        </p:txBody>
      </p:sp>
      <p:pic>
        <p:nvPicPr>
          <p:cNvPr id="3" name="Picture 2" descr="BBC_89195063_s9000315-solar_sail_spaceship-sp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404" y="1222319"/>
            <a:ext cx="6661192" cy="4572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41404" y="5476085"/>
            <a:ext cx="22829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err="1">
                <a:solidFill>
                  <a:schemeClr val="bg2"/>
                </a:solidFill>
                <a:latin typeface="Arial Regular"/>
                <a:cs typeface="Helvetica Neue"/>
              </a:rPr>
              <a:t>breakthroughinitiatives.org</a:t>
            </a:r>
            <a:endParaRPr lang="en-US" sz="1400" dirty="0">
              <a:solidFill>
                <a:schemeClr val="bg2"/>
              </a:solidFill>
              <a:latin typeface="Arial Regular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88124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5493" name="Picture 5" descr="voyag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9" y="4023669"/>
            <a:ext cx="3692525" cy="274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15494" name="Text Box 6"/>
          <p:cNvSpPr txBox="1">
            <a:spLocks noChangeArrowheads="1"/>
          </p:cNvSpPr>
          <p:nvPr/>
        </p:nvSpPr>
        <p:spPr bwMode="auto">
          <a:xfrm>
            <a:off x="3987674" y="4087625"/>
            <a:ext cx="5117981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  <a:latin typeface="Arial Regular"/>
              </a:rPr>
              <a:t>Voyager 1</a:t>
            </a:r>
            <a:r>
              <a:rPr lang="en-US" sz="2400" dirty="0">
                <a:solidFill>
                  <a:schemeClr val="bg1"/>
                </a:solidFill>
                <a:latin typeface="Arial Regular"/>
              </a:rPr>
              <a:t>:</a:t>
            </a:r>
            <a:br>
              <a:rPr lang="en-US" sz="2400" dirty="0">
                <a:solidFill>
                  <a:schemeClr val="bg1"/>
                </a:solidFill>
                <a:latin typeface="Arial Regular"/>
              </a:rPr>
            </a:br>
            <a:r>
              <a:rPr lang="en-US" sz="2400" dirty="0">
                <a:solidFill>
                  <a:schemeClr val="bg1"/>
                </a:solidFill>
                <a:latin typeface="Arial Regular"/>
              </a:rPr>
              <a:t>  Speed: 61,400 km/h (38,200 mph).</a:t>
            </a:r>
          </a:p>
          <a:p>
            <a:pPr algn="l"/>
            <a:endParaRPr lang="en-US" sz="2400" dirty="0">
              <a:solidFill>
                <a:schemeClr val="bg1"/>
              </a:solidFill>
              <a:latin typeface="Arial Regular"/>
            </a:endParaRPr>
          </a:p>
          <a:p>
            <a:pPr algn="l"/>
            <a:r>
              <a:rPr lang="en-US" sz="2400" dirty="0">
                <a:solidFill>
                  <a:schemeClr val="bg1"/>
                </a:solidFill>
                <a:latin typeface="Arial Regular"/>
              </a:rPr>
              <a:t>  Proxima Centauri is 4.24 ly away</a:t>
            </a:r>
          </a:p>
          <a:p>
            <a:pPr algn="l"/>
            <a:endParaRPr lang="en-US" sz="2400" dirty="0">
              <a:solidFill>
                <a:schemeClr val="bg1"/>
              </a:solidFill>
              <a:latin typeface="Arial Regular"/>
              <a:sym typeface="Symbol" pitchFamily="18" charset="2"/>
            </a:endParaRPr>
          </a:p>
          <a:p>
            <a:pPr algn="l"/>
            <a:r>
              <a:rPr lang="en-US" sz="2400" dirty="0">
                <a:solidFill>
                  <a:schemeClr val="bg1"/>
                </a:solidFill>
                <a:latin typeface="Arial Regular"/>
                <a:sym typeface="Symbol" pitchFamily="18" charset="2"/>
              </a:rPr>
              <a:t>  It would take </a:t>
            </a:r>
            <a:r>
              <a:rPr lang="en-US" sz="2400" dirty="0">
                <a:solidFill>
                  <a:srgbClr val="BB0000"/>
                </a:solidFill>
                <a:latin typeface="Arial Regular"/>
                <a:sym typeface="Symbol" pitchFamily="18" charset="2"/>
              </a:rPr>
              <a:t>74,000</a:t>
            </a:r>
            <a:r>
              <a:rPr lang="en-US" sz="2400" dirty="0">
                <a:solidFill>
                  <a:schemeClr val="bg1"/>
                </a:solidFill>
                <a:latin typeface="Arial Regular"/>
                <a:sym typeface="Symbol" pitchFamily="18" charset="2"/>
              </a:rPr>
              <a:t> years to reach</a:t>
            </a:r>
            <a:br>
              <a:rPr lang="en-US" sz="2400" dirty="0">
                <a:solidFill>
                  <a:schemeClr val="bg1"/>
                </a:solidFill>
                <a:latin typeface="Arial Regular"/>
                <a:sym typeface="Symbol" pitchFamily="18" charset="2"/>
              </a:rPr>
            </a:br>
            <a:r>
              <a:rPr lang="en-US" sz="2400" dirty="0">
                <a:solidFill>
                  <a:schemeClr val="bg1"/>
                </a:solidFill>
                <a:latin typeface="Arial Regular"/>
                <a:sym typeface="Symbol" pitchFamily="18" charset="2"/>
              </a:rPr>
              <a:t>  Proxima Centauri.</a:t>
            </a:r>
          </a:p>
        </p:txBody>
      </p:sp>
      <p:sp>
        <p:nvSpPr>
          <p:cNvPr id="1215495" name="Text Box 7"/>
          <p:cNvSpPr txBox="1">
            <a:spLocks noChangeArrowheads="1"/>
          </p:cNvSpPr>
          <p:nvPr/>
        </p:nvSpPr>
        <p:spPr bwMode="auto">
          <a:xfrm>
            <a:off x="182880" y="1466973"/>
            <a:ext cx="477566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  <a:latin typeface="Arial Regular"/>
              </a:rPr>
              <a:t>New Horizons</a:t>
            </a:r>
            <a:r>
              <a:rPr lang="en-US" sz="2400" dirty="0">
                <a:solidFill>
                  <a:schemeClr val="bg1"/>
                </a:solidFill>
                <a:latin typeface="Arial Regular"/>
              </a:rPr>
              <a:t>:</a:t>
            </a:r>
          </a:p>
          <a:p>
            <a:pPr algn="l"/>
            <a:r>
              <a:rPr lang="en-US" sz="2400" dirty="0">
                <a:solidFill>
                  <a:schemeClr val="bg1"/>
                </a:solidFill>
                <a:latin typeface="Arial Regular"/>
              </a:rPr>
              <a:t>   Launched: 2006 Jan 19</a:t>
            </a:r>
          </a:p>
          <a:p>
            <a:pPr algn="l"/>
            <a:r>
              <a:rPr lang="en-US" sz="2400" dirty="0">
                <a:solidFill>
                  <a:schemeClr val="bg1"/>
                </a:solidFill>
                <a:latin typeface="Arial Regular"/>
              </a:rPr>
              <a:t>   Jupiter Encounter: 2007 Feb 28</a:t>
            </a:r>
          </a:p>
          <a:p>
            <a:pPr algn="l"/>
            <a:r>
              <a:rPr lang="en-US" sz="2400" dirty="0">
                <a:solidFill>
                  <a:schemeClr val="bg1"/>
                </a:solidFill>
                <a:latin typeface="Arial Regular"/>
              </a:rPr>
              <a:t>   Pluto Flyby: 2015 July 14</a:t>
            </a:r>
          </a:p>
          <a:p>
            <a:pPr algn="l"/>
            <a:r>
              <a:rPr lang="en-US" sz="2400" dirty="0">
                <a:solidFill>
                  <a:schemeClr val="bg1"/>
                </a:solidFill>
                <a:latin typeface="Arial Regular"/>
              </a:rPr>
              <a:t>   Leaves the Solar System: 2029</a:t>
            </a:r>
          </a:p>
        </p:txBody>
      </p:sp>
      <p:pic>
        <p:nvPicPr>
          <p:cNvPr id="1215496" name="Picture 8" descr="New_horizons_Plu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457" y="1276958"/>
            <a:ext cx="342804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4"/>
          <p:cNvSpPr txBox="1"/>
          <p:nvPr/>
        </p:nvSpPr>
        <p:spPr>
          <a:xfrm>
            <a:off x="7609129" y="3744428"/>
            <a:ext cx="9482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FFFFFF"/>
                </a:solidFill>
                <a:latin typeface="Arial Regular"/>
              </a:rPr>
              <a:t>NASA/JHU</a:t>
            </a:r>
          </a:p>
        </p:txBody>
      </p:sp>
      <p:sp>
        <p:nvSpPr>
          <p:cNvPr id="2" name="Rectangle 1"/>
          <p:cNvSpPr/>
          <p:nvPr/>
        </p:nvSpPr>
        <p:spPr>
          <a:xfrm>
            <a:off x="182880" y="182880"/>
            <a:ext cx="87782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latin typeface="Arial Regular"/>
                <a:cs typeface="Helvetica Neue"/>
              </a:rPr>
              <a:t>Current state-of-the-art spacecraft are very </a:t>
            </a:r>
            <a:r>
              <a:rPr lang="en-US" sz="2800" dirty="0">
                <a:solidFill>
                  <a:schemeClr val="accent1"/>
                </a:solidFill>
                <a:latin typeface="Arial Regular"/>
                <a:cs typeface="Helvetica Neue"/>
              </a:rPr>
              <a:t>slow</a:t>
            </a:r>
            <a:r>
              <a:rPr lang="en-US" sz="2800" dirty="0">
                <a:solidFill>
                  <a:schemeClr val="bg1"/>
                </a:solidFill>
                <a:latin typeface="Arial Regular"/>
                <a:cs typeface="Helvetica Neue"/>
              </a:rPr>
              <a:t> and </a:t>
            </a:r>
            <a:r>
              <a:rPr lang="en-US" sz="2800" dirty="0">
                <a:latin typeface="Arial Regular"/>
                <a:cs typeface="Helvetica Neue"/>
              </a:rPr>
              <a:t> impractical for interstellar travel.</a:t>
            </a:r>
          </a:p>
        </p:txBody>
      </p:sp>
      <p:sp>
        <p:nvSpPr>
          <p:cNvPr id="10" name="TextBox 14"/>
          <p:cNvSpPr txBox="1"/>
          <p:nvPr/>
        </p:nvSpPr>
        <p:spPr>
          <a:xfrm>
            <a:off x="3072039" y="6473847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2"/>
                </a:solidFill>
                <a:latin typeface="Arial Regular"/>
              </a:rPr>
              <a:t>NASA/JPL</a:t>
            </a:r>
          </a:p>
        </p:txBody>
      </p:sp>
    </p:spTree>
    <p:extLst>
      <p:ext uri="{BB962C8B-B14F-4D97-AF65-F5344CB8AC3E}">
        <p14:creationId xmlns:p14="http://schemas.microsoft.com/office/powerpoint/2010/main" val="367307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15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15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15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15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5494" grpId="0"/>
      <p:bldP spid="121549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4" name="Text Box 4"/>
          <p:cNvSpPr txBox="1">
            <a:spLocks noChangeArrowheads="1"/>
          </p:cNvSpPr>
          <p:nvPr/>
        </p:nvSpPr>
        <p:spPr bwMode="auto">
          <a:xfrm>
            <a:off x="182880" y="1603474"/>
            <a:ext cx="28424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Arial Regular"/>
              </a:rPr>
              <a:t>Direct Detection:</a:t>
            </a:r>
          </a:p>
        </p:txBody>
      </p:sp>
      <p:sp>
        <p:nvSpPr>
          <p:cNvPr id="752645" name="Text Box 5"/>
          <p:cNvSpPr txBox="1">
            <a:spLocks noChangeArrowheads="1"/>
          </p:cNvSpPr>
          <p:nvPr/>
        </p:nvSpPr>
        <p:spPr bwMode="auto">
          <a:xfrm>
            <a:off x="182880" y="3142270"/>
            <a:ext cx="30828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Arial Regular"/>
              </a:rPr>
              <a:t>Indirect Detection: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2880" y="182880"/>
            <a:ext cx="87838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Arial Regular"/>
              </a:rPr>
              <a:t>There are two basic methods used to search for planets around other stars.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036" y="3367344"/>
            <a:ext cx="2366101" cy="193831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chemeClr val="hlink"/>
                </a:solidFill>
                <a:miter lim="800000"/>
                <a:headEnd type="none" w="sm" len="sm"/>
                <a:tailEnd/>
              </a14:hiddenLine>
            </a:ext>
          </a:extLst>
        </p:spPr>
      </p:pic>
      <p:pic>
        <p:nvPicPr>
          <p:cNvPr id="7" name="Picture 9" descr="hd209458lcv"/>
          <p:cNvPicPr>
            <a:picLocks noChangeAspect="1" noChangeArrowheads="1"/>
          </p:cNvPicPr>
          <p:nvPr/>
        </p:nvPicPr>
        <p:blipFill>
          <a:blip r:embed="rId4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764" y="5257533"/>
            <a:ext cx="2286000" cy="151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5353789"/>
            <a:ext cx="54890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Arial Regular"/>
              </a:rPr>
              <a:t>Observe </a:t>
            </a:r>
            <a:r>
              <a:rPr lang="en-US" sz="2400" dirty="0">
                <a:solidFill>
                  <a:schemeClr val="accent1"/>
                </a:solidFill>
                <a:latin typeface="Arial Regular"/>
              </a:rPr>
              <a:t>brief dimming </a:t>
            </a:r>
            <a:r>
              <a:rPr lang="en-US" sz="2400" dirty="0">
                <a:solidFill>
                  <a:schemeClr val="bg1"/>
                </a:solidFill>
                <a:latin typeface="Arial Regular"/>
              </a:rPr>
              <a:t>of light from the</a:t>
            </a:r>
            <a:br>
              <a:rPr lang="en-US" sz="2400" dirty="0">
                <a:solidFill>
                  <a:schemeClr val="bg1"/>
                </a:solidFill>
                <a:latin typeface="Arial Regular"/>
              </a:rPr>
            </a:br>
            <a:r>
              <a:rPr lang="en-US" sz="2400" dirty="0">
                <a:solidFill>
                  <a:schemeClr val="bg1"/>
                </a:solidFill>
                <a:latin typeface="Arial Regular"/>
              </a:rPr>
              <a:t>parent star as the planet “</a:t>
            </a:r>
            <a:r>
              <a:rPr lang="en-US" sz="2400" dirty="0">
                <a:solidFill>
                  <a:schemeClr val="accent1"/>
                </a:solidFill>
                <a:latin typeface="Arial Regular"/>
              </a:rPr>
              <a:t>transits</a:t>
            </a:r>
            <a:r>
              <a:rPr lang="en-US" sz="2400" dirty="0">
                <a:solidFill>
                  <a:schemeClr val="bg1"/>
                </a:solidFill>
                <a:latin typeface="Arial Regular"/>
              </a:rPr>
              <a:t>” </a:t>
            </a:r>
            <a:br>
              <a:rPr lang="en-US" sz="2400" dirty="0">
                <a:solidFill>
                  <a:schemeClr val="bg1"/>
                </a:solidFill>
                <a:latin typeface="Arial Regular"/>
              </a:rPr>
            </a:br>
            <a:r>
              <a:rPr lang="en-US" sz="2400" dirty="0">
                <a:solidFill>
                  <a:schemeClr val="bg1"/>
                </a:solidFill>
                <a:latin typeface="Arial Regular"/>
              </a:rPr>
              <a:t>between us and the star.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404" y="1301836"/>
            <a:ext cx="1982359" cy="19823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3711569"/>
            <a:ext cx="59170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Arial Regular"/>
              </a:rPr>
              <a:t>Observe the </a:t>
            </a:r>
            <a:r>
              <a:rPr lang="en-US" sz="2400" dirty="0">
                <a:solidFill>
                  <a:schemeClr val="accent1"/>
                </a:solidFill>
                <a:latin typeface="Arial Regular"/>
              </a:rPr>
              <a:t>orbital motions </a:t>
            </a:r>
            <a:r>
              <a:rPr lang="en-US" sz="2400" dirty="0">
                <a:solidFill>
                  <a:schemeClr val="bg1"/>
                </a:solidFill>
                <a:latin typeface="Arial Regular"/>
              </a:rPr>
              <a:t>("</a:t>
            </a:r>
            <a:r>
              <a:rPr lang="en-US" sz="2400" dirty="0">
                <a:solidFill>
                  <a:schemeClr val="accent1"/>
                </a:solidFill>
                <a:latin typeface="Arial Regular"/>
              </a:rPr>
              <a:t>wobbling</a:t>
            </a:r>
            <a:r>
              <a:rPr lang="en-US" sz="2400" dirty="0">
                <a:solidFill>
                  <a:schemeClr val="bg1"/>
                </a:solidFill>
                <a:latin typeface="Arial Regular"/>
              </a:rPr>
              <a:t>") </a:t>
            </a:r>
            <a:br>
              <a:rPr lang="en-US" sz="2400" dirty="0">
                <a:solidFill>
                  <a:schemeClr val="bg1"/>
                </a:solidFill>
                <a:latin typeface="Arial Regular"/>
              </a:rPr>
            </a:br>
            <a:r>
              <a:rPr lang="en-US" sz="2400" dirty="0">
                <a:solidFill>
                  <a:schemeClr val="bg1"/>
                </a:solidFill>
                <a:latin typeface="Arial Regular"/>
              </a:rPr>
              <a:t>of the parent star due to the (unseen)</a:t>
            </a:r>
            <a:br>
              <a:rPr lang="en-US" sz="2400" dirty="0">
                <a:solidFill>
                  <a:schemeClr val="bg1"/>
                </a:solidFill>
                <a:latin typeface="Arial Regular"/>
              </a:rPr>
            </a:br>
            <a:r>
              <a:rPr lang="en-US" sz="2400" dirty="0">
                <a:solidFill>
                  <a:schemeClr val="bg1"/>
                </a:solidFill>
                <a:latin typeface="Arial Regular"/>
              </a:rPr>
              <a:t>planet's gravity.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35C1772B-3316-CD4E-9BF0-9552F5C84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72816"/>
            <a:ext cx="63273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Arial Regular"/>
              </a:rPr>
              <a:t>Make </a:t>
            </a:r>
            <a:r>
              <a:rPr lang="en-US" sz="2400" dirty="0">
                <a:solidFill>
                  <a:schemeClr val="accent1"/>
                </a:solidFill>
                <a:latin typeface="Arial Regular"/>
              </a:rPr>
              <a:t>images</a:t>
            </a:r>
            <a:r>
              <a:rPr lang="en-US" sz="2400" dirty="0">
                <a:solidFill>
                  <a:schemeClr val="bg1"/>
                </a:solidFill>
                <a:latin typeface="Arial Regular"/>
              </a:rPr>
              <a:t> of planets orbiting other stars.  </a:t>
            </a:r>
          </a:p>
        </p:txBody>
      </p:sp>
    </p:spTree>
    <p:extLst>
      <p:ext uri="{BB962C8B-B14F-4D97-AF65-F5344CB8AC3E}">
        <p14:creationId xmlns:p14="http://schemas.microsoft.com/office/powerpoint/2010/main" val="275422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2644" grpId="0"/>
      <p:bldP spid="752645" grpId="0"/>
      <p:bldP spid="3" grpId="0"/>
      <p:bldP spid="8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182880" y="182880"/>
            <a:ext cx="877824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  <a:latin typeface="Arial Regular"/>
                <a:cs typeface="Helvetica Neue"/>
              </a:rPr>
              <a:t>How much energy is in one gram of hydrogen gas?</a:t>
            </a:r>
            <a:br>
              <a:rPr lang="en-US" sz="2800" dirty="0">
                <a:solidFill>
                  <a:srgbClr val="000000"/>
                </a:solidFill>
                <a:latin typeface="Arial Regular"/>
                <a:cs typeface="Helvetica Neue"/>
              </a:rPr>
            </a:br>
            <a:r>
              <a:rPr lang="en-US" sz="2800" dirty="0">
                <a:solidFill>
                  <a:srgbClr val="000000"/>
                </a:solidFill>
                <a:latin typeface="Arial Regular"/>
                <a:cs typeface="Helvetica Neue"/>
              </a:rPr>
              <a:t>(about 1 tablespoon at 1 atmosphere pressure)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2377440" y="1371600"/>
            <a:ext cx="554736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l" defTabSz="914400">
              <a:spcBef>
                <a:spcPct val="50000"/>
              </a:spcBef>
            </a:pPr>
            <a:r>
              <a:rPr lang="en-US" sz="2400" dirty="0">
                <a:solidFill>
                  <a:schemeClr val="accent1"/>
                </a:solidFill>
                <a:latin typeface="Arial Regular"/>
                <a:cs typeface="Helvetica Neue"/>
              </a:rPr>
              <a:t>Combustion</a:t>
            </a:r>
            <a:r>
              <a:rPr lang="en-US" sz="2400" dirty="0">
                <a:solidFill>
                  <a:srgbClr val="000000"/>
                </a:solidFill>
                <a:latin typeface="Arial Regular"/>
                <a:cs typeface="Helvetica Neue"/>
              </a:rPr>
              <a:t> (oxidization) of hydrogen:</a:t>
            </a:r>
            <a:br>
              <a:rPr lang="en-US" sz="2400" dirty="0">
                <a:solidFill>
                  <a:srgbClr val="000000"/>
                </a:solidFill>
                <a:latin typeface="Arial Regular"/>
                <a:cs typeface="Helvetica Neue"/>
              </a:rPr>
            </a:br>
            <a:r>
              <a:rPr lang="en-US" sz="2400" dirty="0">
                <a:solidFill>
                  <a:srgbClr val="000000"/>
                </a:solidFill>
                <a:latin typeface="Arial Regular"/>
                <a:cs typeface="Helvetica Neue"/>
              </a:rPr>
              <a:t>    140 </a:t>
            </a:r>
            <a:r>
              <a:rPr lang="en-US" sz="2400" dirty="0">
                <a:solidFill>
                  <a:schemeClr val="accent1"/>
                </a:solidFill>
                <a:latin typeface="Arial Regular"/>
                <a:cs typeface="Helvetica Neue"/>
              </a:rPr>
              <a:t>thousand</a:t>
            </a:r>
            <a:r>
              <a:rPr lang="en-US" sz="2400" dirty="0">
                <a:solidFill>
                  <a:srgbClr val="000000"/>
                </a:solidFill>
                <a:latin typeface="Arial Regular"/>
                <a:cs typeface="Helvetica Neue"/>
              </a:rPr>
              <a:t> joules per gram.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1405289" y="3454765"/>
            <a:ext cx="453369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l" defTabSz="914400">
              <a:spcBef>
                <a:spcPct val="50000"/>
              </a:spcBef>
            </a:pPr>
            <a:r>
              <a:rPr lang="en-US" sz="2400" dirty="0">
                <a:solidFill>
                  <a:srgbClr val="008000"/>
                </a:solidFill>
                <a:latin typeface="Arial Regular"/>
                <a:cs typeface="Helvetica Neue"/>
              </a:rPr>
              <a:t>Fusion</a:t>
            </a:r>
            <a:r>
              <a:rPr lang="en-US" sz="2400" dirty="0">
                <a:solidFill>
                  <a:schemeClr val="bg1"/>
                </a:solidFill>
                <a:latin typeface="Arial Regular"/>
                <a:cs typeface="Helvetica Neue"/>
              </a:rPr>
              <a:t> of hydrogen into helium:</a:t>
            </a:r>
            <a:br>
              <a:rPr lang="en-US" sz="2400" dirty="0">
                <a:solidFill>
                  <a:schemeClr val="bg1"/>
                </a:solidFill>
                <a:latin typeface="Arial Regular"/>
                <a:cs typeface="Helvetica Neue"/>
              </a:rPr>
            </a:br>
            <a:r>
              <a:rPr lang="en-US" sz="2400" dirty="0">
                <a:solidFill>
                  <a:schemeClr val="bg1"/>
                </a:solidFill>
                <a:latin typeface="Arial Regular"/>
                <a:cs typeface="Helvetica Neue"/>
              </a:rPr>
              <a:t>    620 </a:t>
            </a:r>
            <a:r>
              <a:rPr lang="en-US" sz="2400" dirty="0">
                <a:solidFill>
                  <a:srgbClr val="008000"/>
                </a:solidFill>
                <a:latin typeface="Arial Regular"/>
                <a:cs typeface="Helvetica Neue"/>
              </a:rPr>
              <a:t>billion</a:t>
            </a:r>
            <a:r>
              <a:rPr lang="en-US" sz="2400" dirty="0">
                <a:solidFill>
                  <a:schemeClr val="bg1"/>
                </a:solidFill>
                <a:latin typeface="Arial Regular"/>
                <a:cs typeface="Helvetica Neue"/>
              </a:rPr>
              <a:t> joules per gram.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2377441" y="5348024"/>
            <a:ext cx="554736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l" defTabSz="914400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Arial Regular"/>
                <a:cs typeface="Helvetica Neue"/>
              </a:rPr>
              <a:t>Complete </a:t>
            </a:r>
            <a:r>
              <a:rPr lang="en-US" sz="2400" dirty="0">
                <a:solidFill>
                  <a:srgbClr val="BB0000"/>
                </a:solidFill>
                <a:latin typeface="Arial Regular"/>
                <a:cs typeface="Helvetica Neue"/>
              </a:rPr>
              <a:t>matter-to-energy conversion</a:t>
            </a:r>
            <a:r>
              <a:rPr lang="en-US" sz="2400" dirty="0">
                <a:solidFill>
                  <a:schemeClr val="bg1"/>
                </a:solidFill>
                <a:latin typeface="Arial Regular"/>
                <a:cs typeface="Helvetica Neue"/>
              </a:rPr>
              <a:t>: </a:t>
            </a:r>
            <a:br>
              <a:rPr lang="en-US" sz="2400" dirty="0">
                <a:solidFill>
                  <a:schemeClr val="bg1"/>
                </a:solidFill>
                <a:latin typeface="Arial Regular"/>
                <a:cs typeface="Helvetica Neue"/>
              </a:rPr>
            </a:br>
            <a:r>
              <a:rPr lang="en-US" sz="2400" dirty="0">
                <a:solidFill>
                  <a:schemeClr val="bg1"/>
                </a:solidFill>
                <a:latin typeface="Arial Regular"/>
                <a:cs typeface="Helvetica Neue"/>
              </a:rPr>
              <a:t>    90 </a:t>
            </a:r>
            <a:r>
              <a:rPr lang="en-US" sz="2400" dirty="0">
                <a:solidFill>
                  <a:srgbClr val="BB0000"/>
                </a:solidFill>
                <a:latin typeface="Arial Regular"/>
                <a:cs typeface="Helvetica Neue"/>
              </a:rPr>
              <a:t>trillion</a:t>
            </a:r>
            <a:r>
              <a:rPr lang="en-US" sz="2400" dirty="0">
                <a:solidFill>
                  <a:schemeClr val="bg1"/>
                </a:solidFill>
                <a:latin typeface="Arial Regular"/>
                <a:cs typeface="Helvetica Neue"/>
              </a:rPr>
              <a:t> joules per gram.</a:t>
            </a:r>
          </a:p>
        </p:txBody>
      </p:sp>
      <p:pic>
        <p:nvPicPr>
          <p:cNvPr id="8" name="Picture 7" descr="emc2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5279783"/>
            <a:ext cx="2047164" cy="1371600"/>
          </a:xfrm>
          <a:prstGeom prst="rect">
            <a:avLst/>
          </a:prstGeom>
        </p:spPr>
      </p:pic>
      <p:pic>
        <p:nvPicPr>
          <p:cNvPr id="9" name="Picture 8" descr="XCOR_LH2_Engine_11-02-05_5K18-with-nozzle-416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371600"/>
            <a:ext cx="2057400" cy="1371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2880" y="2710799"/>
            <a:ext cx="15727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solidFill>
                  <a:schemeClr val="bg1"/>
                </a:solidFill>
                <a:latin typeface="Arial Regular"/>
                <a:cs typeface="Helvetica Neue"/>
              </a:rPr>
              <a:t>Mike </a:t>
            </a:r>
            <a:r>
              <a:rPr lang="en-US" sz="1200" dirty="0" err="1">
                <a:solidFill>
                  <a:schemeClr val="bg1"/>
                </a:solidFill>
                <a:latin typeface="Arial Regular"/>
                <a:cs typeface="Helvetica Neue"/>
              </a:rPr>
              <a:t>Massee</a:t>
            </a:r>
            <a:r>
              <a:rPr lang="en-US" sz="1200" dirty="0">
                <a:solidFill>
                  <a:schemeClr val="bg1"/>
                </a:solidFill>
                <a:latin typeface="Arial Regular"/>
                <a:cs typeface="Helvetica Neue"/>
              </a:rPr>
              <a:t>/XCOR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832" y="2765958"/>
            <a:ext cx="1605113" cy="2286000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37641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7"/>
          <p:cNvSpPr txBox="1">
            <a:spLocks noChangeArrowheads="1"/>
          </p:cNvSpPr>
          <p:nvPr/>
        </p:nvSpPr>
        <p:spPr bwMode="auto">
          <a:xfrm>
            <a:off x="182880" y="182880"/>
            <a:ext cx="877824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>
                <a:solidFill>
                  <a:schemeClr val="accent1"/>
                </a:solidFill>
                <a:latin typeface="Arial Regular"/>
                <a:cs typeface="Helvetica Neue"/>
              </a:rPr>
              <a:t>Matter/antimatter </a:t>
            </a:r>
            <a:r>
              <a:rPr lang="en-US" sz="2800" dirty="0">
                <a:solidFill>
                  <a:schemeClr val="bg1"/>
                </a:solidFill>
                <a:latin typeface="Arial Regular"/>
                <a:cs typeface="Helvetica Neue"/>
              </a:rPr>
              <a:t>annihilation is the most efficient energy source imaginable.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182880" y="5486400"/>
            <a:ext cx="877824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l" defTabSz="914400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Arial Regular"/>
                <a:cs typeface="Helvetica Neue"/>
              </a:rPr>
              <a:t>When </a:t>
            </a:r>
            <a:r>
              <a:rPr lang="en-US" sz="2400" dirty="0">
                <a:solidFill>
                  <a:srgbClr val="0000FF"/>
                </a:solidFill>
                <a:latin typeface="Arial Regular"/>
                <a:cs typeface="Helvetica Neue"/>
              </a:rPr>
              <a:t>matter</a:t>
            </a:r>
            <a:r>
              <a:rPr lang="en-US" sz="2400" dirty="0">
                <a:solidFill>
                  <a:schemeClr val="bg1"/>
                </a:solidFill>
                <a:latin typeface="Arial Regular"/>
                <a:cs typeface="Helvetica Neue"/>
              </a:rPr>
              <a:t> (protons &amp; electrons) and </a:t>
            </a:r>
            <a:r>
              <a:rPr lang="en-US" sz="2400" dirty="0">
                <a:solidFill>
                  <a:srgbClr val="BB0000"/>
                </a:solidFill>
                <a:latin typeface="Arial Regular"/>
                <a:cs typeface="Helvetica Neue"/>
              </a:rPr>
              <a:t>antimatter </a:t>
            </a:r>
            <a:r>
              <a:rPr lang="en-US" sz="2400" dirty="0">
                <a:solidFill>
                  <a:schemeClr val="bg1"/>
                </a:solidFill>
                <a:latin typeface="Arial Regular"/>
                <a:cs typeface="Helvetica Neue"/>
              </a:rPr>
              <a:t>(antiprotons &amp; positrons) collide, they </a:t>
            </a:r>
            <a:r>
              <a:rPr lang="en-US" sz="2400" dirty="0">
                <a:solidFill>
                  <a:srgbClr val="BB0000"/>
                </a:solidFill>
                <a:latin typeface="Arial Regular"/>
                <a:cs typeface="Helvetica Neue"/>
              </a:rPr>
              <a:t>annihilate</a:t>
            </a:r>
            <a:r>
              <a:rPr lang="en-US" sz="2400" dirty="0">
                <a:solidFill>
                  <a:schemeClr val="bg1"/>
                </a:solidFill>
                <a:latin typeface="Arial Regular"/>
                <a:cs typeface="Helvetica Neue"/>
              </a:rPr>
              <a:t> and convert 100% of their combined mass into pure energy (E=mc</a:t>
            </a:r>
            <a:r>
              <a:rPr lang="en-US" sz="2400" baseline="30000" dirty="0">
                <a:solidFill>
                  <a:schemeClr val="bg1"/>
                </a:solidFill>
                <a:latin typeface="Arial Regular"/>
                <a:cs typeface="Helvetica Neue"/>
              </a:rPr>
              <a:t>2</a:t>
            </a:r>
            <a:r>
              <a:rPr lang="en-US" sz="2400" dirty="0">
                <a:solidFill>
                  <a:schemeClr val="bg1"/>
                </a:solidFill>
                <a:latin typeface="Arial Regular"/>
                <a:cs typeface="Helvetica Neue"/>
              </a:rPr>
              <a:t>).</a:t>
            </a:r>
          </a:p>
        </p:txBody>
      </p:sp>
      <p:pic>
        <p:nvPicPr>
          <p:cNvPr id="4" name="Picture 3" descr="matter-antimatte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1" b="3187"/>
          <a:stretch/>
        </p:blipFill>
        <p:spPr>
          <a:xfrm>
            <a:off x="1481850" y="1482893"/>
            <a:ext cx="6180301" cy="365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374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7"/>
          <p:cNvSpPr txBox="1">
            <a:spLocks noChangeArrowheads="1"/>
          </p:cNvSpPr>
          <p:nvPr/>
        </p:nvSpPr>
        <p:spPr bwMode="auto">
          <a:xfrm>
            <a:off x="182880" y="182880"/>
            <a:ext cx="877824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  <a:latin typeface="Arial Regular"/>
                <a:cs typeface="Helvetica Neue"/>
              </a:rPr>
              <a:t>But, antimatter is notoriously difficult to handle (you can</a:t>
            </a:r>
            <a:r>
              <a:rPr lang="fr-FR" sz="2800" dirty="0">
                <a:solidFill>
                  <a:schemeClr val="bg1"/>
                </a:solidFill>
                <a:latin typeface="Arial Regular"/>
                <a:cs typeface="Helvetica Neue"/>
              </a:rPr>
              <a:t>not store </a:t>
            </a:r>
            <a:r>
              <a:rPr lang="fr-FR" sz="2800" dirty="0" err="1">
                <a:solidFill>
                  <a:schemeClr val="bg1"/>
                </a:solidFill>
                <a:latin typeface="Arial Regular"/>
                <a:cs typeface="Helvetica Neue"/>
              </a:rPr>
              <a:t>antimatter</a:t>
            </a:r>
            <a:r>
              <a:rPr lang="fr-FR" sz="2800" dirty="0">
                <a:solidFill>
                  <a:schemeClr val="bg1"/>
                </a:solidFill>
                <a:latin typeface="Arial Regular"/>
                <a:cs typeface="Helvetica Neue"/>
              </a:rPr>
              <a:t> in a </a:t>
            </a:r>
            <a:r>
              <a:rPr lang="fr-FR" sz="2800" dirty="0" err="1">
                <a:solidFill>
                  <a:schemeClr val="bg1"/>
                </a:solidFill>
                <a:latin typeface="Arial Regular"/>
                <a:cs typeface="Helvetica Neue"/>
              </a:rPr>
              <a:t>bottle</a:t>
            </a:r>
            <a:r>
              <a:rPr lang="fr-FR" sz="2800" dirty="0">
                <a:solidFill>
                  <a:schemeClr val="bg1"/>
                </a:solidFill>
                <a:latin typeface="Arial Regular"/>
                <a:cs typeface="Helvetica Neue"/>
              </a:rPr>
              <a:t> made of </a:t>
            </a:r>
            <a:r>
              <a:rPr lang="fr-FR" sz="2800" dirty="0" err="1">
                <a:solidFill>
                  <a:schemeClr val="bg1"/>
                </a:solidFill>
                <a:latin typeface="Arial Regular"/>
                <a:cs typeface="Helvetica Neue"/>
              </a:rPr>
              <a:t>matter</a:t>
            </a:r>
            <a:r>
              <a:rPr lang="fr-FR" sz="2800" dirty="0">
                <a:solidFill>
                  <a:schemeClr val="bg1"/>
                </a:solidFill>
                <a:latin typeface="Arial Regular"/>
                <a:cs typeface="Helvetica Neue"/>
              </a:rPr>
              <a:t>).</a:t>
            </a:r>
            <a:endParaRPr lang="en-US" sz="2800" dirty="0">
              <a:solidFill>
                <a:schemeClr val="bg1"/>
              </a:solidFill>
              <a:latin typeface="Arial Regular"/>
              <a:cs typeface="Helvetica Neue"/>
            </a:endParaRPr>
          </a:p>
        </p:txBody>
      </p:sp>
      <p:pic>
        <p:nvPicPr>
          <p:cNvPr id="3" name="Picture 2" descr="ku-x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64" y="1368593"/>
            <a:ext cx="8004473" cy="4114800"/>
          </a:xfrm>
          <a:prstGeom prst="rect">
            <a:avLst/>
          </a:prstGeom>
        </p:spPr>
      </p:pic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182880" y="5715000"/>
            <a:ext cx="849376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  <a:latin typeface="Arial Regular"/>
                <a:cs typeface="Helvetica Neue"/>
              </a:rPr>
              <a:t>Current world production of antimatter is only a few </a:t>
            </a:r>
            <a:r>
              <a:rPr lang="en-US" sz="2800" dirty="0" err="1">
                <a:solidFill>
                  <a:schemeClr val="accent1"/>
                </a:solidFill>
                <a:latin typeface="Arial Regular"/>
                <a:cs typeface="Helvetica Neue"/>
              </a:rPr>
              <a:t>nanograms</a:t>
            </a:r>
            <a:r>
              <a:rPr lang="en-US" sz="2800" dirty="0">
                <a:solidFill>
                  <a:schemeClr val="accent1"/>
                </a:solidFill>
                <a:latin typeface="Arial Regular"/>
                <a:cs typeface="Helvetica Neue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Arial Regular"/>
                <a:cs typeface="Helvetica Neue"/>
              </a:rPr>
              <a:t>(billionths of a gram) per year</a:t>
            </a:r>
            <a:r>
              <a:rPr lang="fr-FR" sz="2800" dirty="0" err="1">
                <a:solidFill>
                  <a:schemeClr val="bg1"/>
                </a:solidFill>
                <a:latin typeface="Arial Regular"/>
                <a:cs typeface="Helvetica Neue"/>
              </a:rPr>
              <a:t>.</a:t>
            </a:r>
            <a:endParaRPr lang="en-US" sz="2800" dirty="0">
              <a:solidFill>
                <a:schemeClr val="bg1"/>
              </a:solidFill>
              <a:latin typeface="Arial Regular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5554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422" name="Text Box 6"/>
          <p:cNvSpPr txBox="1">
            <a:spLocks noChangeArrowheads="1"/>
          </p:cNvSpPr>
          <p:nvPr/>
        </p:nvSpPr>
        <p:spPr bwMode="auto">
          <a:xfrm>
            <a:off x="767432" y="1483509"/>
            <a:ext cx="31181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Arial Regular"/>
              </a:rPr>
              <a:t>Project Orion (US: 1960s)</a:t>
            </a:r>
          </a:p>
        </p:txBody>
      </p:sp>
      <p:sp>
        <p:nvSpPr>
          <p:cNvPr id="1212423" name="Text Box 7"/>
          <p:cNvSpPr txBox="1">
            <a:spLocks noChangeArrowheads="1"/>
          </p:cNvSpPr>
          <p:nvPr/>
        </p:nvSpPr>
        <p:spPr bwMode="auto">
          <a:xfrm>
            <a:off x="662002" y="4734302"/>
            <a:ext cx="32496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Arial Regular"/>
              </a:rPr>
              <a:t>Nuclear Pusher-Plate drive</a:t>
            </a:r>
          </a:p>
        </p:txBody>
      </p:sp>
      <p:sp>
        <p:nvSpPr>
          <p:cNvPr id="1212426" name="Text Box 10"/>
          <p:cNvSpPr txBox="1">
            <a:spLocks noChangeArrowheads="1"/>
          </p:cNvSpPr>
          <p:nvPr/>
        </p:nvSpPr>
        <p:spPr bwMode="auto">
          <a:xfrm>
            <a:off x="612310" y="5166498"/>
            <a:ext cx="33489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 Regular"/>
                <a:sym typeface="Symbol" pitchFamily="18" charset="2"/>
              </a:rPr>
              <a:t>Alpha Centauri in 100 years</a:t>
            </a:r>
          </a:p>
        </p:txBody>
      </p:sp>
      <p:sp>
        <p:nvSpPr>
          <p:cNvPr id="1212424" name="Text Box 8"/>
          <p:cNvSpPr txBox="1">
            <a:spLocks noChangeArrowheads="1"/>
          </p:cNvSpPr>
          <p:nvPr/>
        </p:nvSpPr>
        <p:spPr bwMode="auto">
          <a:xfrm>
            <a:off x="4926021" y="2258955"/>
            <a:ext cx="357662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Arial Regular"/>
              </a:rPr>
              <a:t>Project Daedalus (UK: 1970s)</a:t>
            </a:r>
          </a:p>
        </p:txBody>
      </p:sp>
      <p:sp>
        <p:nvSpPr>
          <p:cNvPr id="1212425" name="Text Box 9"/>
          <p:cNvSpPr txBox="1">
            <a:spLocks noChangeArrowheads="1"/>
          </p:cNvSpPr>
          <p:nvPr/>
        </p:nvSpPr>
        <p:spPr bwMode="auto">
          <a:xfrm>
            <a:off x="4568555" y="5871012"/>
            <a:ext cx="42915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Arial Regular"/>
              </a:rPr>
              <a:t>Pulsed Nuclear Fusion plasma drive</a:t>
            </a:r>
          </a:p>
        </p:txBody>
      </p:sp>
      <p:sp>
        <p:nvSpPr>
          <p:cNvPr id="1212427" name="Text Box 11"/>
          <p:cNvSpPr txBox="1">
            <a:spLocks noChangeArrowheads="1"/>
          </p:cNvSpPr>
          <p:nvPr/>
        </p:nvSpPr>
        <p:spPr bwMode="auto">
          <a:xfrm>
            <a:off x="4823332" y="6271122"/>
            <a:ext cx="37819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 Regular"/>
                <a:sym typeface="Symbol" pitchFamily="18" charset="2"/>
              </a:rPr>
              <a:t>Barnard’s Star (6 </a:t>
            </a:r>
            <a:r>
              <a:rPr lang="en-US" dirty="0" err="1">
                <a:solidFill>
                  <a:srgbClr val="0000FF"/>
                </a:solidFill>
                <a:latin typeface="Arial Regular"/>
                <a:sym typeface="Symbol" pitchFamily="18" charset="2"/>
              </a:rPr>
              <a:t>ly</a:t>
            </a:r>
            <a:r>
              <a:rPr lang="en-US" dirty="0">
                <a:solidFill>
                  <a:srgbClr val="0000FF"/>
                </a:solidFill>
                <a:latin typeface="Arial Regular"/>
                <a:sym typeface="Symbol" pitchFamily="18" charset="2"/>
              </a:rPr>
              <a:t>) in 50 years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036" y="2670612"/>
            <a:ext cx="4476084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899662"/>
            <a:ext cx="4287267" cy="2834640"/>
          </a:xfrm>
          <a:prstGeom prst="rect">
            <a:avLst/>
          </a:prstGeom>
        </p:spPr>
      </p:pic>
      <p:sp>
        <p:nvSpPr>
          <p:cNvPr id="12" name="TextBox 14"/>
          <p:cNvSpPr txBox="1"/>
          <p:nvPr/>
        </p:nvSpPr>
        <p:spPr>
          <a:xfrm>
            <a:off x="143175" y="4409871"/>
            <a:ext cx="1338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2"/>
                </a:solidFill>
                <a:latin typeface="Arial Regular"/>
              </a:rPr>
              <a:t>Jim Bergmann</a:t>
            </a:r>
          </a:p>
        </p:txBody>
      </p:sp>
      <p:sp>
        <p:nvSpPr>
          <p:cNvPr id="13" name="TextBox 14"/>
          <p:cNvSpPr txBox="1"/>
          <p:nvPr/>
        </p:nvSpPr>
        <p:spPr>
          <a:xfrm>
            <a:off x="7721105" y="5551688"/>
            <a:ext cx="1199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FFFFFF"/>
                </a:solidFill>
                <a:latin typeface="Arial Regular"/>
              </a:rPr>
              <a:t>Adrian Mann</a:t>
            </a:r>
          </a:p>
        </p:txBody>
      </p:sp>
      <p:sp>
        <p:nvSpPr>
          <p:cNvPr id="2" name="Rectangle 1"/>
          <p:cNvSpPr/>
          <p:nvPr/>
        </p:nvSpPr>
        <p:spPr>
          <a:xfrm>
            <a:off x="182880" y="182880"/>
            <a:ext cx="87782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latin typeface="Arial Regular"/>
                <a:cs typeface="Helvetica Neue"/>
              </a:rPr>
              <a:t>Concepts for nuclear starships have been seriously studied (but none have been built).</a:t>
            </a:r>
          </a:p>
        </p:txBody>
      </p:sp>
    </p:spTree>
    <p:extLst>
      <p:ext uri="{BB962C8B-B14F-4D97-AF65-F5344CB8AC3E}">
        <p14:creationId xmlns:p14="http://schemas.microsoft.com/office/powerpoint/2010/main" val="37211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12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12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12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12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12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12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2422" grpId="0"/>
      <p:bldP spid="1212423" grpId="0"/>
      <p:bldP spid="1212426" grpId="0"/>
      <p:bldP spid="1212424" grpId="0"/>
      <p:bldP spid="1212425" grpId="0"/>
      <p:bldP spid="1212427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3992" name="Picture 8" descr="Solarsail_msf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907" y="3371250"/>
            <a:ext cx="4113213" cy="329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93993" name="Text Box 9"/>
          <p:cNvSpPr txBox="1">
            <a:spLocks noChangeArrowheads="1"/>
          </p:cNvSpPr>
          <p:nvPr/>
        </p:nvSpPr>
        <p:spPr bwMode="auto">
          <a:xfrm>
            <a:off x="4847907" y="6354360"/>
            <a:ext cx="12330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Arial Regular"/>
              </a:rPr>
              <a:t>NASA/MSFC</a:t>
            </a:r>
          </a:p>
        </p:txBody>
      </p:sp>
      <p:sp>
        <p:nvSpPr>
          <p:cNvPr id="1193990" name="Text Box 6"/>
          <p:cNvSpPr txBox="1">
            <a:spLocks noChangeArrowheads="1"/>
          </p:cNvSpPr>
          <p:nvPr/>
        </p:nvSpPr>
        <p:spPr bwMode="auto">
          <a:xfrm>
            <a:off x="322267" y="4548256"/>
            <a:ext cx="421301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 err="1">
                <a:solidFill>
                  <a:schemeClr val="accent1"/>
                </a:solidFill>
                <a:latin typeface="Arial Regular"/>
              </a:rPr>
              <a:t>Bussard</a:t>
            </a:r>
            <a:r>
              <a:rPr lang="en-US" dirty="0">
                <a:solidFill>
                  <a:schemeClr val="accent1"/>
                </a:solidFill>
                <a:latin typeface="Arial Regular"/>
              </a:rPr>
              <a:t> Ramjet</a:t>
            </a:r>
            <a:r>
              <a:rPr lang="en-US" dirty="0">
                <a:latin typeface="Arial Regular"/>
              </a:rPr>
              <a:t>:</a:t>
            </a:r>
          </a:p>
          <a:p>
            <a:pPr algn="l"/>
            <a:r>
              <a:rPr lang="en-US" dirty="0">
                <a:latin typeface="Arial Regular"/>
              </a:rPr>
              <a:t>   Scoop up interstellar hydrogen to</a:t>
            </a:r>
            <a:br>
              <a:rPr lang="en-US" dirty="0">
                <a:latin typeface="Arial Regular"/>
              </a:rPr>
            </a:br>
            <a:r>
              <a:rPr lang="en-US" dirty="0">
                <a:latin typeface="Arial Regular"/>
              </a:rPr>
              <a:t>   fuel nuclear fusion as you go.</a:t>
            </a:r>
          </a:p>
        </p:txBody>
      </p:sp>
      <p:sp>
        <p:nvSpPr>
          <p:cNvPr id="1193991" name="Text Box 7"/>
          <p:cNvSpPr txBox="1">
            <a:spLocks noChangeArrowheads="1"/>
          </p:cNvSpPr>
          <p:nvPr/>
        </p:nvSpPr>
        <p:spPr bwMode="auto">
          <a:xfrm>
            <a:off x="4964265" y="2355587"/>
            <a:ext cx="388049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0000FF"/>
                </a:solidFill>
                <a:latin typeface="Arial Regular"/>
              </a:rPr>
              <a:t>Light Sails</a:t>
            </a:r>
            <a:r>
              <a:rPr lang="en-US" dirty="0">
                <a:latin typeface="Arial Regular"/>
              </a:rPr>
              <a:t>:</a:t>
            </a:r>
            <a:br>
              <a:rPr lang="en-US" dirty="0">
                <a:latin typeface="Arial Regular"/>
              </a:rPr>
            </a:br>
            <a:r>
              <a:rPr lang="en-US" dirty="0">
                <a:latin typeface="Arial Regular"/>
              </a:rPr>
              <a:t>   Use photons from the Sun or </a:t>
            </a:r>
            <a:br>
              <a:rPr lang="en-US" dirty="0">
                <a:latin typeface="Arial Regular"/>
              </a:rPr>
            </a:br>
            <a:r>
              <a:rPr lang="en-US" dirty="0">
                <a:latin typeface="Arial Regular"/>
              </a:rPr>
              <a:t>   giant lasers to push your craft.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" y="1347856"/>
            <a:ext cx="4491790" cy="3200400"/>
          </a:xfrm>
          <a:prstGeom prst="rect">
            <a:avLst/>
          </a:prstGeom>
        </p:spPr>
      </p:pic>
      <p:sp>
        <p:nvSpPr>
          <p:cNvPr id="8" name="TextBox 14"/>
          <p:cNvSpPr txBox="1"/>
          <p:nvPr/>
        </p:nvSpPr>
        <p:spPr>
          <a:xfrm>
            <a:off x="3475301" y="4240479"/>
            <a:ext cx="1199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FFFFFF"/>
                </a:solidFill>
                <a:latin typeface="Arial Regular"/>
              </a:rPr>
              <a:t>Adrian Mann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880" y="182880"/>
            <a:ext cx="87782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latin typeface="Arial Regular"/>
                <a:cs typeface="Helvetica Neue"/>
              </a:rPr>
              <a:t>An alternative solution is to use means of propulsion that don’t require you to carry all of your fuel.</a:t>
            </a:r>
          </a:p>
        </p:txBody>
      </p:sp>
    </p:spTree>
    <p:extLst>
      <p:ext uri="{BB962C8B-B14F-4D97-AF65-F5344CB8AC3E}">
        <p14:creationId xmlns:p14="http://schemas.microsoft.com/office/powerpoint/2010/main" val="198162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93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93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93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93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3993" grpId="0"/>
      <p:bldP spid="1193990" grpId="0"/>
      <p:bldP spid="1193991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" y="182880"/>
            <a:ext cx="87924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Arial Regular"/>
                <a:cs typeface="Helvetica Neue"/>
              </a:rPr>
              <a:t>The Breakthrough </a:t>
            </a:r>
            <a:r>
              <a:rPr lang="en-US" sz="2800" dirty="0" err="1">
                <a:solidFill>
                  <a:schemeClr val="bg1"/>
                </a:solidFill>
                <a:latin typeface="Arial Regular"/>
                <a:cs typeface="Helvetica Neue"/>
              </a:rPr>
              <a:t>Starshot</a:t>
            </a:r>
            <a:r>
              <a:rPr lang="en-US" sz="2800" dirty="0">
                <a:solidFill>
                  <a:schemeClr val="bg1"/>
                </a:solidFill>
                <a:latin typeface="Arial Regular"/>
                <a:cs typeface="Helvetica Neue"/>
              </a:rPr>
              <a:t> Initiative is studying designs for small-scale </a:t>
            </a:r>
            <a:r>
              <a:rPr lang="en-US" sz="2800" i="1" dirty="0">
                <a:solidFill>
                  <a:schemeClr val="bg1"/>
                </a:solidFill>
                <a:latin typeface="Arial Regular"/>
                <a:cs typeface="Helvetica Neue"/>
              </a:rPr>
              <a:t>interstellar</a:t>
            </a:r>
            <a:r>
              <a:rPr lang="en-US" sz="2800" dirty="0">
                <a:solidFill>
                  <a:schemeClr val="bg1"/>
                </a:solidFill>
                <a:latin typeface="Arial Regular"/>
                <a:cs typeface="Helvetica Neue"/>
              </a:rPr>
              <a:t> light sails.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80" y="5874390"/>
            <a:ext cx="86789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Arial Regular"/>
                <a:cs typeface="Helvetica Neue"/>
              </a:rPr>
              <a:t>The goal is to design &amp; build laser-powered light-sail </a:t>
            </a:r>
            <a:r>
              <a:rPr lang="en-US" sz="2400" dirty="0" err="1">
                <a:solidFill>
                  <a:schemeClr val="bg1"/>
                </a:solidFill>
                <a:latin typeface="Arial Regular"/>
                <a:cs typeface="Helvetica Neue"/>
              </a:rPr>
              <a:t>nanocraft</a:t>
            </a:r>
            <a:br>
              <a:rPr lang="en-US" sz="2400" dirty="0">
                <a:solidFill>
                  <a:schemeClr val="bg1"/>
                </a:solidFill>
                <a:latin typeface="Arial Regular"/>
                <a:cs typeface="Helvetica Neue"/>
              </a:rPr>
            </a:br>
            <a:r>
              <a:rPr lang="en-US" sz="2400" dirty="0">
                <a:solidFill>
                  <a:schemeClr val="bg1"/>
                </a:solidFill>
                <a:latin typeface="Arial Regular"/>
                <a:cs typeface="Helvetica Neue"/>
              </a:rPr>
              <a:t>to reach Alpha Centauri in 20 years (0.2 c)</a:t>
            </a:r>
          </a:p>
        </p:txBody>
      </p:sp>
      <p:pic>
        <p:nvPicPr>
          <p:cNvPr id="2" name="Picture 1" descr="BBC_89195063_s9000315-solar_sail_spaceship-sp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404" y="1219688"/>
            <a:ext cx="6661192" cy="457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48522" y="5453134"/>
            <a:ext cx="26111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err="1">
                <a:solidFill>
                  <a:schemeClr val="bg2"/>
                </a:solidFill>
                <a:latin typeface="Arial Regular"/>
                <a:cs typeface="Helvetica Neue"/>
              </a:rPr>
              <a:t>breakthroughinitiatives.org</a:t>
            </a:r>
            <a:endParaRPr lang="en-US" sz="1600" dirty="0">
              <a:solidFill>
                <a:schemeClr val="bg2"/>
              </a:solidFill>
              <a:latin typeface="Arial Regular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63590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228" name="Rectangle 4"/>
          <p:cNvSpPr>
            <a:spLocks noChangeArrowheads="1"/>
          </p:cNvSpPr>
          <p:nvPr/>
        </p:nvSpPr>
        <p:spPr bwMode="auto">
          <a:xfrm>
            <a:off x="182880" y="5158262"/>
            <a:ext cx="8509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Arial Regular"/>
              </a:rPr>
              <a:t>The inhabited frontier would grow at </a:t>
            </a:r>
            <a:r>
              <a:rPr lang="en-US" sz="2400" dirty="0">
                <a:solidFill>
                  <a:srgbClr val="BB0000"/>
                </a:solidFill>
                <a:latin typeface="Arial Regular"/>
              </a:rPr>
              <a:t>0.1% the speed of light</a:t>
            </a:r>
            <a:r>
              <a:rPr lang="en-US" sz="2400" dirty="0">
                <a:latin typeface="Arial Regular"/>
              </a:rPr>
              <a:t>.</a:t>
            </a:r>
          </a:p>
        </p:txBody>
      </p:sp>
      <p:sp>
        <p:nvSpPr>
          <p:cNvPr id="1204231" name="Text Box 7"/>
          <p:cNvSpPr txBox="1">
            <a:spLocks noChangeArrowheads="1"/>
          </p:cNvSpPr>
          <p:nvPr/>
        </p:nvSpPr>
        <p:spPr bwMode="auto">
          <a:xfrm>
            <a:off x="182880" y="5852160"/>
            <a:ext cx="875886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Arial Regular"/>
              </a:rPr>
              <a:t>Even this relatively slow star-faring civilization could colonize an entire galaxy in </a:t>
            </a:r>
            <a:r>
              <a:rPr lang="en-US" sz="2400" dirty="0">
                <a:solidFill>
                  <a:srgbClr val="BB0000"/>
                </a:solidFill>
                <a:latin typeface="Arial Regular"/>
              </a:rPr>
              <a:t>100 million years</a:t>
            </a:r>
            <a:r>
              <a:rPr lang="en-US" sz="2400" dirty="0">
                <a:solidFill>
                  <a:srgbClr val="0000FF"/>
                </a:solidFill>
                <a:latin typeface="Arial Regular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82880" y="193040"/>
            <a:ext cx="87782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latin typeface="Arial Regular"/>
              </a:rPr>
              <a:t>Colonization can occur rapidly even using relatively slow (non-</a:t>
            </a:r>
            <a:r>
              <a:rPr lang="en-US" sz="2800" dirty="0" err="1">
                <a:latin typeface="Arial Regular"/>
              </a:rPr>
              <a:t>relativitistic</a:t>
            </a:r>
            <a:r>
              <a:rPr lang="en-US" sz="2800" dirty="0">
                <a:latin typeface="Arial Regular"/>
              </a:rPr>
              <a:t>) starships.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0" y="1497218"/>
            <a:ext cx="43833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Arial Regular"/>
              </a:rPr>
              <a:t>Build </a:t>
            </a:r>
            <a:r>
              <a:rPr lang="en-US" sz="2400" dirty="0">
                <a:solidFill>
                  <a:srgbClr val="BB0000"/>
                </a:solidFill>
                <a:latin typeface="Arial Regular"/>
              </a:rPr>
              <a:t>generation ships</a:t>
            </a:r>
            <a:r>
              <a:rPr lang="en-US" sz="2400" dirty="0">
                <a:latin typeface="Arial Regular"/>
              </a:rPr>
              <a:t> (“arks”)</a:t>
            </a:r>
            <a:br>
              <a:rPr lang="en-US" sz="2400" dirty="0">
                <a:latin typeface="Arial Regular"/>
              </a:rPr>
            </a:br>
            <a:r>
              <a:rPr lang="en-US" sz="2400" dirty="0">
                <a:latin typeface="Arial Regular"/>
              </a:rPr>
              <a:t>   that travel at </a:t>
            </a:r>
            <a:r>
              <a:rPr lang="en-US" sz="2400" dirty="0">
                <a:solidFill>
                  <a:srgbClr val="0000FF"/>
                </a:solidFill>
                <a:latin typeface="Arial Regular"/>
              </a:rPr>
              <a:t>1% c</a:t>
            </a:r>
            <a:r>
              <a:rPr lang="en-US" sz="2400" dirty="0">
                <a:latin typeface="Arial Regular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678286"/>
            <a:ext cx="44611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Arial Regular"/>
              </a:rPr>
              <a:t>It would take </a:t>
            </a:r>
            <a:r>
              <a:rPr lang="en-US" sz="2400" dirty="0">
                <a:solidFill>
                  <a:srgbClr val="0000FF"/>
                </a:solidFill>
                <a:latin typeface="Arial Regular"/>
              </a:rPr>
              <a:t>500 years </a:t>
            </a:r>
            <a:r>
              <a:rPr lang="en-US" sz="2400" dirty="0">
                <a:latin typeface="Arial Regular"/>
              </a:rPr>
              <a:t>to get</a:t>
            </a:r>
            <a:br>
              <a:rPr lang="en-US" sz="2400" dirty="0">
                <a:latin typeface="Arial Regular"/>
              </a:rPr>
            </a:br>
            <a:r>
              <a:rPr lang="en-US" sz="2400" dirty="0">
                <a:latin typeface="Arial Regular"/>
              </a:rPr>
              <a:t>   to the nearest star systems.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0" y="3859354"/>
            <a:ext cx="45175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Arial Regular"/>
              </a:rPr>
              <a:t>Wait about </a:t>
            </a:r>
            <a:r>
              <a:rPr lang="en-US" sz="2400" dirty="0">
                <a:solidFill>
                  <a:srgbClr val="0000FF"/>
                </a:solidFill>
                <a:latin typeface="Arial Regular"/>
              </a:rPr>
              <a:t>4500 years </a:t>
            </a:r>
            <a:r>
              <a:rPr lang="en-US" sz="2400" dirty="0">
                <a:latin typeface="Arial Regular"/>
              </a:rPr>
              <a:t>then</a:t>
            </a:r>
            <a:br>
              <a:rPr lang="en-US" sz="2400" dirty="0">
                <a:latin typeface="Arial Regular"/>
              </a:rPr>
            </a:br>
            <a:r>
              <a:rPr lang="en-US" sz="2400" dirty="0">
                <a:latin typeface="Arial Regular"/>
              </a:rPr>
              <a:t>   dispatch another pair of arks.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A994C4-F484-6F44-A56F-FE43F98210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5"/>
          <a:stretch/>
        </p:blipFill>
        <p:spPr>
          <a:xfrm>
            <a:off x="182880" y="1264984"/>
            <a:ext cx="429768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48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4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04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4228" grpId="0"/>
      <p:bldP spid="120423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182880" y="182880"/>
            <a:ext cx="877824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l" defTabSz="914400"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  <a:latin typeface="Arial Regular"/>
                <a:cs typeface="Helvetica Neue"/>
              </a:rPr>
              <a:t>Even if the colonized region expanded at the leisurely rate of 0.0001c, it would take only </a:t>
            </a:r>
            <a:r>
              <a:rPr lang="en-US" sz="2800" dirty="0">
                <a:solidFill>
                  <a:srgbClr val="0000FF"/>
                </a:solidFill>
                <a:latin typeface="Arial Regular"/>
                <a:cs typeface="Helvetica Neue"/>
              </a:rPr>
              <a:t>1 billion years </a:t>
            </a:r>
            <a:r>
              <a:rPr lang="en-US" sz="2800" dirty="0">
                <a:solidFill>
                  <a:schemeClr val="bg1"/>
                </a:solidFill>
                <a:latin typeface="Arial Regular"/>
                <a:cs typeface="Helvetica Neue"/>
              </a:rPr>
              <a:t>to colonize our entire galaxy.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182880" y="3102805"/>
            <a:ext cx="342371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l" defTabSz="914400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Arial Regular"/>
                <a:cs typeface="Helvetica Neue"/>
              </a:rPr>
              <a:t>Our galaxy is about</a:t>
            </a:r>
            <a:br>
              <a:rPr lang="en-US" sz="2400" dirty="0">
                <a:solidFill>
                  <a:schemeClr val="bg1"/>
                </a:solidFill>
                <a:latin typeface="Arial Regular"/>
                <a:cs typeface="Helvetica Neue"/>
              </a:rPr>
            </a:br>
            <a:r>
              <a:rPr lang="en-US" sz="2400" dirty="0">
                <a:solidFill>
                  <a:schemeClr val="accent1"/>
                </a:solidFill>
                <a:latin typeface="Arial Regular"/>
                <a:cs typeface="Helvetica Neue"/>
              </a:rPr>
              <a:t>10 billion years old</a:t>
            </a:r>
            <a:r>
              <a:rPr lang="en-US" sz="2400" dirty="0">
                <a:solidFill>
                  <a:schemeClr val="bg1"/>
                </a:solidFill>
                <a:latin typeface="Arial Regular"/>
                <a:cs typeface="Helvetica Neue"/>
              </a:rPr>
              <a:t>.</a:t>
            </a:r>
          </a:p>
        </p:txBody>
      </p:sp>
      <p:pic>
        <p:nvPicPr>
          <p:cNvPr id="5" name="Picture 4" descr="NASA_MilkyWay_20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0" y="1639860"/>
            <a:ext cx="50292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182879" y="5468732"/>
            <a:ext cx="3423717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l" defTabSz="914400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Arial Regular"/>
                <a:cs typeface="Helvetica Neue"/>
              </a:rPr>
              <a:t>More than enough time to have been colonized many times over.</a:t>
            </a:r>
          </a:p>
        </p:txBody>
      </p:sp>
    </p:spTree>
    <p:extLst>
      <p:ext uri="{BB962C8B-B14F-4D97-AF65-F5344CB8AC3E}">
        <p14:creationId xmlns:p14="http://schemas.microsoft.com/office/powerpoint/2010/main" val="97161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2" name="Rectangle 4"/>
          <p:cNvSpPr>
            <a:spLocks noGrp="1" noChangeArrowheads="1"/>
          </p:cNvSpPr>
          <p:nvPr>
            <p:ph type="title"/>
          </p:nvPr>
        </p:nvSpPr>
        <p:spPr>
          <a:xfrm>
            <a:off x="182880" y="182880"/>
            <a:ext cx="8455025" cy="949325"/>
          </a:xfrm>
        </p:spPr>
        <p:txBody>
          <a:bodyPr/>
          <a:lstStyle/>
          <a:p>
            <a:r>
              <a:rPr lang="en-US" sz="2800" i="1" dirty="0">
                <a:solidFill>
                  <a:schemeClr val="accent1"/>
                </a:solidFill>
              </a:rPr>
              <a:t>Direct Detection</a:t>
            </a:r>
            <a:r>
              <a:rPr lang="en-US" sz="2800" dirty="0">
                <a:solidFill>
                  <a:schemeClr val="bg1"/>
                </a:solidFill>
              </a:rPr>
              <a:t> has only recently become possible with adaptive optics and space telescopes.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556" y="1340527"/>
            <a:ext cx="5284088" cy="525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" y="5444101"/>
            <a:ext cx="278513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Arial Regular"/>
              </a:rPr>
              <a:t>Some are probably</a:t>
            </a:r>
            <a:br>
              <a:rPr lang="en-US" sz="2400" dirty="0">
                <a:solidFill>
                  <a:schemeClr val="bg1"/>
                </a:solidFill>
                <a:latin typeface="Arial Regular"/>
              </a:rPr>
            </a:br>
            <a:r>
              <a:rPr lang="en-US" sz="2400" dirty="0">
                <a:solidFill>
                  <a:schemeClr val="bg1"/>
                </a:solidFill>
                <a:latin typeface="Arial Regular"/>
              </a:rPr>
              <a:t>just failed stars… </a:t>
            </a:r>
            <a:br>
              <a:rPr lang="en-US" sz="2400" dirty="0">
                <a:solidFill>
                  <a:schemeClr val="bg1"/>
                </a:solidFill>
                <a:latin typeface="Arial Regular"/>
              </a:rPr>
            </a:br>
            <a:r>
              <a:rPr lang="en-US" sz="2400" dirty="0">
                <a:solidFill>
                  <a:schemeClr val="bg1"/>
                </a:solidFill>
                <a:latin typeface="Arial Regular"/>
              </a:rPr>
              <a:t>(brown dwarfs)</a:t>
            </a:r>
          </a:p>
        </p:txBody>
      </p:sp>
      <p:sp>
        <p:nvSpPr>
          <p:cNvPr id="5" name="TextBox 14"/>
          <p:cNvSpPr txBox="1"/>
          <p:nvPr/>
        </p:nvSpPr>
        <p:spPr>
          <a:xfrm>
            <a:off x="3701791" y="6273997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  <a:latin typeface="Arial Regular"/>
              </a:rPr>
              <a:t>ESO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80" y="1461147"/>
            <a:ext cx="35381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Arial Regular"/>
              </a:rPr>
              <a:t>Challenge:</a:t>
            </a:r>
          </a:p>
          <a:p>
            <a:pPr algn="l"/>
            <a:r>
              <a:rPr lang="en-US" sz="2400" dirty="0">
                <a:solidFill>
                  <a:schemeClr val="bg1"/>
                </a:solidFill>
                <a:latin typeface="Arial Regular"/>
              </a:rPr>
              <a:t>  Finding a faint planet in</a:t>
            </a:r>
            <a:br>
              <a:rPr lang="en-US" sz="2400" dirty="0">
                <a:solidFill>
                  <a:schemeClr val="bg1"/>
                </a:solidFill>
                <a:latin typeface="Arial Regular"/>
              </a:rPr>
            </a:br>
            <a:r>
              <a:rPr lang="en-US" sz="2400" dirty="0">
                <a:solidFill>
                  <a:schemeClr val="bg1"/>
                </a:solidFill>
                <a:latin typeface="Arial Regular"/>
              </a:rPr>
              <a:t>  the glare of its parent </a:t>
            </a:r>
            <a:br>
              <a:rPr lang="en-US" sz="2400" dirty="0">
                <a:solidFill>
                  <a:schemeClr val="bg1"/>
                </a:solidFill>
                <a:latin typeface="Arial Regular"/>
              </a:rPr>
            </a:br>
            <a:r>
              <a:rPr lang="en-US" sz="2400" dirty="0">
                <a:solidFill>
                  <a:schemeClr val="bg1"/>
                </a:solidFill>
                <a:latin typeface="Arial Regular"/>
              </a:rPr>
              <a:t>  star.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80" y="3359749"/>
            <a:ext cx="35397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Arial Regular"/>
              </a:rPr>
              <a:t>Only 44 exoplanets</a:t>
            </a:r>
            <a:br>
              <a:rPr lang="en-US" sz="2400" dirty="0">
                <a:solidFill>
                  <a:schemeClr val="bg1"/>
                </a:solidFill>
                <a:latin typeface="Arial Regular"/>
              </a:rPr>
            </a:br>
            <a:r>
              <a:rPr lang="en-US" sz="2400" dirty="0">
                <a:solidFill>
                  <a:schemeClr val="bg1"/>
                </a:solidFill>
                <a:latin typeface="Arial Regular"/>
              </a:rPr>
              <a:t>have been discovered</a:t>
            </a:r>
            <a:br>
              <a:rPr lang="en-US" sz="2400" dirty="0">
                <a:solidFill>
                  <a:schemeClr val="bg1"/>
                </a:solidFill>
                <a:latin typeface="Arial Regular"/>
              </a:rPr>
            </a:br>
            <a:r>
              <a:rPr lang="en-US" sz="2400" dirty="0">
                <a:solidFill>
                  <a:schemeClr val="bg1"/>
                </a:solidFill>
                <a:latin typeface="Arial Regular"/>
              </a:rPr>
              <a:t>by direct imaging to date</a:t>
            </a:r>
          </a:p>
        </p:txBody>
      </p:sp>
      <p:pic>
        <p:nvPicPr>
          <p:cNvPr id="4" name="Picture 3" descr="BetaPictoris_b_GPI_Gemini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78477" y="4576631"/>
            <a:ext cx="2821731" cy="220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7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11042" y="1297908"/>
            <a:ext cx="8249792" cy="2665412"/>
            <a:chOff x="411042" y="1000614"/>
            <a:chExt cx="8249792" cy="2665412"/>
          </a:xfrm>
        </p:grpSpPr>
        <p:pic>
          <p:nvPicPr>
            <p:cNvPr id="34" name="Picture 17" descr="abslin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1304" y="1594504"/>
              <a:ext cx="4546600" cy="6000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7" descr="abslin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727" y="2347402"/>
              <a:ext cx="4546600" cy="6000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 Box 27"/>
            <p:cNvSpPr txBox="1">
              <a:spLocks noChangeArrowheads="1"/>
            </p:cNvSpPr>
            <p:nvPr/>
          </p:nvSpPr>
          <p:spPr bwMode="auto">
            <a:xfrm>
              <a:off x="1590601" y="1105770"/>
              <a:ext cx="324479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hlink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Regular"/>
                  <a:ea typeface="ＭＳ Ｐゴシック" charset="0"/>
                </a:rPr>
                <a:t>Star</a:t>
              </a:r>
              <a:r>
                <a:rPr lang="en-US" kern="0" dirty="0">
                  <a:solidFill>
                    <a:schemeClr val="bg1"/>
                  </a:solidFill>
                  <a:latin typeface="Arial Regular"/>
                  <a:ea typeface="ＭＳ Ｐゴシック" charset="0"/>
                </a:rPr>
                <a:t>’</a:t>
              </a:r>
              <a:r>
                <a:rPr kumimoji="0" lang="en-US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Regular"/>
                  <a:ea typeface="ＭＳ Ｐゴシック" charset="0"/>
                </a:rPr>
                <a:t>s spectrum </a:t>
              </a:r>
              <a:r>
                <a:rPr kumimoji="0" lang="en-US" u="none" strike="noStrike" kern="0" cap="none" spc="0" normalizeH="0" baseline="0" noProof="0" dirty="0">
                  <a:ln>
                    <a:noFill/>
                  </a:ln>
                  <a:solidFill>
                    <a:srgbClr val="BB0000"/>
                  </a:solidFill>
                  <a:effectLst/>
                  <a:uLnTx/>
                  <a:uFillTx/>
                  <a:latin typeface="Arial Regular"/>
                  <a:ea typeface="ＭＳ Ｐゴシック" charset="0"/>
                </a:rPr>
                <a:t>red-shifted</a:t>
              </a:r>
            </a:p>
          </p:txBody>
        </p:sp>
        <p:sp>
          <p:nvSpPr>
            <p:cNvPr id="17" name="Line 34"/>
            <p:cNvSpPr>
              <a:spLocks noChangeShapeType="1"/>
            </p:cNvSpPr>
            <p:nvPr/>
          </p:nvSpPr>
          <p:spPr bwMode="auto">
            <a:xfrm>
              <a:off x="7360308" y="1927664"/>
              <a:ext cx="811213" cy="0"/>
            </a:xfrm>
            <a:prstGeom prst="line">
              <a:avLst/>
            </a:prstGeom>
            <a:noFill/>
            <a:ln w="38100">
              <a:solidFill>
                <a:srgbClr val="BB0000"/>
              </a:solidFill>
              <a:round/>
              <a:headEnd type="none" w="sm" len="sm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egular"/>
                <a:ea typeface="ＭＳ Ｐゴシック" charset="0"/>
              </a:endParaRPr>
            </a:p>
          </p:txBody>
        </p:sp>
        <p:sp>
          <p:nvSpPr>
            <p:cNvPr id="18" name="Text Box 35"/>
            <p:cNvSpPr txBox="1">
              <a:spLocks noChangeArrowheads="1"/>
            </p:cNvSpPr>
            <p:nvPr/>
          </p:nvSpPr>
          <p:spPr bwMode="auto">
            <a:xfrm>
              <a:off x="7157015" y="1319701"/>
              <a:ext cx="38985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Regular"/>
                  <a:ea typeface="ＭＳ Ｐゴシック" charset="0"/>
                </a:rPr>
                <a:t>S</a:t>
              </a:r>
              <a:endParaRPr kumimoji="0" lang="en-US" sz="240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egular"/>
                <a:ea typeface="ＭＳ Ｐゴシック" charset="0"/>
              </a:endParaRPr>
            </a:p>
          </p:txBody>
        </p:sp>
        <p:sp>
          <p:nvSpPr>
            <p:cNvPr id="19" name="Text Box 38"/>
            <p:cNvSpPr txBox="1">
              <a:spLocks noChangeArrowheads="1"/>
            </p:cNvSpPr>
            <p:nvPr/>
          </p:nvSpPr>
          <p:spPr bwMode="auto">
            <a:xfrm>
              <a:off x="7168354" y="3106259"/>
              <a:ext cx="36717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Regular"/>
                  <a:ea typeface="ＭＳ Ｐゴシック" charset="0"/>
                </a:rPr>
                <a:t>p</a:t>
              </a:r>
              <a:endParaRPr kumimoji="0" lang="en-US" sz="240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egular"/>
                <a:ea typeface="ＭＳ Ｐゴシック" charset="0"/>
              </a:endParaRPr>
            </a:p>
          </p:txBody>
        </p:sp>
        <p:sp>
          <p:nvSpPr>
            <p:cNvPr id="24" name="Oval 11"/>
            <p:cNvSpPr>
              <a:spLocks noChangeArrowheads="1"/>
            </p:cNvSpPr>
            <p:nvPr/>
          </p:nvSpPr>
          <p:spPr bwMode="auto">
            <a:xfrm flipV="1">
              <a:off x="6043047" y="1000614"/>
              <a:ext cx="2617787" cy="2617788"/>
            </a:xfrm>
            <a:prstGeom prst="ellipse">
              <a:avLst/>
            </a:prstGeom>
            <a:noFill/>
            <a:ln w="12700" cmpd="sng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egular"/>
                <a:ea typeface="ＭＳ Ｐゴシック" charset="0"/>
              </a:endParaRPr>
            </a:p>
          </p:txBody>
        </p:sp>
        <p:sp>
          <p:nvSpPr>
            <p:cNvPr id="25" name="Oval 12"/>
            <p:cNvSpPr>
              <a:spLocks noChangeArrowheads="1"/>
            </p:cNvSpPr>
            <p:nvPr/>
          </p:nvSpPr>
          <p:spPr bwMode="auto">
            <a:xfrm flipV="1">
              <a:off x="6970940" y="1927714"/>
              <a:ext cx="762000" cy="762000"/>
            </a:xfrm>
            <a:prstGeom prst="ellipse">
              <a:avLst/>
            </a:prstGeom>
            <a:noFill/>
            <a:ln w="12700" cmpd="sng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egular"/>
                <a:ea typeface="ＭＳ Ｐゴシック" charset="0"/>
              </a:endParaRPr>
            </a:p>
          </p:txBody>
        </p:sp>
        <p:sp>
          <p:nvSpPr>
            <p:cNvPr id="27" name="AutoShape 15"/>
            <p:cNvSpPr>
              <a:spLocks noChangeArrowheads="1"/>
            </p:cNvSpPr>
            <p:nvPr/>
          </p:nvSpPr>
          <p:spPr bwMode="auto">
            <a:xfrm flipV="1">
              <a:off x="7290822" y="2254739"/>
              <a:ext cx="122237" cy="122238"/>
            </a:xfrm>
            <a:prstGeom prst="flowChartOr">
              <a:avLst/>
            </a:prstGeom>
            <a:noFill/>
            <a:ln w="12700" cmpd="sng">
              <a:solidFill>
                <a:srgbClr val="008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egular"/>
                <a:ea typeface="ＭＳ Ｐゴシック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>
              <a:off x="2322804" y="1468431"/>
              <a:ext cx="0" cy="1671384"/>
            </a:xfrm>
            <a:prstGeom prst="line">
              <a:avLst/>
            </a:prstGeom>
            <a:solidFill>
              <a:schemeClr val="accent1"/>
            </a:solidFill>
            <a:ln w="34925" cap="rnd" cmpd="sng" algn="ctr">
              <a:solidFill>
                <a:schemeClr val="bg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4650471" y="1468431"/>
              <a:ext cx="0" cy="1671384"/>
            </a:xfrm>
            <a:prstGeom prst="line">
              <a:avLst/>
            </a:prstGeom>
            <a:solidFill>
              <a:schemeClr val="accent1"/>
            </a:solidFill>
            <a:ln w="34925" cap="rnd" cmpd="sng" algn="ctr">
              <a:solidFill>
                <a:schemeClr val="bg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1540561" y="1468431"/>
              <a:ext cx="0" cy="1671384"/>
            </a:xfrm>
            <a:prstGeom prst="line">
              <a:avLst/>
            </a:prstGeom>
            <a:solidFill>
              <a:schemeClr val="accent1"/>
            </a:solidFill>
            <a:ln w="34925" cap="rnd" cmpd="sng" algn="ctr">
              <a:solidFill>
                <a:schemeClr val="bg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" name="Oval 45"/>
            <p:cNvSpPr>
              <a:spLocks noChangeAspect="1" noChangeArrowheads="1"/>
            </p:cNvSpPr>
            <p:nvPr/>
          </p:nvSpPr>
          <p:spPr bwMode="auto">
            <a:xfrm>
              <a:off x="7164615" y="1746739"/>
              <a:ext cx="374650" cy="374650"/>
            </a:xfrm>
            <a:prstGeom prst="ellipse">
              <a:avLst/>
            </a:prstGeom>
            <a:gradFill rotWithShape="0">
              <a:gsLst>
                <a:gs pos="0">
                  <a:srgbClr val="FFDA34"/>
                </a:gs>
                <a:gs pos="100000">
                  <a:srgbClr val="FFDA34">
                    <a:gamma/>
                    <a:shade val="76078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tx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egular"/>
                <a:ea typeface="ＭＳ Ｐゴシック" charset="0"/>
              </a:endParaRPr>
            </a:p>
          </p:txBody>
        </p:sp>
        <p:sp>
          <p:nvSpPr>
            <p:cNvPr id="36" name="Line 37"/>
            <p:cNvSpPr>
              <a:spLocks noChangeShapeType="1"/>
            </p:cNvSpPr>
            <p:nvPr/>
          </p:nvSpPr>
          <p:spPr bwMode="auto">
            <a:xfrm flipH="1">
              <a:off x="5896531" y="3620038"/>
              <a:ext cx="1450975" cy="0"/>
            </a:xfrm>
            <a:prstGeom prst="line">
              <a:avLst/>
            </a:prstGeom>
            <a:noFill/>
            <a:ln w="19050" cmpd="sng">
              <a:solidFill>
                <a:schemeClr val="accent6"/>
              </a:solidFill>
              <a:round/>
              <a:headEnd type="none" w="sm" len="sm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egular"/>
                <a:ea typeface="ＭＳ Ｐゴシック" charset="0"/>
              </a:endParaRPr>
            </a:p>
          </p:txBody>
        </p:sp>
        <p:sp>
          <p:nvSpPr>
            <p:cNvPr id="37" name="Oval 44"/>
            <p:cNvSpPr>
              <a:spLocks noChangeAspect="1" noChangeArrowheads="1"/>
            </p:cNvSpPr>
            <p:nvPr/>
          </p:nvSpPr>
          <p:spPr bwMode="auto">
            <a:xfrm>
              <a:off x="7301934" y="3567601"/>
              <a:ext cx="100013" cy="98425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FF3300">
                    <a:gamma/>
                    <a:shade val="76078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CC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egular"/>
                <a:ea typeface="ＭＳ Ｐゴシック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11042" y="1696839"/>
              <a:ext cx="5694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800" dirty="0" err="1">
                  <a:solidFill>
                    <a:schemeClr val="bg1"/>
                  </a:solidFill>
                  <a:latin typeface="Arial Regular"/>
                </a:rPr>
                <a:t>obs</a:t>
              </a:r>
              <a:endParaRPr lang="en-US" sz="1800" dirty="0">
                <a:solidFill>
                  <a:schemeClr val="bg1"/>
                </a:solidFill>
                <a:latin typeface="Arial Regular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11044" y="2496201"/>
              <a:ext cx="5694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800" dirty="0">
                  <a:solidFill>
                    <a:schemeClr val="bg1"/>
                  </a:solidFill>
                  <a:latin typeface="Arial Regular"/>
                </a:rPr>
                <a:t>rest</a:t>
              </a:r>
            </a:p>
          </p:txBody>
        </p:sp>
      </p:grpSp>
      <p:sp>
        <p:nvSpPr>
          <p:cNvPr id="38" name="Rectangle 37"/>
          <p:cNvSpPr/>
          <p:nvPr/>
        </p:nvSpPr>
        <p:spPr>
          <a:xfrm>
            <a:off x="182879" y="182880"/>
            <a:ext cx="87782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Arial Regular"/>
                <a:cs typeface="Helvetica Neue"/>
              </a:rPr>
              <a:t>The </a:t>
            </a:r>
            <a:r>
              <a:rPr lang="en-US" sz="2800" dirty="0">
                <a:solidFill>
                  <a:schemeClr val="accent1"/>
                </a:solidFill>
                <a:latin typeface="Arial Regular"/>
                <a:cs typeface="Helvetica Neue"/>
              </a:rPr>
              <a:t>Doppler Wobble</a:t>
            </a:r>
            <a:r>
              <a:rPr lang="en-US" sz="2800" dirty="0">
                <a:solidFill>
                  <a:schemeClr val="bg1"/>
                </a:solidFill>
                <a:latin typeface="Arial Regular"/>
                <a:cs typeface="Helvetica Neue"/>
              </a:rPr>
              <a:t> or </a:t>
            </a:r>
            <a:r>
              <a:rPr lang="en-US" sz="2800" dirty="0">
                <a:solidFill>
                  <a:schemeClr val="accent1"/>
                </a:solidFill>
                <a:latin typeface="Arial Regular"/>
                <a:cs typeface="Helvetica Neue"/>
              </a:rPr>
              <a:t>Radial Velocity</a:t>
            </a:r>
            <a:r>
              <a:rPr lang="en-US" sz="2800" dirty="0">
                <a:solidFill>
                  <a:schemeClr val="bg1"/>
                </a:solidFill>
                <a:latin typeface="Arial Regular"/>
                <a:cs typeface="Helvetica Neue"/>
              </a:rPr>
              <a:t> (RV) method measures orbital motions using the Doppler Effect.</a:t>
            </a:r>
            <a:endParaRPr lang="en-US" sz="2800" dirty="0">
              <a:latin typeface="Arial Regular"/>
              <a:cs typeface="Helvetica Neue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C1DCAA2-CBCD-BC45-851C-5617CCB79567}"/>
              </a:ext>
            </a:extLst>
          </p:cNvPr>
          <p:cNvGrpSpPr/>
          <p:nvPr/>
        </p:nvGrpSpPr>
        <p:grpSpPr>
          <a:xfrm>
            <a:off x="182879" y="3933713"/>
            <a:ext cx="8633113" cy="2808315"/>
            <a:chOff x="182879" y="3933713"/>
            <a:chExt cx="8633113" cy="280831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A1DE88A-DB5A-914F-98FB-20EE89F5ADC2}"/>
                </a:ext>
              </a:extLst>
            </p:cNvPr>
            <p:cNvGrpSpPr/>
            <p:nvPr/>
          </p:nvGrpSpPr>
          <p:grpSpPr>
            <a:xfrm>
              <a:off x="435638" y="4071852"/>
              <a:ext cx="8380354" cy="2670176"/>
              <a:chOff x="435638" y="4071852"/>
              <a:chExt cx="8380354" cy="2670176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35638" y="4124240"/>
                <a:ext cx="8380354" cy="2617788"/>
                <a:chOff x="435638" y="4124240"/>
                <a:chExt cx="8380354" cy="2617788"/>
              </a:xfrm>
            </p:grpSpPr>
            <p:pic>
              <p:nvPicPr>
                <p:cNvPr id="42" name="Picture 17" descr="absline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91042" y="5606819"/>
                  <a:ext cx="4546600" cy="600075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7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6540298" y="5826089"/>
                  <a:ext cx="811212" cy="0"/>
                </a:xfrm>
                <a:prstGeom prst="line">
                  <a:avLst/>
                </a:prstGeom>
                <a:noFill/>
                <a:ln w="38100">
                  <a:solidFill>
                    <a:srgbClr val="00FFFF"/>
                  </a:solidFill>
                  <a:round/>
                  <a:headEnd type="none" w="sm" len="sm"/>
                  <a:tailEnd type="arrow" w="lg" len="lg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 Regular"/>
                    <a:ea typeface="ＭＳ Ｐゴシック" charset="0"/>
                  </a:endParaRPr>
                </a:p>
              </p:txBody>
            </p:sp>
            <p:sp>
              <p:nvSpPr>
                <p:cNvPr id="4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157015" y="5940340"/>
                  <a:ext cx="389851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 Regular"/>
                      <a:ea typeface="ＭＳ Ｐゴシック" charset="0"/>
                    </a:rPr>
                    <a:t>S</a:t>
                  </a:r>
                  <a:endParaRPr kumimoji="0" lang="en-US" sz="2400" u="none" strike="noStrike" kern="0" cap="none" spc="0" normalizeH="0" baseline="-2500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 Regular"/>
                    <a:ea typeface="ＭＳ Ｐゴシック" charset="0"/>
                  </a:endParaRPr>
                </a:p>
              </p:txBody>
            </p:sp>
            <p:sp>
              <p:nvSpPr>
                <p:cNvPr id="49" name="Oval 11"/>
                <p:cNvSpPr>
                  <a:spLocks noChangeArrowheads="1"/>
                </p:cNvSpPr>
                <p:nvPr/>
              </p:nvSpPr>
              <p:spPr bwMode="auto">
                <a:xfrm flipV="1">
                  <a:off x="6043047" y="4124240"/>
                  <a:ext cx="2617787" cy="2617788"/>
                </a:xfrm>
                <a:prstGeom prst="ellipse">
                  <a:avLst/>
                </a:prstGeom>
                <a:noFill/>
                <a:ln w="12700" cmpd="sng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 Regular"/>
                    <a:ea typeface="ＭＳ Ｐゴシック" charset="0"/>
                  </a:endParaRPr>
                </a:p>
              </p:txBody>
            </p:sp>
            <p:sp>
              <p:nvSpPr>
                <p:cNvPr id="50" name="Oval 12"/>
                <p:cNvSpPr>
                  <a:spLocks noChangeArrowheads="1"/>
                </p:cNvSpPr>
                <p:nvPr/>
              </p:nvSpPr>
              <p:spPr bwMode="auto">
                <a:xfrm flipV="1">
                  <a:off x="6970940" y="5051340"/>
                  <a:ext cx="762000" cy="762000"/>
                </a:xfrm>
                <a:prstGeom prst="ellipse">
                  <a:avLst/>
                </a:prstGeom>
                <a:noFill/>
                <a:ln w="12700" cmpd="sng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 Regular"/>
                    <a:ea typeface="ＭＳ Ｐゴシック" charset="0"/>
                  </a:endParaRPr>
                </a:p>
              </p:txBody>
            </p:sp>
            <p:sp>
              <p:nvSpPr>
                <p:cNvPr id="51" name="Oval 14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7164615" y="5616490"/>
                  <a:ext cx="374650" cy="37465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DA34"/>
                    </a:gs>
                    <a:gs pos="100000">
                      <a:srgbClr val="FFDA34">
                        <a:gamma/>
                        <a:shade val="76078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8100">
                      <a:solidFill>
                        <a:schemeClr val="tx2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 Regular"/>
                    <a:ea typeface="ＭＳ Ｐゴシック" charset="0"/>
                  </a:endParaRPr>
                </a:p>
              </p:txBody>
            </p:sp>
            <p:sp>
              <p:nvSpPr>
                <p:cNvPr id="52" name="AutoShape 15"/>
                <p:cNvSpPr>
                  <a:spLocks noChangeArrowheads="1"/>
                </p:cNvSpPr>
                <p:nvPr/>
              </p:nvSpPr>
              <p:spPr bwMode="auto">
                <a:xfrm flipV="1">
                  <a:off x="7290822" y="5378365"/>
                  <a:ext cx="122237" cy="122238"/>
                </a:xfrm>
                <a:prstGeom prst="flowChartOr">
                  <a:avLst/>
                </a:prstGeom>
                <a:noFill/>
                <a:ln w="12700" cmpd="sng">
                  <a:solidFill>
                    <a:srgbClr val="008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 Regular"/>
                    <a:ea typeface="ＭＳ Ｐゴシック" charset="0"/>
                  </a:endParaRPr>
                </a:p>
              </p:txBody>
            </p:sp>
            <p:sp>
              <p:nvSpPr>
                <p:cNvPr id="53" name="Line 23"/>
                <p:cNvSpPr>
                  <a:spLocks noChangeShapeType="1"/>
                </p:cNvSpPr>
                <p:nvPr/>
              </p:nvSpPr>
              <p:spPr bwMode="auto">
                <a:xfrm>
                  <a:off x="7365017" y="4127415"/>
                  <a:ext cx="1450975" cy="0"/>
                </a:xfrm>
                <a:prstGeom prst="line">
                  <a:avLst/>
                </a:prstGeom>
                <a:noFill/>
                <a:ln w="19050" cmpd="sng">
                  <a:solidFill>
                    <a:srgbClr val="BB0000"/>
                  </a:solidFill>
                  <a:round/>
                  <a:headEnd type="none" w="sm" len="sm"/>
                  <a:tailEnd type="arrow" w="lg" len="lg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 Regular"/>
                    <a:ea typeface="ＭＳ Ｐゴシック" charset="0"/>
                  </a:endParaRPr>
                </a:p>
              </p:txBody>
            </p:sp>
            <p:sp>
              <p:nvSpPr>
                <p:cNvPr id="54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592607" y="4326509"/>
                  <a:ext cx="3490730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28575">
                      <a:solidFill>
                        <a:schemeClr val="hlink"/>
                      </a:solidFill>
                      <a:miter lim="800000"/>
                      <a:headEnd type="none" w="sm" len="sm"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 Regular"/>
                      <a:ea typeface="ＭＳ Ｐゴシック" charset="0"/>
                    </a:rPr>
                    <a:t>Star</a:t>
                  </a:r>
                  <a:r>
                    <a:rPr lang="en-US" kern="0" dirty="0">
                      <a:solidFill>
                        <a:schemeClr val="bg1"/>
                      </a:solidFill>
                      <a:latin typeface="Arial Regular"/>
                      <a:ea typeface="ＭＳ Ｐゴシック" charset="0"/>
                    </a:rPr>
                    <a:t>’</a:t>
                  </a:r>
                  <a:r>
                    <a:rPr kumimoji="0" lang="en-US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 Regular"/>
                      <a:ea typeface="ＭＳ Ｐゴシック" charset="0"/>
                    </a:rPr>
                    <a:t>s </a:t>
                  </a:r>
                  <a:r>
                    <a:rPr kumimoji="0" lang="en-US" u="none" strike="noStrike" kern="0" cap="none" spc="0" normalizeH="0" baseline="0" noProof="0" dirty="0" err="1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 Regular"/>
                      <a:ea typeface="ＭＳ Ｐゴシック" charset="0"/>
                    </a:rPr>
                    <a:t>spectru</a:t>
                  </a:r>
                  <a:r>
                    <a:rPr lang="en-US" kern="0" dirty="0">
                      <a:solidFill>
                        <a:schemeClr val="bg1"/>
                      </a:solidFill>
                      <a:latin typeface="Arial Regular"/>
                      <a:ea typeface="ＭＳ Ｐゴシック" charset="0"/>
                    </a:rPr>
                    <a:t>m </a:t>
                  </a:r>
                  <a:r>
                    <a:rPr lang="en-US" kern="0" dirty="0">
                      <a:solidFill>
                        <a:srgbClr val="0000FF"/>
                      </a:solidFill>
                      <a:latin typeface="Arial Regular"/>
                      <a:ea typeface="ＭＳ Ｐゴシック" charset="0"/>
                    </a:rPr>
                    <a:t>blue-shifted</a:t>
                  </a:r>
                  <a:endParaRPr kumimoji="0" lang="en-US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 Regular"/>
                    <a:ea typeface="ＭＳ Ｐゴシック" charset="0"/>
                  </a:endParaRPr>
                </a:p>
              </p:txBody>
            </p:sp>
            <p:pic>
              <p:nvPicPr>
                <p:cNvPr id="58" name="Picture 17" descr="absline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91658" y="4873248"/>
                  <a:ext cx="4546600" cy="600075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8" name="TextBox 67"/>
                <p:cNvSpPr txBox="1"/>
                <p:nvPr/>
              </p:nvSpPr>
              <p:spPr>
                <a:xfrm>
                  <a:off x="435638" y="4956256"/>
                  <a:ext cx="56945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sz="1800" dirty="0" err="1">
                      <a:solidFill>
                        <a:schemeClr val="bg1"/>
                      </a:solidFill>
                      <a:latin typeface="Arial Regular"/>
                    </a:rPr>
                    <a:t>obs</a:t>
                  </a:r>
                  <a:endParaRPr lang="en-US" sz="1800" dirty="0">
                    <a:solidFill>
                      <a:schemeClr val="bg1"/>
                    </a:solidFill>
                    <a:latin typeface="Arial Regular"/>
                  </a:endParaRPr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499541" y="5723669"/>
                  <a:ext cx="56945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sz="1800" dirty="0">
                      <a:solidFill>
                        <a:schemeClr val="bg1"/>
                      </a:solidFill>
                      <a:latin typeface="Arial Regular"/>
                    </a:rPr>
                    <a:t>rest</a:t>
                  </a:r>
                </a:p>
              </p:txBody>
            </p:sp>
            <p:cxnSp>
              <p:nvCxnSpPr>
                <p:cNvPr id="55" name="Straight Connector 54"/>
                <p:cNvCxnSpPr/>
                <p:nvPr/>
              </p:nvCxnSpPr>
              <p:spPr bwMode="auto">
                <a:xfrm>
                  <a:off x="2531119" y="4737658"/>
                  <a:ext cx="0" cy="1671384"/>
                </a:xfrm>
                <a:prstGeom prst="line">
                  <a:avLst/>
                </a:prstGeom>
                <a:solidFill>
                  <a:schemeClr val="accent1"/>
                </a:solidFill>
                <a:ln w="34925" cap="rnd" cmpd="sng" algn="ctr">
                  <a:solidFill>
                    <a:schemeClr val="bg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6" name="Straight Connector 55"/>
                <p:cNvCxnSpPr/>
                <p:nvPr/>
              </p:nvCxnSpPr>
              <p:spPr bwMode="auto">
                <a:xfrm>
                  <a:off x="4858786" y="4737658"/>
                  <a:ext cx="0" cy="1671384"/>
                </a:xfrm>
                <a:prstGeom prst="line">
                  <a:avLst/>
                </a:prstGeom>
                <a:solidFill>
                  <a:schemeClr val="accent1"/>
                </a:solidFill>
                <a:ln w="34925" cap="rnd" cmpd="sng" algn="ctr">
                  <a:solidFill>
                    <a:schemeClr val="bg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7" name="Straight Connector 56"/>
                <p:cNvCxnSpPr/>
                <p:nvPr/>
              </p:nvCxnSpPr>
              <p:spPr bwMode="auto">
                <a:xfrm>
                  <a:off x="1748876" y="4737658"/>
                  <a:ext cx="0" cy="1671384"/>
                </a:xfrm>
                <a:prstGeom prst="line">
                  <a:avLst/>
                </a:prstGeom>
                <a:solidFill>
                  <a:schemeClr val="accent1"/>
                </a:solidFill>
                <a:ln w="34925" cap="rnd" cmpd="sng" algn="ctr">
                  <a:solidFill>
                    <a:schemeClr val="bg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70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7168354" y="4153224"/>
                  <a:ext cx="367173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 Regular"/>
                      <a:ea typeface="ＭＳ Ｐゴシック" charset="0"/>
                    </a:rPr>
                    <a:t>p</a:t>
                  </a:r>
                  <a:endParaRPr kumimoji="0" lang="en-US" sz="2400" u="none" strike="noStrike" kern="0" cap="none" spc="0" normalizeH="0" baseline="-2500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 Regular"/>
                    <a:ea typeface="ＭＳ Ｐゴシック" charset="0"/>
                  </a:endParaRPr>
                </a:p>
              </p:txBody>
            </p:sp>
          </p:grpSp>
          <p:sp>
            <p:nvSpPr>
              <p:cNvPr id="65" name="Oval 13"/>
              <p:cNvSpPr>
                <a:spLocks noChangeAspect="1" noChangeArrowheads="1"/>
              </p:cNvSpPr>
              <p:nvPr/>
            </p:nvSpPr>
            <p:spPr bwMode="auto">
              <a:xfrm flipV="1">
                <a:off x="7301934" y="4071852"/>
                <a:ext cx="100012" cy="98425"/>
              </a:xfrm>
              <a:prstGeom prst="ellipse">
                <a:avLst/>
              </a:prstGeom>
              <a:gradFill rotWithShape="0">
                <a:gsLst>
                  <a:gs pos="0">
                    <a:srgbClr val="FF3300"/>
                  </a:gs>
                  <a:gs pos="100000">
                    <a:srgbClr val="FF3300">
                      <a:gamma/>
                      <a:shade val="76078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8100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Regular"/>
                  <a:ea typeface="ＭＳ Ｐゴシック" charset="0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8241F5A-B258-0F4D-90AA-7A7D202C60EB}"/>
                </a:ext>
              </a:extLst>
            </p:cNvPr>
            <p:cNvSpPr txBox="1"/>
            <p:nvPr/>
          </p:nvSpPr>
          <p:spPr>
            <a:xfrm>
              <a:off x="182879" y="3933713"/>
              <a:ext cx="23920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solidFill>
                    <a:schemeClr val="bg1"/>
                  </a:solidFill>
                </a:rPr>
                <a:t>Half an orbit later…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285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8" name="Text Box 6"/>
          <p:cNvSpPr txBox="1">
            <a:spLocks noChangeArrowheads="1"/>
          </p:cNvSpPr>
          <p:nvPr/>
        </p:nvSpPr>
        <p:spPr bwMode="auto">
          <a:xfrm>
            <a:off x="182880" y="5450889"/>
            <a:ext cx="8607144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Arial Regular"/>
              </a:rPr>
              <a:t>Need to measure speeds with extremely high precision.</a:t>
            </a:r>
          </a:p>
          <a:p>
            <a:pPr algn="l"/>
            <a:endParaRPr lang="en-US" sz="2400" dirty="0">
              <a:solidFill>
                <a:schemeClr val="bg1"/>
              </a:solidFill>
              <a:latin typeface="Arial Regular"/>
            </a:endParaRPr>
          </a:p>
          <a:p>
            <a:pPr algn="l"/>
            <a:r>
              <a:rPr lang="en-US" sz="2400" dirty="0">
                <a:solidFill>
                  <a:schemeClr val="bg1"/>
                </a:solidFill>
                <a:latin typeface="Arial Regular"/>
              </a:rPr>
              <a:t>Current state-of-the-art is ~1 meters/sec, but not yet cm/sec.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27462" y="3553605"/>
            <a:ext cx="7352975" cy="1374775"/>
            <a:chOff x="527462" y="3359542"/>
            <a:chExt cx="7352975" cy="1374775"/>
          </a:xfrm>
        </p:grpSpPr>
        <p:sp>
          <p:nvSpPr>
            <p:cNvPr id="760837" name="Text Box 5"/>
            <p:cNvSpPr txBox="1">
              <a:spLocks noChangeArrowheads="1"/>
            </p:cNvSpPr>
            <p:nvPr/>
          </p:nvSpPr>
          <p:spPr bwMode="auto">
            <a:xfrm>
              <a:off x="1795117" y="3446765"/>
              <a:ext cx="608532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>
                  <a:solidFill>
                    <a:srgbClr val="0000FF"/>
                  </a:solidFill>
                  <a:latin typeface="Arial Regular"/>
                </a:rPr>
                <a:t>Sun &amp; Earth</a:t>
              </a:r>
            </a:p>
            <a:p>
              <a:pPr algn="l"/>
              <a:r>
                <a:rPr lang="en-US" sz="2400" dirty="0">
                  <a:solidFill>
                    <a:schemeClr val="bg1"/>
                  </a:solidFill>
                  <a:latin typeface="Arial Regular"/>
                </a:rPr>
                <a:t>   Earth: 30 kilometers / second</a:t>
              </a:r>
            </a:p>
            <a:p>
              <a:pPr algn="l"/>
              <a:r>
                <a:rPr lang="en-US" sz="2400" dirty="0">
                  <a:solidFill>
                    <a:schemeClr val="bg1"/>
                  </a:solidFill>
                  <a:latin typeface="Arial Regular"/>
                </a:rPr>
                <a:t>   Sun: 10 centimeters / second  (0.22 mph)</a:t>
              </a:r>
            </a:p>
          </p:txBody>
        </p:sp>
        <p:pic>
          <p:nvPicPr>
            <p:cNvPr id="760839" name="Picture 7" descr="EarthNA_1024x76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69" r="14696"/>
            <a:stretch>
              <a:fillRect/>
            </a:stretch>
          </p:blipFill>
          <p:spPr bwMode="auto">
            <a:xfrm>
              <a:off x="527462" y="3359542"/>
              <a:ext cx="1279525" cy="1374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761267" y="1659496"/>
            <a:ext cx="6549621" cy="1371600"/>
            <a:chOff x="761267" y="1641463"/>
            <a:chExt cx="6549621" cy="1371600"/>
          </a:xfrm>
        </p:grpSpPr>
        <p:sp>
          <p:nvSpPr>
            <p:cNvPr id="760836" name="Text Box 4"/>
            <p:cNvSpPr txBox="1">
              <a:spLocks noChangeArrowheads="1"/>
            </p:cNvSpPr>
            <p:nvPr/>
          </p:nvSpPr>
          <p:spPr bwMode="auto">
            <a:xfrm>
              <a:off x="761267" y="1727099"/>
              <a:ext cx="5178021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>
                  <a:solidFill>
                    <a:schemeClr val="accent1"/>
                  </a:solidFill>
                  <a:latin typeface="Arial Regular"/>
                </a:rPr>
                <a:t>Sun &amp; Jupiter</a:t>
              </a:r>
            </a:p>
            <a:p>
              <a:pPr algn="l"/>
              <a:r>
                <a:rPr lang="en-US" sz="2400" dirty="0">
                  <a:solidFill>
                    <a:schemeClr val="bg1"/>
                  </a:solidFill>
                  <a:latin typeface="Arial Regular"/>
                </a:rPr>
                <a:t>   Jupiter: 13 kilometers / second</a:t>
              </a:r>
            </a:p>
            <a:p>
              <a:pPr algn="l"/>
              <a:r>
                <a:rPr lang="en-US" sz="2400" dirty="0">
                  <a:solidFill>
                    <a:schemeClr val="bg1"/>
                  </a:solidFill>
                  <a:latin typeface="Arial Regular"/>
                </a:rPr>
                <a:t>   Sun: 13 meters / second  (30 mph)</a:t>
              </a:r>
            </a:p>
          </p:txBody>
        </p:sp>
        <p:pic>
          <p:nvPicPr>
            <p:cNvPr id="760840" name="Picture 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9288" y="1641463"/>
              <a:ext cx="1371600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182879" y="182880"/>
            <a:ext cx="87782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Arial Regular"/>
                <a:cs typeface="Helvetica Neue"/>
              </a:rPr>
              <a:t>The greater mass of the star makes its orbital speed very small &amp; challenging to measure.</a:t>
            </a:r>
            <a:endParaRPr lang="en-US" sz="2800" dirty="0">
              <a:latin typeface="Arial Regular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86273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08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2884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55372" y="1229104"/>
            <a:ext cx="4799690" cy="3931920"/>
          </a:xfrm>
          <a:noFill/>
          <a:ln/>
          <a:extLst>
            <a:ext uri="{91240B29-F687-4f45-9708-019B960494DF}">
              <a14:hiddenLine xmlns:a14="http://schemas.microsoft.com/office/drawing/2010/main" xmlns="" w="28575">
                <a:solidFill>
                  <a:schemeClr val="hlink"/>
                </a:solidFill>
                <a:miter lim="800000"/>
                <a:headEnd type="none" w="sm" len="sm"/>
                <a:tailEnd/>
              </a14:hiddenLine>
            </a:ext>
          </a:extLst>
        </p:spPr>
      </p:pic>
      <p:sp>
        <p:nvSpPr>
          <p:cNvPr id="762886" name="Text Box 6"/>
          <p:cNvSpPr txBox="1">
            <a:spLocks noChangeArrowheads="1"/>
          </p:cNvSpPr>
          <p:nvPr/>
        </p:nvSpPr>
        <p:spPr bwMode="auto">
          <a:xfrm>
            <a:off x="6136932" y="5161024"/>
            <a:ext cx="2903359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  <a:latin typeface="Arial Regular"/>
              </a:rPr>
              <a:t>Michel Mayor &amp; Didier </a:t>
            </a:r>
            <a:r>
              <a:rPr lang="en-US" sz="1600" dirty="0" err="1">
                <a:solidFill>
                  <a:schemeClr val="bg1"/>
                </a:solidFill>
                <a:latin typeface="Arial Regular"/>
              </a:rPr>
              <a:t>Queloz</a:t>
            </a:r>
            <a:br>
              <a:rPr lang="en-US" sz="1600" dirty="0">
                <a:solidFill>
                  <a:schemeClr val="bg1"/>
                </a:solidFill>
                <a:latin typeface="Arial Regular"/>
              </a:rPr>
            </a:br>
            <a:r>
              <a:rPr lang="en-US" sz="1600" dirty="0">
                <a:solidFill>
                  <a:schemeClr val="bg1"/>
                </a:solidFill>
                <a:latin typeface="Arial Regular"/>
              </a:rPr>
              <a:t>(Geneva Observatory)</a:t>
            </a:r>
          </a:p>
        </p:txBody>
      </p:sp>
      <p:sp>
        <p:nvSpPr>
          <p:cNvPr id="762887" name="Text Box 7"/>
          <p:cNvSpPr txBox="1">
            <a:spLocks noChangeArrowheads="1"/>
          </p:cNvSpPr>
          <p:nvPr/>
        </p:nvSpPr>
        <p:spPr bwMode="auto">
          <a:xfrm>
            <a:off x="182880" y="5819426"/>
            <a:ext cx="849052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2400" dirty="0">
                <a:solidFill>
                  <a:schemeClr val="bg1"/>
                </a:solidFill>
                <a:latin typeface="Arial Regular"/>
              </a:rPr>
              <a:t>The period and speed make this is a </a:t>
            </a:r>
            <a:r>
              <a:rPr lang="en-US" sz="2400" dirty="0">
                <a:solidFill>
                  <a:schemeClr val="accent1"/>
                </a:solidFill>
                <a:latin typeface="Arial Regular"/>
              </a:rPr>
              <a:t>0.5 Jupiter-mass </a:t>
            </a:r>
            <a:r>
              <a:rPr lang="en-US" sz="2400" dirty="0">
                <a:solidFill>
                  <a:schemeClr val="bg1"/>
                </a:solidFill>
                <a:latin typeface="Arial Regular"/>
              </a:rPr>
              <a:t>planet</a:t>
            </a:r>
            <a:br>
              <a:rPr lang="en-US" sz="2400" dirty="0">
                <a:solidFill>
                  <a:schemeClr val="bg1"/>
                </a:solidFill>
                <a:latin typeface="Arial Regular"/>
              </a:rPr>
            </a:br>
            <a:r>
              <a:rPr lang="en-US" sz="2400" dirty="0">
                <a:solidFill>
                  <a:schemeClr val="bg1"/>
                </a:solidFill>
                <a:latin typeface="Arial Regular"/>
              </a:rPr>
              <a:t>orbiting only </a:t>
            </a:r>
            <a:r>
              <a:rPr lang="en-US" sz="2400" dirty="0">
                <a:solidFill>
                  <a:schemeClr val="accent1"/>
                </a:solidFill>
                <a:latin typeface="Arial Regular"/>
              </a:rPr>
              <a:t>0.05 AU </a:t>
            </a:r>
            <a:r>
              <a:rPr lang="en-US" sz="2400" dirty="0">
                <a:solidFill>
                  <a:schemeClr val="bg1"/>
                </a:solidFill>
                <a:latin typeface="Arial Regular"/>
              </a:rPr>
              <a:t>from its parent star!</a:t>
            </a:r>
          </a:p>
        </p:txBody>
      </p:sp>
      <p:sp>
        <p:nvSpPr>
          <p:cNvPr id="762888" name="Text Box 8"/>
          <p:cNvSpPr txBox="1">
            <a:spLocks noChangeArrowheads="1"/>
          </p:cNvSpPr>
          <p:nvPr/>
        </p:nvSpPr>
        <p:spPr bwMode="auto">
          <a:xfrm>
            <a:off x="365760" y="1869015"/>
            <a:ext cx="333317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Arial Regular"/>
              </a:rPr>
              <a:t>~40 light years away in</a:t>
            </a:r>
            <a:br>
              <a:rPr lang="en-US" sz="2400" dirty="0">
                <a:solidFill>
                  <a:schemeClr val="bg1"/>
                </a:solidFill>
                <a:latin typeface="Arial Regular"/>
              </a:rPr>
            </a:br>
            <a:r>
              <a:rPr lang="en-US" sz="2400" dirty="0">
                <a:solidFill>
                  <a:schemeClr val="bg1"/>
                </a:solidFill>
                <a:latin typeface="Arial Regular"/>
              </a:rPr>
              <a:t>  Pegasus</a:t>
            </a:r>
          </a:p>
        </p:txBody>
      </p:sp>
      <p:sp>
        <p:nvSpPr>
          <p:cNvPr id="762889" name="Text Box 9"/>
          <p:cNvSpPr txBox="1">
            <a:spLocks noChangeArrowheads="1"/>
          </p:cNvSpPr>
          <p:nvPr/>
        </p:nvSpPr>
        <p:spPr bwMode="auto">
          <a:xfrm>
            <a:off x="365760" y="3432040"/>
            <a:ext cx="37080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Arial Regular"/>
              </a:rPr>
              <a:t>Orbital speed is 56 m/sec</a:t>
            </a:r>
          </a:p>
        </p:txBody>
      </p:sp>
      <p:sp>
        <p:nvSpPr>
          <p:cNvPr id="762891" name="Text Box 11"/>
          <p:cNvSpPr txBox="1">
            <a:spLocks noChangeArrowheads="1"/>
          </p:cNvSpPr>
          <p:nvPr/>
        </p:nvSpPr>
        <p:spPr bwMode="auto">
          <a:xfrm>
            <a:off x="365760" y="4625733"/>
            <a:ext cx="41183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Arial Regular"/>
              </a:rPr>
              <a:t>Orbits once every </a:t>
            </a:r>
            <a:r>
              <a:rPr lang="en-US" sz="2400" dirty="0">
                <a:solidFill>
                  <a:srgbClr val="0000FF"/>
                </a:solidFill>
                <a:latin typeface="Arial Regular"/>
              </a:rPr>
              <a:t>4.23 days</a:t>
            </a:r>
            <a:r>
              <a:rPr lang="en-US" sz="2400" dirty="0">
                <a:solidFill>
                  <a:schemeClr val="bg1"/>
                </a:solidFill>
                <a:latin typeface="Arial Regular"/>
              </a:rPr>
              <a:t>!</a:t>
            </a:r>
          </a:p>
        </p:txBody>
      </p:sp>
      <p:sp>
        <p:nvSpPr>
          <p:cNvPr id="2" name="Rectangle 1"/>
          <p:cNvSpPr/>
          <p:nvPr/>
        </p:nvSpPr>
        <p:spPr>
          <a:xfrm>
            <a:off x="182880" y="182880"/>
            <a:ext cx="86052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Arial Regular"/>
                <a:cs typeface="Helvetica Neue"/>
              </a:rPr>
              <a:t>In 1995, 51 </a:t>
            </a:r>
            <a:r>
              <a:rPr lang="en-US" sz="2800" dirty="0" err="1">
                <a:solidFill>
                  <a:schemeClr val="bg1"/>
                </a:solidFill>
                <a:latin typeface="Arial Regular"/>
                <a:cs typeface="Helvetica Neue"/>
              </a:rPr>
              <a:t>Pegasi</a:t>
            </a:r>
            <a:r>
              <a:rPr lang="en-US" sz="2800" dirty="0">
                <a:solidFill>
                  <a:schemeClr val="bg1"/>
                </a:solidFill>
                <a:latin typeface="Arial Regular"/>
                <a:cs typeface="Helvetica Neue"/>
              </a:rPr>
              <a:t> became the first Sun-like star with a planet detected by the RV method.</a:t>
            </a:r>
            <a:endParaRPr lang="en-US" sz="2800" dirty="0">
              <a:latin typeface="Arial Regular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7546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288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xCenb_RV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037" y="1178642"/>
            <a:ext cx="5268148" cy="46167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79" y="182880"/>
            <a:ext cx="87782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 err="1">
                <a:solidFill>
                  <a:schemeClr val="bg1"/>
                </a:solidFill>
                <a:latin typeface="Arial Regular"/>
                <a:cs typeface="Helvetica Neue"/>
              </a:rPr>
              <a:t>Proxima</a:t>
            </a:r>
            <a:r>
              <a:rPr lang="en-US" sz="2800" dirty="0">
                <a:solidFill>
                  <a:schemeClr val="bg1"/>
                </a:solidFill>
                <a:latin typeface="Arial Regular"/>
                <a:cs typeface="Helvetica Neue"/>
              </a:rPr>
              <a:t> Centauri b, discovered by the RV method, is</a:t>
            </a:r>
            <a:br>
              <a:rPr lang="en-US" sz="2800" dirty="0">
                <a:solidFill>
                  <a:schemeClr val="bg1"/>
                </a:solidFill>
                <a:latin typeface="Arial Regular"/>
                <a:cs typeface="Helvetica Neue"/>
              </a:rPr>
            </a:br>
            <a:r>
              <a:rPr lang="en-US" sz="2800" dirty="0">
                <a:solidFill>
                  <a:schemeClr val="bg1"/>
                </a:solidFill>
                <a:latin typeface="Arial Regular"/>
                <a:cs typeface="Helvetica Neue"/>
              </a:rPr>
              <a:t>a rocky exoplanet around the nearest star to the Sun.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1312" y="1351509"/>
            <a:ext cx="3220553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d = 4.22 light years</a:t>
            </a:r>
          </a:p>
          <a:p>
            <a:pPr algn="l"/>
            <a:endParaRPr lang="en-US" sz="24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l"/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v sin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 = 1.38±0.21 m/s</a:t>
            </a:r>
          </a:p>
          <a:p>
            <a:pPr algn="l"/>
            <a:endParaRPr lang="en-US" sz="24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l"/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P = 11.186±0.002 days</a:t>
            </a:r>
          </a:p>
          <a:p>
            <a:pPr algn="l"/>
            <a:endParaRPr lang="en-US" sz="24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l"/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a = 0.0485 au</a:t>
            </a:r>
          </a:p>
          <a:p>
            <a:pPr algn="l"/>
            <a:endParaRPr lang="en-US" sz="24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l"/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e &lt; 0.35</a:t>
            </a:r>
          </a:p>
          <a:p>
            <a:pPr algn="l"/>
            <a:endParaRPr lang="en-US" sz="24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l"/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lang="en-US" sz="2400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 sin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 = 1.27±0.18 M</a:t>
            </a:r>
            <a:r>
              <a:rPr lang="en-US" sz="2400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59664" y="5795380"/>
            <a:ext cx="40575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bg1"/>
                </a:solidFill>
                <a:latin typeface="Arial Regular"/>
                <a:cs typeface="Helvetica Neue"/>
              </a:rPr>
              <a:t>G. </a:t>
            </a:r>
            <a:r>
              <a:rPr lang="en-US" sz="1400" dirty="0" err="1">
                <a:solidFill>
                  <a:schemeClr val="bg1"/>
                </a:solidFill>
                <a:latin typeface="Arial Regular"/>
                <a:cs typeface="Helvetica Neue"/>
              </a:rPr>
              <a:t>Anglada-Escudé</a:t>
            </a:r>
            <a:r>
              <a:rPr lang="en-US" sz="1400" dirty="0">
                <a:solidFill>
                  <a:schemeClr val="bg1"/>
                </a:solidFill>
                <a:latin typeface="Arial Regular"/>
                <a:cs typeface="Helvetica Neue"/>
              </a:rPr>
              <a:t> et al. 2016, Nature, 536, 437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80" y="6217920"/>
            <a:ext cx="7231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</a:rPr>
              <a:t>If confirmed, it is the nearest exoplanet to the Earth.</a:t>
            </a:r>
          </a:p>
        </p:txBody>
      </p:sp>
    </p:spTree>
    <p:extLst>
      <p:ext uri="{BB962C8B-B14F-4D97-AF65-F5344CB8AC3E}">
        <p14:creationId xmlns:p14="http://schemas.microsoft.com/office/powerpoint/2010/main" val="103337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6984" name="Picture 8" descr="cook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965" y="1791722"/>
            <a:ext cx="3795214" cy="370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66981" name="Text Box 5"/>
          <p:cNvSpPr txBox="1">
            <a:spLocks noChangeArrowheads="1"/>
          </p:cNvSpPr>
          <p:nvPr/>
        </p:nvSpPr>
        <p:spPr bwMode="auto">
          <a:xfrm>
            <a:off x="182880" y="1368022"/>
            <a:ext cx="507446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Arial Regular"/>
              </a:rPr>
              <a:t>The planet periodically </a:t>
            </a:r>
            <a:r>
              <a:rPr lang="en-US" sz="2400" dirty="0">
                <a:solidFill>
                  <a:schemeClr val="accent1"/>
                </a:solidFill>
                <a:latin typeface="Arial Regular"/>
              </a:rPr>
              <a:t>transits</a:t>
            </a:r>
          </a:p>
          <a:p>
            <a:pPr algn="l"/>
            <a:r>
              <a:rPr lang="en-US" sz="2400" dirty="0">
                <a:solidFill>
                  <a:schemeClr val="bg1"/>
                </a:solidFill>
                <a:latin typeface="Arial Regular"/>
              </a:rPr>
              <a:t>(crosses) the face of its parent star, </a:t>
            </a:r>
            <a:br>
              <a:rPr lang="en-US" sz="2400" dirty="0">
                <a:solidFill>
                  <a:schemeClr val="bg1"/>
                </a:solidFill>
                <a:latin typeface="Arial Regular"/>
              </a:rPr>
            </a:br>
            <a:r>
              <a:rPr lang="en-US" sz="2400" dirty="0">
                <a:solidFill>
                  <a:schemeClr val="bg1"/>
                </a:solidFill>
                <a:latin typeface="Arial Regular"/>
              </a:rPr>
              <a:t>briefly dimming its brightness.</a:t>
            </a:r>
          </a:p>
        </p:txBody>
      </p:sp>
      <p:sp>
        <p:nvSpPr>
          <p:cNvPr id="766982" name="Text Box 6"/>
          <p:cNvSpPr txBox="1">
            <a:spLocks noChangeArrowheads="1"/>
          </p:cNvSpPr>
          <p:nvPr/>
        </p:nvSpPr>
        <p:spPr bwMode="auto">
          <a:xfrm>
            <a:off x="182880" y="6148566"/>
            <a:ext cx="82189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Arial Regular"/>
              </a:rPr>
              <a:t>The transit method is the most successful to date.</a:t>
            </a:r>
          </a:p>
        </p:txBody>
      </p:sp>
      <p:pic>
        <p:nvPicPr>
          <p:cNvPr id="766985" name="Picture 9" descr="hd209458lcv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2796358"/>
            <a:ext cx="47069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4"/>
          <p:cNvSpPr txBox="1"/>
          <p:nvPr/>
        </p:nvSpPr>
        <p:spPr>
          <a:xfrm>
            <a:off x="630154" y="5610850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  <a:latin typeface="Arial Regular"/>
              </a:rPr>
              <a:t>STScI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2876" y="185908"/>
            <a:ext cx="8778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chemeClr val="accent1"/>
                </a:solidFill>
                <a:latin typeface="Arial Regular"/>
              </a:rPr>
              <a:t>Planetary Transits</a:t>
            </a:r>
            <a:r>
              <a:rPr lang="en-US" sz="2800" dirty="0">
                <a:solidFill>
                  <a:schemeClr val="bg1"/>
                </a:solidFill>
                <a:latin typeface="Arial Regular"/>
              </a:rPr>
              <a:t> occur when planet’s orbital plane is oriented edge-on to our line of sight.</a:t>
            </a:r>
          </a:p>
        </p:txBody>
      </p:sp>
    </p:spTree>
    <p:extLst>
      <p:ext uri="{BB962C8B-B14F-4D97-AF65-F5344CB8AC3E}">
        <p14:creationId xmlns:p14="http://schemas.microsoft.com/office/powerpoint/2010/main" val="334044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69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7" name="Text Box 7"/>
          <p:cNvSpPr txBox="1">
            <a:spLocks noChangeArrowheads="1"/>
          </p:cNvSpPr>
          <p:nvPr/>
        </p:nvSpPr>
        <p:spPr bwMode="auto">
          <a:xfrm>
            <a:off x="182880" y="5852160"/>
            <a:ext cx="807464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2400" dirty="0">
                <a:solidFill>
                  <a:schemeClr val="bg1"/>
                </a:solidFill>
                <a:latin typeface="Arial Regular"/>
              </a:rPr>
              <a:t>The transit method is now sensitive enough to allow us to </a:t>
            </a:r>
            <a:br>
              <a:rPr lang="en-US" sz="2400" dirty="0">
                <a:solidFill>
                  <a:schemeClr val="bg1"/>
                </a:solidFill>
                <a:latin typeface="Arial Regular"/>
              </a:rPr>
            </a:br>
            <a:r>
              <a:rPr lang="en-US" sz="2400" dirty="0">
                <a:solidFill>
                  <a:schemeClr val="bg1"/>
                </a:solidFill>
                <a:latin typeface="Arial Regular"/>
              </a:rPr>
              <a:t>detect Earth-radius planets and smaller...</a:t>
            </a:r>
          </a:p>
        </p:txBody>
      </p:sp>
      <p:pic>
        <p:nvPicPr>
          <p:cNvPr id="773128" name="Picture 8" descr="HD189733bTransit_JDEast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12451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73129" name="Picture 9" descr="EarthTransit_JDEa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12451"/>
            <a:ext cx="3657601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73130" name="Text Box 10"/>
          <p:cNvSpPr txBox="1">
            <a:spLocks noChangeArrowheads="1"/>
          </p:cNvSpPr>
          <p:nvPr/>
        </p:nvSpPr>
        <p:spPr bwMode="auto">
          <a:xfrm>
            <a:off x="1350679" y="4968809"/>
            <a:ext cx="2175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Regular"/>
              </a:rPr>
              <a:t>Jupiter: 0.1 </a:t>
            </a:r>
            <a:r>
              <a:rPr lang="en-US" dirty="0" err="1">
                <a:solidFill>
                  <a:schemeClr val="bg1"/>
                </a:solidFill>
                <a:latin typeface="Arial Regular"/>
              </a:rPr>
              <a:t>R</a:t>
            </a:r>
            <a:r>
              <a:rPr lang="en-US" baseline="-25000" dirty="0" err="1">
                <a:solidFill>
                  <a:schemeClr val="bg1"/>
                </a:solidFill>
                <a:latin typeface="Arial Regular"/>
              </a:rPr>
              <a:t>sun</a:t>
            </a:r>
            <a:br>
              <a:rPr lang="en-US" dirty="0">
                <a:solidFill>
                  <a:schemeClr val="bg1"/>
                </a:solidFill>
                <a:latin typeface="Arial Regular"/>
              </a:rPr>
            </a:br>
            <a:r>
              <a:rPr lang="en-US" dirty="0">
                <a:solidFill>
                  <a:schemeClr val="bg1"/>
                </a:solidFill>
                <a:latin typeface="Arial Regular"/>
              </a:rPr>
              <a:t>1% Transit Depth</a:t>
            </a:r>
          </a:p>
        </p:txBody>
      </p:sp>
      <p:sp>
        <p:nvSpPr>
          <p:cNvPr id="773131" name="Text Box 11"/>
          <p:cNvSpPr txBox="1">
            <a:spLocks noChangeArrowheads="1"/>
          </p:cNvSpPr>
          <p:nvPr/>
        </p:nvSpPr>
        <p:spPr bwMode="auto">
          <a:xfrm>
            <a:off x="5439625" y="4968809"/>
            <a:ext cx="25319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Regular"/>
              </a:rPr>
              <a:t>Earth: 0.01 </a:t>
            </a:r>
            <a:r>
              <a:rPr lang="en-US" dirty="0" err="1">
                <a:solidFill>
                  <a:schemeClr val="bg1"/>
                </a:solidFill>
                <a:latin typeface="Arial Regular"/>
              </a:rPr>
              <a:t>R</a:t>
            </a:r>
            <a:r>
              <a:rPr lang="en-US" baseline="-25000" dirty="0" err="1">
                <a:solidFill>
                  <a:schemeClr val="bg1"/>
                </a:solidFill>
                <a:latin typeface="Arial Regular"/>
              </a:rPr>
              <a:t>sun</a:t>
            </a:r>
            <a:br>
              <a:rPr lang="en-US" dirty="0">
                <a:solidFill>
                  <a:schemeClr val="bg1"/>
                </a:solidFill>
                <a:latin typeface="Arial Regular"/>
              </a:rPr>
            </a:br>
            <a:r>
              <a:rPr lang="en-US" dirty="0">
                <a:solidFill>
                  <a:schemeClr val="bg1"/>
                </a:solidFill>
                <a:latin typeface="Arial Regular"/>
              </a:rPr>
              <a:t>0.01% Transit Depth</a:t>
            </a:r>
          </a:p>
        </p:txBody>
      </p:sp>
      <p:sp>
        <p:nvSpPr>
          <p:cNvPr id="2" name="Rectangle 1"/>
          <p:cNvSpPr/>
          <p:nvPr/>
        </p:nvSpPr>
        <p:spPr>
          <a:xfrm>
            <a:off x="182880" y="182880"/>
            <a:ext cx="87782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Arial Regular"/>
                <a:cs typeface="Helvetica Neue"/>
              </a:rPr>
              <a:t>The transit depth measures the ratio of the areas of the planet and the star.</a:t>
            </a:r>
            <a:endParaRPr lang="en-US" sz="2800" dirty="0">
              <a:latin typeface="Arial Regular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3997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3127" grpId="0"/>
    </p:bldLst>
  </p:timing>
</p:sld>
</file>

<file path=ppt/theme/theme1.xml><?xml version="1.0" encoding="utf-8"?>
<a:theme xmlns:a="http://schemas.openxmlformats.org/drawingml/2006/main" name="Astro2015">
  <a:themeElements>
    <a:clrScheme name="Custom 1">
      <a:dk1>
        <a:srgbClr val="000000"/>
      </a:dk1>
      <a:lt1>
        <a:srgbClr val="000000"/>
      </a:lt1>
      <a:dk2>
        <a:srgbClr val="FFFFFF"/>
      </a:dk2>
      <a:lt2>
        <a:srgbClr val="FFFFFF"/>
      </a:lt2>
      <a:accent1>
        <a:srgbClr val="0000FF"/>
      </a:accent1>
      <a:accent2>
        <a:srgbClr val="FFFF00"/>
      </a:accent2>
      <a:accent3>
        <a:srgbClr val="FF9900"/>
      </a:accent3>
      <a:accent4>
        <a:srgbClr val="DADADA"/>
      </a:accent4>
      <a:accent5>
        <a:srgbClr val="00B050"/>
      </a:accent5>
      <a:accent6>
        <a:srgbClr val="00FFFF"/>
      </a:accent6>
      <a:hlink>
        <a:srgbClr val="0000FF"/>
      </a:hlink>
      <a:folHlink>
        <a:srgbClr val="969696"/>
      </a:folHlink>
    </a:clrScheme>
    <a:fontScheme name="Astronomy White on Bla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sz="2800" dirty="0">
            <a:solidFill>
              <a:schemeClr val="bg1"/>
            </a:solidFill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stro2015" id="{5FD21678-1633-4298-8C67-512A64190C47}" vid="{BD071A66-7CBF-4E4B-BC00-8B21ACE07FC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Astro2015</Template>
  <TotalTime>4879</TotalTime>
  <Words>1654</Words>
  <Application>Microsoft Macintosh PowerPoint</Application>
  <PresentationFormat>On-screen Show (4:3)</PresentationFormat>
  <Paragraphs>200</Paragraphs>
  <Slides>27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Arial Regular</vt:lpstr>
      <vt:lpstr>Times New Roman</vt:lpstr>
      <vt:lpstr>Astro2015</vt:lpstr>
      <vt:lpstr>Exoplanets: Planets Around Other Stars</vt:lpstr>
      <vt:lpstr>PowerPoint Presentation</vt:lpstr>
      <vt:lpstr>Direct Detection has only recently become possible with adaptive optics and space telescopes.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Interstellar Travel &amp; Colonization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OSU Astronomy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7: The Starry Messenger</dc:title>
  <dc:creator>Richard W. Pogge</dc:creator>
  <cp:keywords>Galileo and the Telescope</cp:keywords>
  <cp:lastModifiedBy>Microsoft Office User</cp:lastModifiedBy>
  <cp:revision>673</cp:revision>
  <cp:lastPrinted>2018-04-01T18:31:28Z</cp:lastPrinted>
  <dcterms:created xsi:type="dcterms:W3CDTF">1999-09-22T17:45:30Z</dcterms:created>
  <dcterms:modified xsi:type="dcterms:W3CDTF">2021-11-18T22:56:16Z</dcterms:modified>
</cp:coreProperties>
</file>