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  <p:sldMasterId id="2147483673" r:id="rId2"/>
  </p:sldMasterIdLst>
  <p:notesMasterIdLst>
    <p:notesMasterId r:id="rId22"/>
  </p:notesMasterIdLst>
  <p:handoutMasterIdLst>
    <p:handoutMasterId r:id="rId23"/>
  </p:handoutMasterIdLst>
  <p:sldIdLst>
    <p:sldId id="702" r:id="rId3"/>
    <p:sldId id="727" r:id="rId4"/>
    <p:sldId id="706" r:id="rId5"/>
    <p:sldId id="725" r:id="rId6"/>
    <p:sldId id="707" r:id="rId7"/>
    <p:sldId id="708" r:id="rId8"/>
    <p:sldId id="709" r:id="rId9"/>
    <p:sldId id="710" r:id="rId10"/>
    <p:sldId id="711" r:id="rId11"/>
    <p:sldId id="722" r:id="rId12"/>
    <p:sldId id="713" r:id="rId13"/>
    <p:sldId id="714" r:id="rId14"/>
    <p:sldId id="715" r:id="rId15"/>
    <p:sldId id="716" r:id="rId16"/>
    <p:sldId id="717" r:id="rId17"/>
    <p:sldId id="718" r:id="rId18"/>
    <p:sldId id="719" r:id="rId19"/>
    <p:sldId id="723" r:id="rId20"/>
    <p:sldId id="724" r:id="rId21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50"/>
    <a:srgbClr val="BB0000"/>
    <a:srgbClr val="FFFFFF"/>
    <a:srgbClr val="FF7400"/>
    <a:srgbClr val="FF5100"/>
    <a:srgbClr val="000000"/>
    <a:srgbClr val="FF30FF"/>
    <a:srgbClr val="73D9FF"/>
    <a:srgbClr val="A9BCFF"/>
    <a:srgbClr val="E0F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78086" autoAdjust="0"/>
  </p:normalViewPr>
  <p:slideViewPr>
    <p:cSldViewPr snapToGrid="0">
      <p:cViewPr varScale="1">
        <p:scale>
          <a:sx n="41" d="100"/>
          <a:sy n="41" d="100"/>
        </p:scale>
        <p:origin x="-14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3" d="100"/>
          <a:sy n="103" d="100"/>
        </p:scale>
        <p:origin x="-3488" y="-12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072752" y="151308"/>
            <a:ext cx="3169699" cy="580012"/>
          </a:xfrm>
          <a:prstGeom prst="rect">
            <a:avLst/>
          </a:prstGeom>
        </p:spPr>
        <p:txBody>
          <a:bodyPr vert="horz" lIns="95006" tIns="47503" rIns="95006" bIns="47503" rtlCol="0"/>
          <a:lstStyle>
            <a:lvl1pPr algn="l">
              <a:defRPr sz="1200"/>
            </a:lvl1pPr>
          </a:lstStyle>
          <a:p>
            <a:pPr algn="ctr"/>
            <a:r>
              <a:rPr lang="en-US" sz="1700" dirty="0">
                <a:latin typeface="Arial (null)"/>
              </a:rPr>
              <a:t>Astronomy 1141</a:t>
            </a:r>
          </a:p>
          <a:p>
            <a:pPr algn="ctr"/>
            <a:r>
              <a:rPr lang="en-US" sz="1700" dirty="0">
                <a:latin typeface="Arial (null)"/>
              </a:rPr>
              <a:t>Lecture 22</a:t>
            </a:r>
          </a:p>
        </p:txBody>
      </p:sp>
    </p:spTree>
    <p:extLst>
      <p:ext uri="{BB962C8B-B14F-4D97-AF65-F5344CB8AC3E}">
        <p14:creationId xmlns:p14="http://schemas.microsoft.com/office/powerpoint/2010/main" val="2103701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699" cy="47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37" tIns="0" rIns="20137" bIns="0" numCol="1" anchor="t" anchorCtr="0" compatLnSpc="1">
            <a:prstTxWarp prst="textNoShape">
              <a:avLst/>
            </a:prstTxWarp>
          </a:bodyPr>
          <a:lstStyle>
            <a:lvl1pPr algn="l" defTabSz="966556">
              <a:defRPr sz="1000" b="0" i="0">
                <a:latin typeface="Arial (null)"/>
              </a:defRPr>
            </a:lvl1pPr>
          </a:lstStyle>
          <a:p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502" y="0"/>
            <a:ext cx="3169699" cy="47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37" tIns="0" rIns="20137" bIns="0" numCol="1" anchor="t" anchorCtr="0" compatLnSpc="1">
            <a:prstTxWarp prst="textNoShape">
              <a:avLst/>
            </a:prstTxWarp>
          </a:bodyPr>
          <a:lstStyle>
            <a:lvl1pPr algn="r" defTabSz="966556">
              <a:defRPr sz="1000" b="0" i="0">
                <a:latin typeface="Arial (null)"/>
              </a:defRPr>
            </a:lvl1pPr>
          </a:lstStyle>
          <a:p>
            <a:endParaRPr lang="en-US" alt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5238" y="727075"/>
            <a:ext cx="4784725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803" y="4560899"/>
            <a:ext cx="5363595" cy="431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0" tIns="48666" rIns="97330" bIns="48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97"/>
            <a:ext cx="3169699" cy="47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37" tIns="0" rIns="20137" bIns="0" numCol="1" anchor="b" anchorCtr="0" compatLnSpc="1">
            <a:prstTxWarp prst="textNoShape">
              <a:avLst/>
            </a:prstTxWarp>
          </a:bodyPr>
          <a:lstStyle>
            <a:lvl1pPr algn="l" defTabSz="966556">
              <a:defRPr sz="1000" b="0" i="0">
                <a:latin typeface="Arial (null)"/>
              </a:defRPr>
            </a:lvl1pPr>
          </a:lstStyle>
          <a:p>
            <a:endParaRPr lang="en-US" alt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502" y="9121797"/>
            <a:ext cx="3169699" cy="47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37" tIns="0" rIns="20137" bIns="0" numCol="1" anchor="b" anchorCtr="0" compatLnSpc="1">
            <a:prstTxWarp prst="textNoShape">
              <a:avLst/>
            </a:prstTxWarp>
          </a:bodyPr>
          <a:lstStyle>
            <a:lvl1pPr algn="r" defTabSz="966556">
              <a:defRPr sz="1000" b="0" i="0">
                <a:latin typeface="Arial (null)"/>
              </a:defRPr>
            </a:lvl1pPr>
          </a:lstStyle>
          <a:p>
            <a:fld id="{89C2C85C-E296-4BE4-AEE3-184B61E0AE3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5216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 (null)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 (null)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 (null)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 (null)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 (null)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25: The Requirements for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06630-9A9D-47C7-B634-3A22E6267EE8}" type="slidenum">
              <a:rPr lang="en-US"/>
              <a:pPr/>
              <a:t>3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5488"/>
            <a:ext cx="4784725" cy="3587750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25: The Requirements for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312377-6979-435A-AC92-E5A3A6E8D963}" type="slidenum">
              <a:rPr lang="en-US"/>
              <a:pPr/>
              <a:t>17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Lecture 25: The Requirements for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Astronomy 141 - Autumn 2009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51B10B-80D4-4537-A699-68FFD75F2CF0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3900"/>
            <a:ext cx="4783138" cy="358775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898"/>
            <a:ext cx="5363595" cy="4322839"/>
          </a:xfrm>
        </p:spPr>
        <p:txBody>
          <a:bodyPr lIns="93372" tIns="46686" rIns="93372" bIns="4668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25: The Requirements for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00891-E6EF-4BAE-BA55-32511202FE98}" type="slidenum">
              <a:rPr lang="en-US"/>
              <a:pPr/>
              <a:t>8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5488"/>
            <a:ext cx="4784725" cy="3587750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25: The Requirements for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ABA293-E215-441E-ADD2-DCBAD917C821}" type="slidenum">
              <a:rPr lang="en-US"/>
              <a:pPr/>
              <a:t>9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4997" tIns="47499" rIns="94997" bIns="4749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15 - The Chemistry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2FB5C2-C2FE-4736-8BEB-5328C902B075}" type="slidenum">
              <a:rPr lang="en-US"/>
              <a:pPr/>
              <a:t>10</a:t>
            </a:fld>
            <a:endParaRPr lang="en-US"/>
          </a:p>
        </p:txBody>
      </p:sp>
      <p:sp>
        <p:nvSpPr>
          <p:cNvPr id="101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5488"/>
            <a:ext cx="4783138" cy="3587750"/>
          </a:xfrm>
          <a:ln/>
        </p:spPr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898"/>
            <a:ext cx="5363595" cy="4321197"/>
          </a:xfrm>
        </p:spPr>
        <p:txBody>
          <a:bodyPr lIns="94997" tIns="47499" rIns="94997" bIns="4749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25: The Requirements for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4E0D7C-4BBF-4BF9-8457-DFCBDDE0EA46}" type="slidenum">
              <a:rPr lang="en-US"/>
              <a:pPr/>
              <a:t>12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4997" tIns="47499" rIns="94997" bIns="4749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25: The Requirements for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8431CD-F3AE-45DB-A1BD-6359196BA6D5}" type="slidenum">
              <a:rPr lang="en-US"/>
              <a:pPr/>
              <a:t>13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4997" tIns="47499" rIns="94997" bIns="4749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25: The Requirements for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1139BA-AB11-4579-B1E3-6F57C97E9099}" type="slidenum">
              <a:rPr lang="en-US"/>
              <a:pPr/>
              <a:t>14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25: The Requirements for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77A8D0-C1DE-4B7A-9AB1-B6BF14B2721D}" type="slidenum">
              <a:rPr lang="en-US"/>
              <a:pPr/>
              <a:t>15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4997" tIns="47499" rIns="94997" bIns="4749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25: The Requirements for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26B2DE-889B-4087-8689-CE171B3FAAE2}" type="slidenum">
              <a:rPr lang="en-US"/>
              <a:pPr/>
              <a:t>16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4943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96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311150"/>
            <a:ext cx="2112962" cy="6256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311150"/>
            <a:ext cx="6189663" cy="6256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865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346075"/>
            <a:ext cx="84550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4488" y="1489075"/>
            <a:ext cx="4151312" cy="4799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9075"/>
            <a:ext cx="4151313" cy="4799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b="0" i="0">
                <a:latin typeface="Arial (null)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b="0" i="0">
                <a:latin typeface="Arial (null)"/>
              </a:defRPr>
            </a:lvl1pPr>
          </a:lstStyle>
          <a:p>
            <a:pPr>
              <a:defRPr/>
            </a:pPr>
            <a:r>
              <a:rPr lang="en-US" altLang="en-US" dirty="0"/>
              <a:t>Lecture 15: Star Formation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b="0" i="0">
                <a:latin typeface="Arial (null)"/>
              </a:defRPr>
            </a:lvl1pPr>
          </a:lstStyle>
          <a:p>
            <a:pPr>
              <a:defRPr/>
            </a:pPr>
            <a:fld id="{10B7399A-7544-4A22-871B-018AB3EC85C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007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86134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3959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5858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539875"/>
            <a:ext cx="4151313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539875"/>
            <a:ext cx="4151312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9346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08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5187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89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0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7868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7204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9615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311150"/>
            <a:ext cx="2112962" cy="6256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311150"/>
            <a:ext cx="6189663" cy="6256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042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76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539875"/>
            <a:ext cx="4151313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539875"/>
            <a:ext cx="4151312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181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441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0"/>
            <a:ext cx="8455025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889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61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697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68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" y="182880"/>
            <a:ext cx="84550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539875"/>
            <a:ext cx="845502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178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 i="0">
          <a:solidFill>
            <a:srgbClr val="000000"/>
          </a:solidFill>
          <a:latin typeface="Arial (null)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800" b="0" i="0">
          <a:solidFill>
            <a:srgbClr val="000000"/>
          </a:solidFill>
          <a:latin typeface="Arial (null)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 sz="2400" b="0" i="0">
          <a:solidFill>
            <a:srgbClr val="000000"/>
          </a:solidFill>
          <a:latin typeface="Arial (null)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&gt;"/>
        <a:defRPr sz="2400" b="0" i="0">
          <a:solidFill>
            <a:srgbClr val="000000"/>
          </a:solidFill>
          <a:latin typeface="Arial (null)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rgbClr val="000000"/>
          </a:solidFill>
          <a:latin typeface="Arial (null)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0" i="0">
          <a:solidFill>
            <a:srgbClr val="000000"/>
          </a:solidFill>
          <a:latin typeface="Arial (null)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6075" y="311150"/>
            <a:ext cx="84550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539875"/>
            <a:ext cx="845502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5478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0" i="0">
          <a:solidFill>
            <a:schemeClr val="tx2"/>
          </a:solidFill>
          <a:latin typeface="Arial (null)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400" b="0" i="0">
          <a:solidFill>
            <a:schemeClr val="tx1"/>
          </a:solidFill>
          <a:latin typeface="Arial (null)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2400" b="0" i="0">
          <a:solidFill>
            <a:schemeClr val="tx1"/>
          </a:solidFill>
          <a:latin typeface="Arial (null)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&gt;"/>
        <a:defRPr sz="2400" b="0" i="0">
          <a:solidFill>
            <a:schemeClr val="tx1"/>
          </a:solidFill>
          <a:latin typeface="Arial (null)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Arial (null)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0" i="0">
          <a:solidFill>
            <a:schemeClr val="tx1"/>
          </a:solidFill>
          <a:latin typeface="Arial (null)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3.wmf"/><Relationship Id="rId5" Type="http://schemas.openxmlformats.org/officeDocument/2006/relationships/image" Target="../media/image14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5.emf"/><Relationship Id="rId5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4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5705"/>
            <a:ext cx="7772400" cy="70349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The Requirements for Life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149880"/>
            <a:ext cx="6400800" cy="606600"/>
          </a:xfrm>
        </p:spPr>
        <p:txBody>
          <a:bodyPr/>
          <a:lstStyle/>
          <a:p>
            <a:r>
              <a:rPr lang="en-US" dirty="0"/>
              <a:t>Astronomy 1141</a:t>
            </a:r>
          </a:p>
        </p:txBody>
      </p:sp>
      <p:pic>
        <p:nvPicPr>
          <p:cNvPr id="9" name="Picture 24" descr="11-bright-bright-sun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00"/>
          <a:stretch>
            <a:fillRect/>
          </a:stretch>
        </p:blipFill>
        <p:spPr bwMode="auto">
          <a:xfrm>
            <a:off x="623888" y="1820863"/>
            <a:ext cx="1919287" cy="18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5" descr="AminoAcidb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4025900"/>
            <a:ext cx="25685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6" descr="800px-Water_droplet_blue_bg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20125"/>
          <a:stretch>
            <a:fillRect/>
          </a:stretch>
        </p:blipFill>
        <p:spPr bwMode="auto">
          <a:xfrm>
            <a:off x="771525" y="4024313"/>
            <a:ext cx="1846263" cy="18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7" descr="Grand_prismatic_spr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4038"/>
            <a:ext cx="2860675" cy="182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" descr="terrest_int_venusearth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1" t="1567" r="1223" b="4745"/>
          <a:stretch/>
        </p:blipFill>
        <p:spPr bwMode="auto">
          <a:xfrm>
            <a:off x="3267205" y="1851068"/>
            <a:ext cx="1708411" cy="17118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9" descr="Diatoms-HH-16-09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4024313"/>
            <a:ext cx="1371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53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0693" name="Picture 5" descr="800px-Water_droplet_blue_bg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0" r="20030"/>
          <a:stretch>
            <a:fillRect/>
          </a:stretch>
        </p:blipFill>
        <p:spPr bwMode="auto">
          <a:xfrm>
            <a:off x="4138361" y="1380036"/>
            <a:ext cx="482275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" y="182880"/>
            <a:ext cx="8778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Liquid water 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is the ideal solvent for the chemistry of life.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" y="1469392"/>
            <a:ext cx="3434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Water is very abundant.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" y="2263462"/>
            <a:ext cx="3932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It is liquid from 0 – 100°C</a:t>
            </a:r>
            <a:b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  (ideal for most reactions)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" y="3426864"/>
            <a:ext cx="36701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Most organics dissolve in</a:t>
            </a:r>
            <a:b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liquid water.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" y="4590266"/>
            <a:ext cx="393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It has a large heat capacity.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" y="5384336"/>
            <a:ext cx="3045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It floats when frozen.</a:t>
            </a:r>
          </a:p>
        </p:txBody>
      </p:sp>
    </p:spTree>
    <p:extLst>
      <p:ext uri="{BB962C8B-B14F-4D97-AF65-F5344CB8AC3E}">
        <p14:creationId xmlns:p14="http://schemas.microsoft.com/office/powerpoint/2010/main" val="43778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9" name="Picture 5" descr="800px-Water_droplet_blue_bg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20125"/>
          <a:stretch>
            <a:fillRect/>
          </a:stretch>
        </p:blipFill>
        <p:spPr bwMode="auto">
          <a:xfrm>
            <a:off x="182880" y="963460"/>
            <a:ext cx="146468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70" name="Text Box 6"/>
          <p:cNvSpPr txBox="1">
            <a:spLocks noChangeArrowheads="1"/>
          </p:cNvSpPr>
          <p:nvPr/>
        </p:nvSpPr>
        <p:spPr bwMode="auto">
          <a:xfrm>
            <a:off x="1735516" y="964049"/>
            <a:ext cx="3455362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Water (H</a:t>
            </a:r>
            <a:r>
              <a:rPr lang="en-US" sz="2400" baseline="-25000" dirty="0">
                <a:solidFill>
                  <a:schemeClr val="accent1"/>
                </a:solidFill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O)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  <a:b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  liquid from 0 to 100°C</a:t>
            </a:r>
            <a:b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  (100°C range)</a:t>
            </a:r>
          </a:p>
        </p:txBody>
      </p:sp>
      <p:pic>
        <p:nvPicPr>
          <p:cNvPr id="292871" name="Picture 7" descr="liquidAmmo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751" y="2468264"/>
            <a:ext cx="186258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72" name="Text Box 8"/>
          <p:cNvSpPr txBox="1">
            <a:spLocks noChangeArrowheads="1"/>
          </p:cNvSpPr>
          <p:nvPr/>
        </p:nvSpPr>
        <p:spPr bwMode="auto">
          <a:xfrm>
            <a:off x="3441602" y="2474158"/>
            <a:ext cx="3707631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Ammonia (NH</a:t>
            </a:r>
            <a:r>
              <a:rPr lang="en-US" sz="2400" baseline="-25000" dirty="0">
                <a:solidFill>
                  <a:srgbClr val="0000FF"/>
                </a:solidFill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)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  liquid from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  <a:sym typeface="Symbol" pitchFamily="18" charset="2"/>
              </a:rPr>
              <a:t>-78 to -33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°C</a:t>
            </a:r>
            <a:b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  (45°C range)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  <a:sym typeface="Symbol" pitchFamily="18" charset="2"/>
              </a:rPr>
              <a:t> </a:t>
            </a:r>
          </a:p>
        </p:txBody>
      </p:sp>
      <p:pic>
        <p:nvPicPr>
          <p:cNvPr id="292873" name="Picture 9" descr="titan_ligeia_mare_b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6049" y="3755400"/>
            <a:ext cx="125386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74" name="Text Box 10"/>
          <p:cNvSpPr txBox="1">
            <a:spLocks noChangeArrowheads="1"/>
          </p:cNvSpPr>
          <p:nvPr/>
        </p:nvSpPr>
        <p:spPr bwMode="auto">
          <a:xfrm>
            <a:off x="1814975" y="3955335"/>
            <a:ext cx="4037055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Methane (CH</a:t>
            </a:r>
            <a:r>
              <a:rPr lang="en-US" sz="2400" baseline="-25000" dirty="0">
                <a:solidFill>
                  <a:srgbClr val="0000FF"/>
                </a:solidFill>
                <a:cs typeface="Arial" panose="020B0604020202020204" pitchFamily="34" charset="0"/>
              </a:rPr>
              <a:t>4</a:t>
            </a:r>
            <a:r>
              <a:rPr 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)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  <a:b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  liquid from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  <a:sym typeface="Symbol" pitchFamily="18" charset="2"/>
              </a:rPr>
              <a:t>-182 to -164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°C</a:t>
            </a:r>
            <a:b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  (18°C range)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  <a:sym typeface="Symbol" pitchFamily="18" charset="2"/>
              </a:rPr>
              <a:t> </a:t>
            </a:r>
          </a:p>
        </p:txBody>
      </p:sp>
      <p:pic>
        <p:nvPicPr>
          <p:cNvPr id="292875" name="Picture 11" descr="liquidEtha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751" y="5089073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76" name="Text Box 12"/>
          <p:cNvSpPr txBox="1">
            <a:spLocks noChangeArrowheads="1"/>
          </p:cNvSpPr>
          <p:nvPr/>
        </p:nvSpPr>
        <p:spPr bwMode="auto">
          <a:xfrm>
            <a:off x="3280402" y="5380990"/>
            <a:ext cx="3865931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Ethane (C</a:t>
            </a:r>
            <a:r>
              <a:rPr lang="en-US" sz="2400" baseline="-25000" dirty="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FF"/>
                </a:solidFill>
                <a:cs typeface="Arial" panose="020B0604020202020204" pitchFamily="34" charset="0"/>
              </a:rPr>
              <a:t>6</a:t>
            </a:r>
            <a:r>
              <a:rPr 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)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  liquid from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  <a:sym typeface="Symbol" pitchFamily="18" charset="2"/>
              </a:rPr>
              <a:t>-183 to -89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°C</a:t>
            </a:r>
            <a:b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  (94°C range)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  <a:sym typeface="Symbol" pitchFamily="18" charset="2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80" y="182880"/>
            <a:ext cx="7422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But, there are other possible liquid solvents…</a:t>
            </a:r>
          </a:p>
        </p:txBody>
      </p:sp>
      <p:pic>
        <p:nvPicPr>
          <p:cNvPr id="14" name="Picture 13" descr="methan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577" y="3980630"/>
            <a:ext cx="1264920" cy="1143000"/>
          </a:xfrm>
          <a:prstGeom prst="rect">
            <a:avLst/>
          </a:prstGeom>
        </p:spPr>
      </p:pic>
      <p:pic>
        <p:nvPicPr>
          <p:cNvPr id="15" name="Picture 14" descr="ethan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33" y="5498608"/>
            <a:ext cx="1386840" cy="1143000"/>
          </a:xfrm>
          <a:prstGeom prst="rect">
            <a:avLst/>
          </a:prstGeom>
        </p:spPr>
      </p:pic>
      <p:pic>
        <p:nvPicPr>
          <p:cNvPr id="3" name="Picture 2" descr="Water-3D-ball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368" y="1107013"/>
            <a:ext cx="1345324" cy="914400"/>
          </a:xfrm>
          <a:prstGeom prst="rect">
            <a:avLst/>
          </a:prstGeom>
        </p:spPr>
      </p:pic>
      <p:pic>
        <p:nvPicPr>
          <p:cNvPr id="4" name="Picture 3" descr="Ammonia-3D-balls-A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196" y="2617122"/>
            <a:ext cx="118491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0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2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2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2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2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2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2" grpId="0"/>
      <p:bldP spid="292874" grpId="0"/>
      <p:bldP spid="2928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99" name="Picture 19" descr="Planets2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" r="13332"/>
          <a:stretch>
            <a:fillRect/>
          </a:stretch>
        </p:blipFill>
        <p:spPr bwMode="auto">
          <a:xfrm>
            <a:off x="182880" y="809354"/>
            <a:ext cx="8778240" cy="568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92" name="Text Box 12"/>
          <p:cNvSpPr txBox="1">
            <a:spLocks noChangeArrowheads="1"/>
          </p:cNvSpPr>
          <p:nvPr/>
        </p:nvSpPr>
        <p:spPr bwMode="auto">
          <a:xfrm>
            <a:off x="1890713" y="3424205"/>
            <a:ext cx="1836737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sz="2000" dirty="0">
                <a:solidFill>
                  <a:schemeClr val="accent2"/>
                </a:solidFill>
                <a:cs typeface="Arial" panose="020B0604020202020204" pitchFamily="34" charset="0"/>
              </a:rPr>
              <a:t>Small &amp; Rocky</a:t>
            </a:r>
          </a:p>
        </p:txBody>
      </p:sp>
      <p:sp>
        <p:nvSpPr>
          <p:cNvPr id="250895" name="Text Box 15"/>
          <p:cNvSpPr txBox="1">
            <a:spLocks noChangeArrowheads="1"/>
          </p:cNvSpPr>
          <p:nvPr/>
        </p:nvSpPr>
        <p:spPr bwMode="auto">
          <a:xfrm>
            <a:off x="4364935" y="1526005"/>
            <a:ext cx="3036681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sz="2000" dirty="0">
                <a:solidFill>
                  <a:schemeClr val="accent2"/>
                </a:solidFill>
                <a:cs typeface="Arial" panose="020B0604020202020204" pitchFamily="34" charset="0"/>
              </a:rPr>
              <a:t>Large, No Solid Surfaces</a:t>
            </a:r>
          </a:p>
        </p:txBody>
      </p:sp>
      <p:sp>
        <p:nvSpPr>
          <p:cNvPr id="250898" name="Text Box 18"/>
          <p:cNvSpPr txBox="1">
            <a:spLocks noChangeArrowheads="1"/>
          </p:cNvSpPr>
          <p:nvPr/>
        </p:nvSpPr>
        <p:spPr bwMode="auto">
          <a:xfrm>
            <a:off x="5629751" y="5811771"/>
            <a:ext cx="2792413" cy="3968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Very Small, Rocky / Icy</a:t>
            </a:r>
          </a:p>
        </p:txBody>
      </p:sp>
      <p:grpSp>
        <p:nvGrpSpPr>
          <p:cNvPr id="250901" name="Group 21"/>
          <p:cNvGrpSpPr>
            <a:grpSpLocks/>
          </p:cNvGrpSpPr>
          <p:nvPr/>
        </p:nvGrpSpPr>
        <p:grpSpPr bwMode="auto">
          <a:xfrm>
            <a:off x="5303520" y="4163946"/>
            <a:ext cx="3657600" cy="1524000"/>
            <a:chOff x="2496" y="2880"/>
            <a:chExt cx="2304" cy="960"/>
          </a:xfrm>
          <a:solidFill>
            <a:schemeClr val="bg1"/>
          </a:solidFill>
        </p:grpSpPr>
        <p:sp>
          <p:nvSpPr>
            <p:cNvPr id="250897" name="Rectangle 17"/>
            <p:cNvSpPr>
              <a:spLocks noChangeArrowheads="1"/>
            </p:cNvSpPr>
            <p:nvPr/>
          </p:nvSpPr>
          <p:spPr bwMode="auto">
            <a:xfrm>
              <a:off x="2496" y="2880"/>
              <a:ext cx="2304" cy="96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cs typeface="Arial" panose="020B0604020202020204" pitchFamily="34" charset="0"/>
              </a:endParaRPr>
            </a:p>
          </p:txBody>
        </p:sp>
        <p:pic>
          <p:nvPicPr>
            <p:cNvPr id="25088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9" y="2958"/>
              <a:ext cx="185" cy="768"/>
            </a:xfrm>
            <a:prstGeom prst="rect">
              <a:avLst/>
            </a:prstGeom>
            <a:grpFill/>
            <a:extLst/>
          </p:spPr>
        </p:pic>
        <p:pic>
          <p:nvPicPr>
            <p:cNvPr id="25088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928"/>
              <a:ext cx="237" cy="860"/>
            </a:xfrm>
            <a:prstGeom prst="rect">
              <a:avLst/>
            </a:prstGeom>
            <a:grpFill/>
            <a:extLst/>
          </p:spPr>
        </p:pic>
        <p:pic>
          <p:nvPicPr>
            <p:cNvPr id="250886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" y="2932"/>
              <a:ext cx="197" cy="712"/>
            </a:xfrm>
            <a:prstGeom prst="rect">
              <a:avLst/>
            </a:prstGeom>
            <a:grpFill/>
            <a:extLst/>
          </p:spPr>
        </p:pic>
        <p:pic>
          <p:nvPicPr>
            <p:cNvPr id="250887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928"/>
              <a:ext cx="185" cy="268"/>
            </a:xfrm>
            <a:prstGeom prst="rect">
              <a:avLst/>
            </a:prstGeom>
            <a:grpFill/>
            <a:extLst/>
          </p:spPr>
        </p:pic>
      </p:grpSp>
      <p:sp>
        <p:nvSpPr>
          <p:cNvPr id="2" name="Rectangle 1"/>
          <p:cNvSpPr/>
          <p:nvPr/>
        </p:nvSpPr>
        <p:spPr>
          <a:xfrm>
            <a:off x="182880" y="182880"/>
            <a:ext cx="84358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cs typeface="Arial" panose="020B0604020202020204" pitchFamily="34" charset="0"/>
              </a:rPr>
              <a:t>Life also needs a place to stand (or swim)…</a:t>
            </a:r>
          </a:p>
        </p:txBody>
      </p:sp>
    </p:spTree>
    <p:extLst>
      <p:ext uri="{BB962C8B-B14F-4D97-AF65-F5344CB8AC3E}">
        <p14:creationId xmlns:p14="http://schemas.microsoft.com/office/powerpoint/2010/main" val="224201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2842638" y="5850176"/>
            <a:ext cx="58636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Magnetic fields protect atmospheres from erosion by the </a:t>
            </a:r>
            <a:r>
              <a:rPr lang="en-US" sz="2400" dirty="0">
                <a:solidFill>
                  <a:srgbClr val="BB0000"/>
                </a:solidFill>
                <a:cs typeface="Arial" panose="020B0604020202020204" pitchFamily="34" charset="0"/>
              </a:rPr>
              <a:t>solar wind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252936" name="Text Box 8"/>
          <p:cNvSpPr txBox="1">
            <a:spLocks noChangeArrowheads="1"/>
          </p:cNvSpPr>
          <p:nvPr/>
        </p:nvSpPr>
        <p:spPr bwMode="auto">
          <a:xfrm>
            <a:off x="2842638" y="4347744"/>
            <a:ext cx="57374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Convection and rapid rotation combined</a:t>
            </a:r>
            <a:b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generate a planetary </a:t>
            </a:r>
            <a:r>
              <a:rPr 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magnetic field.</a:t>
            </a:r>
          </a:p>
        </p:txBody>
      </p:sp>
      <p:pic>
        <p:nvPicPr>
          <p:cNvPr id="252938" name="Picture 10" descr="EarthBField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3937973"/>
            <a:ext cx="2578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80" y="182880"/>
            <a:ext cx="8778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internal heat </a:t>
            </a: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of a planet is a factor in its potential for habitability.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" y="1398652"/>
            <a:ext cx="4545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Internal </a:t>
            </a:r>
            <a:r>
              <a:rPr lang="en-US" sz="2400" dirty="0">
                <a:solidFill>
                  <a:srgbClr val="BB0000"/>
                </a:solidFill>
                <a:cs typeface="Arial" panose="020B0604020202020204" pitchFamily="34" charset="0"/>
              </a:rPr>
              <a:t>heat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drives </a:t>
            </a:r>
            <a:r>
              <a:rPr 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convection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" y="2121982"/>
            <a:ext cx="4910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Convection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drives </a:t>
            </a:r>
            <a:r>
              <a:rPr lang="en-US" sz="2400" dirty="0">
                <a:solidFill>
                  <a:srgbClr val="BB0000"/>
                </a:solidFill>
                <a:cs typeface="Arial" panose="020B0604020202020204" pitchFamily="34" charset="0"/>
              </a:rPr>
              <a:t>plate tectonics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" y="2845312"/>
            <a:ext cx="5021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The CO</a:t>
            </a:r>
            <a:r>
              <a:rPr lang="en-US" sz="2400" baseline="-25000" dirty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cycle that </a:t>
            </a:r>
            <a:r>
              <a:rPr 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regulates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global climate </a:t>
            </a:r>
            <a:r>
              <a:rPr lang="en-US" sz="2400" dirty="0">
                <a:solidFill>
                  <a:srgbClr val="BB0000"/>
                </a:solidFill>
                <a:cs typeface="Arial" panose="020B0604020202020204" pitchFamily="34" charset="0"/>
              </a:rPr>
              <a:t>requires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plate tectonics.</a:t>
            </a:r>
          </a:p>
        </p:txBody>
      </p:sp>
      <p:pic>
        <p:nvPicPr>
          <p:cNvPr id="11" name="Picture 10" descr="DeepEarth640.jpg">
            <a:extLst>
              <a:ext uri="{FF2B5EF4-FFF2-40B4-BE49-F238E27FC236}">
                <a16:creationId xmlns="" xmlns:a16="http://schemas.microsoft.com/office/drawing/2014/main" id="{41FC4A92-7160-1B40-A97A-2BDE3720CA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512" y="1034074"/>
            <a:ext cx="346574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2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5" grpId="0"/>
      <p:bldP spid="2529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34" name="Text Box 22"/>
          <p:cNvSpPr txBox="1">
            <a:spLocks noChangeArrowheads="1"/>
          </p:cNvSpPr>
          <p:nvPr/>
        </p:nvSpPr>
        <p:spPr bwMode="auto">
          <a:xfrm>
            <a:off x="182880" y="2026439"/>
            <a:ext cx="4814188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Planets or moons more than 50%</a:t>
            </a:r>
            <a:b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the mass of the Earth are still </a:t>
            </a:r>
            <a:r>
              <a:rPr lang="en-US" sz="2400" dirty="0">
                <a:solidFill>
                  <a:srgbClr val="BB0000"/>
                </a:solidFill>
                <a:cs typeface="Arial" panose="020B0604020202020204" pitchFamily="34" charset="0"/>
              </a:rPr>
              <a:t>hot</a:t>
            </a:r>
            <a:br>
              <a:rPr lang="en-US" sz="2400" dirty="0">
                <a:solidFill>
                  <a:srgbClr val="BB0000"/>
                </a:solidFill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BB0000"/>
                </a:solidFill>
                <a:cs typeface="Arial" panose="020B0604020202020204" pitchFamily="34" charset="0"/>
              </a:rPr>
              <a:t>and molten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inside today.</a:t>
            </a:r>
          </a:p>
        </p:txBody>
      </p:sp>
      <p:sp>
        <p:nvSpPr>
          <p:cNvPr id="269338" name="Text Box 26"/>
          <p:cNvSpPr txBox="1">
            <a:spLocks noChangeArrowheads="1"/>
          </p:cNvSpPr>
          <p:nvPr/>
        </p:nvSpPr>
        <p:spPr bwMode="auto">
          <a:xfrm>
            <a:off x="3900881" y="4630648"/>
            <a:ext cx="517305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Planets or moons less than 50% the</a:t>
            </a:r>
            <a:b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mass of the Earth have </a:t>
            </a: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solidified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by</a:t>
            </a:r>
            <a:b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the present day.</a:t>
            </a:r>
          </a:p>
        </p:txBody>
      </p:sp>
      <p:pic>
        <p:nvPicPr>
          <p:cNvPr id="269331" name="Picture 19" descr="terrest_int_venusearth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6" t="1486" r="1121" b="4556"/>
          <a:stretch/>
        </p:blipFill>
        <p:spPr bwMode="auto">
          <a:xfrm>
            <a:off x="7079010" y="1768199"/>
            <a:ext cx="1713476" cy="1716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340" name="Text Box 28"/>
          <p:cNvSpPr txBox="1">
            <a:spLocks noChangeArrowheads="1"/>
          </p:cNvSpPr>
          <p:nvPr/>
        </p:nvSpPr>
        <p:spPr bwMode="auto">
          <a:xfrm>
            <a:off x="5661025" y="3428889"/>
            <a:ext cx="90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Venus</a:t>
            </a:r>
          </a:p>
        </p:txBody>
      </p:sp>
      <p:sp>
        <p:nvSpPr>
          <p:cNvPr id="269341" name="Text Box 29"/>
          <p:cNvSpPr txBox="1">
            <a:spLocks noChangeArrowheads="1"/>
          </p:cNvSpPr>
          <p:nvPr/>
        </p:nvSpPr>
        <p:spPr bwMode="auto">
          <a:xfrm>
            <a:off x="7542185" y="3488615"/>
            <a:ext cx="79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Earth</a:t>
            </a:r>
          </a:p>
        </p:txBody>
      </p:sp>
      <p:sp>
        <p:nvSpPr>
          <p:cNvPr id="269337" name="Text Box 25"/>
          <p:cNvSpPr txBox="1">
            <a:spLocks noChangeArrowheads="1"/>
          </p:cNvSpPr>
          <p:nvPr/>
        </p:nvSpPr>
        <p:spPr bwMode="auto">
          <a:xfrm>
            <a:off x="764747" y="6102950"/>
            <a:ext cx="762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Mars</a:t>
            </a:r>
          </a:p>
        </p:txBody>
      </p:sp>
      <p:sp>
        <p:nvSpPr>
          <p:cNvPr id="269344" name="Text Box 32"/>
          <p:cNvSpPr txBox="1">
            <a:spLocks noChangeArrowheads="1"/>
          </p:cNvSpPr>
          <p:nvPr/>
        </p:nvSpPr>
        <p:spPr bwMode="auto">
          <a:xfrm>
            <a:off x="2430856" y="5971572"/>
            <a:ext cx="1120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Mercury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80" y="182880"/>
            <a:ext cx="87762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cooling time </a:t>
            </a:r>
            <a:r>
              <a:rPr lang="en-US" sz="2800" dirty="0">
                <a:cs typeface="Arial" panose="020B0604020202020204" pitchFamily="34" charset="0"/>
              </a:rPr>
              <a:t>of a terrestrial planet scales with the </a:t>
            </a:r>
            <a:r>
              <a:rPr lang="en-US" sz="2800" dirty="0">
                <a:solidFill>
                  <a:srgbClr val="BB0000"/>
                </a:solidFill>
                <a:cs typeface="Arial" panose="020B0604020202020204" pitchFamily="34" charset="0"/>
              </a:rPr>
              <a:t>size </a:t>
            </a:r>
            <a:r>
              <a:rPr lang="en-US" sz="2800" dirty="0">
                <a:cs typeface="Arial" panose="020B0604020202020204" pitchFamily="34" charset="0"/>
              </a:rPr>
              <a:t>of the planet.</a:t>
            </a:r>
          </a:p>
        </p:txBody>
      </p:sp>
      <p:pic>
        <p:nvPicPr>
          <p:cNvPr id="15" name="Picture 19" descr="terrest_int_venusearth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t="4518" r="55120" b="6169"/>
          <a:stretch/>
        </p:blipFill>
        <p:spPr bwMode="auto">
          <a:xfrm>
            <a:off x="5299075" y="1810628"/>
            <a:ext cx="1628775" cy="16319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4" descr="Mars_interi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" t="2637" r="4142" b="2299"/>
          <a:stretch/>
        </p:blipFill>
        <p:spPr bwMode="auto">
          <a:xfrm>
            <a:off x="276224" y="4359275"/>
            <a:ext cx="1736725" cy="17430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1" descr="Mercury_interi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3" t="10800" r="11366" b="9513"/>
          <a:stretch/>
        </p:blipFill>
        <p:spPr bwMode="auto">
          <a:xfrm>
            <a:off x="2260111" y="4502150"/>
            <a:ext cx="1463676" cy="14573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8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38" grpId="0"/>
      <p:bldP spid="269337" grpId="0"/>
      <p:bldP spid="2693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4" name="Text Box 8"/>
          <p:cNvSpPr txBox="1">
            <a:spLocks noChangeArrowheads="1"/>
          </p:cNvSpPr>
          <p:nvPr/>
        </p:nvSpPr>
        <p:spPr bwMode="auto">
          <a:xfrm>
            <a:off x="182880" y="1160742"/>
            <a:ext cx="79995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cs typeface="Arial" panose="020B0604020202020204" pitchFamily="34" charset="0"/>
              </a:rPr>
              <a:t>The solar wind is made of charged particles, but charged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particles cannot cross magnetic field lines.</a:t>
            </a:r>
          </a:p>
        </p:txBody>
      </p:sp>
      <p:sp>
        <p:nvSpPr>
          <p:cNvPr id="275467" name="Text Box 11"/>
          <p:cNvSpPr txBox="1">
            <a:spLocks noChangeArrowheads="1"/>
          </p:cNvSpPr>
          <p:nvPr/>
        </p:nvSpPr>
        <p:spPr bwMode="auto">
          <a:xfrm>
            <a:off x="174881" y="4821188"/>
            <a:ext cx="513634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cs typeface="Arial" panose="020B0604020202020204" pitchFamily="34" charset="0"/>
              </a:rPr>
              <a:t>Today, Mars’s interior is cold &amp; solid,</a:t>
            </a:r>
          </a:p>
          <a:p>
            <a:pPr algn="l"/>
            <a:r>
              <a:rPr lang="en-US" sz="2400" dirty="0">
                <a:cs typeface="Arial" panose="020B0604020202020204" pitchFamily="34" charset="0"/>
              </a:rPr>
              <a:t>and has no global magnetic field.</a:t>
            </a:r>
          </a:p>
        </p:txBody>
      </p:sp>
      <p:sp>
        <p:nvSpPr>
          <p:cNvPr id="275468" name="Text Box 12"/>
          <p:cNvSpPr txBox="1">
            <a:spLocks noChangeArrowheads="1"/>
          </p:cNvSpPr>
          <p:nvPr/>
        </p:nvSpPr>
        <p:spPr bwMode="auto">
          <a:xfrm>
            <a:off x="3453861" y="2480317"/>
            <a:ext cx="54745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cs typeface="Arial" panose="020B0604020202020204" pitchFamily="34" charset="0"/>
              </a:rPr>
              <a:t>Earth’s magnetic field shields our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atmosphere erosion by the solar wind.</a:t>
            </a:r>
          </a:p>
        </p:txBody>
      </p:sp>
      <p:pic>
        <p:nvPicPr>
          <p:cNvPr id="275469" name="Picture 13" descr="solarinteraction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116290"/>
            <a:ext cx="322057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804" y="3930281"/>
            <a:ext cx="3434316" cy="2743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" y="182880"/>
            <a:ext cx="8778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cs typeface="Arial" panose="020B0604020202020204" pitchFamily="34" charset="0"/>
              </a:rPr>
              <a:t>Planetary magnetic fields protect atmospheres from </a:t>
            </a:r>
            <a:r>
              <a:rPr 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stripping</a:t>
            </a:r>
            <a:r>
              <a:rPr lang="en-US" sz="2800" dirty="0">
                <a:cs typeface="Arial" panose="020B0604020202020204" pitchFamily="34" charset="0"/>
              </a:rPr>
              <a:t> by the solar wind.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2725" y="5842484"/>
            <a:ext cx="5084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cs typeface="Arial" panose="020B0604020202020204" pitchFamily="34" charset="0"/>
              </a:rPr>
              <a:t>The solar wind </a:t>
            </a:r>
            <a:r>
              <a:rPr 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accelerated</a:t>
            </a:r>
            <a:r>
              <a:rPr lang="en-US" sz="2400" dirty="0">
                <a:cs typeface="Arial" panose="020B0604020202020204" pitchFamily="34" charset="0"/>
              </a:rPr>
              <a:t> the loss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of most of Mars’ early atmosphere.</a:t>
            </a:r>
          </a:p>
        </p:txBody>
      </p:sp>
    </p:spTree>
    <p:extLst>
      <p:ext uri="{BB962C8B-B14F-4D97-AF65-F5344CB8AC3E}">
        <p14:creationId xmlns:p14="http://schemas.microsoft.com/office/powerpoint/2010/main" val="172261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7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7" name="Picture 3" descr="atm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" t="7059" r="4364" b="7294"/>
          <a:stretch>
            <a:fillRect/>
          </a:stretch>
        </p:blipFill>
        <p:spPr bwMode="auto">
          <a:xfrm>
            <a:off x="615048" y="1097280"/>
            <a:ext cx="7913904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" y="182880"/>
            <a:ext cx="8961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cs typeface="Arial" panose="020B0604020202020204" pitchFamily="34" charset="0"/>
              </a:rPr>
              <a:t>The ability of a planet to retain an atmosphere depends on its </a:t>
            </a:r>
            <a:r>
              <a:rPr 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mass</a:t>
            </a:r>
            <a:r>
              <a:rPr lang="en-US" sz="2800" dirty="0">
                <a:cs typeface="Arial" panose="020B0604020202020204" pitchFamily="34" charset="0"/>
              </a:rPr>
              <a:t> and its </a:t>
            </a:r>
            <a:r>
              <a:rPr lang="en-US" sz="2800" dirty="0">
                <a:solidFill>
                  <a:srgbClr val="BB0000"/>
                </a:solidFill>
                <a:cs typeface="Arial" panose="020B0604020202020204" pitchFamily="34" charset="0"/>
              </a:rPr>
              <a:t>temperature</a:t>
            </a:r>
            <a:r>
              <a:rPr lang="en-US" sz="2800" dirty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667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734050" y="1600199"/>
            <a:ext cx="1228725" cy="1630114"/>
            <a:chOff x="6079637" y="1574279"/>
            <a:chExt cx="1228725" cy="1630114"/>
          </a:xfrm>
        </p:grpSpPr>
        <p:pic>
          <p:nvPicPr>
            <p:cNvPr id="242696" name="Picture 8" descr="Mercury_MESSENGER_Kuip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7" t="4070" r="5409" b="6115"/>
            <a:stretch/>
          </p:blipFill>
          <p:spPr bwMode="auto">
            <a:xfrm>
              <a:off x="6079637" y="1574279"/>
              <a:ext cx="1228725" cy="123190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2697" name="Text Box 9"/>
            <p:cNvSpPr txBox="1">
              <a:spLocks noChangeArrowheads="1"/>
            </p:cNvSpPr>
            <p:nvPr/>
          </p:nvSpPr>
          <p:spPr bwMode="auto">
            <a:xfrm>
              <a:off x="6136372" y="2804343"/>
              <a:ext cx="112077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cs typeface="Arial" panose="020B0604020202020204" pitchFamily="34" charset="0"/>
                </a:rPr>
                <a:t>Mercury</a:t>
              </a:r>
            </a:p>
          </p:txBody>
        </p:sp>
      </p:grpSp>
      <p:pic>
        <p:nvPicPr>
          <p:cNvPr id="24269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4406" r="1271" b="3927"/>
          <a:stretch/>
        </p:blipFill>
        <p:spPr bwMode="auto">
          <a:xfrm>
            <a:off x="358775" y="4318000"/>
            <a:ext cx="1781176" cy="1676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699" name="Text Box 11"/>
          <p:cNvSpPr txBox="1">
            <a:spLocks noChangeArrowheads="1"/>
          </p:cNvSpPr>
          <p:nvPr/>
        </p:nvSpPr>
        <p:spPr bwMode="auto">
          <a:xfrm>
            <a:off x="758265" y="5997871"/>
            <a:ext cx="9794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cs typeface="Arial" panose="020B0604020202020204" pitchFamily="34" charset="0"/>
              </a:rPr>
              <a:t>Jupiter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80" y="182880"/>
            <a:ext cx="8778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cs typeface="Arial" panose="020B0604020202020204" pitchFamily="34" charset="0"/>
              </a:rPr>
              <a:t>Another important factor in a body’s habitability is the </a:t>
            </a:r>
            <a:r>
              <a:rPr 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size of the atmosphere</a:t>
            </a:r>
            <a:r>
              <a:rPr lang="en-US" sz="2800" dirty="0">
                <a:cs typeface="Arial" panose="020B0604020202020204" pitchFamily="34" charset="0"/>
              </a:rPr>
              <a:t> it can retain.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" y="3553014"/>
            <a:ext cx="5132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If a planet is </a:t>
            </a:r>
            <a:r>
              <a:rPr lang="en-US" sz="2800" dirty="0">
                <a:solidFill>
                  <a:srgbClr val="BB0000"/>
                </a:solidFill>
                <a:cs typeface="Arial" panose="020B0604020202020204" pitchFamily="34" charset="0"/>
              </a:rPr>
              <a:t>massive</a:t>
            </a: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and </a:t>
            </a:r>
            <a:r>
              <a:rPr 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cold</a:t>
            </a: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" y="1555258"/>
            <a:ext cx="4488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If a planet is </a:t>
            </a:r>
            <a:r>
              <a:rPr 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small</a:t>
            </a:r>
            <a:r>
              <a:rPr lang="en-US" sz="2800" dirty="0">
                <a:solidFill>
                  <a:srgbClr val="BB0000"/>
                </a:solidFill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and </a:t>
            </a:r>
            <a:r>
              <a:rPr lang="en-US" sz="2800" dirty="0">
                <a:solidFill>
                  <a:srgbClr val="BB0000"/>
                </a:solidFill>
                <a:cs typeface="Arial" panose="020B0604020202020204" pitchFamily="34" charset="0"/>
              </a:rPr>
              <a:t>hot</a:t>
            </a: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577454" y="2128771"/>
            <a:ext cx="4995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Gravity is </a:t>
            </a:r>
            <a:r>
              <a:rPr lang="en-US" sz="2400" dirty="0">
                <a:solidFill>
                  <a:srgbClr val="BB0000"/>
                </a:solidFill>
                <a:cs typeface="Arial" panose="020B0604020202020204" pitchFamily="34" charset="0"/>
              </a:rPr>
              <a:t>too weak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to hold onto an atmosphere (has to be </a:t>
            </a: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very cold</a:t>
            </a:r>
            <a:r>
              <a:rPr lang="en-US" sz="2400" dirty="0">
                <a:cs typeface="Arial" panose="020B0604020202020204" pitchFamily="34" charset="0"/>
              </a:rPr>
              <a:t>)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8551" y="4362395"/>
            <a:ext cx="6040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Builds a </a:t>
            </a: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heavy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hydrogen-rich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atmosphere.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8551" y="5110221"/>
            <a:ext cx="6336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Conditions are </a:t>
            </a:r>
            <a:r>
              <a:rPr lang="en-US" sz="2400" dirty="0">
                <a:solidFill>
                  <a:srgbClr val="BB0000"/>
                </a:solidFill>
                <a:cs typeface="Arial" panose="020B0604020202020204" pitchFamily="34" charset="0"/>
              </a:rPr>
              <a:t>too hot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and </a:t>
            </a: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too high pressure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for stable liquid water.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9307" y="6227379"/>
            <a:ext cx="7096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Reducing chemistry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instead of oxidizing chemistry.</a:t>
            </a:r>
          </a:p>
        </p:txBody>
      </p:sp>
    </p:spTree>
    <p:extLst>
      <p:ext uri="{BB962C8B-B14F-4D97-AF65-F5344CB8AC3E}">
        <p14:creationId xmlns:p14="http://schemas.microsoft.com/office/powerpoint/2010/main" val="88290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9" grpId="0"/>
      <p:bldP spid="3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solsys_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8"/>
          <a:stretch>
            <a:fillRect/>
          </a:stretch>
        </p:blipFill>
        <p:spPr bwMode="auto">
          <a:xfrm>
            <a:off x="85725" y="417513"/>
            <a:ext cx="897255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1050925" y="2262188"/>
            <a:ext cx="7742238" cy="3881437"/>
          </a:xfrm>
          <a:prstGeom prst="rect">
            <a:avLst/>
          </a:prstGeom>
          <a:gradFill rotWithShape="0">
            <a:gsLst>
              <a:gs pos="0">
                <a:schemeClr val="tx2">
                  <a:alpha val="35001"/>
                </a:schemeClr>
              </a:gs>
              <a:gs pos="100000">
                <a:schemeClr val="tx2">
                  <a:gamma/>
                  <a:shade val="46275"/>
                  <a:invGamma/>
                  <a:alpha val="22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24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46788" name="Freeform 4"/>
          <p:cNvSpPr>
            <a:spLocks/>
          </p:cNvSpPr>
          <p:nvPr/>
        </p:nvSpPr>
        <p:spPr bwMode="auto">
          <a:xfrm>
            <a:off x="1031875" y="2185988"/>
            <a:ext cx="7775575" cy="4003675"/>
          </a:xfrm>
          <a:custGeom>
            <a:avLst/>
            <a:gdLst>
              <a:gd name="T0" fmla="*/ 0 w 4176"/>
              <a:gd name="T1" fmla="*/ 0 h 2112"/>
              <a:gd name="T2" fmla="*/ 0 w 4176"/>
              <a:gd name="T3" fmla="*/ 2112 h 2112"/>
              <a:gd name="T4" fmla="*/ 4176 w 4176"/>
              <a:gd name="T5" fmla="*/ 2112 h 2112"/>
              <a:gd name="T6" fmla="*/ 4176 w 4176"/>
              <a:gd name="T7" fmla="*/ 960 h 2112"/>
              <a:gd name="T8" fmla="*/ 0 w 4176"/>
              <a:gd name="T9" fmla="*/ 0 h 2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76" h="2112">
                <a:moveTo>
                  <a:pt x="0" y="0"/>
                </a:moveTo>
                <a:lnTo>
                  <a:pt x="0" y="2112"/>
                </a:lnTo>
                <a:lnTo>
                  <a:pt x="4176" y="2112"/>
                </a:lnTo>
                <a:lnTo>
                  <a:pt x="4176" y="96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gamma/>
                  <a:tint val="38824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24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46789" name="Freeform 5"/>
          <p:cNvSpPr>
            <a:spLocks/>
          </p:cNvSpPr>
          <p:nvPr/>
        </p:nvSpPr>
        <p:spPr bwMode="auto">
          <a:xfrm>
            <a:off x="1041400" y="682625"/>
            <a:ext cx="7753350" cy="2517775"/>
          </a:xfrm>
          <a:custGeom>
            <a:avLst/>
            <a:gdLst>
              <a:gd name="T0" fmla="*/ 0 w 4176"/>
              <a:gd name="T1" fmla="*/ 0 h 1344"/>
              <a:gd name="T2" fmla="*/ 0 w 4176"/>
              <a:gd name="T3" fmla="*/ 384 h 1344"/>
              <a:gd name="T4" fmla="*/ 4176 w 4176"/>
              <a:gd name="T5" fmla="*/ 1344 h 1344"/>
              <a:gd name="T6" fmla="*/ 4176 w 4176"/>
              <a:gd name="T7" fmla="*/ 0 h 1344"/>
              <a:gd name="T8" fmla="*/ 0 w 4176"/>
              <a:gd name="T9" fmla="*/ 0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76" h="1344">
                <a:moveTo>
                  <a:pt x="0" y="0"/>
                </a:moveTo>
                <a:lnTo>
                  <a:pt x="0" y="384"/>
                </a:lnTo>
                <a:lnTo>
                  <a:pt x="4176" y="1344"/>
                </a:lnTo>
                <a:lnTo>
                  <a:pt x="4176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>
                  <a:alpha val="12000"/>
                </a:schemeClr>
              </a:gs>
              <a:gs pos="100000">
                <a:schemeClr val="bg2">
                  <a:gamma/>
                  <a:tint val="24314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24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3429000" y="2573338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46791" name="Rectangle 7"/>
          <p:cNvSpPr>
            <a:spLocks noChangeArrowheads="1"/>
          </p:cNvSpPr>
          <p:nvPr/>
        </p:nvSpPr>
        <p:spPr bwMode="auto">
          <a:xfrm>
            <a:off x="2076450" y="669925"/>
            <a:ext cx="434975" cy="5507038"/>
          </a:xfrm>
          <a:prstGeom prst="rect">
            <a:avLst/>
          </a:prstGeom>
          <a:gradFill rotWithShape="0">
            <a:gsLst>
              <a:gs pos="0">
                <a:schemeClr val="accent2">
                  <a:alpha val="27000"/>
                </a:schemeClr>
              </a:gs>
              <a:gs pos="100000">
                <a:schemeClr val="accent2">
                  <a:gamma/>
                  <a:tint val="98039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24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46792" name="Text Box 8"/>
          <p:cNvSpPr txBox="1">
            <a:spLocks noChangeArrowheads="1"/>
          </p:cNvSpPr>
          <p:nvPr/>
        </p:nvSpPr>
        <p:spPr bwMode="auto">
          <a:xfrm>
            <a:off x="3814763" y="5099050"/>
            <a:ext cx="23396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FFFFFF"/>
                </a:solidFill>
                <a:cs typeface="Arial" panose="020B0604020202020204" pitchFamily="34" charset="0"/>
              </a:rPr>
              <a:t>Too Small</a:t>
            </a:r>
            <a:br>
              <a:rPr lang="en-US" sz="2400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BB0000"/>
                </a:solidFill>
                <a:cs typeface="Arial" panose="020B0604020202020204" pitchFamily="34" charset="0"/>
              </a:rPr>
              <a:t>No Atmosphere</a:t>
            </a:r>
          </a:p>
        </p:txBody>
      </p:sp>
      <p:sp>
        <p:nvSpPr>
          <p:cNvPr id="246793" name="Text Box 9"/>
          <p:cNvSpPr txBox="1">
            <a:spLocks noChangeArrowheads="1"/>
          </p:cNvSpPr>
          <p:nvPr/>
        </p:nvSpPr>
        <p:spPr bwMode="auto">
          <a:xfrm>
            <a:off x="5235575" y="1000125"/>
            <a:ext cx="28013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Too Big</a:t>
            </a:r>
            <a:b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Heavy Atmosphere</a:t>
            </a:r>
          </a:p>
        </p:txBody>
      </p:sp>
      <p:sp>
        <p:nvSpPr>
          <p:cNvPr id="246794" name="Text Box 10"/>
          <p:cNvSpPr txBox="1">
            <a:spLocks noChangeArrowheads="1"/>
          </p:cNvSpPr>
          <p:nvPr/>
        </p:nvSpPr>
        <p:spPr bwMode="auto">
          <a:xfrm>
            <a:off x="182880" y="182880"/>
            <a:ext cx="23903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  <a:cs typeface="Arial" panose="020B0604020202020204" pitchFamily="34" charset="0"/>
              </a:rPr>
              <a:t>Liquid H</a:t>
            </a:r>
            <a:r>
              <a:rPr lang="en-US" baseline="-25000" dirty="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0000FF"/>
                </a:solidFill>
                <a:cs typeface="Arial" panose="020B0604020202020204" pitchFamily="34" charset="0"/>
              </a:rPr>
              <a:t>O @ 1atm</a:t>
            </a:r>
          </a:p>
        </p:txBody>
      </p:sp>
      <p:sp>
        <p:nvSpPr>
          <p:cNvPr id="246795" name="Text Box 11"/>
          <p:cNvSpPr txBox="1">
            <a:spLocks noChangeArrowheads="1"/>
          </p:cNvSpPr>
          <p:nvPr/>
        </p:nvSpPr>
        <p:spPr bwMode="auto">
          <a:xfrm>
            <a:off x="5448300" y="3719513"/>
            <a:ext cx="18829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FFFF00"/>
                </a:solidFill>
                <a:cs typeface="Arial" panose="020B0604020202020204" pitchFamily="34" charset="0"/>
              </a:rPr>
              <a:t>Cold Interior</a:t>
            </a:r>
          </a:p>
        </p:txBody>
      </p:sp>
      <p:sp>
        <p:nvSpPr>
          <p:cNvPr id="246796" name="Freeform 12"/>
          <p:cNvSpPr>
            <a:spLocks/>
          </p:cNvSpPr>
          <p:nvPr/>
        </p:nvSpPr>
        <p:spPr bwMode="auto">
          <a:xfrm>
            <a:off x="2070100" y="1641475"/>
            <a:ext cx="438150" cy="620713"/>
          </a:xfrm>
          <a:custGeom>
            <a:avLst/>
            <a:gdLst>
              <a:gd name="T0" fmla="*/ 6 w 276"/>
              <a:gd name="T1" fmla="*/ 349 h 349"/>
              <a:gd name="T2" fmla="*/ 0 w 276"/>
              <a:gd name="T3" fmla="*/ 0 h 349"/>
              <a:gd name="T4" fmla="*/ 276 w 276"/>
              <a:gd name="T5" fmla="*/ 66 h 349"/>
              <a:gd name="T6" fmla="*/ 274 w 276"/>
              <a:gd name="T7" fmla="*/ 349 h 349"/>
              <a:gd name="T8" fmla="*/ 6 w 276"/>
              <a:gd name="T9" fmla="*/ 34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6" h="349">
                <a:moveTo>
                  <a:pt x="6" y="349"/>
                </a:moveTo>
                <a:lnTo>
                  <a:pt x="0" y="0"/>
                </a:lnTo>
                <a:lnTo>
                  <a:pt x="276" y="66"/>
                </a:lnTo>
                <a:lnTo>
                  <a:pt x="274" y="349"/>
                </a:lnTo>
                <a:lnTo>
                  <a:pt x="6" y="349"/>
                </a:lnTo>
                <a:close/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24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46797" name="Rectangle 13"/>
          <p:cNvSpPr>
            <a:spLocks noChangeArrowheads="1"/>
          </p:cNvSpPr>
          <p:nvPr/>
        </p:nvSpPr>
        <p:spPr bwMode="auto">
          <a:xfrm>
            <a:off x="3344863" y="687388"/>
            <a:ext cx="288925" cy="5507037"/>
          </a:xfrm>
          <a:prstGeom prst="rect">
            <a:avLst/>
          </a:prstGeom>
          <a:gradFill rotWithShape="0">
            <a:gsLst>
              <a:gs pos="0">
                <a:srgbClr val="00FF00">
                  <a:alpha val="27000"/>
                </a:srgbClr>
              </a:gs>
              <a:gs pos="100000">
                <a:srgbClr val="00FF00">
                  <a:gamma/>
                  <a:tint val="98039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24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46798" name="Text Box 14"/>
          <p:cNvSpPr txBox="1">
            <a:spLocks noChangeArrowheads="1"/>
          </p:cNvSpPr>
          <p:nvPr/>
        </p:nvSpPr>
        <p:spPr bwMode="auto">
          <a:xfrm>
            <a:off x="3291840" y="180802"/>
            <a:ext cx="3558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  <a:cs typeface="Arial" panose="020B0604020202020204" pitchFamily="34" charset="0"/>
              </a:rPr>
              <a:t>Liquid CH</a:t>
            </a:r>
            <a:r>
              <a:rPr lang="en-US" baseline="-25000" dirty="0">
                <a:solidFill>
                  <a:srgbClr val="008000"/>
                </a:solidFill>
                <a:cs typeface="Arial" panose="020B0604020202020204" pitchFamily="34" charset="0"/>
              </a:rPr>
              <a:t>4</a:t>
            </a:r>
            <a:r>
              <a:rPr lang="en-US" dirty="0">
                <a:solidFill>
                  <a:srgbClr val="008000"/>
                </a:solidFill>
                <a:cs typeface="Arial" panose="020B0604020202020204" pitchFamily="34" charset="0"/>
              </a:rPr>
              <a:t> or Ethane @ 1atm</a:t>
            </a:r>
          </a:p>
        </p:txBody>
      </p:sp>
      <p:sp>
        <p:nvSpPr>
          <p:cNvPr id="246799" name="Freeform 15"/>
          <p:cNvSpPr>
            <a:spLocks/>
          </p:cNvSpPr>
          <p:nvPr/>
        </p:nvSpPr>
        <p:spPr bwMode="auto">
          <a:xfrm>
            <a:off x="3343275" y="1938338"/>
            <a:ext cx="285750" cy="866775"/>
          </a:xfrm>
          <a:custGeom>
            <a:avLst/>
            <a:gdLst>
              <a:gd name="T0" fmla="*/ 0 w 180"/>
              <a:gd name="T1" fmla="*/ 498 h 546"/>
              <a:gd name="T2" fmla="*/ 0 w 180"/>
              <a:gd name="T3" fmla="*/ 0 h 546"/>
              <a:gd name="T4" fmla="*/ 180 w 180"/>
              <a:gd name="T5" fmla="*/ 39 h 546"/>
              <a:gd name="T6" fmla="*/ 180 w 180"/>
              <a:gd name="T7" fmla="*/ 546 h 546"/>
              <a:gd name="T8" fmla="*/ 0 w 180"/>
              <a:gd name="T9" fmla="*/ 498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" h="546">
                <a:moveTo>
                  <a:pt x="0" y="498"/>
                </a:moveTo>
                <a:lnTo>
                  <a:pt x="0" y="0"/>
                </a:lnTo>
                <a:lnTo>
                  <a:pt x="180" y="39"/>
                </a:lnTo>
                <a:lnTo>
                  <a:pt x="180" y="546"/>
                </a:lnTo>
                <a:lnTo>
                  <a:pt x="0" y="498"/>
                </a:lnTo>
              </a:path>
            </a:pathLst>
          </a:custGeom>
          <a:noFill/>
          <a:ln w="19050" cap="flat" cmpd="sng">
            <a:solidFill>
              <a:srgbClr val="007F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24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90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6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6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animBg="1"/>
      <p:bldP spid="246788" grpId="0" animBg="1"/>
      <p:bldP spid="246789" grpId="0" animBg="1"/>
      <p:bldP spid="246791" grpId="0" animBg="1"/>
      <p:bldP spid="246792" grpId="0"/>
      <p:bldP spid="246793" grpId="0"/>
      <p:bldP spid="246794" grpId="0"/>
      <p:bldP spid="246795" grpId="0"/>
      <p:bldP spid="246796" grpId="0" animBg="1"/>
      <p:bldP spid="246797" grpId="0" animBg="1"/>
      <p:bldP spid="246798" grpId="0"/>
      <p:bldP spid="2467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Ma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" t="12353" r="6734" b="19777"/>
          <a:stretch/>
        </p:blipFill>
        <p:spPr bwMode="auto">
          <a:xfrm>
            <a:off x="182879" y="1185353"/>
            <a:ext cx="1753644" cy="173624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Europ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 t="430" b="495"/>
          <a:stretch/>
        </p:blipFill>
        <p:spPr bwMode="auto">
          <a:xfrm>
            <a:off x="182880" y="5172332"/>
            <a:ext cx="1367851" cy="135890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82879" y="182880"/>
            <a:ext cx="87782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Where should we search for life in the Solar System?</a:t>
            </a:r>
          </a:p>
        </p:txBody>
      </p:sp>
      <p:pic>
        <p:nvPicPr>
          <p:cNvPr id="6" name="Picture 14" descr="enceladu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" t="632" r="793"/>
          <a:stretch/>
        </p:blipFill>
        <p:spPr bwMode="auto">
          <a:xfrm>
            <a:off x="7433231" y="5283893"/>
            <a:ext cx="1120776" cy="1135779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49951" y="5251618"/>
            <a:ext cx="587083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Europa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(moon of Jupiter) and </a:t>
            </a:r>
            <a:r>
              <a:rPr lang="en-US" sz="2400" dirty="0" err="1">
                <a:solidFill>
                  <a:srgbClr val="BB0000"/>
                </a:solidFill>
                <a:cs typeface="Arial" panose="020B0604020202020204" pitchFamily="34" charset="0"/>
              </a:rPr>
              <a:t>Enceladus</a:t>
            </a:r>
            <a:r>
              <a:rPr lang="en-US" sz="2400" dirty="0">
                <a:solidFill>
                  <a:srgbClr val="BB000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(moon of Saturn) may have liquid water under icy crusts.</a:t>
            </a:r>
          </a:p>
        </p:txBody>
      </p:sp>
      <p:pic>
        <p:nvPicPr>
          <p:cNvPr id="8" name="Picture 7" descr="Titan_in_true_color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" t="1924" r="3264" b="3863"/>
          <a:stretch/>
        </p:blipFill>
        <p:spPr>
          <a:xfrm>
            <a:off x="182879" y="3400853"/>
            <a:ext cx="1292225" cy="1292225"/>
          </a:xfrm>
          <a:prstGeom prst="ellipse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25544" y="1637978"/>
            <a:ext cx="6914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rgbClr val="BB0000"/>
                </a:solidFill>
                <a:cs typeface="Arial" panose="020B0604020202020204" pitchFamily="34" charset="0"/>
              </a:rPr>
              <a:t>Mars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may have had surface liquid water &amp; a thick, warm atmosphere in the distant past.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50731" y="3599775"/>
            <a:ext cx="6221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Titan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(moon of Saturn) has a cold, thick N</a:t>
            </a:r>
            <a:r>
              <a:rPr lang="en-US" sz="2400" baseline="-25000" dirty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atmosphere and lakes of methane &amp; ethane.</a:t>
            </a:r>
          </a:p>
        </p:txBody>
      </p:sp>
    </p:spTree>
    <p:extLst>
      <p:ext uri="{BB962C8B-B14F-4D97-AF65-F5344CB8AC3E}">
        <p14:creationId xmlns:p14="http://schemas.microsoft.com/office/powerpoint/2010/main" val="346758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class activity: why are we interested in exploring Mars, Europa, </a:t>
            </a:r>
            <a:r>
              <a:rPr lang="en-US" dirty="0" err="1" smtClean="0"/>
              <a:t>Enceladus</a:t>
            </a:r>
            <a:r>
              <a:rPr lang="en-US" dirty="0" smtClean="0"/>
              <a:t>, and Earth (of course)?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13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6" name="Text Box 8"/>
          <p:cNvSpPr txBox="1">
            <a:spLocks noChangeArrowheads="1"/>
          </p:cNvSpPr>
          <p:nvPr/>
        </p:nvSpPr>
        <p:spPr bwMode="auto">
          <a:xfrm>
            <a:off x="1681401" y="974546"/>
            <a:ext cx="55067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A Source of Energy</a:t>
            </a:r>
          </a:p>
          <a:p>
            <a:pPr marL="227013" lvl="1" algn="l"/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Energy to fuel chemical reactions</a:t>
            </a:r>
          </a:p>
          <a:p>
            <a:pPr marL="231775" lvl="1" algn="l"/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Warmth to permit liquid water (other liquids?)</a:t>
            </a:r>
          </a:p>
        </p:txBody>
      </p:sp>
      <p:pic>
        <p:nvPicPr>
          <p:cNvPr id="232457" name="Picture 9" descr="11-bright-bright-sunl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00"/>
          <a:stretch>
            <a:fillRect/>
          </a:stretch>
        </p:blipFill>
        <p:spPr bwMode="auto">
          <a:xfrm>
            <a:off x="182880" y="972871"/>
            <a:ext cx="143815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182880" y="2611242"/>
            <a:ext cx="619111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Complex Chemistry</a:t>
            </a:r>
          </a:p>
          <a:p>
            <a:pPr marL="231775" algn="l"/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Elements heavier than H and He</a:t>
            </a:r>
          </a:p>
          <a:p>
            <a:pPr marL="231775" algn="l"/>
            <a:r>
              <a:rPr lang="en-US" dirty="0">
                <a:solidFill>
                  <a:srgbClr val="BB0000"/>
                </a:solidFill>
                <a:cs typeface="Arial" panose="020B0604020202020204" pitchFamily="34" charset="0"/>
              </a:rPr>
              <a:t>Carbon</a:t>
            </a: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 as the building block of complex molecules</a:t>
            </a:r>
          </a:p>
        </p:txBody>
      </p:sp>
      <p:pic>
        <p:nvPicPr>
          <p:cNvPr id="232458" name="Picture 10" descr="AminoAcidb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621" y="2299724"/>
            <a:ext cx="192708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454" name="Text Box 6"/>
          <p:cNvSpPr txBox="1">
            <a:spLocks noChangeArrowheads="1"/>
          </p:cNvSpPr>
          <p:nvPr/>
        </p:nvSpPr>
        <p:spPr bwMode="auto">
          <a:xfrm>
            <a:off x="182880" y="5593601"/>
            <a:ext cx="695761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Protection from harmful UV light</a:t>
            </a:r>
          </a:p>
          <a:p>
            <a:pPr marL="231775" algn="l"/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Mutations from UV radiation inhibit the emergence of life</a:t>
            </a:r>
          </a:p>
          <a:p>
            <a:pPr marL="231775" algn="l"/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Shield with an ozone layer, water oceans, or underground</a:t>
            </a:r>
          </a:p>
        </p:txBody>
      </p:sp>
      <p:pic>
        <p:nvPicPr>
          <p:cNvPr id="232459" name="Picture 11" descr="OzoneHo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75" y="544641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460" name="Text Box 12"/>
          <p:cNvSpPr txBox="1">
            <a:spLocks noChangeArrowheads="1"/>
          </p:cNvSpPr>
          <p:nvPr/>
        </p:nvSpPr>
        <p:spPr bwMode="auto">
          <a:xfrm>
            <a:off x="1681401" y="3980486"/>
            <a:ext cx="460414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A Liquid Solvent Medium</a:t>
            </a:r>
          </a:p>
          <a:p>
            <a:pPr marL="231775" algn="l"/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Place for complex chemistry to occur</a:t>
            </a:r>
          </a:p>
        </p:txBody>
      </p:sp>
      <p:pic>
        <p:nvPicPr>
          <p:cNvPr id="232461" name="Picture 13" descr="800px-Water_droplet_blue_bg0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20125"/>
          <a:stretch>
            <a:fillRect/>
          </a:stretch>
        </p:blipFill>
        <p:spPr bwMode="auto">
          <a:xfrm>
            <a:off x="182880" y="3955231"/>
            <a:ext cx="138348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" y="182880"/>
            <a:ext cx="5322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cs typeface="Arial" panose="020B0604020202020204" pitchFamily="34" charset="0"/>
              </a:rPr>
              <a:t>The Basic Requirements for Life</a:t>
            </a:r>
          </a:p>
        </p:txBody>
      </p:sp>
    </p:spTree>
    <p:extLst>
      <p:ext uri="{BB962C8B-B14F-4D97-AF65-F5344CB8AC3E}">
        <p14:creationId xmlns:p14="http://schemas.microsoft.com/office/powerpoint/2010/main" val="279741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6" grpId="0"/>
      <p:bldP spid="232453" grpId="0"/>
      <p:bldP spid="232454" grpId="0"/>
      <p:bldP spid="2324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TP_Wikimed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919" y="1866024"/>
            <a:ext cx="2821787" cy="2702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182881" y="182880"/>
            <a:ext cx="877629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All Earth life uses DNA &amp; RNA to store genetic information, and ATP to transport energy within cells.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182880" y="5297222"/>
            <a:ext cx="831047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Other molecules could do the same jobs: </a:t>
            </a:r>
          </a:p>
          <a:p>
            <a:pPr algn="l" defTabSz="91440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DNA, RNA, &amp; ATP are not absolutely </a:t>
            </a:r>
            <a:r>
              <a:rPr lang="en-US" sz="2400" dirty="0">
                <a:solidFill>
                  <a:srgbClr val="BB0000"/>
                </a:solidFill>
                <a:cs typeface="Arial" panose="020B0604020202020204" pitchFamily="34" charset="0"/>
              </a:rPr>
              <a:t>required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for life in the universe.</a:t>
            </a:r>
          </a:p>
        </p:txBody>
      </p:sp>
      <p:pic>
        <p:nvPicPr>
          <p:cNvPr id="9" name="Picture 8" descr="dna-rna-structure_shutterstoc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85" y="1575121"/>
            <a:ext cx="4183396" cy="32839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-77494" y="3773788"/>
            <a:ext cx="1760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udaix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shutterstock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08241" y="2427840"/>
            <a:ext cx="759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ATP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79387" y="4556908"/>
            <a:ext cx="1864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65637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8" name="Text Box 6"/>
          <p:cNvSpPr txBox="1">
            <a:spLocks noChangeArrowheads="1"/>
          </p:cNvSpPr>
          <p:nvPr/>
        </p:nvSpPr>
        <p:spPr bwMode="auto">
          <a:xfrm>
            <a:off x="4979920" y="1435691"/>
            <a:ext cx="3571971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cs typeface="Arial" panose="020B0604020202020204" pitchFamily="34" charset="0"/>
              </a:rPr>
              <a:t>The Sun’s brightness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depends your distance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from it.</a:t>
            </a:r>
          </a:p>
        </p:txBody>
      </p:sp>
      <p:graphicFrame>
        <p:nvGraphicFramePr>
          <p:cNvPr id="2846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464894"/>
              </p:ext>
            </p:extLst>
          </p:nvPr>
        </p:nvGraphicFramePr>
        <p:xfrm>
          <a:off x="5095855" y="2811612"/>
          <a:ext cx="33401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3" imgW="685800" imgH="393480" progId="Equation.3">
                  <p:embed/>
                </p:oleObj>
              </mc:Choice>
              <mc:Fallback>
                <p:oleObj name="Equation" r:id="rId3" imgW="685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55" y="2811612"/>
                        <a:ext cx="3340100" cy="19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4680" name="Text Box 8"/>
          <p:cNvSpPr txBox="1">
            <a:spLocks noChangeArrowheads="1"/>
          </p:cNvSpPr>
          <p:nvPr/>
        </p:nvSpPr>
        <p:spPr bwMode="auto">
          <a:xfrm>
            <a:off x="4865832" y="4904905"/>
            <a:ext cx="3800147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cs typeface="Arial" panose="020B0604020202020204" pitchFamily="34" charset="0"/>
              </a:rPr>
              <a:t>B = Brightness of Sunlight</a:t>
            </a:r>
          </a:p>
          <a:p>
            <a:pPr algn="l"/>
            <a:r>
              <a:rPr lang="en-US" sz="2400" dirty="0">
                <a:cs typeface="Arial" panose="020B0604020202020204" pitchFamily="34" charset="0"/>
              </a:rPr>
              <a:t>L = Sun’s Luminosity</a:t>
            </a:r>
          </a:p>
          <a:p>
            <a:pPr algn="l"/>
            <a:r>
              <a:rPr lang="en-US" sz="2400" dirty="0">
                <a:cs typeface="Arial" panose="020B0604020202020204" pitchFamily="34" charset="0"/>
              </a:rPr>
              <a:t>D = Distance from Sun</a:t>
            </a:r>
          </a:p>
        </p:txBody>
      </p:sp>
      <p:sp>
        <p:nvSpPr>
          <p:cNvPr id="284681" name="Text Box 9"/>
          <p:cNvSpPr txBox="1">
            <a:spLocks noChangeArrowheads="1"/>
          </p:cNvSpPr>
          <p:nvPr/>
        </p:nvSpPr>
        <p:spPr bwMode="auto">
          <a:xfrm>
            <a:off x="2128850" y="6280825"/>
            <a:ext cx="48863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Inverse-Square Law of Brightness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" y="182880"/>
            <a:ext cx="88930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cs typeface="Arial" panose="020B0604020202020204" pitchFamily="34" charset="0"/>
              </a:rPr>
              <a:t>The Sun is the main energy source in the solar system.  How much energy depends on your </a:t>
            </a:r>
            <a:r>
              <a:rPr 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distance</a:t>
            </a:r>
            <a:r>
              <a:rPr lang="en-US" sz="2800" dirty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 descr="Sun_white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" t="8242" r="8343" b="7822"/>
          <a:stretch/>
        </p:blipFill>
        <p:spPr>
          <a:xfrm>
            <a:off x="580267" y="1510238"/>
            <a:ext cx="3837428" cy="383752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349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7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440487"/>
              </p:ext>
            </p:extLst>
          </p:nvPr>
        </p:nvGraphicFramePr>
        <p:xfrm>
          <a:off x="548640" y="1418919"/>
          <a:ext cx="4029075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Equation" r:id="rId3" imgW="1358900" imgH="469900" progId="Equation.DSMT4">
                  <p:embed/>
                </p:oleObj>
              </mc:Choice>
              <mc:Fallback>
                <p:oleObj name="Equation" r:id="rId3" imgW="13589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418919"/>
                        <a:ext cx="4029075" cy="139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752" name="Text Box 8"/>
          <p:cNvSpPr txBox="1">
            <a:spLocks noChangeArrowheads="1"/>
          </p:cNvSpPr>
          <p:nvPr/>
        </p:nvSpPr>
        <p:spPr bwMode="auto">
          <a:xfrm>
            <a:off x="980108" y="3095267"/>
            <a:ext cx="27852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D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= </a:t>
            </a: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distance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in AU</a:t>
            </a:r>
          </a:p>
          <a:p>
            <a:pPr algn="l"/>
            <a:r>
              <a:rPr lang="en-US" sz="2400" dirty="0" err="1">
                <a:solidFill>
                  <a:srgbClr val="BB0000"/>
                </a:solidFill>
                <a:cs typeface="Arial" panose="020B0604020202020204" pitchFamily="34" charset="0"/>
              </a:rPr>
              <a:t>A</a:t>
            </a:r>
            <a:r>
              <a:rPr lang="en-US" sz="2400" baseline="-25000" dirty="0" err="1">
                <a:solidFill>
                  <a:srgbClr val="BB0000"/>
                </a:solidFill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= </a:t>
            </a:r>
            <a:r>
              <a:rPr lang="en-US" sz="2400" dirty="0">
                <a:solidFill>
                  <a:srgbClr val="BB0000"/>
                </a:solidFill>
                <a:cs typeface="Arial" panose="020B0604020202020204" pitchFamily="34" charset="0"/>
              </a:rPr>
              <a:t>Albedo</a:t>
            </a:r>
          </a:p>
        </p:txBody>
      </p:sp>
      <p:sp>
        <p:nvSpPr>
          <p:cNvPr id="287753" name="Text Box 9"/>
          <p:cNvSpPr txBox="1">
            <a:spLocks noChangeArrowheads="1"/>
          </p:cNvSpPr>
          <p:nvPr/>
        </p:nvSpPr>
        <p:spPr bwMode="auto">
          <a:xfrm>
            <a:off x="548640" y="4208787"/>
            <a:ext cx="46474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BB0000"/>
                </a:solidFill>
                <a:cs typeface="Arial" panose="020B0604020202020204" pitchFamily="34" charset="0"/>
              </a:rPr>
              <a:t>Albedo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measures how efficiently</a:t>
            </a:r>
            <a:b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a body reflects light.</a:t>
            </a:r>
          </a:p>
        </p:txBody>
      </p:sp>
      <p:pic>
        <p:nvPicPr>
          <p:cNvPr id="287754" name="Picture 10" descr="Albedo-e_h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13" y="1164869"/>
            <a:ext cx="392166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757" name="Text Box 13"/>
          <p:cNvSpPr txBox="1">
            <a:spLocks noChangeArrowheads="1"/>
          </p:cNvSpPr>
          <p:nvPr/>
        </p:nvSpPr>
        <p:spPr bwMode="auto">
          <a:xfrm>
            <a:off x="182880" y="5322307"/>
            <a:ext cx="5258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More </a:t>
            </a:r>
            <a:r>
              <a:rPr lang="en-US" sz="2800" dirty="0">
                <a:solidFill>
                  <a:srgbClr val="BB0000"/>
                </a:solidFill>
                <a:cs typeface="Arial" panose="020B0604020202020204" pitchFamily="34" charset="0"/>
              </a:rPr>
              <a:t>distant 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objects are </a:t>
            </a:r>
            <a:r>
              <a:rPr 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cooler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9030" y="6497380"/>
            <a:ext cx="2242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Hannes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Grobe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wikipedia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" y="182289"/>
            <a:ext cx="87860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The amount of solar heating you receive depends on your </a:t>
            </a:r>
            <a:r>
              <a:rPr 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distance 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from the Sun and how </a:t>
            </a:r>
            <a:r>
              <a:rPr lang="en-US" sz="2800" dirty="0">
                <a:solidFill>
                  <a:srgbClr val="BB0000"/>
                </a:solidFill>
                <a:cs typeface="Arial" panose="020B0604020202020204" pitchFamily="34" charset="0"/>
              </a:rPr>
              <a:t>shiny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 you are.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" y="6128049"/>
            <a:ext cx="4379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solidFill>
                  <a:srgbClr val="BB0000"/>
                </a:solidFill>
                <a:cs typeface="Arial" panose="020B0604020202020204" pitchFamily="34" charset="0"/>
              </a:rPr>
              <a:t>Shinier 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objects are </a:t>
            </a:r>
            <a:r>
              <a:rPr 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cooler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45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57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7" name="Picture 5" descr="fullmoon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4" t="5100" r="16992" b="9306"/>
          <a:stretch/>
        </p:blipFill>
        <p:spPr bwMode="auto">
          <a:xfrm>
            <a:off x="835767" y="964421"/>
            <a:ext cx="2665029" cy="266510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799" name="Text Box 7"/>
          <p:cNvSpPr txBox="1">
            <a:spLocks noChangeArrowheads="1"/>
          </p:cNvSpPr>
          <p:nvPr/>
        </p:nvSpPr>
        <p:spPr bwMode="auto">
          <a:xfrm>
            <a:off x="1308335" y="3705011"/>
            <a:ext cx="171989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The Moon</a:t>
            </a:r>
          </a:p>
          <a:p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(dark rock)</a:t>
            </a:r>
            <a:b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D = 1 AU</a:t>
            </a:r>
          </a:p>
          <a:p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r>
              <a:rPr lang="en-US" sz="2400" baseline="-25000" dirty="0">
                <a:solidFill>
                  <a:schemeClr val="bg1"/>
                </a:solidFill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= 0.12</a:t>
            </a:r>
            <a:b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400" dirty="0" err="1">
                <a:solidFill>
                  <a:schemeClr val="bg1"/>
                </a:solidFill>
                <a:cs typeface="Arial" panose="020B0604020202020204" pitchFamily="34" charset="0"/>
              </a:rPr>
              <a:t>T</a:t>
            </a:r>
            <a:r>
              <a:rPr lang="en-US" sz="2400" baseline="-25000" dirty="0" err="1">
                <a:solidFill>
                  <a:schemeClr val="bg1"/>
                </a:solidFill>
                <a:cs typeface="Arial" panose="020B0604020202020204" pitchFamily="34" charset="0"/>
              </a:rPr>
              <a:t>eq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=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  <a:sym typeface="Symbol" pitchFamily="18" charset="2"/>
              </a:rPr>
              <a:t> 270 K</a:t>
            </a:r>
          </a:p>
        </p:txBody>
      </p:sp>
      <p:sp>
        <p:nvSpPr>
          <p:cNvPr id="289800" name="Text Box 8"/>
          <p:cNvSpPr txBox="1">
            <a:spLocks noChangeArrowheads="1"/>
          </p:cNvSpPr>
          <p:nvPr/>
        </p:nvSpPr>
        <p:spPr bwMode="auto">
          <a:xfrm>
            <a:off x="4534241" y="3703423"/>
            <a:ext cx="401904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Enceladus (moon of Saturn)</a:t>
            </a:r>
            <a:b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(shiny water ice)</a:t>
            </a:r>
            <a:b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D = 9.54 AU</a:t>
            </a:r>
          </a:p>
          <a:p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r>
              <a:rPr lang="en-US" sz="2400" baseline="-25000" dirty="0">
                <a:solidFill>
                  <a:schemeClr val="bg1"/>
                </a:solidFill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= 0.99</a:t>
            </a:r>
            <a:b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400" dirty="0" err="1">
                <a:solidFill>
                  <a:schemeClr val="bg1"/>
                </a:solidFill>
                <a:cs typeface="Arial" panose="020B0604020202020204" pitchFamily="34" charset="0"/>
              </a:rPr>
              <a:t>T</a:t>
            </a:r>
            <a:r>
              <a:rPr lang="en-US" sz="2400" baseline="-25000" dirty="0" err="1">
                <a:solidFill>
                  <a:schemeClr val="bg1"/>
                </a:solidFill>
                <a:cs typeface="Arial" panose="020B0604020202020204" pitchFamily="34" charset="0"/>
              </a:rPr>
              <a:t>eq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  <a:sym typeface="Symbol" pitchFamily="18" charset="2"/>
              </a:rPr>
              <a:t>= 30 K</a:t>
            </a:r>
          </a:p>
        </p:txBody>
      </p:sp>
      <p:sp>
        <p:nvSpPr>
          <p:cNvPr id="289801" name="Text Box 9"/>
          <p:cNvSpPr txBox="1">
            <a:spLocks noChangeArrowheads="1"/>
          </p:cNvSpPr>
          <p:nvPr/>
        </p:nvSpPr>
        <p:spPr bwMode="auto">
          <a:xfrm>
            <a:off x="182880" y="5902325"/>
            <a:ext cx="86595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An atmosphere with a greenhouse effect would </a:t>
            </a:r>
            <a:r>
              <a:rPr lang="en-US" sz="2400" i="1" dirty="0">
                <a:solidFill>
                  <a:schemeClr val="accent1"/>
                </a:solidFill>
                <a:cs typeface="Arial" panose="020B0604020202020204" pitchFamily="34" charset="0"/>
              </a:rPr>
              <a:t>increase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these equilibrium temperatures.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" y="182880"/>
            <a:ext cx="1863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Examples:</a:t>
            </a:r>
          </a:p>
        </p:txBody>
      </p:sp>
      <p:pic>
        <p:nvPicPr>
          <p:cNvPr id="2" name="Picture 1" descr="Enceladus_PIA1458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0" t="18408" r="18328" b="17938"/>
          <a:stretch/>
        </p:blipFill>
        <p:spPr>
          <a:xfrm>
            <a:off x="5217829" y="973331"/>
            <a:ext cx="2649772" cy="2647288"/>
          </a:xfrm>
          <a:prstGeom prst="ellips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069" y="5235469"/>
            <a:ext cx="1825645" cy="6287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238" y="5232973"/>
            <a:ext cx="1825645" cy="62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3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9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00" grpId="0"/>
      <p:bldP spid="2898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500" name="Picture 4" descr="bacillus_infern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4020349"/>
            <a:ext cx="363983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01" name="Picture 5" descr="Grand_prismatic_sp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49" y="4020349"/>
            <a:ext cx="429411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02" name="Picture 6" descr="Pompeii_worm_colon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520" y="1116247"/>
            <a:ext cx="317984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504" name="Text Box 8"/>
          <p:cNvSpPr txBox="1">
            <a:spLocks noChangeArrowheads="1"/>
          </p:cNvSpPr>
          <p:nvPr/>
        </p:nvSpPr>
        <p:spPr bwMode="auto">
          <a:xfrm>
            <a:off x="182880" y="2659119"/>
            <a:ext cx="5638082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Dark Life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: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 Organisms that thrive many kilometers</a:t>
            </a:r>
            <a:b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 underground or deep under polar ice.</a:t>
            </a:r>
          </a:p>
        </p:txBody>
      </p:sp>
      <p:sp>
        <p:nvSpPr>
          <p:cNvPr id="234505" name="Text Box 9"/>
          <p:cNvSpPr txBox="1">
            <a:spLocks noChangeArrowheads="1"/>
          </p:cNvSpPr>
          <p:nvPr/>
        </p:nvSpPr>
        <p:spPr bwMode="auto">
          <a:xfrm>
            <a:off x="182880" y="1297889"/>
            <a:ext cx="5090259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BB0000"/>
                </a:solidFill>
                <a:cs typeface="Arial" panose="020B0604020202020204" pitchFamily="34" charset="0"/>
              </a:rPr>
              <a:t>Hot Life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: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 Organisms surviving in hot springs</a:t>
            </a:r>
            <a:b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 and deep-ocean thermal vents.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80" y="182880"/>
            <a:ext cx="8755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Extremophiles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 on Earth remind us that sunlight is not the only energy source.</a:t>
            </a:r>
          </a:p>
        </p:txBody>
      </p:sp>
    </p:spTree>
    <p:extLst>
      <p:ext uri="{BB962C8B-B14F-4D97-AF65-F5344CB8AC3E}">
        <p14:creationId xmlns:p14="http://schemas.microsoft.com/office/powerpoint/2010/main" val="235790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6" name="Picture 4" descr="Diatoms-HH-16-0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52" y="1157697"/>
            <a:ext cx="411524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" y="182880"/>
            <a:ext cx="8686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cs typeface="Arial" panose="020B0604020202020204" pitchFamily="34" charset="0"/>
              </a:rPr>
              <a:t>The complex chemistry of life requires a </a:t>
            </a:r>
            <a:r>
              <a:rPr 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liquid solvent</a:t>
            </a:r>
            <a:r>
              <a:rPr lang="en-US" sz="2800" dirty="0">
                <a:cs typeface="Arial" panose="020B0604020202020204" pitchFamily="34" charset="0"/>
              </a:rPr>
              <a:t> to occur in.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" y="161489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400" dirty="0">
                <a:cs typeface="Arial" panose="020B0604020202020204" pitchFamily="34" charset="0"/>
              </a:rPr>
              <a:t>Provides a medium for chemical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reactions.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" y="301429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400" dirty="0">
                <a:cs typeface="Arial" panose="020B0604020202020204" pitchFamily="34" charset="0"/>
              </a:rPr>
              <a:t>Carries nutrients into and wastes out of the organism.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" y="441369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400" dirty="0">
                <a:cs typeface="Arial" panose="020B0604020202020204" pitchFamily="34" charset="0"/>
              </a:rPr>
              <a:t>Helps maintain proper thermal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balance (high heat capacity).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" y="58131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400" dirty="0">
                <a:cs typeface="Arial" panose="020B0604020202020204" pitchFamily="34" charset="0"/>
              </a:rPr>
              <a:t>Provides protection from the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outside environment.</a:t>
            </a:r>
          </a:p>
        </p:txBody>
      </p:sp>
    </p:spTree>
    <p:extLst>
      <p:ext uri="{BB962C8B-B14F-4D97-AF65-F5344CB8AC3E}">
        <p14:creationId xmlns:p14="http://schemas.microsoft.com/office/powerpoint/2010/main" val="287110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stro2015">
  <a:themeElements>
    <a:clrScheme name="Custom 1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0000FF"/>
      </a:accent1>
      <a:accent2>
        <a:srgbClr val="FFFF00"/>
      </a:accent2>
      <a:accent3>
        <a:srgbClr val="FF9900"/>
      </a:accent3>
      <a:accent4>
        <a:srgbClr val="DADADA"/>
      </a:accent4>
      <a:accent5>
        <a:srgbClr val="00B050"/>
      </a:accent5>
      <a:accent6>
        <a:srgbClr val="00FFFF"/>
      </a:accent6>
      <a:hlink>
        <a:srgbClr val="0000FF"/>
      </a:hlink>
      <a:folHlink>
        <a:srgbClr val="969696"/>
      </a:folHlink>
    </a:clrScheme>
    <a:fontScheme name="Astronomy White on Bla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400" dirty="0" smtClean="0">
            <a:solidFill>
              <a:schemeClr val="bg1"/>
            </a:solidFill>
            <a:latin typeface="Helvetica Neue"/>
            <a:cs typeface="Helvetica Neue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Astro2015" id="{5FD21678-1633-4298-8C67-512A64190C47}" vid="{BD071A66-7CBF-4E4B-BC00-8B21ACE07FC5}"/>
    </a:ext>
  </a:extLst>
</a:theme>
</file>

<file path=ppt/theme/theme2.xml><?xml version="1.0" encoding="utf-8"?>
<a:theme xmlns:a="http://schemas.openxmlformats.org/drawingml/2006/main" name="1_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33"/>
      </a:hlink>
      <a:folHlink>
        <a:srgbClr val="969696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Astro2015</Template>
  <TotalTime>13312</TotalTime>
  <Words>914</Words>
  <Application>Microsoft Macintosh PowerPoint</Application>
  <PresentationFormat>On-screen Show (4:3)</PresentationFormat>
  <Paragraphs>139</Paragraphs>
  <Slides>19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Astro2015</vt:lpstr>
      <vt:lpstr>1_Blank Presentation</vt:lpstr>
      <vt:lpstr>Equation</vt:lpstr>
      <vt:lpstr>The Requirements for Life</vt:lpstr>
      <vt:lpstr>In class activity: why are we interested in exploring Mars, Europa, Enceladus, and Earth (of course)?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OSU Astronomy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4: Measuring the Earth</dc:title>
  <dc:creator>Richard W. Pogge</dc:creator>
  <cp:lastModifiedBy>wj198414 Wang</cp:lastModifiedBy>
  <cp:revision>953</cp:revision>
  <cp:lastPrinted>2016-02-29T01:41:22Z</cp:lastPrinted>
  <dcterms:created xsi:type="dcterms:W3CDTF">1999-09-22T17:45:30Z</dcterms:created>
  <dcterms:modified xsi:type="dcterms:W3CDTF">2019-10-22T01:44:27Z</dcterms:modified>
</cp:coreProperties>
</file>