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450" r:id="rId3"/>
    <p:sldId id="507" r:id="rId4"/>
    <p:sldId id="491" r:id="rId5"/>
    <p:sldId id="498" r:id="rId6"/>
    <p:sldId id="499" r:id="rId7"/>
    <p:sldId id="488" r:id="rId8"/>
    <p:sldId id="497" r:id="rId9"/>
    <p:sldId id="465" r:id="rId10"/>
    <p:sldId id="467" r:id="rId11"/>
    <p:sldId id="464" r:id="rId12"/>
    <p:sldId id="469" r:id="rId13"/>
    <p:sldId id="493" r:id="rId14"/>
    <p:sldId id="472" r:id="rId15"/>
    <p:sldId id="475" r:id="rId16"/>
    <p:sldId id="500" r:id="rId17"/>
    <p:sldId id="490" r:id="rId18"/>
    <p:sldId id="477" r:id="rId19"/>
    <p:sldId id="506" r:id="rId20"/>
    <p:sldId id="501" r:id="rId21"/>
    <p:sldId id="502" r:id="rId22"/>
    <p:sldId id="503" r:id="rId23"/>
    <p:sldId id="504" r:id="rId24"/>
    <p:sldId id="505" r:id="rId25"/>
    <p:sldId id="481" r:id="rId2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B0000"/>
    <a:srgbClr val="7F7F7F"/>
    <a:srgbClr val="00FF00"/>
    <a:srgbClr val="000000"/>
    <a:srgbClr val="CC6600"/>
    <a:srgbClr val="FF00FF"/>
    <a:srgbClr val="9900CC"/>
    <a:srgbClr val="A5002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85" autoAdjust="0"/>
    <p:restoredTop sz="90089" autoAdjust="0"/>
  </p:normalViewPr>
  <p:slideViewPr>
    <p:cSldViewPr snapToGrid="0">
      <p:cViewPr varScale="1">
        <p:scale>
          <a:sx n="60" d="100"/>
          <a:sy n="60" d="100"/>
        </p:scale>
        <p:origin x="-1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20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4" Type="http://schemas.openxmlformats.org/officeDocument/2006/relationships/slide" Target="slides/slide24.xml"/><Relationship Id="rId1" Type="http://schemas.openxmlformats.org/officeDocument/2006/relationships/slide" Target="slides/slide4.xml"/><Relationship Id="rId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752" y="151308"/>
            <a:ext cx="3169699" cy="580012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pPr algn="ctr"/>
            <a:r>
              <a:rPr lang="en-US" sz="1700" dirty="0"/>
              <a:t>Astronomy 1141</a:t>
            </a:r>
          </a:p>
          <a:p>
            <a:pPr algn="ctr"/>
            <a:r>
              <a:rPr lang="en-US" sz="1700" dirty="0"/>
              <a:t>Lecture 32</a:t>
            </a:r>
          </a:p>
        </p:txBody>
      </p:sp>
    </p:spTree>
    <p:extLst>
      <p:ext uri="{BB962C8B-B14F-4D97-AF65-F5344CB8AC3E}">
        <p14:creationId xmlns:p14="http://schemas.microsoft.com/office/powerpoint/2010/main" val="21037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899"/>
            <a:ext cx="5363595" cy="43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0" tIns="48666" rIns="97330" bIns="48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" panose="020B0604020202020204" pitchFamily="34" charset="0"/>
              </a:defRPr>
            </a:lvl1pPr>
          </a:lstStyle>
          <a:p>
            <a:fld id="{89C2C85C-E296-4BE4-AEE3-184B61E0AE3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1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33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35: Exoplanets - Planets Around Other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031D-A3D3-4A48-AA5C-0FAC6878DDD0}" type="slidenum">
              <a:rPr lang="en-US"/>
              <a:pPr/>
              <a:t>2</a:t>
            </a:fld>
            <a:endParaRPr 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4000 unconfirmed candidates waiting confirmatory data, so ~7000 total potential planets.</a:t>
            </a:r>
          </a:p>
        </p:txBody>
      </p:sp>
    </p:spTree>
    <p:extLst>
      <p:ext uri="{BB962C8B-B14F-4D97-AF65-F5344CB8AC3E}">
        <p14:creationId xmlns:p14="http://schemas.microsoft.com/office/powerpoint/2010/main" val="320735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36: Strange New Worlds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3E909-3997-41C7-A1CE-C52E27024BD8}" type="slidenum">
              <a:rPr lang="en-US"/>
              <a:pPr/>
              <a:t>4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36: Strange New Worlds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F0539-B4C5-4E67-9478-22EE7A16440C}" type="slidenum">
              <a:rPr lang="en-US"/>
              <a:pPr/>
              <a:t>5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7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36: Strange New Worlds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70B55-1CAA-45AF-B2FD-0333C73E951F}" type="slidenum">
              <a:rPr lang="en-US"/>
              <a:pPr/>
              <a:t>9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r>
              <a:rPr lang="en-US" dirty="0"/>
              <a:t>Figure 1 from Wright, J.T. et al. 2009, </a:t>
            </a:r>
            <a:r>
              <a:rPr lang="en-US" dirty="0" err="1"/>
              <a:t>ApJ</a:t>
            </a:r>
            <a:r>
              <a:rPr lang="en-US" dirty="0"/>
              <a:t>, 693, 1084</a:t>
            </a:r>
          </a:p>
        </p:txBody>
      </p:sp>
    </p:spTree>
    <p:extLst>
      <p:ext uri="{BB962C8B-B14F-4D97-AF65-F5344CB8AC3E}">
        <p14:creationId xmlns:p14="http://schemas.microsoft.com/office/powerpoint/2010/main" val="112330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36: Strange New Worlds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08719-9879-4757-A424-85330FC37D5C}" type="slidenum">
              <a:rPr lang="en-US"/>
              <a:pPr/>
              <a:t>13</a:t>
            </a:fld>
            <a:endParaRPr lang="en-US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36: Strange New Worlds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4F386-86F5-484A-99F0-BB21972E2FBA}" type="slidenum">
              <a:rPr lang="en-US"/>
              <a:pPr/>
              <a:t>14</a:t>
            </a:fld>
            <a:endParaRPr lang="en-U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42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36: Strange New Worlds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B7252-A036-47EE-B010-1867486B153B}" type="slidenum">
              <a:rPr lang="en-US"/>
              <a:pPr/>
              <a:t>24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43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6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5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10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84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2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97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82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390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3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96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87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517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83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6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1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9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97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31115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31115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59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2D0196-71C8-9E4E-8164-19DF04160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16877"/>
          <a:stretch/>
        </p:blipFill>
        <p:spPr>
          <a:xfrm>
            <a:off x="3175" y="0"/>
            <a:ext cx="9140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38133"/>
            <a:ext cx="5306905" cy="1180141"/>
          </a:xfrm>
          <a:noFill/>
        </p:spPr>
        <p:txBody>
          <a:bodyPr/>
          <a:lstStyle/>
          <a:p>
            <a:r>
              <a:rPr lang="en-US" sz="4000" i="1" dirty="0">
                <a:solidFill>
                  <a:schemeClr val="accent2"/>
                </a:solidFill>
              </a:rPr>
              <a:t>Strange New Worlds:</a:t>
            </a:r>
            <a:br>
              <a:rPr lang="en-US" sz="4000" i="1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An </a:t>
            </a:r>
            <a:r>
              <a:rPr lang="en-US" sz="2800" dirty="0" err="1">
                <a:solidFill>
                  <a:schemeClr val="accent2"/>
                </a:solidFill>
              </a:rPr>
              <a:t>Exoplanet</a:t>
            </a:r>
            <a:r>
              <a:rPr lang="en-US" sz="2800" dirty="0">
                <a:solidFill>
                  <a:schemeClr val="accent2"/>
                </a:solidFill>
              </a:rPr>
              <a:t> Census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672" y="6222962"/>
            <a:ext cx="3080657" cy="500743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Astronomy 1141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468815" y="6473334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10872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99" name="Picture 3" descr="51_Pegasi_b_v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00" name="Text Box 4"/>
          <p:cNvSpPr txBox="1">
            <a:spLocks noChangeArrowheads="1"/>
          </p:cNvSpPr>
          <p:nvPr/>
        </p:nvSpPr>
        <p:spPr bwMode="auto">
          <a:xfrm>
            <a:off x="182880" y="182880"/>
            <a:ext cx="5753498" cy="95410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2"/>
                </a:solidFill>
              </a:rPr>
              <a:t>51 Pegasi b is only ~10 stellar radii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away from its parent star!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0" y="6550223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1647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8" name="Text Box 4"/>
          <p:cNvSpPr txBox="1">
            <a:spLocks noChangeArrowheads="1"/>
          </p:cNvSpPr>
          <p:nvPr/>
        </p:nvSpPr>
        <p:spPr bwMode="auto">
          <a:xfrm>
            <a:off x="182880" y="6172200"/>
            <a:ext cx="6151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Some have orbits as elliptical as a comets!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14" y="1892745"/>
            <a:ext cx="5029200" cy="4038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" y="2343468"/>
            <a:ext cx="372627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In our Solar System the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Jovian &amp; Terrestrial planet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orbits are </a:t>
            </a:r>
            <a:r>
              <a:rPr lang="en-US" sz="2400" dirty="0">
                <a:solidFill>
                  <a:srgbClr val="BB0000"/>
                </a:solidFill>
              </a:rPr>
              <a:t>nearly circular.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4257834"/>
            <a:ext cx="379057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Among known </a:t>
            </a:r>
            <a:r>
              <a:rPr lang="en-US" sz="2400" dirty="0" err="1">
                <a:solidFill>
                  <a:schemeClr val="bg1"/>
                </a:solidFill>
              </a:rPr>
              <a:t>exoplanets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very </a:t>
            </a:r>
            <a:r>
              <a:rPr lang="en-US" sz="2400" dirty="0">
                <a:solidFill>
                  <a:schemeClr val="accent1"/>
                </a:solidFill>
              </a:rPr>
              <a:t>elliptical </a:t>
            </a:r>
            <a:r>
              <a:rPr lang="en-US" sz="2400" dirty="0">
                <a:solidFill>
                  <a:schemeClr val="bg1"/>
                </a:solidFill>
              </a:rPr>
              <a:t>orbits are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common.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182880"/>
            <a:ext cx="86773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Surprise #2: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 large number of gas giants have very </a:t>
            </a:r>
            <a:r>
              <a:rPr lang="en-US" sz="2800" dirty="0">
                <a:solidFill>
                  <a:schemeClr val="accent1"/>
                </a:solidFill>
              </a:rPr>
              <a:t>eccentric </a:t>
            </a:r>
            <a:r>
              <a:rPr lang="en-US" sz="2800" dirty="0">
                <a:solidFill>
                  <a:schemeClr val="bg1"/>
                </a:solidFill>
              </a:rPr>
              <a:t>(elliptical) orbits!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3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o_e_P_2016Mar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"/>
            <a:ext cx="9144000" cy="665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184837" y="903476"/>
            <a:ext cx="2530868" cy="830997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Orbit eccentricity vs. Orbit period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91537" y="922808"/>
            <a:ext cx="3429909" cy="830997"/>
            <a:chOff x="4384886" y="272103"/>
            <a:chExt cx="3429909" cy="830997"/>
          </a:xfrm>
          <a:solidFill>
            <a:schemeClr val="bg2"/>
          </a:solidFill>
        </p:grpSpPr>
        <p:sp>
          <p:nvSpPr>
            <p:cNvPr id="6" name="TextBox 5"/>
            <p:cNvSpPr txBox="1"/>
            <p:nvPr/>
          </p:nvSpPr>
          <p:spPr bwMode="auto">
            <a:xfrm>
              <a:off x="5156021" y="272103"/>
              <a:ext cx="2658774" cy="830997"/>
            </a:xfrm>
            <a:prstGeom prst="rect">
              <a:avLst/>
            </a:prstGeom>
            <a:grpFill/>
            <a:ln w="19050" cmpd="sng">
              <a:solidFill>
                <a:srgbClr val="BB0000"/>
              </a:solidFill>
            </a:ln>
            <a:effectLst/>
            <a:extLst/>
          </p:spPr>
          <p:txBody>
            <a:bodyPr wrap="square" rtlCol="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2400" dirty="0">
                  <a:solidFill>
                    <a:srgbClr val="BB0000"/>
                  </a:solidFill>
                  <a:cs typeface="Arial" panose="020B0604020202020204" pitchFamily="34" charset="0"/>
                </a:rPr>
                <a:t>closest = 0.04 AU farthest = 2.72 AU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384886" y="347687"/>
              <a:ext cx="771135" cy="302337"/>
            </a:xfrm>
            <a:custGeom>
              <a:avLst/>
              <a:gdLst>
                <a:gd name="connsiteX0" fmla="*/ 771135 w 771135"/>
                <a:gd name="connsiteY0" fmla="*/ 302337 h 302337"/>
                <a:gd name="connsiteX1" fmla="*/ 287286 w 771135"/>
                <a:gd name="connsiteY1" fmla="*/ 166285 h 302337"/>
                <a:gd name="connsiteX2" fmla="*/ 0 w 771135"/>
                <a:gd name="connsiteY2" fmla="*/ 0 h 30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135" h="302337">
                  <a:moveTo>
                    <a:pt x="771135" y="302337"/>
                  </a:moveTo>
                  <a:cubicBezTo>
                    <a:pt x="593471" y="259505"/>
                    <a:pt x="415808" y="216674"/>
                    <a:pt x="287286" y="166285"/>
                  </a:cubicBezTo>
                  <a:cubicBezTo>
                    <a:pt x="158763" y="115895"/>
                    <a:pt x="0" y="0"/>
                    <a:pt x="0" y="0"/>
                  </a:cubicBezTo>
                </a:path>
              </a:pathLst>
            </a:custGeom>
            <a:grpFill/>
            <a:ln>
              <a:solidFill>
                <a:srgbClr val="BB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88215" y="51616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8653" y="5108142"/>
            <a:ext cx="30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6600"/>
                </a:solidFill>
              </a:rPr>
              <a:t>J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238" y="6463352"/>
            <a:ext cx="2921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chemeClr val="bg1"/>
                </a:solidFill>
              </a:rPr>
              <a:t>exoplanetarchive.ipac.caltech.edu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" y="182880"/>
            <a:ext cx="8727656" cy="96633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With a few exceptions, very few of the systems found so far resemble the Solar System.</a:t>
            </a:r>
          </a:p>
        </p:txBody>
      </p:sp>
      <p:pic>
        <p:nvPicPr>
          <p:cNvPr id="837634" name="Picture 2" descr="51pegas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"/>
          <a:stretch>
            <a:fillRect/>
          </a:stretch>
        </p:blipFill>
        <p:spPr>
          <a:xfrm>
            <a:off x="4833938" y="1474788"/>
            <a:ext cx="4310062" cy="538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182879" y="6096539"/>
            <a:ext cx="3266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What is going 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79" y="1578131"/>
            <a:ext cx="4719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The large orbit eccentricities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are very hard to explain.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2838046"/>
            <a:ext cx="427786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The biggest surprise is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Jupiter-sized planets orbiting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close to their parent stars.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79" y="4467292"/>
            <a:ext cx="479228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Most are deep inside the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“Snow Line” where Jupiter-sized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planets should not form.</a:t>
            </a:r>
          </a:p>
        </p:txBody>
      </p:sp>
    </p:spTree>
    <p:extLst>
      <p:ext uri="{BB962C8B-B14F-4D97-AF65-F5344CB8AC3E}">
        <p14:creationId xmlns:p14="http://schemas.microsoft.com/office/powerpoint/2010/main" val="15186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9" y="758034"/>
            <a:ext cx="9149949" cy="6099966"/>
          </a:xfrm>
          <a:prstGeom prst="rect">
            <a:avLst/>
          </a:prstGeom>
        </p:spPr>
      </p:pic>
      <p:sp>
        <p:nvSpPr>
          <p:cNvPr id="5" name="TextBox 14"/>
          <p:cNvSpPr txBox="1"/>
          <p:nvPr/>
        </p:nvSpPr>
        <p:spPr>
          <a:xfrm>
            <a:off x="8258348" y="6436952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UA/LPL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E7829A-D993-9046-9CDF-470FA5AE52E7}"/>
              </a:ext>
            </a:extLst>
          </p:cNvPr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Did the gas planets formed far out, then migrate inwards by interacting with the protoplanetary disk?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1526" y="1261517"/>
            <a:ext cx="5346917" cy="4467675"/>
            <a:chOff x="3731526" y="1335964"/>
            <a:chExt cx="5346917" cy="4467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26" y="1597399"/>
              <a:ext cx="5346917" cy="4206240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 bwMode="auto">
            <a:xfrm>
              <a:off x="7230576" y="1636641"/>
              <a:ext cx="0" cy="951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769259" y="3164189"/>
              <a:ext cx="0" cy="17183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4446927" y="2795145"/>
              <a:ext cx="675185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8000"/>
                  </a:solidFill>
                  <a:cs typeface="Arial" panose="020B0604020202020204" pitchFamily="34" charset="0"/>
                </a:rPr>
                <a:t>Earth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5960143" y="2813604"/>
              <a:ext cx="0" cy="13378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5478985" y="2475050"/>
              <a:ext cx="958917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B0F0"/>
                  </a:solidFill>
                  <a:cs typeface="Arial" panose="020B0604020202020204" pitchFamily="34" charset="0"/>
                </a:rPr>
                <a:t>Neptune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6712802" y="2588221"/>
              <a:ext cx="0" cy="14351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6318302" y="2249667"/>
              <a:ext cx="788999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C00000"/>
                  </a:solidFill>
                  <a:cs typeface="Arial" panose="020B0604020202020204" pitchFamily="34" charset="0"/>
                </a:rPr>
                <a:t>Saturn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24096" y="1335964"/>
              <a:ext cx="8155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accent1"/>
                  </a:solidFill>
                  <a:cs typeface="Arial" panose="020B0604020202020204" pitchFamily="34" charset="0"/>
                </a:rPr>
                <a:t>Jupiter</a:t>
              </a:r>
            </a:p>
          </p:txBody>
        </p:sp>
      </p:grp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274320" y="1909013"/>
            <a:ext cx="3666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Radial Velocity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methods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must become ~10x more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precise to detect Earths.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274320" y="3881368"/>
            <a:ext cx="345720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Transit Method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has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recently found the first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Earth-sized candidates.</a:t>
            </a:r>
          </a:p>
        </p:txBody>
      </p:sp>
      <p:sp>
        <p:nvSpPr>
          <p:cNvPr id="847878" name="Text Box 6"/>
          <p:cNvSpPr txBox="1">
            <a:spLocks noChangeArrowheads="1"/>
          </p:cNvSpPr>
          <p:nvPr/>
        </p:nvSpPr>
        <p:spPr bwMode="auto">
          <a:xfrm>
            <a:off x="182880" y="5853722"/>
            <a:ext cx="86455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Alternative techniques like gravitational microlensing are very promising, but a few years away from delivering.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" y="182880"/>
            <a:ext cx="8804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Current methods of exoplanet detection are only now</a:t>
            </a:r>
            <a:b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becoming sensitive to Earth-sized planets.</a:t>
            </a:r>
          </a:p>
        </p:txBody>
      </p:sp>
    </p:spTree>
    <p:extLst>
      <p:ext uri="{BB962C8B-B14F-4D97-AF65-F5344CB8AC3E}">
        <p14:creationId xmlns:p14="http://schemas.microsoft.com/office/powerpoint/2010/main" val="24830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pler_Planet_Sizes_July2015_histogram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r="9643"/>
          <a:stretch/>
        </p:blipFill>
        <p:spPr>
          <a:xfrm>
            <a:off x="274320" y="1383889"/>
            <a:ext cx="5029200" cy="4218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172" y="5301934"/>
            <a:ext cx="180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</a:rPr>
              <a:t>NASA Ames/W. </a:t>
            </a:r>
            <a:r>
              <a:rPr lang="en-US" sz="1200" dirty="0" err="1">
                <a:solidFill>
                  <a:schemeClr val="bg2"/>
                </a:solidFill>
              </a:rPr>
              <a:t>Stenzel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182880"/>
            <a:ext cx="7903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Kepler was sensitive enough to find Earth-radius</a:t>
            </a:r>
            <a:b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exoplanets.</a:t>
            </a:r>
          </a:p>
        </p:txBody>
      </p:sp>
      <p:pic>
        <p:nvPicPr>
          <p:cNvPr id="5" name="Picture 4" descr="koi-328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8"/>
          <a:stretch/>
        </p:blipFill>
        <p:spPr>
          <a:xfrm>
            <a:off x="5353440" y="2508978"/>
            <a:ext cx="3657600" cy="241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2880" y="5817727"/>
            <a:ext cx="8717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Most of these planets, however, are “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hot Earths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” that orbit very close to their parent stars, or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super-Earths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 mini-</a:t>
            </a:r>
            <a:r>
              <a:rPr lang="en-US" sz="2400" dirty="0" err="1">
                <a:solidFill>
                  <a:schemeClr val="accent1"/>
                </a:solidFill>
                <a:cs typeface="Arial" panose="020B0604020202020204" pitchFamily="34" charset="0"/>
              </a:rPr>
              <a:t>Neptunes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pler20_42_Earth_Mars_NAS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603"/>
            <a:ext cx="9144000" cy="4064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182880"/>
            <a:ext cx="75675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Kepler-20 System</a:t>
            </a:r>
            <a:endParaRPr lang="en-US" sz="2400" dirty="0">
              <a:solidFill>
                <a:srgbClr val="FFFFFF"/>
              </a:solidFill>
            </a:endParaRPr>
          </a:p>
          <a:p>
            <a:pPr algn="l"/>
            <a:r>
              <a:rPr lang="en-US" sz="2400" dirty="0">
                <a:solidFill>
                  <a:srgbClr val="FFFFFF"/>
                </a:solidFill>
              </a:rPr>
              <a:t>   5 planets, with 2 near-Earth-radius planets around a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   Sun-like G star, all close-in “hot” planets.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215" y="5371523"/>
            <a:ext cx="6830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Kepler 42 System</a:t>
            </a:r>
            <a:endParaRPr lang="en-US" sz="2400" dirty="0">
              <a:solidFill>
                <a:srgbClr val="FFFFFF"/>
              </a:solidFill>
            </a:endParaRPr>
          </a:p>
          <a:p>
            <a:pPr algn="l"/>
            <a:r>
              <a:rPr lang="en-US" sz="2400" dirty="0">
                <a:solidFill>
                  <a:srgbClr val="FFFFFF"/>
                </a:solidFill>
              </a:rPr>
              <a:t>    3 planets: Earth to near-Mars radius around a 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</a:rPr>
              <a:t>    red dwarf star, all close-in “hot” planets.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8126987" y="4916505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20032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3896" cy="68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182880"/>
            <a:ext cx="77069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B</a:t>
            </a:r>
            <a:r>
              <a:rPr kumimoji="0" 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est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exo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-Earth candidate system: TRAPPIST-1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Ultra-cool Red Dwarf, ~40 light years away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 rocky planets close to their parent star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216"/>
            <a:ext cx="9144000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6" name="Picture 4" descr="hd70642_ppa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07" y="1259476"/>
            <a:ext cx="5408612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1557" name="Text Box 5"/>
          <p:cNvSpPr txBox="1">
            <a:spLocks noChangeArrowheads="1"/>
          </p:cNvSpPr>
          <p:nvPr/>
        </p:nvSpPr>
        <p:spPr bwMode="auto">
          <a:xfrm>
            <a:off x="182880" y="1503927"/>
            <a:ext cx="3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About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2200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are single 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planet detections.</a:t>
            </a:r>
          </a:p>
        </p:txBody>
      </p:sp>
      <p:sp>
        <p:nvSpPr>
          <p:cNvPr id="791558" name="Text Box 6"/>
          <p:cNvSpPr txBox="1">
            <a:spLocks noChangeArrowheads="1"/>
          </p:cNvSpPr>
          <p:nvPr/>
        </p:nvSpPr>
        <p:spPr bwMode="auto">
          <a:xfrm>
            <a:off x="182880" y="2701864"/>
            <a:ext cx="337985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Another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700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stars have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multi-planet systems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of 2 to 8 planets.</a:t>
            </a: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182879" y="5836401"/>
            <a:ext cx="8778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first few candidate Earth-mass (and smaller) planets are just now being identified...</a:t>
            </a:r>
            <a:endParaRPr lang="en-US" sz="2400" baseline="-25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7580869" y="5324033"/>
            <a:ext cx="138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A. Hardy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Astroart.org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182880"/>
            <a:ext cx="877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To date (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2019)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, we have confirmed detections of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3926planets 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around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2925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stars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4269133"/>
            <a:ext cx="335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Most range in mass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from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super-</a:t>
            </a:r>
            <a:r>
              <a:rPr lang="en-US" sz="2400" dirty="0" err="1">
                <a:solidFill>
                  <a:schemeClr val="accent1"/>
                </a:solidFill>
                <a:cs typeface="Arial" panose="020B0604020202020204" pitchFamily="34" charset="0"/>
              </a:rPr>
              <a:t>Jupiters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to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super-Earths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0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182880"/>
            <a:ext cx="770691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Best exo-Earth candidate system: TRAPPIST-1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Ultra-cool Red Dwarf, ~40 light years away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 rocky planets: 0.76 to 1.13 R</a:t>
            </a:r>
            <a:r>
              <a:rPr kumimoji="0" lang="en-US" sz="240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0.4 to 1.38 M</a:t>
            </a:r>
            <a:r>
              <a:rPr kumimoji="0" lang="en-US" sz="240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2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0"/>
            <a:ext cx="91375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23760"/>
            <a:ext cx="38635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Kepler 16: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   0.3M</a:t>
            </a:r>
            <a:r>
              <a:rPr kumimoji="0" lang="en-US" sz="280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J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planet orbiting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</a:rPr>
              <a:t>  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a binary </a:t>
            </a:r>
            <a:r>
              <a:rPr kumimoji="0" 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sta</a:t>
            </a:r>
            <a:r>
              <a:rPr lang="en-US" sz="2800" dirty="0">
                <a:solidFill>
                  <a:srgbClr val="FFFF00"/>
                </a:solidFill>
              </a:rPr>
              <a:t>r system.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8407166" y="6476170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25921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lt-4Ab_N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7037" y="241337"/>
            <a:ext cx="38557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KELT-4Ab – a puffy hot</a:t>
            </a:r>
            <a:b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Jupiter orbiting a triple</a:t>
            </a:r>
            <a:b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star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66" y="6495141"/>
            <a:ext cx="4468980" cy="307777"/>
          </a:xfrm>
          <a:prstGeom prst="rect">
            <a:avLst/>
          </a:prstGeom>
          <a:solidFill>
            <a:srgbClr val="7F7F7F">
              <a:alpha val="5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Eastman et al. 2016, AJ, 151, 45 (NASA/JPL graphic) </a:t>
            </a:r>
          </a:p>
        </p:txBody>
      </p:sp>
    </p:spTree>
    <p:extLst>
      <p:ext uri="{BB962C8B-B14F-4D97-AF65-F5344CB8AC3E}">
        <p14:creationId xmlns:p14="http://schemas.microsoft.com/office/powerpoint/2010/main" val="3945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82880"/>
            <a:ext cx="6390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elvetica Neue" charset="0"/>
                <a:cs typeface="Arial" panose="020B0604020202020204" pitchFamily="34" charset="0"/>
              </a:rPr>
              <a:t>KELT-9b: the hottest exoplanet known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794802"/>
            <a:ext cx="7641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elvetica Neue" charset="0"/>
                <a:cs typeface="Arial" panose="020B0604020202020204" pitchFamily="34" charset="0"/>
              </a:rPr>
              <a:t>2.8 Jupiter-masses, temperature is 7800℉ (star-like)!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elvetica Neue" charset="0"/>
                <a:cs typeface="Arial" panose="020B0604020202020204" pitchFamily="34" charset="0"/>
              </a:rPr>
              <a:t>Discovered in 2014 by a joint OSU/Vanderbilt team</a:t>
            </a:r>
          </a:p>
        </p:txBody>
      </p:sp>
    </p:spTree>
    <p:extLst>
      <p:ext uri="{BB962C8B-B14F-4D97-AF65-F5344CB8AC3E}">
        <p14:creationId xmlns:p14="http://schemas.microsoft.com/office/powerpoint/2010/main" val="37659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901" name="Picture 5" descr="extrasolar2_s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48" y="1844978"/>
            <a:ext cx="4241753" cy="31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182880" y="5733455"/>
            <a:ext cx="82749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The ultimate goal is to find other Earth’s capable of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harboring life…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7934644" y="5025464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NASA/JPL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18288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The hunt is on for Earth-like planets in the habitable zones of their parent stars…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662856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The search for other planetary systems continues using many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complementary methods.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33890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We want to find more systems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like our own…are we unusual?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4745919"/>
            <a:ext cx="3890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How common are planets?</a:t>
            </a:r>
          </a:p>
        </p:txBody>
      </p:sp>
    </p:spTree>
    <p:extLst>
      <p:ext uri="{BB962C8B-B14F-4D97-AF65-F5344CB8AC3E}">
        <p14:creationId xmlns:p14="http://schemas.microsoft.com/office/powerpoint/2010/main" val="18582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82880" y="182880"/>
            <a:ext cx="8778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We are in the midst of an exoplanet discovery boom!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C216E9-8D86-0C43-AB72-9D05DEB5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0" y="767655"/>
            <a:ext cx="7774339" cy="59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784587" y="1062517"/>
            <a:ext cx="7555427" cy="5524400"/>
          </a:xfrm>
          <a:prstGeom prst="rect">
            <a:avLst/>
          </a:prstGeom>
        </p:spPr>
      </p:pic>
      <p:sp>
        <p:nvSpPr>
          <p:cNvPr id="830469" name="Rectangle 5"/>
          <p:cNvSpPr>
            <a:spLocks noChangeArrowheads="1"/>
          </p:cNvSpPr>
          <p:nvPr/>
        </p:nvSpPr>
        <p:spPr bwMode="auto">
          <a:xfrm>
            <a:off x="11448606" y="276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kumimoji="1" lang="en-US"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5114690" y="5773445"/>
            <a:ext cx="91440" cy="9144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560963" y="5096908"/>
            <a:ext cx="91440" cy="914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6340262" y="3296865"/>
            <a:ext cx="137160" cy="137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6837720" y="4020675"/>
            <a:ext cx="109728" cy="10972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678" y="4070934"/>
            <a:ext cx="33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3375" y="3410690"/>
            <a:ext cx="317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55966" y="4804074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8455" y="5534944"/>
            <a:ext cx="1715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21227" y="1575881"/>
            <a:ext cx="2702075" cy="2034313"/>
          </a:xfrm>
          <a:prstGeom prst="rect">
            <a:avLst/>
          </a:prstGeom>
          <a:noFill/>
          <a:ln w="28575" cap="rnd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8736" y="1648999"/>
            <a:ext cx="144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3"/>
                </a:solidFill>
              </a:rPr>
              <a:t>Hot Jupiters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3143" y="3652534"/>
            <a:ext cx="1429879" cy="276999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</a:rPr>
              <a:t>Hot </a:t>
            </a:r>
            <a:r>
              <a:rPr lang="en-US" sz="1800" dirty="0" err="1">
                <a:solidFill>
                  <a:srgbClr val="0000FF"/>
                </a:solidFill>
              </a:rPr>
              <a:t>Neptunes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9182" y="6491524"/>
            <a:ext cx="33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>
                <a:solidFill>
                  <a:schemeClr val="bg1"/>
                </a:solidFill>
              </a:rPr>
              <a:t>exoplanetarchive.ipac.caltech.edu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621586" y="3609518"/>
            <a:ext cx="2930770" cy="754870"/>
          </a:xfrm>
          <a:prstGeom prst="rect">
            <a:avLst/>
          </a:prstGeom>
          <a:noFill/>
          <a:ln w="28575" cap="rnd" cmpd="sng" algn="ctr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" y="182880"/>
            <a:ext cx="8688746" cy="95726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The properties of the known exoplanet systems show a great deal of diversity.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914550" y="2855678"/>
            <a:ext cx="137160" cy="13716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2044" y="269638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7161829" y="3825736"/>
            <a:ext cx="109728" cy="109728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9657" y="3753476"/>
            <a:ext cx="152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4786072" y="5008108"/>
            <a:ext cx="91440" cy="9144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3340" y="5055244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9659" y="4523000"/>
            <a:ext cx="1359973" cy="276999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chemeClr val="accent5"/>
                </a:solidFill>
              </a:rPr>
              <a:t>Super-Earths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618407" y="4367936"/>
            <a:ext cx="3510710" cy="611644"/>
          </a:xfrm>
          <a:prstGeom prst="rect">
            <a:avLst/>
          </a:prstGeom>
          <a:noFill/>
          <a:ln w="28575" cap="rnd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25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3" grpId="0" animBg="1"/>
      <p:bldP spid="32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926"/>
            <a:ext cx="9144000" cy="4817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182880"/>
            <a:ext cx="8371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We see gas giants, ice giants, and rocky planets of 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all sizes.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093" y="2320679"/>
            <a:ext cx="1082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Gas Giants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8216" y="4270253"/>
            <a:ext cx="99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Ice Giants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7164" y="2273844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Gas Planets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3268" y="3261709"/>
            <a:ext cx="107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Ice Planets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6157" y="4839950"/>
            <a:ext cx="133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Rocky Planets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2652" y="6519446"/>
            <a:ext cx="3665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Winn et al. 2011, </a:t>
            </a:r>
            <a:r>
              <a:rPr lang="en-US" sz="1600" dirty="0" err="1">
                <a:solidFill>
                  <a:schemeClr val="bg1"/>
                </a:solidFill>
              </a:rPr>
              <a:t>ApJ</a:t>
            </a:r>
            <a:r>
              <a:rPr lang="en-US" sz="1600" dirty="0">
                <a:solidFill>
                  <a:schemeClr val="bg1"/>
                </a:solidFill>
              </a:rPr>
              <a:t>, 737, L18 Fig 3. </a:t>
            </a:r>
          </a:p>
        </p:txBody>
      </p:sp>
    </p:spTree>
    <p:extLst>
      <p:ext uri="{BB962C8B-B14F-4D97-AF65-F5344CB8AC3E}">
        <p14:creationId xmlns:p14="http://schemas.microsoft.com/office/powerpoint/2010/main" val="35474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3388" y="6303918"/>
            <a:ext cx="7095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200" dirty="0"/>
              <a:t>Figure 4 from The Mass of Kepler-93b and The Composition of Terrestrial Planets</a:t>
            </a:r>
          </a:p>
          <a:p>
            <a:pPr algn="l" eaLnBrk="1" hangingPunct="1"/>
            <a:r>
              <a:rPr lang="en-US" sz="1200" dirty="0"/>
              <a:t>Courtney D. Dressing et al. 2015 </a:t>
            </a:r>
            <a:r>
              <a:rPr lang="en-US" sz="1200" dirty="0" err="1"/>
              <a:t>ApJ</a:t>
            </a:r>
            <a:r>
              <a:rPr lang="en-US" sz="1200" dirty="0"/>
              <a:t> 800 135, doi:10.1088/0004-637X/800/2/135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" y="182880"/>
            <a:ext cx="8786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Rocky planets are now being found with a similar composition to Earth, if larger masses.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832"/>
            <a:ext cx="6858000" cy="46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F740B2-9D9D-BF47-A84A-180C25765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3"/>
          <a:stretch/>
        </p:blipFill>
        <p:spPr>
          <a:xfrm>
            <a:off x="818606" y="1116620"/>
            <a:ext cx="7650386" cy="5196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51E0FC-0048-A54E-A4C9-CA750E147CA8}"/>
              </a:ext>
            </a:extLst>
          </p:cNvPr>
          <p:cNvSpPr txBox="1"/>
          <p:nvPr/>
        </p:nvSpPr>
        <p:spPr>
          <a:xfrm>
            <a:off x="182880" y="199478"/>
            <a:ext cx="7943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Close-in small planets are either Super-Earths or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Mini-</a:t>
            </a:r>
            <a:r>
              <a:rPr lang="en-US" sz="2800" dirty="0" err="1">
                <a:solidFill>
                  <a:schemeClr val="bg1"/>
                </a:solidFill>
              </a:rPr>
              <a:t>Neptunes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4AE588-F133-C840-95DB-47207639003F}"/>
              </a:ext>
            </a:extLst>
          </p:cNvPr>
          <p:cNvSpPr txBox="1"/>
          <p:nvPr/>
        </p:nvSpPr>
        <p:spPr>
          <a:xfrm>
            <a:off x="3770814" y="492254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Mini-</a:t>
            </a:r>
          </a:p>
          <a:p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Neptunes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061845-E120-EB43-B9A1-533E69575485}"/>
              </a:ext>
            </a:extLst>
          </p:cNvPr>
          <p:cNvSpPr txBox="1"/>
          <p:nvPr/>
        </p:nvSpPr>
        <p:spPr>
          <a:xfrm>
            <a:off x="0" y="6396335"/>
            <a:ext cx="676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altLang="en-US" sz="1200" dirty="0"/>
              <a:t>Figure 7 from The California-Kepler Survey. III. A Gap in the Radius Distribution of Small Planets </a:t>
            </a:r>
          </a:p>
          <a:p>
            <a:pPr algn="l" eaLnBrk="1" hangingPunct="1"/>
            <a:r>
              <a:rPr lang="en-US" altLang="en-US" sz="1200" dirty="0"/>
              <a:t>Benjamin J. Fulton et al. 2017 AJ 154 109 doi:10.3847/1538-3881/aa80eb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CF2FEE-F3D3-A849-976D-BA9966FD6836}"/>
              </a:ext>
            </a:extLst>
          </p:cNvPr>
          <p:cNvSpPr txBox="1"/>
          <p:nvPr/>
        </p:nvSpPr>
        <p:spPr>
          <a:xfrm>
            <a:off x="2747554" y="495546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BB0000"/>
                </a:solidFill>
              </a:rPr>
              <a:t>Super-</a:t>
            </a:r>
          </a:p>
          <a:p>
            <a:pPr algn="l"/>
            <a:r>
              <a:rPr lang="en-US" sz="1800" dirty="0">
                <a:solidFill>
                  <a:srgbClr val="BB0000"/>
                </a:solidFill>
              </a:rPr>
              <a:t>Earths</a:t>
            </a:r>
          </a:p>
        </p:txBody>
      </p:sp>
    </p:spTree>
    <p:extLst>
      <p:ext uri="{BB962C8B-B14F-4D97-AF65-F5344CB8AC3E}">
        <p14:creationId xmlns:p14="http://schemas.microsoft.com/office/powerpoint/2010/main" val="38339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"/>
          <a:stretch>
            <a:fillRect/>
          </a:stretch>
        </p:blipFill>
        <p:spPr bwMode="auto">
          <a:xfrm>
            <a:off x="1333500" y="747713"/>
            <a:ext cx="6477000" cy="60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10896" y="182880"/>
            <a:ext cx="8455025" cy="418055"/>
          </a:xfrm>
        </p:spPr>
        <p:txBody>
          <a:bodyPr/>
          <a:lstStyle/>
          <a:p>
            <a:pPr algn="ctr"/>
            <a:r>
              <a:rPr lang="en-US" sz="2800" dirty="0"/>
              <a:t>A selection of multi-planet systems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506686" y="1132114"/>
            <a:ext cx="0" cy="5083629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rgbClr val="008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027715" y="1132114"/>
            <a:ext cx="0" cy="5083629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355772" y="1132114"/>
            <a:ext cx="0" cy="5083629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328592" y="74485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9621" y="744852"/>
            <a:ext cx="40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6839" y="744852"/>
            <a:ext cx="31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J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666073" y="1153882"/>
            <a:ext cx="0" cy="5083629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490453" y="74485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27066" y="6053239"/>
            <a:ext cx="838809" cy="1692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dirty="0">
                <a:solidFill>
                  <a:srgbClr val="0000FF"/>
                </a:solidFill>
              </a:rPr>
              <a:t>Solar System</a:t>
            </a:r>
          </a:p>
        </p:txBody>
      </p:sp>
    </p:spTree>
    <p:extLst>
      <p:ext uri="{BB962C8B-B14F-4D97-AF65-F5344CB8AC3E}">
        <p14:creationId xmlns:p14="http://schemas.microsoft.com/office/powerpoint/2010/main" val="32044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6" name="Text Box 8"/>
          <p:cNvSpPr txBox="1">
            <a:spLocks noChangeArrowheads="1"/>
          </p:cNvSpPr>
          <p:nvPr/>
        </p:nvSpPr>
        <p:spPr bwMode="auto">
          <a:xfrm>
            <a:off x="182880" y="5507869"/>
            <a:ext cx="367817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How does a giant gas/ice</a:t>
            </a:r>
            <a:br>
              <a:rPr lang="en-US" sz="2400" dirty="0"/>
            </a:br>
            <a:r>
              <a:rPr lang="en-US" sz="2400" dirty="0"/>
              <a:t>planet get so close to its</a:t>
            </a:r>
            <a:br>
              <a:rPr lang="en-US" sz="2400" dirty="0"/>
            </a:br>
            <a:r>
              <a:rPr lang="en-US" sz="2400" dirty="0"/>
              <a:t>parent star?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2306629"/>
            <a:ext cx="3675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Orbital Periods &lt; 10 days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30146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/>
              <a:t>Closer than Mercury to their</a:t>
            </a:r>
            <a:br>
              <a:rPr lang="en-US" sz="2400" dirty="0"/>
            </a:br>
            <a:r>
              <a:rPr lang="en-US" sz="2400" dirty="0"/>
              <a:t>parent stars.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" y="4091915"/>
            <a:ext cx="414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Hot </a:t>
            </a:r>
            <a:r>
              <a:rPr lang="en-US" sz="2400" dirty="0" err="1">
                <a:solidFill>
                  <a:schemeClr val="accent1"/>
                </a:solidFill>
              </a:rPr>
              <a:t>Jupiters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0000FF"/>
                </a:solidFill>
              </a:rPr>
              <a:t>Hot </a:t>
            </a:r>
            <a:r>
              <a:rPr lang="en-US" sz="2400" dirty="0" err="1">
                <a:solidFill>
                  <a:srgbClr val="0000FF"/>
                </a:solidFill>
              </a:rPr>
              <a:t>Neptunes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" y="4799892"/>
            <a:ext cx="248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Selection effect?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18288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Surprise #1: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2800" dirty="0"/>
              <a:t>Many Gas and Ice Giants are within 5 AU of their parent stars!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433E80-1D13-3949-936A-ACA0E50E8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7397"/>
            <a:ext cx="487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6" grpId="0"/>
      <p:bldP spid="5" grpId="0"/>
    </p:bldLst>
  </p:timing>
</p:sld>
</file>

<file path=ppt/theme/theme1.xml><?xml version="1.0" encoding="utf-8"?>
<a:theme xmlns:a="http://schemas.openxmlformats.org/drawingml/2006/main" name="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400" dirty="0">
            <a:latin typeface="Helvetica Neue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dirty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Astro2015" id="{5FD21678-1633-4298-8C67-512A64190C47}" vid="{BD071A66-7CBF-4E4B-BC00-8B21ACE07FC5}"/>
    </a:ext>
  </a:extLst>
</a:theme>
</file>

<file path=ppt/theme/theme2.xml><?xml version="1.0" encoding="utf-8"?>
<a:theme xmlns:a="http://schemas.openxmlformats.org/drawingml/2006/main" name="3_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dirty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Astro2015" id="{5FD21678-1633-4298-8C67-512A64190C47}" vid="{BD071A66-7CBF-4E4B-BC00-8B21ACE07FC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Astro2015</Template>
  <TotalTime>4906</TotalTime>
  <Words>840</Words>
  <Application>Microsoft Macintosh PowerPoint</Application>
  <PresentationFormat>On-screen Show (4:3)</PresentationFormat>
  <Paragraphs>137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Astro2015</vt:lpstr>
      <vt:lpstr>3_Astro2015</vt:lpstr>
      <vt:lpstr>Strange New Worlds: An Exoplanet Census</vt:lpstr>
      <vt:lpstr>PowerPoint Presentation</vt:lpstr>
      <vt:lpstr>PowerPoint Presentation</vt:lpstr>
      <vt:lpstr>The properties of the known exoplanet systems show a great deal of diversity.</vt:lpstr>
      <vt:lpstr>PowerPoint Presentation</vt:lpstr>
      <vt:lpstr>PowerPoint Presentation</vt:lpstr>
      <vt:lpstr>PowerPoint Presentation</vt:lpstr>
      <vt:lpstr>A selection of multi-planet systems</vt:lpstr>
      <vt:lpstr>PowerPoint Presentation</vt:lpstr>
      <vt:lpstr>PowerPoint Presentation</vt:lpstr>
      <vt:lpstr>PowerPoint Presentation</vt:lpstr>
      <vt:lpstr>PowerPoint Presentation</vt:lpstr>
      <vt:lpstr>With a few exceptions, very few of the systems found so far resemble the Solar System.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Astronomy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The Starry Messenger</dc:title>
  <dc:creator>Richard W. Pogge</dc:creator>
  <cp:keywords>Galileo and the Telescope</cp:keywords>
  <cp:lastModifiedBy>wj198414 Wang</cp:lastModifiedBy>
  <cp:revision>689</cp:revision>
  <cp:lastPrinted>2018-04-03T23:56:15Z</cp:lastPrinted>
  <dcterms:created xsi:type="dcterms:W3CDTF">1999-09-22T17:45:30Z</dcterms:created>
  <dcterms:modified xsi:type="dcterms:W3CDTF">2019-04-03T17:29:15Z</dcterms:modified>
</cp:coreProperties>
</file>