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7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86" r:id="rId2"/>
    <p:sldId id="706" r:id="rId3"/>
    <p:sldId id="707" r:id="rId4"/>
    <p:sldId id="708" r:id="rId5"/>
    <p:sldId id="709" r:id="rId6"/>
    <p:sldId id="710" r:id="rId7"/>
    <p:sldId id="686" r:id="rId8"/>
    <p:sldId id="687" r:id="rId9"/>
    <p:sldId id="688" r:id="rId10"/>
    <p:sldId id="698" r:id="rId11"/>
    <p:sldId id="696" r:id="rId12"/>
    <p:sldId id="694" r:id="rId13"/>
    <p:sldId id="699" r:id="rId14"/>
    <p:sldId id="700" r:id="rId15"/>
    <p:sldId id="693" r:id="rId16"/>
    <p:sldId id="702" r:id="rId17"/>
    <p:sldId id="701" r:id="rId18"/>
    <p:sldId id="691" r:id="rId19"/>
    <p:sldId id="690" r:id="rId20"/>
    <p:sldId id="692" r:id="rId21"/>
    <p:sldId id="703" r:id="rId22"/>
    <p:sldId id="705" r:id="rId23"/>
    <p:sldId id="704" r:id="rId2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FFFF"/>
    <a:srgbClr val="FF7400"/>
    <a:srgbClr val="FF5100"/>
    <a:srgbClr val="000000"/>
    <a:srgbClr val="FF30FF"/>
    <a:srgbClr val="73D9FF"/>
    <a:srgbClr val="A9BCFF"/>
    <a:srgbClr val="E0FFB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1857" autoAdjust="0"/>
  </p:normalViewPr>
  <p:slideViewPr>
    <p:cSldViewPr snapToGrid="0">
      <p:cViewPr varScale="1">
        <p:scale>
          <a:sx n="104" d="100"/>
          <a:sy n="104" d="100"/>
        </p:scale>
        <p:origin x="17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>
                <a:latin typeface="Arial Regular"/>
              </a:rPr>
              <a:t>Astronomy 1141</a:t>
            </a:r>
          </a:p>
          <a:p>
            <a:pPr algn="ctr"/>
            <a:r>
              <a:rPr lang="en-US" sz="1700" dirty="0">
                <a:latin typeface="Arial Regular"/>
              </a:rPr>
              <a:t>Lecture 38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45817-0105-48AC-9562-95DBEC4EF8B2}" type="slidenum">
              <a:rPr lang="en-US"/>
              <a:pPr/>
              <a:t>2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</a:t>
            </a:r>
            <a:r>
              <a:rPr lang="en-US" baseline="0" dirty="0"/>
              <a:t> credit: </a:t>
            </a:r>
            <a:r>
              <a:rPr lang="en-US" dirty="0"/>
              <a:t>Ian</a:t>
            </a:r>
            <a:r>
              <a:rPr lang="en-US" baseline="0" dirty="0"/>
              <a:t> Crawford, </a:t>
            </a:r>
            <a:r>
              <a:rPr lang="en-US" i="1" baseline="0" dirty="0"/>
              <a:t>Where are They?</a:t>
            </a:r>
            <a:r>
              <a:rPr lang="en-US" baseline="0" dirty="0"/>
              <a:t>, </a:t>
            </a:r>
            <a:r>
              <a:rPr lang="it-IT" dirty="0" err="1"/>
              <a:t>Scientific</a:t>
            </a:r>
            <a:r>
              <a:rPr lang="it-IT" dirty="0"/>
              <a:t> American 283, 38 - 43 (2000) doi:10.1038/scientificamerican0700-38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An </a:t>
            </a:r>
            <a:r>
              <a:rPr lang="it-IT" dirty="0" err="1"/>
              <a:t>exponential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the rate of </a:t>
            </a:r>
            <a:r>
              <a:rPr lang="it-IT" dirty="0" err="1"/>
              <a:t>change</a:t>
            </a:r>
            <a:r>
              <a:rPr lang="it-IT" dirty="0"/>
              <a:t> of a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the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3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C52D6-A3FF-406F-AB0D-BDDF1302274F}" type="slidenum">
              <a:rPr lang="en-US"/>
              <a:pPr/>
              <a:t>13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EC11D-1D05-40CF-8749-86F0E0F5E77F}" type="slidenum">
              <a:rPr lang="en-US"/>
              <a:pPr/>
              <a:t>15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 err="1"/>
              <a:t>Bracewell</a:t>
            </a:r>
            <a:r>
              <a:rPr lang="en-US" dirty="0"/>
              <a:t> Probes</a:t>
            </a:r>
            <a:r>
              <a:rPr lang="en-US" baseline="0" dirty="0"/>
              <a:t> in Fiction:</a:t>
            </a:r>
          </a:p>
          <a:p>
            <a:r>
              <a:rPr lang="en-US" baseline="0" dirty="0"/>
              <a:t>    Gregory </a:t>
            </a:r>
            <a:r>
              <a:rPr lang="en-US" baseline="0" dirty="0" err="1"/>
              <a:t>Benford</a:t>
            </a:r>
            <a:r>
              <a:rPr lang="en-US" baseline="0" dirty="0"/>
              <a:t>, </a:t>
            </a:r>
            <a:r>
              <a:rPr lang="en-US" i="1" baseline="0" dirty="0"/>
              <a:t>The Ocean of Night </a:t>
            </a:r>
            <a:r>
              <a:rPr lang="en-US" baseline="0" dirty="0"/>
              <a:t>(1977)</a:t>
            </a:r>
          </a:p>
          <a:p>
            <a:r>
              <a:rPr lang="en-US" baseline="0" dirty="0"/>
              <a:t>    Arthur C. Clarke, </a:t>
            </a:r>
            <a:r>
              <a:rPr lang="en-US" i="1" baseline="0" dirty="0"/>
              <a:t>The Fountains of Paradise </a:t>
            </a:r>
            <a:r>
              <a:rPr lang="en-US" baseline="0" dirty="0"/>
              <a:t>(1979)</a:t>
            </a:r>
          </a:p>
          <a:p>
            <a:r>
              <a:rPr lang="en-US" baseline="0" dirty="0"/>
              <a:t>    David </a:t>
            </a:r>
            <a:r>
              <a:rPr lang="en-US" baseline="0" dirty="0" err="1"/>
              <a:t>Brin</a:t>
            </a:r>
            <a:r>
              <a:rPr lang="en-US" baseline="0" dirty="0"/>
              <a:t>, </a:t>
            </a:r>
            <a:r>
              <a:rPr lang="en-US" i="1" baseline="0" dirty="0"/>
              <a:t>Existence</a:t>
            </a:r>
            <a:r>
              <a:rPr lang="en-US" baseline="0" dirty="0"/>
              <a:t> (2012)</a:t>
            </a:r>
          </a:p>
          <a:p>
            <a:r>
              <a:rPr lang="en-US" baseline="0" dirty="0"/>
              <a:t>For a decidedly genocidal variation, see Fred </a:t>
            </a:r>
            <a:r>
              <a:rPr lang="en-US" baseline="0" dirty="0" err="1"/>
              <a:t>Saberhagen</a:t>
            </a:r>
            <a:r>
              <a:rPr lang="en-US" baseline="0" dirty="0"/>
              <a:t>, </a:t>
            </a:r>
            <a:r>
              <a:rPr lang="en-US" i="1" baseline="0" dirty="0"/>
              <a:t>Berserker</a:t>
            </a:r>
            <a:r>
              <a:rPr lang="en-US" baseline="0" dirty="0"/>
              <a:t> (1967)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EC11D-1D05-40CF-8749-86F0E0F5E77F}" type="slidenum">
              <a:rPr lang="en-US"/>
              <a:pPr/>
              <a:t>17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B268-B8BD-45B7-8813-FAD778B11DBE}" type="slidenum">
              <a:rPr lang="en-US"/>
              <a:pPr/>
              <a:t>18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Olaf </a:t>
            </a:r>
            <a:r>
              <a:rPr lang="en-US" dirty="0" err="1"/>
              <a:t>Stapeldon</a:t>
            </a:r>
            <a:r>
              <a:rPr lang="en-US" dirty="0"/>
              <a:t>, </a:t>
            </a:r>
            <a:r>
              <a:rPr lang="en-US" i="1" dirty="0"/>
              <a:t>Star Maker </a:t>
            </a:r>
            <a:r>
              <a:rPr lang="en-US" dirty="0"/>
              <a:t>(1937)</a:t>
            </a:r>
          </a:p>
          <a:p>
            <a:r>
              <a:rPr lang="en-US" dirty="0"/>
              <a:t>Arthur C. Clarke,</a:t>
            </a:r>
            <a:r>
              <a:rPr lang="en-US" baseline="0" dirty="0"/>
              <a:t> </a:t>
            </a:r>
            <a:r>
              <a:rPr lang="en-US" i="1" dirty="0"/>
              <a:t>Childhood’s End </a:t>
            </a:r>
            <a:r>
              <a:rPr lang="en-US" dirty="0"/>
              <a:t>(1953), </a:t>
            </a:r>
            <a:r>
              <a:rPr lang="en-US" i="1" dirty="0"/>
              <a:t>The Sentinel </a:t>
            </a:r>
            <a:r>
              <a:rPr lang="en-US" dirty="0"/>
              <a:t>(1950)</a:t>
            </a:r>
            <a:r>
              <a:rPr lang="en-US" baseline="0" dirty="0"/>
              <a:t> and </a:t>
            </a:r>
            <a:r>
              <a:rPr lang="en-US" i="1" baseline="0" dirty="0"/>
              <a:t>2001: A Space Odyssey </a:t>
            </a:r>
            <a:r>
              <a:rPr lang="en-US" baseline="0" dirty="0"/>
              <a:t>(1968)</a:t>
            </a:r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5CB28-BA69-4BCE-8D70-41FB35BC3A0E}" type="slidenum">
              <a:rPr lang="en-US"/>
              <a:pPr/>
              <a:t>19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Arthur C. Clarke,</a:t>
            </a:r>
            <a:r>
              <a:rPr lang="en-US" baseline="0" dirty="0"/>
              <a:t> </a:t>
            </a:r>
            <a:r>
              <a:rPr lang="en-US" i="1" baseline="0" dirty="0"/>
              <a:t>Childhood’s End </a:t>
            </a:r>
            <a:r>
              <a:rPr lang="en-US" baseline="0" dirty="0"/>
              <a:t>(1953).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755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predator</a:t>
            </a:r>
            <a:r>
              <a:rPr lang="en-US" baseline="0" dirty="0"/>
              <a:t> hypothesis is a popular theme of science fiction:</a:t>
            </a:r>
          </a:p>
          <a:p>
            <a:r>
              <a:rPr lang="en-US" baseline="0" dirty="0"/>
              <a:t>   Greg Bear, </a:t>
            </a:r>
            <a:r>
              <a:rPr lang="en-US" i="1" baseline="0" dirty="0"/>
              <a:t>The Forge of God </a:t>
            </a:r>
            <a:r>
              <a:rPr lang="en-US" baseline="0" dirty="0"/>
              <a:t>(1987)</a:t>
            </a:r>
          </a:p>
          <a:p>
            <a:r>
              <a:rPr lang="en-US" baseline="0" dirty="0"/>
              <a:t>   David Weber’s </a:t>
            </a:r>
            <a:r>
              <a:rPr lang="en-US" i="1" baseline="0" dirty="0" err="1"/>
              <a:t>Safehold</a:t>
            </a:r>
            <a:r>
              <a:rPr lang="en-US" baseline="0" dirty="0"/>
              <a:t> series (2007-present)</a:t>
            </a:r>
          </a:p>
          <a:p>
            <a:r>
              <a:rPr lang="en-US" baseline="0" dirty="0"/>
              <a:t>   </a:t>
            </a:r>
            <a:r>
              <a:rPr lang="en-US" baseline="0" dirty="0" err="1"/>
              <a:t>Cixin</a:t>
            </a:r>
            <a:r>
              <a:rPr lang="en-US" baseline="0" dirty="0"/>
              <a:t> Liu’s </a:t>
            </a:r>
            <a:r>
              <a:rPr lang="en-US" i="1" baseline="0" dirty="0"/>
              <a:t>The Dark Forest</a:t>
            </a:r>
            <a:r>
              <a:rPr lang="en-US" baseline="0" dirty="0"/>
              <a:t> (2008), part of his </a:t>
            </a:r>
            <a:r>
              <a:rPr lang="en-US" i="1" baseline="0" dirty="0"/>
              <a:t>Remembrance of Earth’s Past </a:t>
            </a:r>
            <a:r>
              <a:rPr lang="en-US" baseline="0" dirty="0"/>
              <a:t>trilogy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34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incorrectly called the “Three-Body Problem Trilogy” after the first award-winning novel in the trilogy.</a:t>
            </a:r>
          </a:p>
          <a:p>
            <a:r>
              <a:rPr lang="en-US" dirty="0"/>
              <a:t>Author’s name is pronounced “lee-</a:t>
            </a:r>
            <a:r>
              <a:rPr lang="en-US" dirty="0" err="1"/>
              <a:t>oo</a:t>
            </a:r>
            <a:r>
              <a:rPr lang="en-US" dirty="0"/>
              <a:t> </a:t>
            </a:r>
            <a:r>
              <a:rPr lang="en-US" dirty="0" err="1"/>
              <a:t>tsi</a:t>
            </a:r>
            <a:r>
              <a:rPr lang="en-US" dirty="0"/>
              <a:t>-sheen”</a:t>
            </a:r>
          </a:p>
          <a:p>
            <a:r>
              <a:rPr lang="en-US" dirty="0"/>
              <a:t>That everyone is listening but nobody is transmitting is sometimes called the “SETI Paradox”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554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G.</a:t>
            </a:r>
            <a:r>
              <a:rPr lang="en-US" baseline="0" dirty="0"/>
              <a:t> David </a:t>
            </a:r>
            <a:r>
              <a:rPr lang="en-US" baseline="0" dirty="0" err="1"/>
              <a:t>Brin</a:t>
            </a:r>
            <a:r>
              <a:rPr lang="en-US" baseline="0" dirty="0"/>
              <a:t>, 1983, QJRAS, 24, 238 [</a:t>
            </a:r>
            <a:r>
              <a:rPr lang="en-US" baseline="0" dirty="0" err="1"/>
              <a:t>adsabs.harvard.edu</a:t>
            </a:r>
            <a:r>
              <a:rPr lang="en-US" baseline="0" dirty="0"/>
              <a:t>/abs/1983QJRAS..24..283B]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36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255F4-B2FD-4631-89EE-BA5F3F39B9E5}" type="slidenum">
              <a:rPr lang="en-US"/>
              <a:pPr/>
              <a:t>3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DAEFB-A03C-43F0-A79E-18EA36678705}" type="slidenum">
              <a:rPr lang="en-US"/>
              <a:pPr/>
              <a:t>4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For a</a:t>
            </a:r>
            <a:r>
              <a:rPr lang="en-US" baseline="0" dirty="0"/>
              <a:t> thoughtful </a:t>
            </a:r>
            <a:r>
              <a:rPr lang="en-US" dirty="0"/>
              <a:t>take on generation</a:t>
            </a:r>
            <a:r>
              <a:rPr lang="en-US" baseline="0" dirty="0"/>
              <a:t> ships and their challenges, see Kim Stanley Robinson, </a:t>
            </a:r>
            <a:r>
              <a:rPr lang="en-US" i="1" baseline="0" dirty="0"/>
              <a:t>Aurora</a:t>
            </a:r>
            <a:r>
              <a:rPr lang="en-US" baseline="0" dirty="0"/>
              <a:t>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4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F31D0-7CEB-438A-937E-2DE9386E7F6F}" type="slidenum">
              <a:rPr lang="en-US"/>
              <a:pPr/>
              <a:t>7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The paradox</a:t>
            </a:r>
            <a:r>
              <a:rPr lang="en-US" baseline="0" dirty="0"/>
              <a:t> is a conflict between the large numerical scale and probability favoring the existence of</a:t>
            </a:r>
          </a:p>
          <a:p>
            <a:r>
              <a:rPr lang="en-US" baseline="0" dirty="0"/>
              <a:t>advanced civilizations and the rapidity of colonization on the one hand, and the lack of any substantive</a:t>
            </a:r>
          </a:p>
          <a:p>
            <a:r>
              <a:rPr lang="en-US" baseline="0"/>
              <a:t>evidence </a:t>
            </a:r>
            <a:r>
              <a:rPr lang="en-US" baseline="0" dirty="0"/>
              <a:t>of advanced civilizations on the other.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Source: Ian</a:t>
            </a:r>
            <a:r>
              <a:rPr lang="en-US" baseline="0" dirty="0"/>
              <a:t> Crawford, </a:t>
            </a:r>
            <a:r>
              <a:rPr lang="en-US" i="1" baseline="0" dirty="0"/>
              <a:t>Where are They?</a:t>
            </a:r>
            <a:r>
              <a:rPr lang="en-US" baseline="0" dirty="0"/>
              <a:t>, </a:t>
            </a:r>
            <a:r>
              <a:rPr lang="it-IT" dirty="0" err="1"/>
              <a:t>Scientific</a:t>
            </a:r>
            <a:r>
              <a:rPr lang="it-IT" dirty="0"/>
              <a:t> American 283, 38 - 43 (2000) doi:10.1038/scientificamerican0700-38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CBA07-6C0F-463E-A2EE-E062191184D7}" type="slidenum">
              <a:rPr lang="en-US"/>
              <a:pPr/>
              <a:t>8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6D15F-3767-4F0E-A372-DDDD25BE497B}" type="slidenum">
              <a:rPr lang="en-US"/>
              <a:pPr/>
              <a:t>9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200 years = 100 years to develop radio &amp;</a:t>
            </a:r>
            <a:r>
              <a:rPr lang="en-US" baseline="0" dirty="0"/>
              <a:t> spaceflight technologies, live only 100 years </a:t>
            </a:r>
            <a:r>
              <a:rPr lang="en-US" baseline="0"/>
              <a:t>after that (</a:t>
            </a:r>
            <a:r>
              <a:rPr lang="en-US" baseline="0" dirty="0"/>
              <a:t>pick your </a:t>
            </a:r>
            <a:r>
              <a:rPr lang="en-US" baseline="0"/>
              <a:t>favorite doomsday).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BCB7F-98F4-42E6-97CB-67C7A58217FB}" type="slidenum">
              <a:rPr lang="en-US"/>
              <a:pPr/>
              <a:t>11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Galactic</a:t>
            </a:r>
            <a:r>
              <a:rPr lang="en-US" baseline="0" dirty="0"/>
              <a:t> Habitability:</a:t>
            </a:r>
          </a:p>
          <a:p>
            <a:r>
              <a:rPr lang="en-US" baseline="0" dirty="0"/>
              <a:t>    Away from X-rays and Gamma-rays from a central AGN?</a:t>
            </a:r>
          </a:p>
          <a:p>
            <a:r>
              <a:rPr lang="en-US" baseline="0" dirty="0"/>
              <a:t>    Outer galaxy has less iron, silicon, &amp; oxygen to make terrestrial planets?</a:t>
            </a:r>
          </a:p>
          <a:p>
            <a:r>
              <a:rPr lang="en-US" baseline="0" dirty="0"/>
              <a:t>    Regions of recent star formation have sterilizing supernovae?</a:t>
            </a:r>
          </a:p>
          <a:p>
            <a:r>
              <a:rPr lang="en-US" baseline="0" dirty="0"/>
              <a:t>    Need the right kinds of planets/moons to make Earth habitable for geological timescales</a:t>
            </a:r>
          </a:p>
          <a:p>
            <a:r>
              <a:rPr lang="en-US" baseline="0" dirty="0"/>
              <a:t>The most thorough recent version is by Peter Ward &amp; Donald Brownlee, </a:t>
            </a:r>
            <a:r>
              <a:rPr lang="en-US" i="1" baseline="0" dirty="0"/>
              <a:t>Rare Earth: Why Complex Life is Rare in the Universe </a:t>
            </a:r>
            <a:r>
              <a:rPr lang="en-US" baseline="0" dirty="0"/>
              <a:t>(2000) </a:t>
            </a:r>
          </a:p>
          <a:p>
            <a:r>
              <a:rPr lang="en-US" baseline="0" dirty="0"/>
              <a:t>“Galactic Habitable Zone” idea is due to Guillermo Gonzalez, </a:t>
            </a:r>
            <a:r>
              <a:rPr lang="en-US" i="1" baseline="0" dirty="0"/>
              <a:t>The Privileged Planet </a:t>
            </a:r>
            <a:r>
              <a:rPr lang="en-US" baseline="0" dirty="0"/>
              <a:t>(2004), which is an extended riff on intelligent design.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42: The Fermi Paradox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87F3D-A50A-4444-BC24-3F97F808DD6C}" type="slidenum">
              <a:rPr lang="en-US"/>
              <a:pPr/>
              <a:t>12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46075"/>
            <a:ext cx="8455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489075"/>
            <a:ext cx="4151312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51313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r>
              <a:rPr lang="en-US" altLang="en-US" dirty="0"/>
              <a:t>Lecture 15: Star Formation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fld id="{10B7399A-7544-4A22-871B-018AB3EC85C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27432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rgbClr val="000000"/>
          </a:solidFill>
          <a:latin typeface="Arial Regular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rgbClr val="000000"/>
          </a:solidFill>
          <a:latin typeface="Arial Regular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000000"/>
          </a:solidFill>
          <a:latin typeface="Arial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rgbClr val="000000"/>
          </a:solidFill>
          <a:latin typeface="Arial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000000"/>
          </a:solidFill>
          <a:latin typeface="Arial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rgbClr val="000000"/>
          </a:solidFill>
          <a:latin typeface="Arial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29"/>
            <a:ext cx="7772400" cy="13283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“Where are they?”</a:t>
            </a:r>
            <a:br>
              <a:rPr lang="en-US" sz="4400" i="1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The Fermi Paradox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8434"/>
            <a:ext cx="6400800" cy="5316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Astronomy 1141</a:t>
            </a:r>
          </a:p>
          <a:p>
            <a:endParaRPr lang="en-US" dirty="0"/>
          </a:p>
        </p:txBody>
      </p:sp>
      <p:pic>
        <p:nvPicPr>
          <p:cNvPr id="4" name="Picture 3" descr="Enrico Fermi chalkboard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1599822"/>
            <a:ext cx="59634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8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Three basic types of solutions have been proposed to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resolve the Fermi Paradox: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82880" y="1858568"/>
            <a:ext cx="87727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1) Advanced civilizations are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very rare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There is at most one per galaxy (and we’re it).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" y="5209944"/>
            <a:ext cx="84841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3) Civilizations </a:t>
            </a:r>
            <a:r>
              <a:rPr lang="en-US" sz="2800" i="1" dirty="0">
                <a:solidFill>
                  <a:srgbClr val="BB0000"/>
                </a:solidFill>
                <a:latin typeface="Arial Regular"/>
                <a:cs typeface="Helvetica Neue"/>
              </a:rPr>
              <a:t>have</a:t>
            </a:r>
            <a: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colonized the galaxy, but we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remain unaware of them.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2880" y="3534256"/>
            <a:ext cx="86386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2) Civilizations are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common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, but they </a:t>
            </a:r>
            <a: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have not</a:t>
            </a:r>
            <a:b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colonized the galaxy.</a:t>
            </a:r>
          </a:p>
        </p:txBody>
      </p:sp>
    </p:spTree>
    <p:extLst>
      <p:ext uri="{BB962C8B-B14F-4D97-AF65-F5344CB8AC3E}">
        <p14:creationId xmlns:p14="http://schemas.microsoft.com/office/powerpoint/2010/main" val="13065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09" name="Picture 9" descr="EarthNA_1024x76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5803" r="16600" b="5670"/>
          <a:stretch/>
        </p:blipFill>
        <p:spPr bwMode="auto">
          <a:xfrm>
            <a:off x="5839883" y="1676712"/>
            <a:ext cx="3204322" cy="32004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10" name="Text Box 10"/>
          <p:cNvSpPr txBox="1">
            <a:spLocks noChangeArrowheads="1"/>
          </p:cNvSpPr>
          <p:nvPr/>
        </p:nvSpPr>
        <p:spPr bwMode="auto">
          <a:xfrm>
            <a:off x="182880" y="6217920"/>
            <a:ext cx="843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Implication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: we are the only intelligent species in our galaxy.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6256" y="463163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 Regular"/>
              </a:rPr>
              <a:t>NASA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182880"/>
            <a:ext cx="8263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1a) Advanced civilizations are very rare because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</a:t>
            </a:r>
          </a:p>
          <a:p>
            <a:pPr algn="l"/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they seldom develop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1465719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The Rare Earth Hypothesis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880" y="2317671"/>
            <a:ext cx="54717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Perhaps we result from a series of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unlikely circumstances: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0080" y="4637129"/>
            <a:ext cx="5652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We orbit around the right kind of star.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9" y="3477400"/>
            <a:ext cx="4793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We live inside a narrow “</a:t>
            </a:r>
            <a:r>
              <a:rPr lang="en-US" sz="2400" dirty="0">
                <a:solidFill>
                  <a:srgbClr val="008000"/>
                </a:solidFill>
                <a:latin typeface="Arial Regular"/>
                <a:cs typeface="Helvetica Neue"/>
              </a:rPr>
              <a:t>galactic habitable zone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”.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0080" y="5427526"/>
            <a:ext cx="6601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Earth has a moon that stabilizes its rotation</a:t>
            </a:r>
            <a:r>
              <a:rPr lang="is-IS" sz="2400" dirty="0">
                <a:solidFill>
                  <a:schemeClr val="bg1"/>
                </a:solidFill>
                <a:latin typeface="Arial Regular"/>
                <a:cs typeface="Helvetica Neue"/>
              </a:rPr>
              <a:t>…</a:t>
            </a:r>
            <a:endParaRPr lang="en-US" sz="24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09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12" name="Picture 4" descr="nuclear-test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3409"/>
          <a:stretch/>
        </p:blipFill>
        <p:spPr bwMode="auto">
          <a:xfrm>
            <a:off x="5630733" y="1554480"/>
            <a:ext cx="3326403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940" y="658368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 Regular"/>
              </a:rPr>
              <a:t>DOE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1b) Advanced civilizations are very rare because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</a:t>
            </a:r>
            <a:b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they destroy themselves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1337703"/>
            <a:ext cx="452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The Doomsday Hypothesis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2880" y="2061639"/>
            <a:ext cx="544785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Advanced technology is dangerous, because of deliberate aggression &amp; inadvertent mistakes.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2880" y="3462683"/>
            <a:ext cx="1831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Nuclear war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8640" y="4125064"/>
            <a:ext cx="2121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Biological war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80160" y="5449826"/>
            <a:ext cx="4163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Nanotechnology catastrophe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14400" y="4787445"/>
            <a:ext cx="3861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Environmental catastrophe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EBEB403-5404-D749-A774-12775C29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" y="6112208"/>
            <a:ext cx="2892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Zombie apocalypse</a:t>
            </a:r>
          </a:p>
        </p:txBody>
      </p:sp>
    </p:spTree>
    <p:extLst>
      <p:ext uri="{BB962C8B-B14F-4D97-AF65-F5344CB8AC3E}">
        <p14:creationId xmlns:p14="http://schemas.microsoft.com/office/powerpoint/2010/main" val="14296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860" name="Picture 4" descr="astimpac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8" y="2014917"/>
            <a:ext cx="3638550" cy="4576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457200" y="4011117"/>
            <a:ext cx="3988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Asteroid or Comet Impacts.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457200" y="5912799"/>
            <a:ext cx="4689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Supernova or Gamma-Ray Burst sterilizes the planet.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" y="4645011"/>
            <a:ext cx="4551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solidFill>
                  <a:srgbClr val="000000"/>
                </a:solidFill>
                <a:latin typeface="Arial Regular"/>
              </a:rPr>
              <a:t>Supervolcanism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 (Deccan Flood)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7378" y="6550223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 Regular"/>
              </a:rPr>
              <a:t>NASA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78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1c) Advanced civilizations are very rare because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</a:t>
            </a:r>
            <a:b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Natural disasters destroys them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1309216"/>
            <a:ext cx="555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Inhospitable Universe Hypothesis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880" y="2004665"/>
            <a:ext cx="49992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Earth’s geological past records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multiple mass extinction events.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2880" y="3007891"/>
            <a:ext cx="5002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Perhaps Earth life has survived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them by good luck.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5278905"/>
            <a:ext cx="4448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Deep ice age (Snowball Earth).</a:t>
            </a:r>
          </a:p>
        </p:txBody>
      </p:sp>
    </p:spTree>
    <p:extLst>
      <p:ext uri="{BB962C8B-B14F-4D97-AF65-F5344CB8AC3E}">
        <p14:creationId xmlns:p14="http://schemas.microsoft.com/office/powerpoint/2010/main" val="27432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2" grpId="0"/>
      <p:bldP spid="1273863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2a) Civilizations have not colonized the galaxy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  because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it is too difficult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49040" y="1284758"/>
            <a:ext cx="506113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Sending generation ships (‘arks’) between the stars is an enormous investment of resources.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49040" y="3682825"/>
            <a:ext cx="4690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However, sending robotic probes is a lot cheaper.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9039" y="5711561"/>
            <a:ext cx="4895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Why haven’t we encountered alien robotic probes?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039" y="6550223"/>
            <a:ext cx="3131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Arial Regular"/>
                <a:cs typeface="Helvetica Neue"/>
              </a:rPr>
              <a:t>Aurora, Kim Stanley Robinson (2015)</a:t>
            </a:r>
          </a:p>
        </p:txBody>
      </p:sp>
      <p:pic>
        <p:nvPicPr>
          <p:cNvPr id="3074" name="Picture 2" descr="Amazon.com: Aurora (9780316098090): Robinson, Kim Stanley: Books">
            <a:extLst>
              <a:ext uri="{FF2B5EF4-FFF2-40B4-BE49-F238E27FC236}">
                <a16:creationId xmlns:a16="http://schemas.microsoft.com/office/drawing/2014/main" id="{5E9F1D8E-7069-524F-B6F7-ADE60B26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7" y="1268769"/>
            <a:ext cx="2873517" cy="51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718" name="Picture 6" descr="Bracewell_pr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77" y="2937656"/>
            <a:ext cx="23598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69172" y="4090815"/>
            <a:ext cx="1105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Arial Regular"/>
              </a:rPr>
              <a:t>David Darling</a:t>
            </a:r>
          </a:p>
        </p:txBody>
      </p:sp>
      <p:pic>
        <p:nvPicPr>
          <p:cNvPr id="11" name="Picture 10" descr="von-neuman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82880"/>
            <a:ext cx="2416200" cy="2318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2694992" y="187471"/>
            <a:ext cx="59039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1948: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John von Neumann proposed making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self-replicating machines (robots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programmed to copy themselves).</a:t>
            </a:r>
          </a:p>
        </p:txBody>
      </p:sp>
      <p:pic>
        <p:nvPicPr>
          <p:cNvPr id="13" name="Picture 12" descr="ronald-bracew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177" y="4482460"/>
            <a:ext cx="1668446" cy="2318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82880" y="4641930"/>
            <a:ext cx="60042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1960: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 Ronald Bracewell proposed sending out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 space probes with artificial intelligence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 to meet with extraterrestrials.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992" y="2046681"/>
            <a:ext cx="359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Von Neumann Machines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6230206"/>
            <a:ext cx="4294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Bracewell Messenger Probes</a:t>
            </a:r>
          </a:p>
        </p:txBody>
      </p:sp>
      <p:pic>
        <p:nvPicPr>
          <p:cNvPr id="17" name="Picture 10" descr="von_Neumann_pro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440" y="2498581"/>
            <a:ext cx="3468645" cy="1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879" y="191549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Bracewell probes can engage in a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dialogue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with the inhabitants of a planetary system.</a:t>
            </a:r>
          </a:p>
        </p:txBody>
      </p:sp>
      <p:pic>
        <p:nvPicPr>
          <p:cNvPr id="3" name="Picture 6" descr="2001 MONOL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99" y="1261996"/>
            <a:ext cx="3964448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2879" y="5877302"/>
            <a:ext cx="8778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Bracewell probes can be hidden in places inaccessible until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the locals develop sufficiently advanced technology.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44087" y="1441633"/>
            <a:ext cx="43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Times New Roman"/>
                <a:cs typeface="Times New Roman"/>
              </a:rPr>
              <a:t>2001: A Space Odyssey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(1968)</a:t>
            </a:r>
            <a:b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[MGM]</a:t>
            </a:r>
          </a:p>
        </p:txBody>
      </p:sp>
      <p:pic>
        <p:nvPicPr>
          <p:cNvPr id="7" name="Picture 6" descr="2001_TMA1_Mov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44" y="3341536"/>
            <a:ext cx="5455256" cy="24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z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737" y="4355008"/>
            <a:ext cx="220604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7719" name="Picture 7" descr="polynesian can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460034"/>
            <a:ext cx="4346419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7721" name="Text Box 9"/>
          <p:cNvSpPr txBox="1">
            <a:spLocks noChangeArrowheads="1"/>
          </p:cNvSpPr>
          <p:nvPr/>
        </p:nvSpPr>
        <p:spPr bwMode="auto">
          <a:xfrm>
            <a:off x="4663440" y="1463040"/>
            <a:ext cx="442084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No precedent in human history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for whole peoples staying in 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one place.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78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2b) Civilizations have not colonized the galaxy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  because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they don’t want to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63440" y="3027546"/>
            <a:ext cx="41681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Arial Regular"/>
                <a:cs typeface="Helvetica Neue"/>
              </a:rPr>
              <a:t>While individuals and some</a:t>
            </a:r>
            <a:br>
              <a:rPr lang="en-US" sz="2400" dirty="0">
                <a:latin typeface="Arial Regular"/>
                <a:cs typeface="Helvetica Neue"/>
              </a:rPr>
            </a:br>
            <a:r>
              <a:rPr lang="en-US" sz="2400" dirty="0">
                <a:latin typeface="Arial Regular"/>
                <a:cs typeface="Helvetica Neue"/>
              </a:rPr>
              <a:t>communities adopt monastic</a:t>
            </a:r>
            <a:br>
              <a:rPr lang="en-US" sz="2400" dirty="0">
                <a:latin typeface="Arial Regular"/>
                <a:cs typeface="Helvetica Neue"/>
              </a:rPr>
            </a:br>
            <a:r>
              <a:rPr lang="en-US" sz="2400" dirty="0">
                <a:latin typeface="Arial Regular"/>
                <a:cs typeface="Helvetica Neue"/>
              </a:rPr>
              <a:t>lifestyles, would an entire</a:t>
            </a:r>
            <a:br>
              <a:rPr lang="en-US" sz="2400" dirty="0">
                <a:latin typeface="Arial Regular"/>
                <a:cs typeface="Helvetica Neue"/>
              </a:rPr>
            </a:br>
            <a:r>
              <a:rPr lang="en-US" sz="2400" dirty="0">
                <a:latin typeface="Arial Regular"/>
                <a:cs typeface="Helvetica Neue"/>
              </a:rPr>
              <a:t>species do this?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" y="5440680"/>
            <a:ext cx="679828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A counterargument: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We are young.  Is exploration a “phase” that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   an advanced species eventually grows out of?</a:t>
            </a:r>
          </a:p>
        </p:txBody>
      </p:sp>
    </p:spTree>
    <p:extLst>
      <p:ext uri="{BB962C8B-B14F-4D97-AF65-F5344CB8AC3E}">
        <p14:creationId xmlns:p14="http://schemas.microsoft.com/office/powerpoint/2010/main" val="10181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22" name="Text Box 6"/>
          <p:cNvSpPr txBox="1">
            <a:spLocks noChangeArrowheads="1"/>
          </p:cNvSpPr>
          <p:nvPr/>
        </p:nvSpPr>
        <p:spPr bwMode="auto">
          <a:xfrm>
            <a:off x="182880" y="1371600"/>
            <a:ext cx="514994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Zoo Hypothesis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Earth is protected from dangerous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   outside contact until we are ready.</a:t>
            </a:r>
          </a:p>
        </p:txBody>
      </p:sp>
      <p:sp>
        <p:nvSpPr>
          <p:cNvPr id="1263626" name="Text Box 10"/>
          <p:cNvSpPr txBox="1">
            <a:spLocks noChangeArrowheads="1"/>
          </p:cNvSpPr>
          <p:nvPr/>
        </p:nvSpPr>
        <p:spPr bwMode="auto">
          <a:xfrm>
            <a:off x="182880" y="5852174"/>
            <a:ext cx="84705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Many examples of “fatal impacts” between peoples in human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history, even when well-intentioned.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1110" y="2783874"/>
            <a:ext cx="4572000" cy="2856353"/>
            <a:chOff x="4445911" y="1894412"/>
            <a:chExt cx="4572000" cy="2856353"/>
          </a:xfrm>
        </p:grpSpPr>
        <p:pic>
          <p:nvPicPr>
            <p:cNvPr id="1263624" name="Picture 8" descr="vek1hj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11" y="1894412"/>
              <a:ext cx="4572000" cy="28563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33090" y="4409849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bg2"/>
                  </a:solidFill>
                  <a:latin typeface="Arial Regular"/>
                </a:rPr>
                <a:t>Paramount Pictures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3a) Civilizations have colonized the galaxy, but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…</a:t>
            </a:r>
            <a:b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they aren’t telling us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2880" y="3611887"/>
            <a:ext cx="424324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“Prime Directive” Hypothesis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Ethics of contact with less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advanced civilizations.</a:t>
            </a:r>
          </a:p>
        </p:txBody>
      </p:sp>
    </p:spTree>
    <p:extLst>
      <p:ext uri="{BB962C8B-B14F-4D97-AF65-F5344CB8AC3E}">
        <p14:creationId xmlns:p14="http://schemas.microsoft.com/office/powerpoint/2010/main" val="27958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5" name="Text Box 7"/>
          <p:cNvSpPr txBox="1">
            <a:spLocks noChangeArrowheads="1"/>
          </p:cNvSpPr>
          <p:nvPr/>
        </p:nvSpPr>
        <p:spPr bwMode="auto">
          <a:xfrm>
            <a:off x="182880" y="5847520"/>
            <a:ext cx="82858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There are unexplained sightings, but failure to explain them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does not justify wild leaps of the imagination.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22387" r="20494" b="18750"/>
          <a:stretch/>
        </p:blipFill>
        <p:spPr>
          <a:xfrm>
            <a:off x="5113866" y="1388466"/>
            <a:ext cx="4030134" cy="403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332" y="5415777"/>
            <a:ext cx="271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 Regular"/>
              </a:rPr>
              <a:t>A.S. Graham, New Yorker, 1953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3b) Civilizations have colonized the galaxy, but…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the government is covering it up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" y="1691373"/>
            <a:ext cx="4930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Fuzzy photographs and anecdotal accounts are not strong proof.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" y="4462137"/>
            <a:ext cx="4986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Congress can’t pass a budget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much less keep secrets for years…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365760" y="3076755"/>
            <a:ext cx="48910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Claims of government conspiracy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to hide definitive evidence.</a:t>
            </a:r>
          </a:p>
        </p:txBody>
      </p:sp>
    </p:spTree>
    <p:extLst>
      <p:ext uri="{BB962C8B-B14F-4D97-AF65-F5344CB8AC3E}">
        <p14:creationId xmlns:p14="http://schemas.microsoft.com/office/powerpoint/2010/main" val="13062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3" name="Text Box 5"/>
          <p:cNvSpPr txBox="1">
            <a:spLocks noChangeArrowheads="1"/>
          </p:cNvSpPr>
          <p:nvPr/>
        </p:nvSpPr>
        <p:spPr bwMode="auto">
          <a:xfrm>
            <a:off x="182880" y="5865643"/>
            <a:ext cx="44198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After 20 generations:</a:t>
            </a:r>
          </a:p>
          <a:p>
            <a:pPr lvl="1" algn="l"/>
            <a:r>
              <a:rPr lang="en-US" sz="2400" dirty="0">
                <a:latin typeface="Arial Regular"/>
              </a:rPr>
              <a:t>N= 2</a:t>
            </a:r>
            <a:r>
              <a:rPr lang="en-US" sz="2400" baseline="30000" dirty="0">
                <a:latin typeface="Arial Regular"/>
              </a:rPr>
              <a:t>20 </a:t>
            </a:r>
            <a:r>
              <a:rPr lang="en-US" sz="2400" dirty="0">
                <a:latin typeface="Arial Regular"/>
              </a:rPr>
              <a:t> ~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1 million colonies </a:t>
            </a:r>
            <a:endParaRPr lang="en-US" sz="2400" baseline="30000" dirty="0">
              <a:solidFill>
                <a:srgbClr val="BB0000"/>
              </a:solidFill>
              <a:latin typeface="Arial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Colonization is a rapid,</a:t>
            </a:r>
            <a:br>
              <a:rPr lang="en-US" sz="2800" dirty="0">
                <a:latin typeface="Arial Regular"/>
              </a:rPr>
            </a:br>
            <a:r>
              <a:rPr lang="en-US" sz="2800" dirty="0">
                <a:solidFill>
                  <a:srgbClr val="BB0000"/>
                </a:solidFill>
                <a:latin typeface="Arial Regular"/>
              </a:rPr>
              <a:t>exponential</a:t>
            </a:r>
            <a:r>
              <a:rPr lang="en-US" sz="2800" dirty="0">
                <a:latin typeface="Arial Regular"/>
              </a:rPr>
              <a:t> process.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344055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Start by colonizing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two stars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2012788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After 1 generation, each colony sends out 2 expeditions:</a:t>
            </a:r>
          </a:p>
          <a:p>
            <a:pPr algn="l"/>
            <a:r>
              <a:rPr lang="en-US" sz="2400" dirty="0">
                <a:latin typeface="Arial Regular"/>
              </a:rPr>
              <a:t>     N=2 x 2 = 2</a:t>
            </a:r>
            <a:r>
              <a:rPr lang="en-US" sz="2400" baseline="30000" dirty="0">
                <a:latin typeface="Arial Regular"/>
              </a:rPr>
              <a:t>2 </a:t>
            </a:r>
            <a:r>
              <a:rPr lang="en-US" sz="2400" dirty="0">
                <a:latin typeface="Arial Regular"/>
              </a:rPr>
              <a:t>=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4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3420184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The 2</a:t>
            </a:r>
            <a:r>
              <a:rPr lang="en-US" sz="2400" baseline="30000" dirty="0">
                <a:latin typeface="Arial Regular"/>
              </a:rPr>
              <a:t>nd</a:t>
            </a:r>
            <a:r>
              <a:rPr lang="en-US" sz="2400" dirty="0">
                <a:latin typeface="Arial Regular"/>
              </a:rPr>
              <a:t> generation then sends out 2 expeditions each:</a:t>
            </a:r>
          </a:p>
          <a:p>
            <a:pPr lvl="1" algn="l"/>
            <a:r>
              <a:rPr lang="en-US" sz="2400" dirty="0">
                <a:latin typeface="Arial Regular"/>
              </a:rPr>
              <a:t>N=2 x 2 x 2 = 2</a:t>
            </a:r>
            <a:r>
              <a:rPr lang="en-US" sz="2400" baseline="30000" dirty="0">
                <a:latin typeface="Arial Regular"/>
              </a:rPr>
              <a:t>3 </a:t>
            </a:r>
            <a:r>
              <a:rPr lang="en-US" sz="2400" dirty="0">
                <a:latin typeface="Arial Regular"/>
              </a:rPr>
              <a:t>=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8 colonies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48275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After 10 generations:</a:t>
            </a:r>
          </a:p>
          <a:p>
            <a:pPr lvl="1" algn="l"/>
            <a:r>
              <a:rPr lang="en-US" sz="2400" dirty="0">
                <a:latin typeface="Arial Regular"/>
              </a:rPr>
              <a:t>N= 2</a:t>
            </a:r>
            <a:r>
              <a:rPr lang="en-US" sz="2400" baseline="30000" dirty="0">
                <a:latin typeface="Arial Regular"/>
              </a:rPr>
              <a:t>10 </a:t>
            </a:r>
            <a:r>
              <a:rPr lang="en-US" sz="2400" dirty="0">
                <a:latin typeface="Arial Regular"/>
              </a:rPr>
              <a:t>=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1024 colonies</a:t>
            </a:r>
          </a:p>
        </p:txBody>
      </p:sp>
      <p:pic>
        <p:nvPicPr>
          <p:cNvPr id="7" name="Picture 6" descr="Colonize-Galaxy_SciAm2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8" y="114300"/>
            <a:ext cx="395437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3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tInS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3848" b="3969"/>
          <a:stretch>
            <a:fillRect/>
          </a:stretch>
        </p:blipFill>
        <p:spPr bwMode="auto">
          <a:xfrm>
            <a:off x="274320" y="1540192"/>
            <a:ext cx="3767138" cy="27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06240" y="1772543"/>
            <a:ext cx="44426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</a:rPr>
              <a:t>Perhaps aliens live among us, covertly monitoring our culture.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79" y="4705647"/>
            <a:ext cx="8778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</a:rPr>
              <a:t>Perhaps aliens use a form of communication that we haven’t developed yet...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3c) Civilizations have colonized the galaxy, but…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we haven’t noticed yet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06240" y="3239095"/>
            <a:ext cx="44426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</a:rPr>
              <a:t>Maybe they</a:t>
            </a:r>
            <a:r>
              <a:rPr lang="uk-UA" sz="2400" dirty="0">
                <a:solidFill>
                  <a:srgbClr val="000000"/>
                </a:solidFill>
                <a:latin typeface="Arial Regular"/>
              </a:rPr>
              <a:t>’</a:t>
            </a:r>
            <a:r>
              <a:rPr lang="en-US" sz="2400" dirty="0" err="1">
                <a:solidFill>
                  <a:srgbClr val="000000"/>
                </a:solidFill>
                <a:latin typeface="Arial Regular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 been guiding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our cultural evolution all along.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2879" y="6172200"/>
            <a:ext cx="8778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</a:rPr>
              <a:t>This makes our radio and microwave eavesdropping useless.</a:t>
            </a:r>
          </a:p>
        </p:txBody>
      </p:sp>
    </p:spTree>
    <p:extLst>
      <p:ext uri="{BB962C8B-B14F-4D97-AF65-F5344CB8AC3E}">
        <p14:creationId xmlns:p14="http://schemas.microsoft.com/office/powerpoint/2010/main" val="23340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7914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3d) Civilizations have colonized the galaxy, but…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     </a:t>
            </a:r>
            <a:r>
              <a:rPr lang="is-IS" sz="2800" dirty="0">
                <a:solidFill>
                  <a:srgbClr val="0000FF"/>
                </a:solidFill>
                <a:latin typeface="Arial Regular"/>
                <a:cs typeface="Helvetica Neue"/>
              </a:rPr>
              <a:t>variations on a theme</a:t>
            </a:r>
            <a:r>
              <a:rPr lang="is-IS" sz="2800" dirty="0">
                <a:solidFill>
                  <a:schemeClr val="bg1"/>
                </a:solidFill>
                <a:latin typeface="Arial Regular"/>
                <a:cs typeface="Helvetica Neue"/>
              </a:rPr>
              <a:t>: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1642098"/>
            <a:ext cx="815800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The Late-to-the-Party Hypothesis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Earth was visited in the distant past long before humans.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(Earth’s history is 99.95% human free).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3409093"/>
            <a:ext cx="734436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The Low-Rent Hypothesis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Our part of the galaxy is out of the way and boring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and not worth the resources to visit.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5176089"/>
            <a:ext cx="84127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The Predator Hypothesis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There are a few nasty predator civilizations in the galaxy,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and sensible civilizations keep a low profile.</a:t>
            </a:r>
          </a:p>
        </p:txBody>
      </p:sp>
    </p:spTree>
    <p:extLst>
      <p:ext uri="{BB962C8B-B14F-4D97-AF65-F5344CB8AC3E}">
        <p14:creationId xmlns:p14="http://schemas.microsoft.com/office/powerpoint/2010/main" val="11366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88F2C-70A9-5C4E-B67E-E81CB40D42D8}"/>
              </a:ext>
            </a:extLst>
          </p:cNvPr>
          <p:cNvSpPr txBox="1"/>
          <p:nvPr/>
        </p:nvSpPr>
        <p:spPr>
          <a:xfrm>
            <a:off x="182879" y="192505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 recent variation of the predator hypothesis is called the “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Dark Forest Hypothesis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F9020-F8DE-194C-A4B1-0C7F356C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9" y="1517492"/>
            <a:ext cx="3200400" cy="4864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4D13F-6282-FE49-8EE3-039146CC4B92}"/>
              </a:ext>
            </a:extLst>
          </p:cNvPr>
          <p:cNvSpPr txBox="1"/>
          <p:nvPr/>
        </p:nvSpPr>
        <p:spPr>
          <a:xfrm>
            <a:off x="182879" y="1517492"/>
            <a:ext cx="5315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Inspired by the title of the 2</a:t>
            </a:r>
            <a:r>
              <a:rPr lang="en-US" sz="2400" baseline="30000" dirty="0">
                <a:solidFill>
                  <a:schemeClr val="bg1"/>
                </a:solidFill>
                <a:latin typeface="Helvetica Neue"/>
                <a:cs typeface="Helvetica Neue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 novel in</a:t>
            </a:r>
            <a:b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Liu </a:t>
            </a:r>
            <a:r>
              <a:rPr lang="en-US" sz="2400" dirty="0" err="1">
                <a:solidFill>
                  <a:schemeClr val="bg1"/>
                </a:solidFill>
                <a:latin typeface="Helvetica Neue"/>
                <a:cs typeface="Helvetica Neue"/>
              </a:rPr>
              <a:t>Cixin’s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 (</a:t>
            </a:r>
            <a:r>
              <a:rPr lang="ja-JP" altLang="en-US" sz="2400"/>
              <a:t>劉慈欣</a:t>
            </a:r>
            <a:r>
              <a:rPr lang="en-US" altLang="ja-JP" sz="2400" dirty="0"/>
              <a:t>) </a:t>
            </a:r>
            <a:r>
              <a:rPr lang="en-US" sz="2400" i="1" dirty="0">
                <a:solidFill>
                  <a:schemeClr val="bg1"/>
                </a:solidFill>
                <a:latin typeface="Helvetica Neue"/>
                <a:cs typeface="Helvetica Neue"/>
              </a:rPr>
              <a:t>Remembrance of</a:t>
            </a:r>
            <a:br>
              <a:rPr lang="en-US" sz="2400" i="1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i="1" dirty="0">
                <a:solidFill>
                  <a:schemeClr val="bg1"/>
                </a:solidFill>
                <a:latin typeface="Helvetica Neue"/>
                <a:cs typeface="Helvetica Neue"/>
              </a:rPr>
              <a:t>Earth’s Past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 trilogy.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9F1BD-AB69-8B46-B455-3C68072B6EC7}"/>
              </a:ext>
            </a:extLst>
          </p:cNvPr>
          <p:cNvSpPr txBox="1"/>
          <p:nvPr/>
        </p:nvSpPr>
        <p:spPr>
          <a:xfrm>
            <a:off x="182879" y="5861785"/>
            <a:ext cx="480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It is too dangerous to transmit, so</a:t>
            </a:r>
            <a:b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everyone is just listening silently.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BD4F4-BA08-8641-9726-49CCBB2848F9}"/>
              </a:ext>
            </a:extLst>
          </p:cNvPr>
          <p:cNvSpPr txBox="1"/>
          <p:nvPr/>
        </p:nvSpPr>
        <p:spPr>
          <a:xfrm>
            <a:off x="182879" y="3088701"/>
            <a:ext cx="5440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That there is a Fermi Paradox is a sign</a:t>
            </a:r>
            <a:b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that we should avoid making contact</a:t>
            </a:r>
            <a:b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with other civilizations.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B805C-C6D6-C442-9ACC-83B66B7B4372}"/>
              </a:ext>
            </a:extLst>
          </p:cNvPr>
          <p:cNvSpPr txBox="1"/>
          <p:nvPr/>
        </p:nvSpPr>
        <p:spPr>
          <a:xfrm>
            <a:off x="182878" y="4659910"/>
            <a:ext cx="5024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Civilizations that speak up risk fatal</a:t>
            </a:r>
            <a:b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problems after first contact.</a:t>
            </a:r>
          </a:p>
        </p:txBody>
      </p:sp>
    </p:spTree>
    <p:extLst>
      <p:ext uri="{BB962C8B-B14F-4D97-AF65-F5344CB8AC3E}">
        <p14:creationId xmlns:p14="http://schemas.microsoft.com/office/powerpoint/2010/main" val="10530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18265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 proposed alternative to the Fermi Paradox is called “</a:t>
            </a:r>
            <a:r>
              <a:rPr lang="en-US" sz="2800" dirty="0">
                <a:solidFill>
                  <a:srgbClr val="0000FF"/>
                </a:solidFill>
                <a:latin typeface="Arial Regular"/>
                <a:cs typeface="Helvetica Neue"/>
              </a:rPr>
              <a:t>The Great Silence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2332142"/>
            <a:ext cx="3971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Advanced civilizations may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rise and fall, but are so rare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the chances of two or more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sharing the galaxy at the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same time are very small.</a:t>
            </a:r>
          </a:p>
        </p:txBody>
      </p:sp>
      <p:pic>
        <p:nvPicPr>
          <p:cNvPr id="4" name="Picture 3" descr="SaturnB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0" y="1389979"/>
            <a:ext cx="4572000" cy="357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8790" y="49055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Arial Regular"/>
              </a:rPr>
              <a:t>user.astro.columbia.edu</a:t>
            </a:r>
            <a:r>
              <a:rPr lang="en-US" sz="1400" dirty="0">
                <a:latin typeface="Arial Regular"/>
              </a:rPr>
              <a:t>/~</a:t>
            </a:r>
            <a:r>
              <a:rPr lang="en-US" sz="1400" dirty="0" err="1">
                <a:latin typeface="Arial Regular"/>
              </a:rPr>
              <a:t>astrobio</a:t>
            </a:r>
            <a:r>
              <a:rPr lang="en-US" sz="1400" dirty="0">
                <a:latin typeface="Arial Regular"/>
              </a:rPr>
              <a:t>/</a:t>
            </a:r>
            <a:r>
              <a:rPr lang="en-US" sz="1400" dirty="0" err="1">
                <a:latin typeface="Arial Regular"/>
              </a:rPr>
              <a:t>ProjectsII.html</a:t>
            </a:r>
            <a:endParaRPr lang="en-US" sz="1400" dirty="0">
              <a:latin typeface="Arial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430903"/>
            <a:ext cx="846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Alternatively, some have suggested the Great Silence is a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respectful silence kept by older species to not disturb those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younger species just emerging into maturity.</a:t>
            </a:r>
          </a:p>
        </p:txBody>
      </p:sp>
    </p:spTree>
    <p:extLst>
      <p:ext uri="{BB962C8B-B14F-4D97-AF65-F5344CB8AC3E}">
        <p14:creationId xmlns:p14="http://schemas.microsoft.com/office/powerpoint/2010/main" val="28473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2800221" y="5765042"/>
            <a:ext cx="5366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Unchecked, an entire galaxy could be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colonized in about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10 million years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!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272053" y="655019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 Regular"/>
              </a:rPr>
              <a:t>NASA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Colonization of our galaxy can occur rapidly once you achieve near light-speed star flight.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0221" y="1763086"/>
            <a:ext cx="5832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Ships that travel at </a:t>
            </a: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10% c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take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~50 years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to reach the nearest star system.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0221" y="3220182"/>
            <a:ext cx="5933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Wait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~450 years 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to launch the next ships.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0221" y="4307946"/>
            <a:ext cx="5964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The frontier of the inhabited region grows at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~1% the speed of light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33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8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182880" y="5158262"/>
            <a:ext cx="850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The inhabited frontier would grow at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0.1% the speed of light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182880" y="5852160"/>
            <a:ext cx="8758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Even this relatively slow star-faring civilization could colonize an entire galaxy in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100 million years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9304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Colonization can occur rapidly even using relatively slow (non-</a:t>
            </a:r>
            <a:r>
              <a:rPr lang="en-US" sz="2800" dirty="0" err="1">
                <a:latin typeface="Arial Regular"/>
              </a:rPr>
              <a:t>relativitistic</a:t>
            </a:r>
            <a:r>
              <a:rPr lang="en-US" sz="2800" dirty="0">
                <a:latin typeface="Arial Regular"/>
              </a:rPr>
              <a:t>) starships.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1497218"/>
            <a:ext cx="438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Build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generation ships</a:t>
            </a:r>
            <a:r>
              <a:rPr lang="en-US" sz="2400" dirty="0">
                <a:latin typeface="Arial Regular"/>
              </a:rPr>
              <a:t> (“arks”)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that travel at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1% c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678286"/>
            <a:ext cx="446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It would take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500 years </a:t>
            </a:r>
            <a:r>
              <a:rPr lang="en-US" sz="2400" dirty="0">
                <a:latin typeface="Arial Regular"/>
              </a:rPr>
              <a:t>to get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to the nearest star systems.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3859354"/>
            <a:ext cx="4517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Wait about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4500 years </a:t>
            </a:r>
            <a:r>
              <a:rPr lang="en-US" sz="2400" dirty="0">
                <a:latin typeface="Arial Regular"/>
              </a:rPr>
              <a:t>then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dispatch another pair of arks.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94C4-F484-6F44-A56F-FE43F9821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/>
          <a:stretch/>
        </p:blipFill>
        <p:spPr>
          <a:xfrm>
            <a:off x="182880" y="1264984"/>
            <a:ext cx="4297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8" grpId="0"/>
      <p:bldP spid="1204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82880" y="182880"/>
            <a:ext cx="87782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Even if the colonized region expanded at the leisurely rate of 0.0001c, it would take only </a:t>
            </a:r>
            <a:r>
              <a:rPr lang="en-US" sz="2800" dirty="0">
                <a:solidFill>
                  <a:srgbClr val="0000FF"/>
                </a:solidFill>
                <a:latin typeface="Arial Regular"/>
                <a:cs typeface="Helvetica Neue"/>
              </a:rPr>
              <a:t>1 billion years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to colonize our entire galaxy.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" y="3102805"/>
            <a:ext cx="3423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Our galaxy is about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10 billion years old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</a:p>
        </p:txBody>
      </p:sp>
      <p:pic>
        <p:nvPicPr>
          <p:cNvPr id="5" name="Picture 4" descr="NASA_MilkyWay_2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63986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82879" y="5468732"/>
            <a:ext cx="34237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More than enough time to have been colonized many times over.</a:t>
            </a:r>
          </a:p>
        </p:txBody>
      </p:sp>
    </p:spTree>
    <p:extLst>
      <p:ext uri="{BB962C8B-B14F-4D97-AF65-F5344CB8AC3E}">
        <p14:creationId xmlns:p14="http://schemas.microsoft.com/office/powerpoint/2010/main" val="6770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64061" y="6111471"/>
            <a:ext cx="4536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“</a:t>
            </a:r>
            <a: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So? Where is everybody?”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Given plausible assumptions, colonization times are shorter than the age of our galaxy (10 billion years).</a:t>
            </a:r>
          </a:p>
        </p:txBody>
      </p:sp>
      <p:pic>
        <p:nvPicPr>
          <p:cNvPr id="6" name="Picture 5" descr="dominant-cats.png">
            <a:extLst>
              <a:ext uri="{FF2B5EF4-FFF2-40B4-BE49-F238E27FC236}">
                <a16:creationId xmlns:a16="http://schemas.microsoft.com/office/drawing/2014/main" id="{0DAF5E45-5624-984C-9666-08F5A28B8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60" y="1795429"/>
            <a:ext cx="4192680" cy="3657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2D5EFA-FB8F-4A46-87D3-AB0246438BDB}"/>
              </a:ext>
            </a:extLst>
          </p:cNvPr>
          <p:cNvSpPr/>
          <p:nvPr/>
        </p:nvSpPr>
        <p:spPr>
          <a:xfrm>
            <a:off x="216760" y="17487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The </a:t>
            </a: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exponential growth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of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colonized regions is in conflict with the </a:t>
            </a: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assumptions of the Drake Equation.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FC87E4-A21A-9D4F-A6B3-12AF883E4628}"/>
              </a:ext>
            </a:extLst>
          </p:cNvPr>
          <p:cNvSpPr/>
          <p:nvPr/>
        </p:nvSpPr>
        <p:spPr>
          <a:xfrm>
            <a:off x="216760" y="393008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If colonization does happen, the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Drake Equation </a:t>
            </a: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dramatically</a:t>
            </a:r>
            <a:b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underestimates 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the number of possible inhabited systems.</a:t>
            </a:r>
          </a:p>
        </p:txBody>
      </p:sp>
    </p:spTree>
    <p:extLst>
      <p:ext uri="{BB962C8B-B14F-4D97-AF65-F5344CB8AC3E}">
        <p14:creationId xmlns:p14="http://schemas.microsoft.com/office/powerpoint/2010/main" val="31519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 Regular"/>
              </a:rPr>
              <a:t>The </a:t>
            </a:r>
            <a:r>
              <a:rPr lang="en-US" sz="2800" dirty="0">
                <a:solidFill>
                  <a:schemeClr val="accent1"/>
                </a:solidFill>
                <a:latin typeface="Arial Regular"/>
              </a:rPr>
              <a:t>Fermi Paradox </a:t>
            </a:r>
            <a:r>
              <a:rPr lang="en-US" sz="2800" dirty="0">
                <a:solidFill>
                  <a:srgbClr val="000000"/>
                </a:solidFill>
                <a:latin typeface="Arial Regular"/>
              </a:rPr>
              <a:t>is a statement about the rapidity of colonization, not about how often civilizations arise.</a:t>
            </a:r>
            <a:endParaRPr lang="en-US" sz="2800" dirty="0">
              <a:latin typeface="Arial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1673231"/>
            <a:ext cx="4974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Galaxies are ~10 billion years 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2671140"/>
            <a:ext cx="537107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A long-lived, star-faring civilization could colonize an entire galaxy 100s or 1000s of times over.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4407712"/>
            <a:ext cx="5222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But, it only has to happen once or twice.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997" y="5774954"/>
            <a:ext cx="449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The paradox is why this hasn’t happened already.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697829" y="5306893"/>
            <a:ext cx="263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Arial Regular"/>
                <a:cs typeface="Helvetica Neue"/>
              </a:rPr>
              <a:t>Ian Crawford, 2000, </a:t>
            </a:r>
            <a:r>
              <a:rPr lang="en-US" sz="1200" dirty="0" err="1">
                <a:solidFill>
                  <a:schemeClr val="bg1"/>
                </a:solidFill>
                <a:latin typeface="Arial Regular"/>
                <a:cs typeface="Helvetica Neue"/>
              </a:rPr>
              <a:t>SciAm</a:t>
            </a:r>
            <a:r>
              <a:rPr lang="en-US" sz="1200" dirty="0">
                <a:solidFill>
                  <a:schemeClr val="bg1"/>
                </a:solidFill>
                <a:latin typeface="Arial Regular"/>
                <a:cs typeface="Helvetica Neue"/>
              </a:rPr>
              <a:t>, 283, 38</a:t>
            </a:r>
          </a:p>
        </p:txBody>
      </p:sp>
    </p:spTree>
    <p:extLst>
      <p:ext uri="{BB962C8B-B14F-4D97-AF65-F5344CB8AC3E}">
        <p14:creationId xmlns:p14="http://schemas.microsoft.com/office/powerpoint/2010/main" val="13021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78552"/>
              </p:ext>
            </p:extLst>
          </p:nvPr>
        </p:nvGraphicFramePr>
        <p:xfrm>
          <a:off x="640080" y="2560320"/>
          <a:ext cx="7786208" cy="198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4" imgW="2743200" imgH="698500" progId="Equation.3">
                  <p:embed/>
                </p:oleObj>
              </mc:Choice>
              <mc:Fallback>
                <p:oleObj name="Equation" r:id="rId4" imgW="2743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2560320"/>
                        <a:ext cx="7786208" cy="1981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8196" name="Text Box 4"/>
          <p:cNvSpPr txBox="1">
            <a:spLocks noChangeArrowheads="1"/>
          </p:cNvSpPr>
          <p:nvPr/>
        </p:nvSpPr>
        <p:spPr bwMode="auto">
          <a:xfrm>
            <a:off x="182879" y="5303520"/>
            <a:ext cx="63834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 Regular"/>
              </a:rPr>
              <a:t>Number over the age of the Galaxy:</a:t>
            </a:r>
          </a:p>
          <a:p>
            <a:endParaRPr lang="en-US" sz="2800" dirty="0">
              <a:solidFill>
                <a:srgbClr val="000000"/>
              </a:solidFill>
              <a:latin typeface="Arial Regular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 Regular"/>
              </a:rPr>
              <a:t>        2 x (10 </a:t>
            </a:r>
            <a:r>
              <a:rPr lang="en-US" sz="2800" dirty="0" err="1">
                <a:solidFill>
                  <a:srgbClr val="000000"/>
                </a:solidFill>
                <a:latin typeface="Arial Regular"/>
              </a:rPr>
              <a:t>Gyr</a:t>
            </a:r>
            <a:r>
              <a:rPr lang="en-US" sz="2800" dirty="0">
                <a:solidFill>
                  <a:srgbClr val="000000"/>
                </a:solidFill>
                <a:latin typeface="Arial Regular"/>
              </a:rPr>
              <a:t>/5 </a:t>
            </a:r>
            <a:r>
              <a:rPr lang="en-US" sz="2800" dirty="0" err="1">
                <a:solidFill>
                  <a:srgbClr val="000000"/>
                </a:solidFill>
                <a:latin typeface="Arial Regular"/>
              </a:rPr>
              <a:t>Gyr</a:t>
            </a:r>
            <a:r>
              <a:rPr lang="en-US" sz="2800" dirty="0">
                <a:solidFill>
                  <a:srgbClr val="000000"/>
                </a:solidFill>
                <a:latin typeface="Arial Regular"/>
              </a:rPr>
              <a:t>) = </a:t>
            </a:r>
            <a:r>
              <a:rPr lang="en-US" sz="2800" dirty="0">
                <a:solidFill>
                  <a:srgbClr val="BB0000"/>
                </a:solidFill>
                <a:latin typeface="Arial Regular"/>
              </a:rPr>
              <a:t>4 civilizations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79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If life and intelligence are </a:t>
            </a:r>
            <a:r>
              <a:rPr lang="en-US" sz="2800" dirty="0">
                <a:solidFill>
                  <a:srgbClr val="BB0000"/>
                </a:solidFill>
                <a:latin typeface="Arial Regular"/>
                <a:cs typeface="Helvetica Neue"/>
              </a:rPr>
              <a:t>very rare</a:t>
            </a: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, but civilizations are </a:t>
            </a:r>
            <a:r>
              <a:rPr lang="en-US" sz="2800" dirty="0">
                <a:solidFill>
                  <a:srgbClr val="0000FF"/>
                </a:solidFill>
                <a:latin typeface="Arial Regular"/>
                <a:cs typeface="Helvetica Neue"/>
              </a:rPr>
              <a:t>long-lived</a:t>
            </a: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, you should get at least a few…</a:t>
            </a:r>
            <a:endParaRPr lang="en-US" sz="2800" dirty="0">
              <a:latin typeface="Arial Regular"/>
              <a:cs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8147A-7599-FE4D-A346-A1C9354F11B4}"/>
              </a:ext>
            </a:extLst>
          </p:cNvPr>
          <p:cNvSpPr txBox="1"/>
          <p:nvPr/>
        </p:nvSpPr>
        <p:spPr>
          <a:xfrm>
            <a:off x="182879" y="1761659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The </a:t>
            </a:r>
            <a:r>
              <a:rPr lang="en-US" sz="2400" dirty="0">
                <a:solidFill>
                  <a:schemeClr val="accent1"/>
                </a:solidFill>
                <a:latin typeface="Helvetica Neue"/>
                <a:cs typeface="Helvetica Neue"/>
              </a:rPr>
              <a:t>Drake Equation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96EDD-E699-504C-9D45-D25AE20F30E1}"/>
              </a:ext>
            </a:extLst>
          </p:cNvPr>
          <p:cNvSpPr/>
          <p:nvPr/>
        </p:nvSpPr>
        <p:spPr bwMode="auto">
          <a:xfrm>
            <a:off x="3678865" y="2626241"/>
            <a:ext cx="1201479" cy="640080"/>
          </a:xfrm>
          <a:prstGeom prst="rect">
            <a:avLst/>
          </a:prstGeom>
          <a:noFill/>
          <a:ln w="19050" cap="flat" cmpd="sng" algn="ctr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36DD8-4284-4640-80AF-9C314D80243E}"/>
              </a:ext>
            </a:extLst>
          </p:cNvPr>
          <p:cNvSpPr/>
          <p:nvPr/>
        </p:nvSpPr>
        <p:spPr bwMode="auto">
          <a:xfrm>
            <a:off x="4710225" y="3366828"/>
            <a:ext cx="1796903" cy="640080"/>
          </a:xfrm>
          <a:prstGeom prst="rect">
            <a:avLst/>
          </a:prstGeom>
          <a:noFill/>
          <a:ln w="19050" cap="flat" cmpd="sng" algn="ctr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7C800-50B6-D14D-BED8-6E4416620785}"/>
              </a:ext>
            </a:extLst>
          </p:cNvPr>
          <p:cNvSpPr/>
          <p:nvPr/>
        </p:nvSpPr>
        <p:spPr bwMode="auto">
          <a:xfrm>
            <a:off x="5906389" y="2626241"/>
            <a:ext cx="345556" cy="6400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999DA-473D-2947-9C23-64F358745308}"/>
              </a:ext>
            </a:extLst>
          </p:cNvPr>
          <p:cNvSpPr/>
          <p:nvPr/>
        </p:nvSpPr>
        <p:spPr bwMode="auto">
          <a:xfrm>
            <a:off x="7293930" y="3366828"/>
            <a:ext cx="1132358" cy="6400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3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9150"/>
              </p:ext>
            </p:extLst>
          </p:nvPr>
        </p:nvGraphicFramePr>
        <p:xfrm>
          <a:off x="640080" y="2560319"/>
          <a:ext cx="7505300" cy="198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4" imgW="2641600" imgH="698500" progId="Equation.DSMT4">
                  <p:embed/>
                </p:oleObj>
              </mc:Choice>
              <mc:Fallback>
                <p:oleObj name="Equation" r:id="rId4" imgW="26416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2560319"/>
                        <a:ext cx="7505300" cy="1984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83" name="Text Box 7"/>
          <p:cNvSpPr txBox="1">
            <a:spLocks noChangeArrowheads="1"/>
          </p:cNvSpPr>
          <p:nvPr/>
        </p:nvSpPr>
        <p:spPr bwMode="auto">
          <a:xfrm>
            <a:off x="182880" y="5303520"/>
            <a:ext cx="80265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Number over the age of the Galaxy: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Arial Regular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        64 x (10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Gyr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/200yr) =  </a:t>
            </a:r>
            <a:r>
              <a:rPr lang="en-US" sz="2800" dirty="0">
                <a:solidFill>
                  <a:srgbClr val="BB0000"/>
                </a:solidFill>
                <a:latin typeface="Arial Regular"/>
              </a:rPr>
              <a:t>3.2 billion civilizations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79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Even if life &amp; intelligence are </a:t>
            </a:r>
            <a:r>
              <a:rPr lang="en-US" sz="2800" dirty="0">
                <a:solidFill>
                  <a:schemeClr val="accent1"/>
                </a:solidFill>
                <a:latin typeface="Arial Regular"/>
              </a:rPr>
              <a:t>common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, but civilizations are </a:t>
            </a:r>
            <a:r>
              <a:rPr lang="en-US" sz="2800" dirty="0">
                <a:solidFill>
                  <a:srgbClr val="BB0000"/>
                </a:solidFill>
                <a:latin typeface="Arial Regular"/>
              </a:rPr>
              <a:t>short-lived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, there could be a very large number: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E718F-B356-6B46-8C73-7642B07C08A8}"/>
              </a:ext>
            </a:extLst>
          </p:cNvPr>
          <p:cNvSpPr txBox="1"/>
          <p:nvPr/>
        </p:nvSpPr>
        <p:spPr>
          <a:xfrm>
            <a:off x="182879" y="1761659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The </a:t>
            </a:r>
            <a:r>
              <a:rPr lang="en-US" sz="2400" dirty="0">
                <a:solidFill>
                  <a:schemeClr val="accent1"/>
                </a:solidFill>
                <a:latin typeface="Helvetica Neue"/>
                <a:cs typeface="Helvetica Neue"/>
              </a:rPr>
              <a:t>Drake Equation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0CFB1-C854-EF4B-8B73-9FF84AFA3A0F}"/>
              </a:ext>
            </a:extLst>
          </p:cNvPr>
          <p:cNvSpPr/>
          <p:nvPr/>
        </p:nvSpPr>
        <p:spPr bwMode="auto">
          <a:xfrm>
            <a:off x="3817085" y="2615608"/>
            <a:ext cx="1280160" cy="6400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2C44D-96B3-3E4F-AF1B-3442D2526646}"/>
              </a:ext>
            </a:extLst>
          </p:cNvPr>
          <p:cNvSpPr/>
          <p:nvPr/>
        </p:nvSpPr>
        <p:spPr bwMode="auto">
          <a:xfrm>
            <a:off x="4890977" y="3345562"/>
            <a:ext cx="1137683" cy="6400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6691D-F9A8-BC43-B103-2F3E227D2EC0}"/>
              </a:ext>
            </a:extLst>
          </p:cNvPr>
          <p:cNvSpPr/>
          <p:nvPr/>
        </p:nvSpPr>
        <p:spPr bwMode="auto">
          <a:xfrm>
            <a:off x="6156143" y="2615608"/>
            <a:ext cx="345556" cy="640080"/>
          </a:xfrm>
          <a:prstGeom prst="rect">
            <a:avLst/>
          </a:prstGeom>
          <a:noFill/>
          <a:ln w="19050" cap="flat" cmpd="sng" algn="ctr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AE71ED-748F-BC45-BDD5-BA109EB76B25}"/>
              </a:ext>
            </a:extLst>
          </p:cNvPr>
          <p:cNvSpPr/>
          <p:nvPr/>
        </p:nvSpPr>
        <p:spPr bwMode="auto">
          <a:xfrm>
            <a:off x="6857989" y="3345562"/>
            <a:ext cx="1280160" cy="640080"/>
          </a:xfrm>
          <a:prstGeom prst="rect">
            <a:avLst/>
          </a:prstGeom>
          <a:noFill/>
          <a:ln w="19050" cap="flat" cmpd="sng" algn="ctr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83" grpId="0"/>
    </p:bldLst>
  </p:timing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Helvetica Neue"/>
            <a:cs typeface="Helvetica Neue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9671</TotalTime>
  <Words>2139</Words>
  <Application>Microsoft Macintosh PowerPoint</Application>
  <PresentationFormat>On-screen Show (4:3)</PresentationFormat>
  <Paragraphs>211</Paragraphs>
  <Slides>23</Slides>
  <Notes>18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Regular</vt:lpstr>
      <vt:lpstr>Helvetica Neue</vt:lpstr>
      <vt:lpstr>Times New Roman</vt:lpstr>
      <vt:lpstr>Astro2015</vt:lpstr>
      <vt:lpstr>Equation</vt:lpstr>
      <vt:lpstr>“Where are they?” The Fermi Paradox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Measuring the Earth</dc:title>
  <dc:creator>Richard W. Pogge</dc:creator>
  <cp:lastModifiedBy>Microsoft Office User</cp:lastModifiedBy>
  <cp:revision>972</cp:revision>
  <cp:lastPrinted>2018-04-07T20:18:10Z</cp:lastPrinted>
  <dcterms:created xsi:type="dcterms:W3CDTF">1999-09-22T17:45:30Z</dcterms:created>
  <dcterms:modified xsi:type="dcterms:W3CDTF">2021-11-27T17:21:39Z</dcterms:modified>
</cp:coreProperties>
</file>