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  <p:sldMasterId id="2147483673" r:id="rId2"/>
    <p:sldMasterId id="2147483685" r:id="rId3"/>
    <p:sldMasterId id="2147483698" r:id="rId4"/>
    <p:sldMasterId id="2147483711" r:id="rId5"/>
  </p:sldMasterIdLst>
  <p:notesMasterIdLst>
    <p:notesMasterId r:id="rId54"/>
  </p:notesMasterIdLst>
  <p:handoutMasterIdLst>
    <p:handoutMasterId r:id="rId55"/>
  </p:handoutMasterIdLst>
  <p:sldIdLst>
    <p:sldId id="586" r:id="rId6"/>
    <p:sldId id="682" r:id="rId7"/>
    <p:sldId id="683" r:id="rId8"/>
    <p:sldId id="684" r:id="rId9"/>
    <p:sldId id="685" r:id="rId10"/>
    <p:sldId id="687" r:id="rId11"/>
    <p:sldId id="688" r:id="rId12"/>
    <p:sldId id="689" r:id="rId13"/>
    <p:sldId id="690" r:id="rId14"/>
    <p:sldId id="691" r:id="rId15"/>
    <p:sldId id="692" r:id="rId16"/>
    <p:sldId id="693" r:id="rId17"/>
    <p:sldId id="694" r:id="rId18"/>
    <p:sldId id="695" r:id="rId19"/>
    <p:sldId id="696" r:id="rId20"/>
    <p:sldId id="697" r:id="rId21"/>
    <p:sldId id="698" r:id="rId22"/>
    <p:sldId id="699" r:id="rId23"/>
    <p:sldId id="701" r:id="rId24"/>
    <p:sldId id="702" r:id="rId25"/>
    <p:sldId id="704" r:id="rId26"/>
    <p:sldId id="705" r:id="rId27"/>
    <p:sldId id="706" r:id="rId28"/>
    <p:sldId id="707" r:id="rId29"/>
    <p:sldId id="708" r:id="rId30"/>
    <p:sldId id="709" r:id="rId31"/>
    <p:sldId id="711" r:id="rId32"/>
    <p:sldId id="712" r:id="rId33"/>
    <p:sldId id="713" r:id="rId34"/>
    <p:sldId id="724" r:id="rId35"/>
    <p:sldId id="726" r:id="rId36"/>
    <p:sldId id="727" r:id="rId37"/>
    <p:sldId id="728" r:id="rId38"/>
    <p:sldId id="729" r:id="rId39"/>
    <p:sldId id="730" r:id="rId40"/>
    <p:sldId id="732" r:id="rId41"/>
    <p:sldId id="731" r:id="rId42"/>
    <p:sldId id="733" r:id="rId43"/>
    <p:sldId id="734" r:id="rId44"/>
    <p:sldId id="735" r:id="rId45"/>
    <p:sldId id="736" r:id="rId46"/>
    <p:sldId id="737" r:id="rId47"/>
    <p:sldId id="715" r:id="rId48"/>
    <p:sldId id="720" r:id="rId49"/>
    <p:sldId id="721" r:id="rId50"/>
    <p:sldId id="723" r:id="rId51"/>
    <p:sldId id="718" r:id="rId52"/>
    <p:sldId id="717" r:id="rId53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000"/>
    <a:srgbClr val="FFFFFF"/>
    <a:srgbClr val="FF7400"/>
    <a:srgbClr val="FF5100"/>
    <a:srgbClr val="000000"/>
    <a:srgbClr val="FF30FF"/>
    <a:srgbClr val="73D9FF"/>
    <a:srgbClr val="A9BCFF"/>
    <a:srgbClr val="E0FFB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2" autoAdjust="0"/>
    <p:restoredTop sz="89650" autoAdjust="0"/>
  </p:normalViewPr>
  <p:slideViewPr>
    <p:cSldViewPr snapToGrid="0">
      <p:cViewPr varScale="1">
        <p:scale>
          <a:sx n="101" d="100"/>
          <a:sy n="101" d="100"/>
        </p:scale>
        <p:origin x="199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5976"/>
    </p:cViewPr>
  </p:sorterViewPr>
  <p:notesViewPr>
    <p:cSldViewPr snapToGrid="0">
      <p:cViewPr varScale="1">
        <p:scale>
          <a:sx n="64" d="100"/>
          <a:sy n="64" d="100"/>
        </p:scale>
        <p:origin x="235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4.xml"/><Relationship Id="rId1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072752" y="151308"/>
            <a:ext cx="3169699" cy="580012"/>
          </a:xfrm>
          <a:prstGeom prst="rect">
            <a:avLst/>
          </a:prstGeom>
        </p:spPr>
        <p:txBody>
          <a:bodyPr vert="horz" lIns="95006" tIns="47503" rIns="95006" bIns="47503" rtlCol="0"/>
          <a:lstStyle>
            <a:lvl1pPr algn="l">
              <a:defRPr sz="1200"/>
            </a:lvl1pPr>
          </a:lstStyle>
          <a:p>
            <a:pPr algn="ctr"/>
            <a:r>
              <a:rPr lang="en-US" sz="1700" dirty="0">
                <a:latin typeface="Arial Regular"/>
              </a:rPr>
              <a:t>Astronomy 1141</a:t>
            </a:r>
          </a:p>
          <a:p>
            <a:pPr algn="ctr"/>
            <a:r>
              <a:rPr lang="en-US" sz="1700" dirty="0">
                <a:latin typeface="Arial Regular"/>
              </a:rPr>
              <a:t>Lecture 40</a:t>
            </a:r>
          </a:p>
        </p:txBody>
      </p:sp>
    </p:spTree>
    <p:extLst>
      <p:ext uri="{BB962C8B-B14F-4D97-AF65-F5344CB8AC3E}">
        <p14:creationId xmlns:p14="http://schemas.microsoft.com/office/powerpoint/2010/main" val="210370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t" anchorCtr="0" compatLnSpc="1">
            <a:prstTxWarp prst="textNoShape">
              <a:avLst/>
            </a:prstTxWarp>
          </a:bodyPr>
          <a:lstStyle>
            <a:lvl1pPr algn="l" defTabSz="966556">
              <a:defRPr sz="1000" b="0" i="0">
                <a:latin typeface="Arial Regular"/>
              </a:defRPr>
            </a:lvl1pPr>
          </a:lstStyle>
          <a:p>
            <a:endParaRPr lang="en-US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502" y="0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t" anchorCtr="0" compatLnSpc="1">
            <a:prstTxWarp prst="textNoShape">
              <a:avLst/>
            </a:prstTxWarp>
          </a:bodyPr>
          <a:lstStyle>
            <a:lvl1pPr algn="r" defTabSz="966556">
              <a:defRPr sz="1000" b="0" i="0">
                <a:latin typeface="Arial Regular"/>
              </a:defRPr>
            </a:lvl1pPr>
          </a:lstStyle>
          <a:p>
            <a:endParaRPr lang="en-US" altLang="en-US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5238" y="727075"/>
            <a:ext cx="4784725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803" y="4560899"/>
            <a:ext cx="5363595" cy="431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330" tIns="48666" rIns="97330" bIns="48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97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b" anchorCtr="0" compatLnSpc="1">
            <a:prstTxWarp prst="textNoShape">
              <a:avLst/>
            </a:prstTxWarp>
          </a:bodyPr>
          <a:lstStyle>
            <a:lvl1pPr algn="l" defTabSz="966556">
              <a:defRPr sz="1000" b="0" i="0">
                <a:latin typeface="Arial Regular"/>
              </a:defRPr>
            </a:lvl1pPr>
          </a:lstStyle>
          <a:p>
            <a:endParaRPr lang="en-US" alt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502" y="9121797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b" anchorCtr="0" compatLnSpc="1">
            <a:prstTxWarp prst="textNoShape">
              <a:avLst/>
            </a:prstTxWarp>
          </a:bodyPr>
          <a:lstStyle>
            <a:lvl1pPr algn="r" defTabSz="966556">
              <a:defRPr sz="1000" b="0" i="0">
                <a:latin typeface="Arial Regular"/>
              </a:defRPr>
            </a:lvl1pPr>
          </a:lstStyle>
          <a:p>
            <a:fld id="{89C2C85C-E296-4BE4-AEE3-184B61E0AE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5216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Lecture 1: Life in the Universe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C03D9E-8B15-4C3D-B1EF-857439A79310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30: Goldilocks and the Three Planets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C1439-4E9B-4A86-8B1F-5EF390750949}" type="slidenum">
              <a:rPr lang="en-US"/>
              <a:pPr/>
              <a:t>29</a:t>
            </a:fld>
            <a:endParaRPr 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3073E1-2911-47EC-AB80-1582B47D7620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555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32: The Solar Neighborhood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63FCA8-F2F7-41EE-BEC6-4C1BD414D836}" type="slidenum">
              <a:rPr lang="en-US"/>
              <a:pPr/>
              <a:t>31</a:t>
            </a:fld>
            <a:endParaRPr lang="en-US"/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34: Habitable Zones around Stars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3C1B99-FC8C-4C0E-B462-8874107F103A}" type="slidenum">
              <a:rPr lang="en-US"/>
              <a:pPr/>
              <a:t>32</a:t>
            </a:fld>
            <a:endParaRPr lang="en-US"/>
          </a:p>
        </p:txBody>
      </p:sp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36: Strange New Worlds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33E909-3997-41C7-A1CE-C52E27024BD8}" type="slidenum">
              <a:rPr lang="en-US"/>
              <a:pPr/>
              <a:t>34</a:t>
            </a:fld>
            <a:endParaRPr lang="en-US"/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65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</a:t>
            </a:r>
            <a:r>
              <a:rPr lang="en-US" baseline="0" dirty="0"/>
              <a:t> 7 from Turnbull et al., 2006, </a:t>
            </a:r>
            <a:r>
              <a:rPr lang="en-US" baseline="0" dirty="0" err="1"/>
              <a:t>ApJ</a:t>
            </a:r>
            <a:r>
              <a:rPr lang="en-US" baseline="0" dirty="0"/>
              <a:t>, 644, 551 “</a:t>
            </a:r>
            <a:r>
              <a:rPr lang="en-US" i="1" baseline="0" dirty="0"/>
              <a:t>Spectrum of a Habitable World: Earthshine in the Near-Infrared</a:t>
            </a:r>
            <a:r>
              <a:rPr lang="en-US" baseline="0" dirty="0"/>
              <a:t>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C85C-E296-4BE4-AEE3-184B61E0AE3B}" type="slidenum">
              <a:rPr lang="en-US" altLang="en-US" smtClean="0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3865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41: Interstellar Travel and Colonization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1D8610-D27C-401B-9791-1B734A9575B1}" type="slidenum">
              <a:rPr lang="en-US"/>
              <a:pPr/>
              <a:t>40</a:t>
            </a:fld>
            <a:endParaRPr lang="en-US"/>
          </a:p>
        </p:txBody>
      </p:sp>
      <p:sp>
        <p:nvSpPr>
          <p:cNvPr id="119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7750"/>
          </a:xfrm>
          <a:ln/>
        </p:spPr>
      </p:sp>
      <p:sp>
        <p:nvSpPr>
          <p:cNvPr id="119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899"/>
            <a:ext cx="5363595" cy="43195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42: The Fermi Paradox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93CD99-C1F5-4286-9A8A-2423A124991B}" type="slidenum">
              <a:rPr lang="en-US"/>
              <a:pPr/>
              <a:t>41</a:t>
            </a:fld>
            <a:endParaRPr lang="en-US"/>
          </a:p>
        </p:txBody>
      </p:sp>
      <p:sp>
        <p:nvSpPr>
          <p:cNvPr id="124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7750"/>
          </a:xfrm>
          <a:ln/>
        </p:spPr>
      </p:sp>
      <p:sp>
        <p:nvSpPr>
          <p:cNvPr id="1242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899"/>
            <a:ext cx="5363595" cy="431955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000"/>
              <a:t>Lecture 44: This View of Life - Course Finale</a:t>
            </a:r>
          </a:p>
        </p:txBody>
      </p:sp>
      <p:sp>
        <p:nvSpPr>
          <p:cNvPr id="716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000"/>
              <a:t>Astronomy 141 - Winter 2012</a:t>
            </a:r>
          </a:p>
        </p:txBody>
      </p:sp>
      <p:sp>
        <p:nvSpPr>
          <p:cNvPr id="716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A5935CD-79FB-44BC-A6DB-4054B04D5924}" type="slidenum">
              <a:rPr lang="en-US" sz="1000"/>
              <a:pPr/>
              <a:t>46</a:t>
            </a:fld>
            <a:endParaRPr lang="en-US" sz="1000"/>
          </a:p>
        </p:txBody>
      </p:sp>
      <p:sp>
        <p:nvSpPr>
          <p:cNvPr id="716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Interplanetary</a:t>
            </a:r>
            <a:r>
              <a:rPr lang="en-US" baseline="0" dirty="0"/>
              <a:t> travel is ~600,000x harder than intercity travel</a:t>
            </a:r>
          </a:p>
          <a:p>
            <a:r>
              <a:rPr lang="en-US" baseline="0" dirty="0"/>
              <a:t>Interstellar travel is about 700,000x harder than interplanetary travel</a:t>
            </a:r>
          </a:p>
          <a:p>
            <a:r>
              <a:rPr lang="en-US" baseline="0" dirty="0"/>
              <a:t>Intergalactic travel would be another 600,000x harder than interstellar travel</a:t>
            </a:r>
          </a:p>
          <a:p>
            <a:endParaRPr lang="en-US" baseline="0" dirty="0"/>
          </a:p>
          <a:p>
            <a:r>
              <a:rPr lang="en-US" baseline="0" dirty="0"/>
              <a:t>Zanesville to OSU Campus: 94km</a:t>
            </a:r>
          </a:p>
          <a:p>
            <a:r>
              <a:rPr lang="en-US" baseline="0" dirty="0"/>
              <a:t>Closest Mars is to Earth: 54.6 million km</a:t>
            </a:r>
          </a:p>
          <a:p>
            <a:r>
              <a:rPr lang="en-US" baseline="0" dirty="0"/>
              <a:t>Distance of </a:t>
            </a:r>
            <a:r>
              <a:rPr lang="en-US" baseline="0" dirty="0" err="1"/>
              <a:t>Proxima</a:t>
            </a:r>
            <a:r>
              <a:rPr lang="en-US" baseline="0" dirty="0"/>
              <a:t> Centauri: 4.246 light years = 4.017x10^13 km</a:t>
            </a:r>
          </a:p>
          <a:p>
            <a:r>
              <a:rPr lang="en-US" baseline="0" dirty="0"/>
              <a:t>Distance to Andromeda Galaxy: 2.54 million </a:t>
            </a:r>
            <a:r>
              <a:rPr lang="en-US" baseline="0" dirty="0" err="1"/>
              <a:t>ly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C85C-E296-4BE4-AEE3-184B61E0AE3B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3552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energy needed to lift a typical 100g apple 1m in 1g</a:t>
            </a:r>
            <a:r>
              <a:rPr lang="en-US" baseline="0" dirty="0"/>
              <a:t> is ~1 joule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C85C-E296-4BE4-AEE3-184B61E0AE3B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5131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from the BBC</a:t>
            </a:r>
            <a:r>
              <a:rPr lang="en-US" baseline="0" dirty="0"/>
              <a:t> website: http://</a:t>
            </a:r>
            <a:r>
              <a:rPr lang="en-US" baseline="0" dirty="0" err="1"/>
              <a:t>www.bbc.com</a:t>
            </a:r>
            <a:r>
              <a:rPr lang="en-US" baseline="0"/>
              <a:t>/earth/story/20160415-what-really-happened-when-the-dino-killer-asteroid-struck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C85C-E296-4BE4-AEE3-184B61E0AE3B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907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Lecture 22: The Family of the Sun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9A9E05-195D-4012-B592-3D6609AD36AA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3263"/>
            <a:ext cx="4624388" cy="3468687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10075"/>
            <a:ext cx="5130800" cy="41767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84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Lecture 24: The Jovian Planets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F5872-B96C-4DBA-8ED3-6F4516C3944A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24: The Jovian Planets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F2AC94-0045-4975-A951-7DE9231C7395}" type="slidenum">
              <a:rPr lang="en-US"/>
              <a:pPr/>
              <a:t>22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25: The Requirements for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E06630-9A9D-47C7-B634-3A22E6267EE8}" type="slidenum">
              <a:rPr lang="en-US"/>
              <a:pPr/>
              <a:t>23</a:t>
            </a:fld>
            <a:endParaRPr lang="en-US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5488"/>
            <a:ext cx="4784725" cy="3587750"/>
          </a:xfrm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C85C-E296-4BE4-AEE3-184B61E0AE3B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1790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9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69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311150"/>
            <a:ext cx="2112962" cy="625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311150"/>
            <a:ext cx="6189663" cy="625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346075"/>
            <a:ext cx="84550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4488" y="1489075"/>
            <a:ext cx="4151312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9075"/>
            <a:ext cx="4151313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pPr>
              <a:defRPr/>
            </a:pPr>
            <a:r>
              <a:rPr lang="en-US" altLang="en-US" dirty="0"/>
              <a:t>Lecture 15: Star Formation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pPr>
              <a:defRPr/>
            </a:pPr>
            <a:fld id="{10B7399A-7544-4A22-871B-018AB3EC85C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00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9177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693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865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539875"/>
            <a:ext cx="41513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539875"/>
            <a:ext cx="41513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5835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1700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357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6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1559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026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789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311150"/>
            <a:ext cx="2112962" cy="625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311150"/>
            <a:ext cx="6189663" cy="625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82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39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952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092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539875"/>
            <a:ext cx="41513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539875"/>
            <a:ext cx="41513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2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89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455025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28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7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4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6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846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81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311150"/>
            <a:ext cx="2112962" cy="625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311150"/>
            <a:ext cx="6189663" cy="625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4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346075"/>
            <a:ext cx="84550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4488" y="1489075"/>
            <a:ext cx="4151312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9075"/>
            <a:ext cx="4151313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</a:rPr>
              <a:t>Lecture 15: Star Formation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pPr>
              <a:defRPr/>
            </a:pPr>
            <a:fld id="{10B7399A-7544-4A22-871B-018AB3EC85C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8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61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5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539875"/>
            <a:ext cx="41513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539875"/>
            <a:ext cx="41513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95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539875"/>
            <a:ext cx="41513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539875"/>
            <a:ext cx="41513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18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0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62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8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34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331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225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311150"/>
            <a:ext cx="2112962" cy="625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311150"/>
            <a:ext cx="6189663" cy="625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727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346075"/>
            <a:ext cx="84550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4488" y="1489075"/>
            <a:ext cx="4151312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9075"/>
            <a:ext cx="4151313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</a:rPr>
              <a:t>Lecture 15: Star Formation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pPr>
              <a:defRPr/>
            </a:pPr>
            <a:fld id="{10B7399A-7544-4A22-871B-018AB3EC85C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8207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4589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441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8845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539875"/>
            <a:ext cx="41513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539875"/>
            <a:ext cx="41513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353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95258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7393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25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1591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1934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94731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311150"/>
            <a:ext cx="2112962" cy="625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311150"/>
            <a:ext cx="6189663" cy="625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2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889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6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69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" y="274320"/>
            <a:ext cx="8455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539875"/>
            <a:ext cx="84550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7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i="0">
          <a:solidFill>
            <a:srgbClr val="000000"/>
          </a:solidFill>
          <a:latin typeface="Arial Regular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800" b="0" i="0">
          <a:solidFill>
            <a:srgbClr val="000000"/>
          </a:solidFill>
          <a:latin typeface="Arial Regular"/>
          <a:ea typeface="+mn-ea"/>
          <a:cs typeface="+mn-cs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 sz="2400" b="0" i="0">
          <a:solidFill>
            <a:srgbClr val="000000"/>
          </a:solidFill>
          <a:latin typeface="Arial Regular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400" b="0" i="0">
          <a:solidFill>
            <a:srgbClr val="000000"/>
          </a:solidFill>
          <a:latin typeface="Arial Regular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rgbClr val="000000"/>
          </a:solidFill>
          <a:latin typeface="Arial Regular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0" i="0">
          <a:solidFill>
            <a:srgbClr val="000000"/>
          </a:solidFill>
          <a:latin typeface="Arial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6075" y="311150"/>
            <a:ext cx="8455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539875"/>
            <a:ext cx="84550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712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i="0">
          <a:solidFill>
            <a:schemeClr val="bg1"/>
          </a:solidFill>
          <a:latin typeface="Arial Regular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800" b="0" i="0">
          <a:solidFill>
            <a:schemeClr val="tx1"/>
          </a:solidFill>
          <a:latin typeface="Arial Regular"/>
          <a:ea typeface="+mn-ea"/>
          <a:cs typeface="+mn-cs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 sz="2400" b="0" i="0">
          <a:solidFill>
            <a:schemeClr val="tx1"/>
          </a:solidFill>
          <a:latin typeface="Arial Regular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400" b="0" i="0">
          <a:solidFill>
            <a:schemeClr val="tx1"/>
          </a:solidFill>
          <a:latin typeface="Arial Regular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Arial Regular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0" i="0">
          <a:solidFill>
            <a:schemeClr val="tx1"/>
          </a:solidFill>
          <a:latin typeface="Arial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" y="274320"/>
            <a:ext cx="8455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539875"/>
            <a:ext cx="84550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46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i="0">
          <a:solidFill>
            <a:srgbClr val="000000"/>
          </a:solidFill>
          <a:latin typeface="Arial Regular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800" b="0" i="0">
          <a:solidFill>
            <a:srgbClr val="000000"/>
          </a:solidFill>
          <a:latin typeface="Arial Regular"/>
          <a:ea typeface="+mn-ea"/>
          <a:cs typeface="+mn-cs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 sz="2400" b="0" i="0">
          <a:solidFill>
            <a:srgbClr val="000000"/>
          </a:solidFill>
          <a:latin typeface="Arial Regular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400" b="0" i="0">
          <a:solidFill>
            <a:srgbClr val="000000"/>
          </a:solidFill>
          <a:latin typeface="Arial Regular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rgbClr val="000000"/>
          </a:solidFill>
          <a:latin typeface="Arial Regular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0" i="0">
          <a:solidFill>
            <a:srgbClr val="000000"/>
          </a:solidFill>
          <a:latin typeface="Arial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" y="274320"/>
            <a:ext cx="8455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539875"/>
            <a:ext cx="84550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4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i="0">
          <a:solidFill>
            <a:srgbClr val="000000"/>
          </a:solidFill>
          <a:latin typeface="Arial Regular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800" b="0" i="0">
          <a:solidFill>
            <a:srgbClr val="000000"/>
          </a:solidFill>
          <a:latin typeface="Arial Regular"/>
          <a:ea typeface="+mn-ea"/>
          <a:cs typeface="+mn-cs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 sz="2400" b="0" i="0">
          <a:solidFill>
            <a:srgbClr val="000000"/>
          </a:solidFill>
          <a:latin typeface="Arial Regular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400" b="0" i="0">
          <a:solidFill>
            <a:srgbClr val="000000"/>
          </a:solidFill>
          <a:latin typeface="Arial Regular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rgbClr val="000000"/>
          </a:solidFill>
          <a:latin typeface="Arial Regular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0" i="0">
          <a:solidFill>
            <a:srgbClr val="000000"/>
          </a:solidFill>
          <a:latin typeface="Arial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6075" y="311150"/>
            <a:ext cx="8455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539875"/>
            <a:ext cx="84550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61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i="0">
          <a:solidFill>
            <a:schemeClr val="bg1"/>
          </a:solidFill>
          <a:latin typeface="Arial Regular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800" b="0" i="0">
          <a:solidFill>
            <a:schemeClr val="tx1"/>
          </a:solidFill>
          <a:latin typeface="Arial Regular"/>
          <a:ea typeface="+mn-ea"/>
          <a:cs typeface="+mn-cs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 sz="2400" b="0" i="0">
          <a:solidFill>
            <a:schemeClr val="tx1"/>
          </a:solidFill>
          <a:latin typeface="Arial Regular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400" b="0" i="0">
          <a:solidFill>
            <a:schemeClr val="tx1"/>
          </a:solidFill>
          <a:latin typeface="Arial Regular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Arial Regular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0" i="0">
          <a:solidFill>
            <a:schemeClr val="tx1"/>
          </a:solidFill>
          <a:latin typeface="Arial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9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wmf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39"/>
          <a:stretch>
            <a:fillRect/>
          </a:stretch>
        </p:blipFill>
        <p:spPr bwMode="auto">
          <a:xfrm>
            <a:off x="1868487" y="688385"/>
            <a:ext cx="5405437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5905"/>
            <a:ext cx="7772400" cy="14073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</a:rPr>
              <a:t>“</a:t>
            </a:r>
            <a:r>
              <a:rPr lang="en-US" sz="4400" i="1" dirty="0">
                <a:solidFill>
                  <a:schemeClr val="accent2"/>
                </a:solidFill>
              </a:rPr>
              <a:t>This view of life</a:t>
            </a:r>
            <a:r>
              <a:rPr lang="en-US" sz="4400" dirty="0">
                <a:solidFill>
                  <a:schemeClr val="accent2"/>
                </a:solidFill>
              </a:rPr>
              <a:t>”:</a:t>
            </a:r>
            <a:br>
              <a:rPr lang="en-US" sz="4400" dirty="0">
                <a:solidFill>
                  <a:schemeClr val="accent2"/>
                </a:solidFill>
              </a:rPr>
            </a:br>
            <a:r>
              <a:rPr lang="en-US" sz="4400" dirty="0">
                <a:solidFill>
                  <a:schemeClr val="accent2"/>
                </a:solidFill>
              </a:rPr>
              <a:t>A Course Summary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218434"/>
            <a:ext cx="6400800" cy="53168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Astronomy 1141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0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48007"/>
            <a:ext cx="4572000" cy="3486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t="9088" r="20382" b="9029"/>
          <a:stretch/>
        </p:blipFill>
        <p:spPr>
          <a:xfrm>
            <a:off x="6284779" y="3008050"/>
            <a:ext cx="2746656" cy="2743200"/>
          </a:xfrm>
          <a:prstGeom prst="ellipse">
            <a:avLst/>
          </a:prstGeom>
        </p:spPr>
      </p:pic>
      <p:pic>
        <p:nvPicPr>
          <p:cNvPr id="4" name="Picture 3" descr="Earth_bluemarble_west_NASA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5777" r="5411" b="5724"/>
          <a:stretch/>
        </p:blipFill>
        <p:spPr>
          <a:xfrm>
            <a:off x="112647" y="3008050"/>
            <a:ext cx="2759948" cy="2743200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" y="182880"/>
            <a:ext cx="8065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Although the </a:t>
            </a:r>
            <a:r>
              <a:rPr lang="en-US" sz="2800" dirty="0">
                <a:solidFill>
                  <a:schemeClr val="accent1"/>
                </a:solidFill>
                <a:latin typeface="Arial Regular"/>
                <a:ea typeface="Helvetica Neue"/>
                <a:cs typeface="Helvetica Neue"/>
              </a:rPr>
              <a:t>CO</a:t>
            </a:r>
            <a:r>
              <a:rPr lang="en-US" sz="2800" baseline="-25000" dirty="0">
                <a:solidFill>
                  <a:schemeClr val="accent1"/>
                </a:solidFill>
                <a:latin typeface="Arial Regular"/>
                <a:ea typeface="Helvetica Neue"/>
                <a:cs typeface="Helvetica Neue"/>
              </a:rPr>
              <a:t>2</a:t>
            </a:r>
            <a:r>
              <a:rPr lang="en-US" sz="2800" dirty="0">
                <a:solidFill>
                  <a:schemeClr val="accent1"/>
                </a:solidFill>
                <a:latin typeface="Arial Regular"/>
                <a:ea typeface="Helvetica Neue"/>
                <a:cs typeface="Helvetica Neue"/>
              </a:rPr>
              <a:t> cycle 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regulates Earth’s climate,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7488" y="5383116"/>
            <a:ext cx="6257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extreme events can lead to</a:t>
            </a:r>
            <a:b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</a:br>
            <a:r>
              <a:rPr lang="en-US" sz="2800" dirty="0">
                <a:solidFill>
                  <a:srgbClr val="BB0000"/>
                </a:solidFill>
                <a:latin typeface="Arial Regular"/>
                <a:ea typeface="Helvetica Neue"/>
                <a:cs typeface="Helvetica Neue"/>
              </a:rPr>
              <a:t>runaway greenhouse warming 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or </a:t>
            </a:r>
            <a:r>
              <a:rPr lang="en-US" sz="2800" dirty="0">
                <a:solidFill>
                  <a:schemeClr val="accent1"/>
                </a:solidFill>
                <a:latin typeface="Arial Regular"/>
                <a:ea typeface="Helvetica Neue"/>
                <a:cs typeface="Helvetica Neue"/>
              </a:rPr>
              <a:t>runaway freeze-out 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(Snowball Earth).</a:t>
            </a:r>
            <a:endParaRPr lang="en-US" sz="2800" dirty="0">
              <a:latin typeface="Arial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32" y="5574566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 Regular"/>
              </a:rPr>
              <a:t>NASA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38381" y="5564406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 Regular"/>
              </a:rPr>
              <a:t>NSF</a:t>
            </a:r>
          </a:p>
        </p:txBody>
      </p:sp>
    </p:spTree>
    <p:extLst>
      <p:ext uri="{BB962C8B-B14F-4D97-AF65-F5344CB8AC3E}">
        <p14:creationId xmlns:p14="http://schemas.microsoft.com/office/powerpoint/2010/main" val="10191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0"/>
          <a:stretch/>
        </p:blipFill>
        <p:spPr bwMode="auto">
          <a:xfrm>
            <a:off x="78632" y="2077806"/>
            <a:ext cx="2783952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6" y="1842856"/>
            <a:ext cx="3175000" cy="3213100"/>
          </a:xfrm>
          <a:prstGeom prst="rect">
            <a:avLst/>
          </a:prstGeom>
        </p:spPr>
      </p:pic>
      <p:pic>
        <p:nvPicPr>
          <p:cNvPr id="5" name="Picture 5" descr="05_Figure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6" t="47000" r="13579" b="20428"/>
          <a:stretch>
            <a:fillRect/>
          </a:stretch>
        </p:blipFill>
        <p:spPr bwMode="auto">
          <a:xfrm>
            <a:off x="6330212" y="1630925"/>
            <a:ext cx="2741612" cy="3636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477849" y="5234159"/>
            <a:ext cx="2444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 Regular"/>
              </a:rPr>
              <a:t>Pygmy seahorse</a:t>
            </a:r>
          </a:p>
          <a:p>
            <a:r>
              <a:rPr lang="en-US" sz="1800" dirty="0">
                <a:solidFill>
                  <a:srgbClr val="000000"/>
                </a:solidFill>
                <a:latin typeface="Arial Regular"/>
              </a:rPr>
              <a:t>(camouflaged in coral)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78" y="182880"/>
            <a:ext cx="8778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A </a:t>
            </a:r>
            <a:r>
              <a:rPr lang="en-US" sz="2800" dirty="0">
                <a:solidFill>
                  <a:srgbClr val="008000"/>
                </a:solidFill>
                <a:latin typeface="Arial Regular"/>
                <a:cs typeface="Helvetica Neue"/>
              </a:rPr>
              <a:t>living organism </a:t>
            </a: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is one that can reproduce and evolve to adapt to its environment.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" y="5646904"/>
            <a:ext cx="49824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  <a:latin typeface="Arial Regular"/>
                <a:cs typeface="Helvetica Neue"/>
              </a:rPr>
              <a:t>Evolution by Natural Selection</a:t>
            </a:r>
            <a:b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is the origin of life’s diversity.</a:t>
            </a:r>
          </a:p>
        </p:txBody>
      </p:sp>
    </p:spTree>
    <p:extLst>
      <p:ext uri="{BB962C8B-B14F-4D97-AF65-F5344CB8AC3E}">
        <p14:creationId xmlns:p14="http://schemas.microsoft.com/office/powerpoint/2010/main" val="260902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eeOfLife_Banfield_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408320"/>
            <a:ext cx="3843404" cy="4363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42" y="1178161"/>
            <a:ext cx="2286000" cy="1860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" y="182880"/>
            <a:ext cx="8778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00FF"/>
                </a:solidFill>
                <a:latin typeface="Arial Regular"/>
                <a:cs typeface="Helvetica Neue"/>
              </a:rPr>
              <a:t>Cells</a:t>
            </a: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 are the fundamental building blocks of all life on the Earth,</a:t>
            </a:r>
          </a:p>
        </p:txBody>
      </p:sp>
      <p:pic>
        <p:nvPicPr>
          <p:cNvPr id="4" name="Picture 3" descr="EarthLifeAminoAci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75" y="3305618"/>
            <a:ext cx="4572000" cy="3429000"/>
          </a:xfrm>
          <a:prstGeom prst="rect">
            <a:avLst/>
          </a:prstGeom>
        </p:spPr>
      </p:pic>
      <p:pic>
        <p:nvPicPr>
          <p:cNvPr id="6" name="Picture 10" descr="AnimalEukaryote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769" y="1350962"/>
            <a:ext cx="2286000" cy="1670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" y="5780720"/>
            <a:ext cx="41688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all use the same 22</a:t>
            </a:r>
            <a:b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left-handed </a:t>
            </a:r>
            <a:r>
              <a:rPr lang="en-US" sz="2800" dirty="0">
                <a:solidFill>
                  <a:srgbClr val="0000FF"/>
                </a:solidFill>
                <a:latin typeface="Arial Regular"/>
                <a:cs typeface="Helvetica Neue"/>
              </a:rPr>
              <a:t>amino acids</a:t>
            </a: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738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3992" y="182880"/>
            <a:ext cx="43795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atin typeface="Arial Regular"/>
                <a:cs typeface="Helvetica Neue"/>
              </a:rPr>
              <a:t>Cells store hereditary information in </a:t>
            </a:r>
            <a:r>
              <a:rPr lang="en-US" sz="2800" dirty="0">
                <a:solidFill>
                  <a:schemeClr val="accent1"/>
                </a:solidFill>
                <a:latin typeface="Arial Regular"/>
                <a:cs typeface="Helvetica Neue"/>
              </a:rPr>
              <a:t>DNA</a:t>
            </a:r>
            <a:r>
              <a:rPr lang="en-US" sz="2800" dirty="0">
                <a:latin typeface="Arial Regular"/>
                <a:cs typeface="Helvetica Neue"/>
              </a:rPr>
              <a:t>,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578" y="182880"/>
            <a:ext cx="2289243" cy="3997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7177" y="1357512"/>
            <a:ext cx="28424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atin typeface="Arial Regular"/>
                <a:cs typeface="Helvetica Neue"/>
              </a:rPr>
              <a:t>and use </a:t>
            </a:r>
            <a:r>
              <a:rPr lang="en-US" sz="2800" dirty="0">
                <a:solidFill>
                  <a:srgbClr val="BB0000"/>
                </a:solidFill>
                <a:latin typeface="Arial Regular"/>
                <a:cs typeface="Helvetica Neue"/>
              </a:rPr>
              <a:t>RNA</a:t>
            </a:r>
            <a:r>
              <a:rPr lang="en-US" sz="2800" dirty="0">
                <a:latin typeface="Arial Regular"/>
                <a:cs typeface="Helvetica Neue"/>
              </a:rPr>
              <a:t> to </a:t>
            </a:r>
            <a:br>
              <a:rPr lang="en-US" sz="2800" dirty="0">
                <a:latin typeface="Arial Regular"/>
                <a:cs typeface="Helvetica Neue"/>
              </a:rPr>
            </a:br>
            <a:r>
              <a:rPr lang="en-US" sz="2800" dirty="0">
                <a:latin typeface="Arial Regular"/>
                <a:cs typeface="Helvetica Neue"/>
              </a:rPr>
              <a:t>carry out those</a:t>
            </a:r>
            <a:br>
              <a:rPr lang="en-US" sz="2800" dirty="0">
                <a:latin typeface="Arial Regular"/>
                <a:cs typeface="Helvetica Neue"/>
              </a:rPr>
            </a:br>
            <a:r>
              <a:rPr lang="en-US" sz="2800" dirty="0">
                <a:latin typeface="Arial Regular"/>
                <a:cs typeface="Helvetica Neue"/>
              </a:rPr>
              <a:t>instructions.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0801" y="5845394"/>
            <a:ext cx="6462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  <a:latin typeface="Arial Regular"/>
                <a:cs typeface="Helvetica Neue"/>
              </a:rPr>
              <a:t>Mutations</a:t>
            </a:r>
            <a:r>
              <a:rPr lang="en-US" sz="2800" dirty="0">
                <a:latin typeface="Arial Regular"/>
                <a:cs typeface="Helvetica Neue"/>
              </a:rPr>
              <a:t> in DNA drive evolution by</a:t>
            </a:r>
            <a:br>
              <a:rPr lang="en-US" sz="2800" dirty="0">
                <a:latin typeface="Arial Regular"/>
                <a:cs typeface="Helvetica Neue"/>
              </a:rPr>
            </a:br>
            <a:r>
              <a:rPr lang="en-US" sz="2800" dirty="0">
                <a:latin typeface="Arial Regular"/>
                <a:cs typeface="Helvetica Neue"/>
              </a:rPr>
              <a:t>natural selection at the molecular level.</a:t>
            </a:r>
          </a:p>
        </p:txBody>
      </p:sp>
      <p:pic>
        <p:nvPicPr>
          <p:cNvPr id="7" name="Picture 11" descr="Portulaca_grandiflora_mutan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429" y="3063132"/>
            <a:ext cx="2377142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NA_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82880"/>
            <a:ext cx="2286000" cy="3951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96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77" y="182880"/>
            <a:ext cx="84625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The Earth is home to </a:t>
            </a:r>
            <a:r>
              <a:rPr lang="en-US" sz="2800" dirty="0">
                <a:solidFill>
                  <a:srgbClr val="BB0000"/>
                </a:solidFill>
                <a:latin typeface="Arial Regular"/>
                <a:ea typeface="Helvetica Neue"/>
                <a:cs typeface="Helvetica Neue"/>
              </a:rPr>
              <a:t>extremophiles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 that can endure</a:t>
            </a:r>
            <a:b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</a:b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and thrive in extremes of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3736" y="1557750"/>
            <a:ext cx="1110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  <a:latin typeface="Arial Regular"/>
                <a:ea typeface="Helvetica Neue"/>
                <a:cs typeface="Helvetica Neue"/>
              </a:rPr>
              <a:t>cold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, 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484" y="3456814"/>
            <a:ext cx="1446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Arial Regular"/>
                <a:ea typeface="Helvetica Neue"/>
                <a:cs typeface="Helvetica Neue"/>
              </a:rPr>
              <a:t>acidity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, 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7537" y="3449023"/>
            <a:ext cx="1788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FF"/>
                </a:solidFill>
                <a:latin typeface="Arial Regular"/>
                <a:ea typeface="Helvetica Neue"/>
                <a:cs typeface="Helvetica Neue"/>
              </a:rPr>
              <a:t>radiation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, 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" y="6172200"/>
            <a:ext cx="8645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But no known form of life can survive without </a:t>
            </a:r>
            <a:r>
              <a:rPr lang="en-US" sz="2800" dirty="0">
                <a:solidFill>
                  <a:schemeClr val="accent1"/>
                </a:solidFill>
                <a:latin typeface="Arial Regular"/>
                <a:ea typeface="Helvetica Neue"/>
                <a:cs typeface="Helvetica Neue"/>
              </a:rPr>
              <a:t>water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.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1275" y="5636355"/>
            <a:ext cx="2279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rgbClr val="FF5100"/>
                </a:solidFill>
                <a:latin typeface="Arial Regular"/>
                <a:ea typeface="Helvetica Neue"/>
                <a:cs typeface="Helvetica Neue"/>
              </a:rPr>
              <a:t>salinity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, etc.  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pic>
        <p:nvPicPr>
          <p:cNvPr id="9" name="Picture 8" descr="Grand_prismatic_spring_N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03" y="1407813"/>
            <a:ext cx="2862781" cy="1828800"/>
          </a:xfrm>
          <a:prstGeom prst="rect">
            <a:avLst/>
          </a:prstGeom>
        </p:spPr>
      </p:pic>
      <p:pic>
        <p:nvPicPr>
          <p:cNvPr id="11" name="Picture 10" descr="snow-alga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86" y="1557853"/>
            <a:ext cx="2745945" cy="1828800"/>
          </a:xfrm>
          <a:prstGeom prst="roundRect">
            <a:avLst>
              <a:gd name="adj" fmla="val 0"/>
            </a:avLst>
          </a:prstGeom>
        </p:spPr>
      </p:pic>
      <p:pic>
        <p:nvPicPr>
          <p:cNvPr id="12" name="Picture 7" descr="Deinococcus_radiodu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79" y="3956163"/>
            <a:ext cx="1811936" cy="2084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1" y="3956342"/>
            <a:ext cx="2439784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ead_Sea_Halite_View_031712_wikimedi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528" y="3828200"/>
            <a:ext cx="2698403" cy="1828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0438" y="1398068"/>
            <a:ext cx="983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BB0000"/>
                </a:solidFill>
                <a:latin typeface="Arial Regular"/>
                <a:ea typeface="Helvetica Neue"/>
                <a:cs typeface="Helvetica Neue"/>
              </a:rPr>
              <a:t>heat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,</a:t>
            </a:r>
            <a:endParaRPr lang="en-US" sz="2800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814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79" y="182880"/>
            <a:ext cx="85250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The origins of life from non-life (</a:t>
            </a:r>
            <a:r>
              <a:rPr lang="en-US" sz="2800" dirty="0">
                <a:solidFill>
                  <a:srgbClr val="BB0000"/>
                </a:solidFill>
                <a:latin typeface="Arial Regular"/>
                <a:ea typeface="Helvetica Neue"/>
                <a:cs typeface="Helvetica Neue"/>
              </a:rPr>
              <a:t>abiogenesis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) are still</a:t>
            </a:r>
            <a:b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</a:b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uncertain.  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2006" y="4468809"/>
            <a:ext cx="39959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The </a:t>
            </a:r>
            <a:r>
              <a:rPr lang="en-US" sz="2400" dirty="0">
                <a:solidFill>
                  <a:schemeClr val="accent1"/>
                </a:solidFill>
                <a:latin typeface="Arial Regular"/>
                <a:ea typeface="Helvetica Neue"/>
                <a:cs typeface="Helvetica Neue"/>
              </a:rPr>
              <a:t>RNA World Hypothesis</a:t>
            </a:r>
            <a:br>
              <a:rPr lang="en-US" sz="24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</a:br>
            <a:r>
              <a:rPr lang="en-US" sz="24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proposes self-replicating</a:t>
            </a:r>
            <a:br>
              <a:rPr lang="en-US" sz="24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</a:br>
            <a:r>
              <a:rPr lang="en-US" sz="24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RNA as the precursor of</a:t>
            </a:r>
            <a:br>
              <a:rPr lang="en-US" sz="24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</a:br>
            <a:r>
              <a:rPr lang="en-US" sz="24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life on Earth.</a:t>
            </a:r>
            <a:endParaRPr lang="en-US" sz="24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57613" r="41109" b="12665"/>
          <a:stretch>
            <a:fillRect/>
          </a:stretch>
        </p:blipFill>
        <p:spPr bwMode="auto">
          <a:xfrm>
            <a:off x="3954823" y="919669"/>
            <a:ext cx="4572000" cy="295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protocell_Sci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" y="2321903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rnahypothes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9" r="53491"/>
          <a:stretch>
            <a:fillRect/>
          </a:stretch>
        </p:blipFill>
        <p:spPr bwMode="auto">
          <a:xfrm>
            <a:off x="7667784" y="3996767"/>
            <a:ext cx="1395747" cy="272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83332" y="3512086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  <a:latin typeface="Arial Regular"/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4136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KonaDolom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91" y="914400"/>
            <a:ext cx="6705018" cy="502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32526" y="5595274"/>
            <a:ext cx="887611" cy="338554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Regular"/>
              </a:rPr>
              <a:t>Caltech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" y="6172200"/>
            <a:ext cx="8417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00FF"/>
                </a:solidFill>
                <a:latin typeface="Arial Regular"/>
                <a:ea typeface="Helvetica Neue"/>
                <a:cs typeface="Helvetica Neue"/>
              </a:rPr>
              <a:t>carbon isotopes 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hint at life as early as 3.8 </a:t>
            </a:r>
            <a:r>
              <a:rPr lang="en-US" sz="2800" dirty="0" err="1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Gyr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 ago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0" y="182880"/>
            <a:ext cx="8286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 err="1">
                <a:solidFill>
                  <a:schemeClr val="accent1"/>
                </a:solidFill>
                <a:latin typeface="Arial Regular"/>
                <a:ea typeface="Helvetica Neue"/>
                <a:cs typeface="Helvetica Neue"/>
              </a:rPr>
              <a:t>Stromatolites</a:t>
            </a:r>
            <a:r>
              <a:rPr lang="en-US" sz="2800" dirty="0">
                <a:solidFill>
                  <a:schemeClr val="accent1"/>
                </a:solidFill>
                <a:latin typeface="Arial Regular"/>
                <a:ea typeface="Helvetica Neue"/>
                <a:cs typeface="Helvetica Neue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are as much as 3.5 </a:t>
            </a:r>
            <a:r>
              <a:rPr lang="en-US" sz="2800" dirty="0" err="1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Gyr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 old;</a:t>
            </a:r>
          </a:p>
        </p:txBody>
      </p:sp>
    </p:spTree>
    <p:extLst>
      <p:ext uri="{BB962C8B-B14F-4D97-AF65-F5344CB8AC3E}">
        <p14:creationId xmlns:p14="http://schemas.microsoft.com/office/powerpoint/2010/main" val="33549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" y="182880"/>
            <a:ext cx="58340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atin typeface="Arial Regular"/>
                <a:cs typeface="Helvetica Neue"/>
              </a:rPr>
              <a:t>We are eukaryotes, </a:t>
            </a:r>
          </a:p>
          <a:p>
            <a:pPr algn="l"/>
            <a:r>
              <a:rPr lang="en-US" sz="2800" dirty="0">
                <a:latin typeface="Arial Regular"/>
                <a:cs typeface="Helvetica Neue"/>
              </a:rPr>
              <a:t>we are animals, </a:t>
            </a:r>
          </a:p>
          <a:p>
            <a:pPr algn="l"/>
            <a:r>
              <a:rPr lang="en-US" sz="2800" dirty="0">
                <a:latin typeface="Arial Regular"/>
                <a:cs typeface="Helvetica Neue"/>
              </a:rPr>
              <a:t>we are mammals, </a:t>
            </a:r>
          </a:p>
          <a:p>
            <a:pPr algn="l"/>
            <a:r>
              <a:rPr lang="en-US" sz="2800" dirty="0">
                <a:latin typeface="Arial Regular"/>
                <a:cs typeface="Helvetica Neue"/>
              </a:rPr>
              <a:t>we are primates, </a:t>
            </a:r>
          </a:p>
          <a:p>
            <a:pPr algn="l"/>
            <a:r>
              <a:rPr lang="en-US" sz="2800" dirty="0">
                <a:latin typeface="Arial Regular"/>
                <a:cs typeface="Helvetica Neue"/>
              </a:rPr>
              <a:t>we are hominids,</a:t>
            </a:r>
          </a:p>
          <a:p>
            <a:pPr algn="l"/>
            <a:r>
              <a:rPr lang="en-US" sz="2800" dirty="0">
                <a:latin typeface="Arial Regular"/>
                <a:cs typeface="Helvetica Neue"/>
              </a:rPr>
              <a:t>we are </a:t>
            </a:r>
            <a:r>
              <a:rPr lang="en-US" sz="2800" i="1" dirty="0">
                <a:latin typeface="Arial Regular"/>
                <a:cs typeface="Helvetica Neue"/>
              </a:rPr>
              <a:t>Homo sapiens</a:t>
            </a:r>
            <a:r>
              <a:rPr lang="en-US" sz="2800" dirty="0">
                <a:latin typeface="Arial Regular"/>
                <a:cs typeface="Helvetica Neue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36" y="182880"/>
            <a:ext cx="2559265" cy="6398163"/>
          </a:xfrm>
          <a:prstGeom prst="rect">
            <a:avLst/>
          </a:prstGeom>
        </p:spPr>
      </p:pic>
      <p:pic>
        <p:nvPicPr>
          <p:cNvPr id="13" name="Picture 12" descr="chauvet3_3257894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923443"/>
            <a:ext cx="585972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" y="182880"/>
            <a:ext cx="85298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00FF"/>
                </a:solidFill>
                <a:latin typeface="Arial Regular"/>
                <a:ea typeface="Helvetica Neue"/>
                <a:cs typeface="Helvetica Neue"/>
              </a:rPr>
              <a:t>Mass extinctions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, like the K-Pg extinction that killed</a:t>
            </a:r>
            <a:b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</a:b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off the dinosaurs, can be caused by giant impacts.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880" y="5779755"/>
            <a:ext cx="85219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Extinction drives </a:t>
            </a:r>
            <a:r>
              <a:rPr lang="en-US" sz="2400" dirty="0">
                <a:solidFill>
                  <a:srgbClr val="008000"/>
                </a:solidFill>
                <a:latin typeface="Arial Regular"/>
                <a:ea typeface="Helvetica Neue"/>
                <a:cs typeface="Helvetica Neue"/>
              </a:rPr>
              <a:t>biodiversity</a:t>
            </a:r>
            <a:r>
              <a:rPr lang="en-US" sz="24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 as new species radiate into vacated ecological niches, accelerated by natural selection.</a:t>
            </a:r>
            <a:endParaRPr lang="en-US" sz="24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pic>
        <p:nvPicPr>
          <p:cNvPr id="5" name="Picture 4" descr="Chicxulub_BBC_p03qy6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571"/>
            <a:ext cx="91440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03092" y="4975126"/>
            <a:ext cx="61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  <a:latin typeface="Arial Regular"/>
              </a:rPr>
              <a:t>BBC</a:t>
            </a:r>
          </a:p>
        </p:txBody>
      </p:sp>
    </p:spTree>
    <p:extLst>
      <p:ext uri="{BB962C8B-B14F-4D97-AF65-F5344CB8AC3E}">
        <p14:creationId xmlns:p14="http://schemas.microsoft.com/office/powerpoint/2010/main" val="24753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82" name="Picture 26" descr="Planets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" r="13303"/>
          <a:stretch>
            <a:fillRect/>
          </a:stretch>
        </p:blipFill>
        <p:spPr bwMode="auto">
          <a:xfrm>
            <a:off x="0" y="521822"/>
            <a:ext cx="9144000" cy="5919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877" name="Group 21"/>
          <p:cNvGrpSpPr>
            <a:grpSpLocks/>
          </p:cNvGrpSpPr>
          <p:nvPr/>
        </p:nvGrpSpPr>
        <p:grpSpPr bwMode="auto">
          <a:xfrm>
            <a:off x="1751013" y="2633197"/>
            <a:ext cx="1771650" cy="968375"/>
            <a:chOff x="1103" y="1874"/>
            <a:chExt cx="1116" cy="610"/>
          </a:xfrm>
        </p:grpSpPr>
        <p:sp>
          <p:nvSpPr>
            <p:cNvPr id="121871" name="Rectangle 15"/>
            <p:cNvSpPr>
              <a:spLocks noChangeArrowheads="1"/>
            </p:cNvSpPr>
            <p:nvPr/>
          </p:nvSpPr>
          <p:spPr bwMode="auto">
            <a:xfrm>
              <a:off x="1103" y="1874"/>
              <a:ext cx="1116" cy="329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 Regular"/>
                <a:cs typeface="Helvetica Neue"/>
              </a:endParaRPr>
            </a:p>
          </p:txBody>
        </p:sp>
        <p:sp>
          <p:nvSpPr>
            <p:cNvPr id="121873" name="Text Box 17"/>
            <p:cNvSpPr txBox="1">
              <a:spLocks noChangeArrowheads="1"/>
            </p:cNvSpPr>
            <p:nvPr/>
          </p:nvSpPr>
          <p:spPr bwMode="auto">
            <a:xfrm>
              <a:off x="1202" y="2234"/>
              <a:ext cx="9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FF00"/>
                  </a:solidFill>
                  <a:latin typeface="Arial Regular"/>
                  <a:cs typeface="Helvetica Neue"/>
                </a:rPr>
                <a:t>Terrestrials</a:t>
              </a:r>
            </a:p>
          </p:txBody>
        </p:sp>
      </p:grpSp>
      <p:grpSp>
        <p:nvGrpSpPr>
          <p:cNvPr id="121878" name="Group 22"/>
          <p:cNvGrpSpPr>
            <a:grpSpLocks/>
          </p:cNvGrpSpPr>
          <p:nvPr/>
        </p:nvGrpSpPr>
        <p:grpSpPr bwMode="auto">
          <a:xfrm>
            <a:off x="3570288" y="1239372"/>
            <a:ext cx="2933700" cy="2449512"/>
            <a:chOff x="2326" y="912"/>
            <a:chExt cx="1848" cy="1543"/>
          </a:xfrm>
        </p:grpSpPr>
        <p:sp>
          <p:nvSpPr>
            <p:cNvPr id="121872" name="Rectangle 16"/>
            <p:cNvSpPr>
              <a:spLocks noChangeArrowheads="1"/>
            </p:cNvSpPr>
            <p:nvPr/>
          </p:nvSpPr>
          <p:spPr bwMode="auto">
            <a:xfrm>
              <a:off x="2326" y="1156"/>
              <a:ext cx="1848" cy="1299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 Regular"/>
                <a:cs typeface="Helvetica Neue"/>
              </a:endParaRPr>
            </a:p>
          </p:txBody>
        </p:sp>
        <p:sp>
          <p:nvSpPr>
            <p:cNvPr id="121874" name="Text Box 18"/>
            <p:cNvSpPr txBox="1">
              <a:spLocks noChangeArrowheads="1"/>
            </p:cNvSpPr>
            <p:nvPr/>
          </p:nvSpPr>
          <p:spPr bwMode="auto">
            <a:xfrm>
              <a:off x="2792" y="912"/>
              <a:ext cx="9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FFFF"/>
                  </a:solidFill>
                  <a:latin typeface="Arial Regular"/>
                  <a:cs typeface="Helvetica Neue"/>
                </a:rPr>
                <a:t>Gas Giants</a:t>
              </a:r>
            </a:p>
          </p:txBody>
        </p:sp>
      </p:grpSp>
      <p:grpSp>
        <p:nvGrpSpPr>
          <p:cNvPr id="121879" name="Group 23"/>
          <p:cNvGrpSpPr>
            <a:grpSpLocks/>
          </p:cNvGrpSpPr>
          <p:nvPr/>
        </p:nvGrpSpPr>
        <p:grpSpPr bwMode="auto">
          <a:xfrm>
            <a:off x="6523038" y="2488734"/>
            <a:ext cx="1365250" cy="1160463"/>
            <a:chOff x="4214" y="1818"/>
            <a:chExt cx="860" cy="731"/>
          </a:xfrm>
        </p:grpSpPr>
        <p:sp>
          <p:nvSpPr>
            <p:cNvPr id="121875" name="Rectangle 19"/>
            <p:cNvSpPr>
              <a:spLocks noChangeArrowheads="1"/>
            </p:cNvSpPr>
            <p:nvPr/>
          </p:nvSpPr>
          <p:spPr bwMode="auto">
            <a:xfrm>
              <a:off x="4214" y="1818"/>
              <a:ext cx="860" cy="46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 Regular"/>
                <a:cs typeface="Helvetica Neue"/>
              </a:endParaRPr>
            </a:p>
          </p:txBody>
        </p:sp>
        <p:sp>
          <p:nvSpPr>
            <p:cNvPr id="121876" name="Text Box 20"/>
            <p:cNvSpPr txBox="1">
              <a:spLocks noChangeArrowheads="1"/>
            </p:cNvSpPr>
            <p:nvPr/>
          </p:nvSpPr>
          <p:spPr bwMode="auto">
            <a:xfrm>
              <a:off x="4218" y="2297"/>
              <a:ext cx="84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Arial Regular"/>
                  <a:cs typeface="Helvetica Neue"/>
                </a:rPr>
                <a:t>Ice Giants</a:t>
              </a:r>
            </a:p>
          </p:txBody>
        </p:sp>
      </p:grpSp>
      <p:grpSp>
        <p:nvGrpSpPr>
          <p:cNvPr id="121886" name="Group 30"/>
          <p:cNvGrpSpPr>
            <a:grpSpLocks/>
          </p:cNvGrpSpPr>
          <p:nvPr/>
        </p:nvGrpSpPr>
        <p:grpSpPr bwMode="auto">
          <a:xfrm>
            <a:off x="2905125" y="3931772"/>
            <a:ext cx="6192838" cy="1333500"/>
            <a:chOff x="1830" y="2727"/>
            <a:chExt cx="3901" cy="840"/>
          </a:xfrm>
        </p:grpSpPr>
        <p:sp>
          <p:nvSpPr>
            <p:cNvPr id="121861" name="Oval 5"/>
            <p:cNvSpPr>
              <a:spLocks noChangeArrowheads="1"/>
            </p:cNvSpPr>
            <p:nvPr/>
          </p:nvSpPr>
          <p:spPr bwMode="auto">
            <a:xfrm>
              <a:off x="5128" y="2854"/>
              <a:ext cx="118" cy="11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 Regular"/>
                <a:cs typeface="Helvetica Neue"/>
              </a:endParaRPr>
            </a:p>
          </p:txBody>
        </p:sp>
        <p:sp>
          <p:nvSpPr>
            <p:cNvPr id="121862" name="Oval 6"/>
            <p:cNvSpPr>
              <a:spLocks noChangeArrowheads="1"/>
            </p:cNvSpPr>
            <p:nvPr/>
          </p:nvSpPr>
          <p:spPr bwMode="auto">
            <a:xfrm>
              <a:off x="5551" y="2854"/>
              <a:ext cx="118" cy="11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 Regular"/>
                <a:cs typeface="Helvetica Neue"/>
              </a:endParaRPr>
            </a:p>
          </p:txBody>
        </p:sp>
        <p:grpSp>
          <p:nvGrpSpPr>
            <p:cNvPr id="121881" name="Group 25"/>
            <p:cNvGrpSpPr>
              <a:grpSpLocks/>
            </p:cNvGrpSpPr>
            <p:nvPr/>
          </p:nvGrpSpPr>
          <p:grpSpPr bwMode="auto">
            <a:xfrm>
              <a:off x="1830" y="2727"/>
              <a:ext cx="3901" cy="840"/>
              <a:chOff x="1830" y="2727"/>
              <a:chExt cx="3901" cy="840"/>
            </a:xfrm>
          </p:grpSpPr>
          <p:sp>
            <p:nvSpPr>
              <p:cNvPr id="121866" name="Rectangle 10"/>
              <p:cNvSpPr>
                <a:spLocks noChangeArrowheads="1"/>
              </p:cNvSpPr>
              <p:nvPr/>
            </p:nvSpPr>
            <p:spPr bwMode="auto">
              <a:xfrm>
                <a:off x="1830" y="2727"/>
                <a:ext cx="3901" cy="576"/>
              </a:xfrm>
              <a:prstGeom prst="rect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  <a:latin typeface="Arial Regular"/>
                  <a:cs typeface="Helvetica Neue"/>
                </a:endParaRPr>
              </a:p>
            </p:txBody>
          </p:sp>
          <p:sp>
            <p:nvSpPr>
              <p:cNvPr id="121870" name="Text Box 14"/>
              <p:cNvSpPr txBox="1">
                <a:spLocks noChangeArrowheads="1"/>
              </p:cNvSpPr>
              <p:nvPr/>
            </p:nvSpPr>
            <p:spPr bwMode="auto">
              <a:xfrm>
                <a:off x="3209" y="3317"/>
                <a:ext cx="111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Arial Regular"/>
                    <a:cs typeface="Helvetica Neue"/>
                  </a:rPr>
                  <a:t>Dwarf Planets</a:t>
                </a:r>
              </a:p>
            </p:txBody>
          </p:sp>
        </p:grpSp>
        <p:sp>
          <p:nvSpPr>
            <p:cNvPr id="121883" name="Oval 27"/>
            <p:cNvSpPr>
              <a:spLocks noChangeArrowheads="1"/>
            </p:cNvSpPr>
            <p:nvPr/>
          </p:nvSpPr>
          <p:spPr bwMode="auto">
            <a:xfrm>
              <a:off x="2177" y="2854"/>
              <a:ext cx="118" cy="11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 Regular"/>
                <a:cs typeface="Helvetica Neue"/>
              </a:endParaRPr>
            </a:p>
          </p:txBody>
        </p:sp>
        <p:sp>
          <p:nvSpPr>
            <p:cNvPr id="121884" name="Oval 28"/>
            <p:cNvSpPr>
              <a:spLocks noChangeArrowheads="1"/>
            </p:cNvSpPr>
            <p:nvPr/>
          </p:nvSpPr>
          <p:spPr bwMode="auto">
            <a:xfrm>
              <a:off x="4916" y="2854"/>
              <a:ext cx="118" cy="11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 Regular"/>
                <a:cs typeface="Helvetica Neue"/>
              </a:endParaRPr>
            </a:p>
          </p:txBody>
        </p:sp>
        <p:sp>
          <p:nvSpPr>
            <p:cNvPr id="121885" name="Oval 29"/>
            <p:cNvSpPr>
              <a:spLocks noChangeArrowheads="1"/>
            </p:cNvSpPr>
            <p:nvPr/>
          </p:nvSpPr>
          <p:spPr bwMode="auto">
            <a:xfrm>
              <a:off x="5341" y="2854"/>
              <a:ext cx="118" cy="11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 Regular"/>
                <a:cs typeface="Helvetica Neue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49627" y="0"/>
            <a:ext cx="7769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accent2"/>
                </a:solidFill>
                <a:latin typeface="Arial Regular"/>
                <a:ea typeface="Helvetica Neue"/>
                <a:cs typeface="Helvetica Neue"/>
              </a:rPr>
              <a:t>We live on the 3</a:t>
            </a:r>
            <a:r>
              <a:rPr lang="en-US" sz="2800" baseline="30000" dirty="0">
                <a:solidFill>
                  <a:schemeClr val="accent2"/>
                </a:solidFill>
                <a:latin typeface="Arial Regular"/>
                <a:ea typeface="Helvetica Neue"/>
                <a:cs typeface="Helvetica Neue"/>
              </a:rPr>
              <a:t>rd</a:t>
            </a:r>
            <a:r>
              <a:rPr lang="en-US" sz="2800" dirty="0">
                <a:solidFill>
                  <a:schemeClr val="accent2"/>
                </a:solidFill>
                <a:latin typeface="Arial Regular"/>
                <a:ea typeface="Helvetica Neue"/>
                <a:cs typeface="Helvetica Neue"/>
              </a:rPr>
              <a:t> planet of a middle-aged star, </a:t>
            </a:r>
            <a:endParaRPr lang="en-US" sz="2800" dirty="0">
              <a:solidFill>
                <a:schemeClr val="accent2"/>
              </a:solidFill>
              <a:latin typeface="Arial Regular"/>
              <a:cs typeface="Helvetica Neu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51421" y="5980966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  <a:latin typeface="Arial Regular"/>
              </a:rPr>
              <a:t>IAU/ESA</a:t>
            </a:r>
          </a:p>
        </p:txBody>
      </p:sp>
    </p:spTree>
    <p:extLst>
      <p:ext uri="{BB962C8B-B14F-4D97-AF65-F5344CB8AC3E}">
        <p14:creationId xmlns:p14="http://schemas.microsoft.com/office/powerpoint/2010/main" val="181761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marv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698940"/>
            <a:ext cx="3152775" cy="5270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5400000">
            <a:off x="5539017" y="4661763"/>
            <a:ext cx="1490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Regular"/>
              </a:rPr>
              <a:t>Warner Brothers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2966225" y="6111604"/>
            <a:ext cx="3211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>
                <a:solidFill>
                  <a:srgbClr val="000000"/>
                </a:solidFill>
                <a:latin typeface="Arial Regular"/>
                <a:ea typeface="+mj-ea"/>
                <a:cs typeface="+mj-cs"/>
              </a:rPr>
              <a:t>Are we Alone?</a:t>
            </a:r>
            <a:endParaRPr lang="en-US" sz="1200" dirty="0">
              <a:latin typeface="Arial 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" y="182880"/>
            <a:ext cx="3894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600" dirty="0">
                <a:latin typeface="Arial Regular"/>
                <a:cs typeface="Helvetica Neue"/>
              </a:rPr>
              <a:t>The Big Question:</a:t>
            </a:r>
          </a:p>
        </p:txBody>
      </p:sp>
      <p:pic>
        <p:nvPicPr>
          <p:cNvPr id="1026" name="Picture 2" descr="MBG: Madagascar Biodiversity and Conservation - Golden Frog">
            <a:extLst>
              <a:ext uri="{FF2B5EF4-FFF2-40B4-BE49-F238E27FC236}">
                <a16:creationId xmlns:a16="http://schemas.microsoft.com/office/drawing/2014/main" id="{3BEEB85B-F78B-2441-9430-FCCB03660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376" y="1188017"/>
            <a:ext cx="2426010" cy="15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1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terrest_int_venuseart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6" t="1486" r="1121" b="4556"/>
          <a:stretch/>
        </p:blipFill>
        <p:spPr bwMode="auto">
          <a:xfrm>
            <a:off x="6455707" y="3256628"/>
            <a:ext cx="2571116" cy="2577456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466244" y="5719435"/>
            <a:ext cx="904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Venus</a:t>
            </a: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8204441" y="5755788"/>
            <a:ext cx="79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Earth</a:t>
            </a: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850450" y="2667133"/>
            <a:ext cx="762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Regular"/>
              </a:rPr>
              <a:t>Mars</a:t>
            </a: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516559" y="2535755"/>
            <a:ext cx="11207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Regular"/>
              </a:rPr>
              <a:t>Mercury</a:t>
            </a:r>
          </a:p>
        </p:txBody>
      </p:sp>
      <p:pic>
        <p:nvPicPr>
          <p:cNvPr id="9" name="Picture 19" descr="terrest_int_venuseart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4518" r="55120" b="6169"/>
          <a:stretch/>
        </p:blipFill>
        <p:spPr bwMode="auto">
          <a:xfrm>
            <a:off x="3896648" y="3320339"/>
            <a:ext cx="2443941" cy="2450034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 descr="Mars_interi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" t="2637" r="4142" b="2299"/>
          <a:stretch/>
        </p:blipFill>
        <p:spPr bwMode="auto">
          <a:xfrm>
            <a:off x="361927" y="868921"/>
            <a:ext cx="1736725" cy="1743075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1" descr="Mercury_interi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t="10800" r="11366" b="9513"/>
          <a:stretch/>
        </p:blipFill>
        <p:spPr bwMode="auto">
          <a:xfrm>
            <a:off x="2345814" y="1011796"/>
            <a:ext cx="1463676" cy="1457325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4457" y="1047961"/>
            <a:ext cx="48782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Small terrestrial planets have</a:t>
            </a:r>
            <a:b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accent1"/>
                </a:solidFill>
                <a:latin typeface="Arial Regular"/>
                <a:cs typeface="Helvetica Neue"/>
              </a:rPr>
              <a:t>cold</a:t>
            </a: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 interiors and </a:t>
            </a:r>
            <a:r>
              <a:rPr lang="en-US" sz="2800" dirty="0">
                <a:solidFill>
                  <a:srgbClr val="BB0000"/>
                </a:solidFill>
                <a:latin typeface="Arial Regular"/>
                <a:cs typeface="Helvetica Neue"/>
              </a:rPr>
              <a:t>old</a:t>
            </a: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, heavily</a:t>
            </a:r>
            <a:b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cratered surfaces.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880" y="5232112"/>
            <a:ext cx="48536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Large terrestrial planets</a:t>
            </a:r>
            <a:b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have </a:t>
            </a:r>
            <a:r>
              <a:rPr lang="en-US" sz="2800" dirty="0">
                <a:solidFill>
                  <a:srgbClr val="BB0000"/>
                </a:solidFill>
                <a:latin typeface="Arial Regular"/>
                <a:cs typeface="Helvetica Neue"/>
              </a:rPr>
              <a:t>hot</a:t>
            </a:r>
            <a:r>
              <a:rPr lang="en-US" sz="2800" dirty="0">
                <a:solidFill>
                  <a:schemeClr val="accent1"/>
                </a:solidFill>
                <a:latin typeface="Arial Regular"/>
                <a:cs typeface="Helvetica Neue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interiors and </a:t>
            </a:r>
            <a:r>
              <a:rPr lang="en-US" sz="2800" dirty="0">
                <a:solidFill>
                  <a:schemeClr val="accent1"/>
                </a:solidFill>
                <a:latin typeface="Arial Regular"/>
                <a:cs typeface="Helvetica Neue"/>
              </a:rPr>
              <a:t>young</a:t>
            </a: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,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geologically active surfaces.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79" y="182880"/>
            <a:ext cx="8778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Terrestrial (rocky) planets are distinguished by size.</a:t>
            </a:r>
          </a:p>
        </p:txBody>
      </p:sp>
    </p:spTree>
    <p:extLst>
      <p:ext uri="{BB962C8B-B14F-4D97-AF65-F5344CB8AC3E}">
        <p14:creationId xmlns:p14="http://schemas.microsoft.com/office/powerpoint/2010/main" val="36574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82880" y="1280160"/>
            <a:ext cx="8778240" cy="5407609"/>
            <a:chOff x="250550" y="1399680"/>
            <a:chExt cx="8639660" cy="5322240"/>
          </a:xfrm>
        </p:grpSpPr>
        <p:sp>
          <p:nvSpPr>
            <p:cNvPr id="2" name="Rectangle 1"/>
            <p:cNvSpPr/>
            <p:nvPr/>
          </p:nvSpPr>
          <p:spPr bwMode="auto">
            <a:xfrm>
              <a:off x="250550" y="1399680"/>
              <a:ext cx="8639660" cy="532224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solidFill>
                  <a:srgbClr val="000000"/>
                </a:solidFill>
                <a:latin typeface="Arial Regular"/>
              </a:endParaRPr>
            </a:p>
          </p:txBody>
        </p:sp>
        <p:pic>
          <p:nvPicPr>
            <p:cNvPr id="177165" name="Picture 13" descr="gas_interio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0" t="2684" r="36000" b="48489"/>
            <a:stretch>
              <a:fillRect/>
            </a:stretch>
          </p:blipFill>
          <p:spPr bwMode="auto">
            <a:xfrm>
              <a:off x="5280025" y="2014538"/>
              <a:ext cx="3609975" cy="366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154" name="Picture 2" descr="gas_interior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" t="2348" r="65800" b="44127"/>
            <a:stretch>
              <a:fillRect/>
            </a:stretch>
          </p:blipFill>
          <p:spPr bwMode="auto">
            <a:xfrm>
              <a:off x="254000" y="2017713"/>
              <a:ext cx="3702050" cy="36544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63" name="Picture 11" descr="Earth_NA_512"/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0213" y="5964238"/>
              <a:ext cx="663575" cy="6635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7174" name="Text Box 22"/>
            <p:cNvSpPr txBox="1">
              <a:spLocks noChangeArrowheads="1"/>
            </p:cNvSpPr>
            <p:nvPr/>
          </p:nvSpPr>
          <p:spPr bwMode="auto">
            <a:xfrm>
              <a:off x="1512754" y="5576888"/>
              <a:ext cx="97975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Arial Regular"/>
                </a:rPr>
                <a:t>Jupiter</a:t>
              </a:r>
            </a:p>
          </p:txBody>
        </p:sp>
        <p:sp>
          <p:nvSpPr>
            <p:cNvPr id="177175" name="Text Box 23"/>
            <p:cNvSpPr txBox="1">
              <a:spLocks noChangeArrowheads="1"/>
            </p:cNvSpPr>
            <p:nvPr/>
          </p:nvSpPr>
          <p:spPr bwMode="auto">
            <a:xfrm>
              <a:off x="6601596" y="5575300"/>
              <a:ext cx="94460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Arial Regular"/>
                </a:rPr>
                <a:t>Saturn</a:t>
              </a:r>
            </a:p>
          </p:txBody>
        </p:sp>
      </p:grp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3915410" y="2055813"/>
            <a:ext cx="13131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Regular"/>
              </a:rPr>
              <a:t>Molecular</a:t>
            </a:r>
          </a:p>
          <a:p>
            <a:r>
              <a:rPr lang="en-US" dirty="0">
                <a:solidFill>
                  <a:srgbClr val="FFFF00"/>
                </a:solidFill>
                <a:latin typeface="Arial Regular"/>
              </a:rPr>
              <a:t>Hydrogen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4138382" y="4672013"/>
            <a:ext cx="86882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Regular"/>
              </a:rPr>
              <a:t>Rock</a:t>
            </a:r>
          </a:p>
          <a:p>
            <a:r>
              <a:rPr lang="en-US" dirty="0">
                <a:solidFill>
                  <a:srgbClr val="FFFF00"/>
                </a:solidFill>
                <a:latin typeface="Arial Regular"/>
              </a:rPr>
              <a:t>&amp; Ice</a:t>
            </a:r>
            <a:br>
              <a:rPr lang="en-US" dirty="0">
                <a:solidFill>
                  <a:srgbClr val="FFFF00"/>
                </a:solidFill>
                <a:latin typeface="Arial Regular"/>
              </a:rPr>
            </a:br>
            <a:r>
              <a:rPr lang="en-US" dirty="0">
                <a:solidFill>
                  <a:srgbClr val="FFFF00"/>
                </a:solidFill>
                <a:latin typeface="Arial Regular"/>
              </a:rPr>
              <a:t>Cores</a:t>
            </a:r>
          </a:p>
        </p:txBody>
      </p:sp>
      <p:sp>
        <p:nvSpPr>
          <p:cNvPr id="177157" name="Line 5"/>
          <p:cNvSpPr>
            <a:spLocks noChangeShapeType="1"/>
          </p:cNvSpPr>
          <p:nvPr/>
        </p:nvSpPr>
        <p:spPr bwMode="auto">
          <a:xfrm flipH="1" flipV="1">
            <a:off x="2181225" y="3860800"/>
            <a:ext cx="1960563" cy="11318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00"/>
              </a:solidFill>
              <a:latin typeface="Arial Regular"/>
            </a:endParaRP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3923626" y="3171825"/>
            <a:ext cx="12967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Regular"/>
              </a:rPr>
              <a:t>Metallic</a:t>
            </a:r>
          </a:p>
          <a:p>
            <a:r>
              <a:rPr lang="en-US" dirty="0">
                <a:solidFill>
                  <a:srgbClr val="FFFF00"/>
                </a:solidFill>
                <a:latin typeface="Arial Regular"/>
              </a:rPr>
              <a:t>Hydrogen</a:t>
            </a:r>
          </a:p>
        </p:txBody>
      </p:sp>
      <p:sp>
        <p:nvSpPr>
          <p:cNvPr id="177161" name="Line 9"/>
          <p:cNvSpPr>
            <a:spLocks noChangeShapeType="1"/>
          </p:cNvSpPr>
          <p:nvPr/>
        </p:nvSpPr>
        <p:spPr bwMode="auto">
          <a:xfrm flipH="1">
            <a:off x="2316163" y="2482850"/>
            <a:ext cx="1539875" cy="1063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00"/>
              </a:solidFill>
              <a:latin typeface="Arial Regular"/>
            </a:endParaRPr>
          </a:p>
        </p:txBody>
      </p:sp>
      <p:sp>
        <p:nvSpPr>
          <p:cNvPr id="177166" name="Line 14"/>
          <p:cNvSpPr>
            <a:spLocks noChangeShapeType="1"/>
          </p:cNvSpPr>
          <p:nvPr/>
        </p:nvSpPr>
        <p:spPr bwMode="auto">
          <a:xfrm flipV="1">
            <a:off x="5048250" y="4046538"/>
            <a:ext cx="2027238" cy="97631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00"/>
              </a:solidFill>
              <a:latin typeface="Arial Regular"/>
            </a:endParaRPr>
          </a:p>
        </p:txBody>
      </p:sp>
      <p:sp>
        <p:nvSpPr>
          <p:cNvPr id="177167" name="Line 15"/>
          <p:cNvSpPr>
            <a:spLocks noChangeShapeType="1"/>
          </p:cNvSpPr>
          <p:nvPr/>
        </p:nvSpPr>
        <p:spPr bwMode="auto">
          <a:xfrm flipH="1" flipV="1">
            <a:off x="2716213" y="3573463"/>
            <a:ext cx="1260475" cy="317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00"/>
              </a:solidFill>
              <a:latin typeface="Arial Regular"/>
            </a:endParaRPr>
          </a:p>
        </p:txBody>
      </p:sp>
      <p:sp>
        <p:nvSpPr>
          <p:cNvPr id="177168" name="Line 16"/>
          <p:cNvSpPr>
            <a:spLocks noChangeShapeType="1"/>
          </p:cNvSpPr>
          <p:nvPr/>
        </p:nvSpPr>
        <p:spPr bwMode="auto">
          <a:xfrm flipV="1">
            <a:off x="5213350" y="3611563"/>
            <a:ext cx="2001838" cy="317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00"/>
              </a:solidFill>
              <a:latin typeface="Arial Regular"/>
            </a:endParaRPr>
          </a:p>
        </p:txBody>
      </p:sp>
      <p:sp>
        <p:nvSpPr>
          <p:cNvPr id="177169" name="Line 17"/>
          <p:cNvSpPr>
            <a:spLocks noChangeShapeType="1"/>
          </p:cNvSpPr>
          <p:nvPr/>
        </p:nvSpPr>
        <p:spPr bwMode="auto">
          <a:xfrm>
            <a:off x="5260975" y="2466975"/>
            <a:ext cx="2162175" cy="5905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00"/>
              </a:solidFill>
              <a:latin typeface="Arial Regular"/>
            </a:endParaRPr>
          </a:p>
        </p:txBody>
      </p:sp>
      <p:sp>
        <p:nvSpPr>
          <p:cNvPr id="177170" name="Text Box 18"/>
          <p:cNvSpPr txBox="1">
            <a:spLocks noChangeArrowheads="1"/>
          </p:cNvSpPr>
          <p:nvPr/>
        </p:nvSpPr>
        <p:spPr bwMode="auto">
          <a:xfrm>
            <a:off x="3828065" y="1538288"/>
            <a:ext cx="14862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Regular"/>
              </a:rPr>
              <a:t>Cloud Tops</a:t>
            </a:r>
          </a:p>
        </p:txBody>
      </p:sp>
      <p:sp>
        <p:nvSpPr>
          <p:cNvPr id="177171" name="Line 19"/>
          <p:cNvSpPr>
            <a:spLocks noChangeShapeType="1"/>
          </p:cNvSpPr>
          <p:nvPr/>
        </p:nvSpPr>
        <p:spPr bwMode="auto">
          <a:xfrm flipH="1">
            <a:off x="2433638" y="1789113"/>
            <a:ext cx="1325562" cy="3762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00"/>
              </a:solidFill>
              <a:latin typeface="Arial Regular"/>
            </a:endParaRPr>
          </a:p>
        </p:txBody>
      </p:sp>
      <p:sp>
        <p:nvSpPr>
          <p:cNvPr id="177172" name="Line 20"/>
          <p:cNvSpPr>
            <a:spLocks noChangeShapeType="1"/>
          </p:cNvSpPr>
          <p:nvPr/>
        </p:nvSpPr>
        <p:spPr bwMode="auto">
          <a:xfrm>
            <a:off x="5424488" y="1773238"/>
            <a:ext cx="1768475" cy="72548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00"/>
              </a:solidFill>
              <a:latin typeface="Arial Regular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E7E29-0322-414C-910F-5106969E302B}"/>
              </a:ext>
            </a:extLst>
          </p:cNvPr>
          <p:cNvSpPr/>
          <p:nvPr/>
        </p:nvSpPr>
        <p:spPr>
          <a:xfrm>
            <a:off x="182880" y="182880"/>
            <a:ext cx="8778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</a:rPr>
              <a:t>Gas giants</a:t>
            </a:r>
            <a:r>
              <a:rPr lang="en-US" sz="2800" dirty="0">
                <a:solidFill>
                  <a:srgbClr val="000000"/>
                </a:solidFill>
              </a:rPr>
              <a:t> like Jupiter &amp; Saturn have deep hydrogen &amp; helium atmospheres, and no solid surfaces.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33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4" name="Picture 6" descr="gas_interio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9" t="16692" r="5966" b="59875"/>
          <a:stretch/>
        </p:blipFill>
        <p:spPr bwMode="auto">
          <a:xfrm>
            <a:off x="182880" y="1457325"/>
            <a:ext cx="8778240" cy="435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1495" name="Text Box 7"/>
          <p:cNvSpPr txBox="1">
            <a:spLocks noChangeArrowheads="1"/>
          </p:cNvSpPr>
          <p:nvPr/>
        </p:nvSpPr>
        <p:spPr bwMode="auto">
          <a:xfrm>
            <a:off x="4109150" y="3168650"/>
            <a:ext cx="9066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Regular"/>
              </a:rPr>
              <a:t>Rocky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Arial Regular"/>
              </a:rPr>
              <a:t>Core</a:t>
            </a:r>
          </a:p>
        </p:txBody>
      </p:sp>
      <p:sp>
        <p:nvSpPr>
          <p:cNvPr id="191496" name="Line 8"/>
          <p:cNvSpPr>
            <a:spLocks noChangeShapeType="1"/>
          </p:cNvSpPr>
          <p:nvPr/>
        </p:nvSpPr>
        <p:spPr bwMode="auto">
          <a:xfrm>
            <a:off x="5046663" y="3582988"/>
            <a:ext cx="1984375" cy="7461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 Regular"/>
            </a:endParaRPr>
          </a:p>
        </p:txBody>
      </p:sp>
      <p:sp>
        <p:nvSpPr>
          <p:cNvPr id="191497" name="Line 9"/>
          <p:cNvSpPr>
            <a:spLocks noChangeShapeType="1"/>
          </p:cNvSpPr>
          <p:nvPr/>
        </p:nvSpPr>
        <p:spPr bwMode="auto">
          <a:xfrm flipH="1">
            <a:off x="2136775" y="3582988"/>
            <a:ext cx="2071688" cy="285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 Regular"/>
            </a:endParaRPr>
          </a:p>
        </p:txBody>
      </p:sp>
      <p:sp>
        <p:nvSpPr>
          <p:cNvPr id="191498" name="Text Box 10"/>
          <p:cNvSpPr txBox="1">
            <a:spLocks noChangeArrowheads="1"/>
          </p:cNvSpPr>
          <p:nvPr/>
        </p:nvSpPr>
        <p:spPr bwMode="auto">
          <a:xfrm>
            <a:off x="3770369" y="4813300"/>
            <a:ext cx="16524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Regular"/>
              </a:rPr>
              <a:t>Slushy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Arial Regular"/>
              </a:rPr>
              <a:t>“</a:t>
            </a:r>
            <a:r>
              <a:rPr lang="en-US" dirty="0" err="1">
                <a:solidFill>
                  <a:srgbClr val="FFFF00"/>
                </a:solidFill>
                <a:latin typeface="Arial Regular"/>
              </a:rPr>
              <a:t>Ice”Mantles</a:t>
            </a:r>
            <a:endParaRPr lang="en-US" dirty="0">
              <a:solidFill>
                <a:srgbClr val="FFFF00"/>
              </a:solidFill>
              <a:latin typeface="Arial Regular"/>
            </a:endParaRPr>
          </a:p>
        </p:txBody>
      </p:sp>
      <p:sp>
        <p:nvSpPr>
          <p:cNvPr id="191499" name="Line 11"/>
          <p:cNvSpPr>
            <a:spLocks noChangeShapeType="1"/>
          </p:cNvSpPr>
          <p:nvPr/>
        </p:nvSpPr>
        <p:spPr bwMode="auto">
          <a:xfrm flipV="1">
            <a:off x="5229225" y="4308475"/>
            <a:ext cx="2057400" cy="8905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 Regular"/>
            </a:endParaRPr>
          </a:p>
        </p:txBody>
      </p:sp>
      <p:sp>
        <p:nvSpPr>
          <p:cNvPr id="191500" name="Line 12"/>
          <p:cNvSpPr>
            <a:spLocks noChangeShapeType="1"/>
          </p:cNvSpPr>
          <p:nvPr/>
        </p:nvSpPr>
        <p:spPr bwMode="auto">
          <a:xfrm flipH="1" flipV="1">
            <a:off x="2409825" y="4379913"/>
            <a:ext cx="1504950" cy="7683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 Regular"/>
            </a:endParaRPr>
          </a:p>
        </p:txBody>
      </p:sp>
      <p:sp>
        <p:nvSpPr>
          <p:cNvPr id="191501" name="Text Box 13"/>
          <p:cNvSpPr txBox="1">
            <a:spLocks noChangeArrowheads="1"/>
          </p:cNvSpPr>
          <p:nvPr/>
        </p:nvSpPr>
        <p:spPr bwMode="auto">
          <a:xfrm>
            <a:off x="3985260" y="1965325"/>
            <a:ext cx="13131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Regular"/>
              </a:rPr>
              <a:t>Molecular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Arial Regular"/>
              </a:rPr>
              <a:t>Hydrogen</a:t>
            </a:r>
          </a:p>
        </p:txBody>
      </p:sp>
      <p:sp>
        <p:nvSpPr>
          <p:cNvPr id="191502" name="Line 14"/>
          <p:cNvSpPr>
            <a:spLocks noChangeShapeType="1"/>
          </p:cNvSpPr>
          <p:nvPr/>
        </p:nvSpPr>
        <p:spPr bwMode="auto">
          <a:xfrm flipH="1">
            <a:off x="2640013" y="2379663"/>
            <a:ext cx="1414462" cy="1111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 Regular"/>
            </a:endParaRPr>
          </a:p>
        </p:txBody>
      </p:sp>
      <p:sp>
        <p:nvSpPr>
          <p:cNvPr id="191503" name="Line 15"/>
          <p:cNvSpPr>
            <a:spLocks noChangeShapeType="1"/>
          </p:cNvSpPr>
          <p:nvPr/>
        </p:nvSpPr>
        <p:spPr bwMode="auto">
          <a:xfrm flipV="1">
            <a:off x="5243513" y="2387600"/>
            <a:ext cx="2006600" cy="79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 Regular"/>
            </a:endParaRPr>
          </a:p>
        </p:txBody>
      </p:sp>
      <p:sp>
        <p:nvSpPr>
          <p:cNvPr id="191504" name="Text Box 16"/>
          <p:cNvSpPr txBox="1">
            <a:spLocks noChangeArrowheads="1"/>
          </p:cNvSpPr>
          <p:nvPr/>
        </p:nvSpPr>
        <p:spPr bwMode="auto">
          <a:xfrm>
            <a:off x="1495453" y="5410200"/>
            <a:ext cx="10064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Arial Regular"/>
              </a:rPr>
              <a:t>Uranus</a:t>
            </a:r>
          </a:p>
        </p:txBody>
      </p:sp>
      <p:sp>
        <p:nvSpPr>
          <p:cNvPr id="191505" name="Text Box 17"/>
          <p:cNvSpPr txBox="1">
            <a:spLocks noChangeArrowheads="1"/>
          </p:cNvSpPr>
          <p:nvPr/>
        </p:nvSpPr>
        <p:spPr bwMode="auto">
          <a:xfrm>
            <a:off x="6345367" y="5408613"/>
            <a:ext cx="11633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Arial Regular"/>
              </a:rPr>
              <a:t>Neptune</a:t>
            </a:r>
          </a:p>
        </p:txBody>
      </p:sp>
      <p:pic>
        <p:nvPicPr>
          <p:cNvPr id="191493" name="Picture 5" descr="Earth_NA_512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3942113"/>
            <a:ext cx="917575" cy="917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D5E78E-5024-9141-B6BE-24E64CD5151D}"/>
              </a:ext>
            </a:extLst>
          </p:cNvPr>
          <p:cNvSpPr/>
          <p:nvPr/>
        </p:nvSpPr>
        <p:spPr>
          <a:xfrm>
            <a:off x="182880" y="182880"/>
            <a:ext cx="8778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</a:rPr>
              <a:t>Ice Giants</a:t>
            </a:r>
            <a:r>
              <a:rPr lang="en-US" sz="2800" dirty="0"/>
              <a:t> like Uranus &amp; Neptune have thin hydrogen atmosphere over mantles of H</a:t>
            </a:r>
            <a:r>
              <a:rPr lang="en-US" sz="2800" baseline="-25000" dirty="0"/>
              <a:t>2</a:t>
            </a:r>
            <a:r>
              <a:rPr lang="en-US" sz="2800" dirty="0"/>
              <a:t>O, NH</a:t>
            </a:r>
            <a:r>
              <a:rPr lang="en-US" sz="2800" baseline="-25000" dirty="0"/>
              <a:t>3</a:t>
            </a:r>
            <a:r>
              <a:rPr lang="en-US" sz="2800" dirty="0"/>
              <a:t>, and CH</a:t>
            </a:r>
            <a:r>
              <a:rPr lang="en-US" sz="2800" baseline="-25000" dirty="0"/>
              <a:t>4</a:t>
            </a:r>
            <a:r>
              <a:rPr lang="en-US" sz="2800" dirty="0"/>
              <a:t> ices.</a:t>
            </a:r>
          </a:p>
        </p:txBody>
      </p:sp>
    </p:spTree>
    <p:extLst>
      <p:ext uri="{BB962C8B-B14F-4D97-AF65-F5344CB8AC3E}">
        <p14:creationId xmlns:p14="http://schemas.microsoft.com/office/powerpoint/2010/main" val="9448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6" name="Text Box 8"/>
          <p:cNvSpPr txBox="1">
            <a:spLocks noChangeArrowheads="1"/>
          </p:cNvSpPr>
          <p:nvPr/>
        </p:nvSpPr>
        <p:spPr bwMode="auto">
          <a:xfrm>
            <a:off x="1729118" y="1354446"/>
            <a:ext cx="32880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</a:rPr>
              <a:t>A Source of Energy</a:t>
            </a:r>
          </a:p>
        </p:txBody>
      </p:sp>
      <p:pic>
        <p:nvPicPr>
          <p:cNvPr id="232457" name="Picture 9" descr="11-bright-bright-sun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0"/>
          <a:stretch>
            <a:fillRect/>
          </a:stretch>
        </p:blipFill>
        <p:spPr bwMode="auto">
          <a:xfrm>
            <a:off x="274320" y="930256"/>
            <a:ext cx="1438158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1520919" y="2822497"/>
            <a:ext cx="33570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</a:rPr>
              <a:t>Complex Chemistry</a:t>
            </a:r>
          </a:p>
        </p:txBody>
      </p:sp>
      <p:pic>
        <p:nvPicPr>
          <p:cNvPr id="232458" name="Picture 10" descr="AminoAcidb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04" y="2305025"/>
            <a:ext cx="1927087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4" name="Text Box 6"/>
          <p:cNvSpPr txBox="1">
            <a:spLocks noChangeArrowheads="1"/>
          </p:cNvSpPr>
          <p:nvPr/>
        </p:nvSpPr>
        <p:spPr bwMode="auto">
          <a:xfrm>
            <a:off x="1294973" y="5799593"/>
            <a:ext cx="53257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</a:rPr>
              <a:t>Protection from harmful UV light</a:t>
            </a:r>
          </a:p>
        </p:txBody>
      </p:sp>
      <p:pic>
        <p:nvPicPr>
          <p:cNvPr id="232459" name="Picture 11" descr="OzoneHo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16" y="537540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60" name="Text Box 12"/>
          <p:cNvSpPr txBox="1">
            <a:spLocks noChangeArrowheads="1"/>
          </p:cNvSpPr>
          <p:nvPr/>
        </p:nvSpPr>
        <p:spPr bwMode="auto">
          <a:xfrm>
            <a:off x="1729118" y="4347512"/>
            <a:ext cx="4221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</a:rPr>
              <a:t>A Liquid Solvent Medium</a:t>
            </a:r>
          </a:p>
        </p:txBody>
      </p:sp>
      <p:pic>
        <p:nvPicPr>
          <p:cNvPr id="232461" name="Picture 13" descr="800px-Water_droplet_blue_bg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20125"/>
          <a:stretch>
            <a:fillRect/>
          </a:stretch>
        </p:blipFill>
        <p:spPr bwMode="auto">
          <a:xfrm>
            <a:off x="274320" y="3923322"/>
            <a:ext cx="1383486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" y="182880"/>
            <a:ext cx="634510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latin typeface="Arial Regular"/>
              </a:rPr>
              <a:t>All life has a few bare necessities:</a:t>
            </a:r>
          </a:p>
        </p:txBody>
      </p:sp>
    </p:spTree>
    <p:extLst>
      <p:ext uri="{BB962C8B-B14F-4D97-AF65-F5344CB8AC3E}">
        <p14:creationId xmlns:p14="http://schemas.microsoft.com/office/powerpoint/2010/main" val="10875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portunit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0" t="32775" r="1024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90158" y="421022"/>
            <a:ext cx="7363685" cy="64633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3600" dirty="0">
                <a:solidFill>
                  <a:schemeClr val="bg1"/>
                </a:solidFill>
                <a:latin typeface="Arial Regular"/>
                <a:ea typeface="Helvetica Neue"/>
                <a:cs typeface="Helvetica Neue"/>
              </a:rPr>
              <a:t>Mars today is a cold desert planet,</a:t>
            </a:r>
            <a:endParaRPr lang="en-US" sz="36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7897" y="5902446"/>
            <a:ext cx="79882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dirty="0">
                <a:solidFill>
                  <a:schemeClr val="accent2"/>
                </a:solidFill>
                <a:latin typeface="Arial Regular"/>
                <a:ea typeface="Helvetica Neue"/>
                <a:cs typeface="Helvetica Neue"/>
              </a:rPr>
              <a:t>but in the distant past it was warmer and wetter.</a:t>
            </a:r>
            <a:endParaRPr lang="en-US" sz="2800" dirty="0">
              <a:solidFill>
                <a:schemeClr val="accent2"/>
              </a:solidFill>
              <a:latin typeface="Arial Regular"/>
              <a:cs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471177" y="6488966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  <a:latin typeface="Arial Regular"/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411488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riosity-selfie-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9" b="5042"/>
          <a:stretch/>
        </p:blipFill>
        <p:spPr>
          <a:xfrm>
            <a:off x="3792699" y="844082"/>
            <a:ext cx="5275087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4 I'm a Martia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1290" y="5070893"/>
            <a:ext cx="2141553" cy="13470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79" y="182880"/>
            <a:ext cx="878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While our robotic rovers have found evidence of past</a:t>
            </a:r>
            <a:b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liquid water on Mars,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0" y="2743200"/>
            <a:ext cx="33392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as yet there is no</a:t>
            </a:r>
            <a:b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evidence for simple</a:t>
            </a:r>
            <a:b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life past or present.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2020" y="5611297"/>
            <a:ext cx="2750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Sorry, Marvin</a:t>
            </a:r>
            <a:r>
              <a:rPr lang="is-IS" sz="2800" dirty="0">
                <a:solidFill>
                  <a:schemeClr val="bg1"/>
                </a:solidFill>
                <a:latin typeface="Arial Regular"/>
                <a:cs typeface="Helvetica Neue"/>
              </a:rPr>
              <a:t>…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5863" y="6409709"/>
            <a:ext cx="2472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  <a:latin typeface="Arial Regular"/>
              </a:rPr>
              <a:t>NASA &amp; Warner Brothers</a:t>
            </a:r>
          </a:p>
        </p:txBody>
      </p:sp>
    </p:spTree>
    <p:extLst>
      <p:ext uri="{BB962C8B-B14F-4D97-AF65-F5344CB8AC3E}">
        <p14:creationId xmlns:p14="http://schemas.microsoft.com/office/powerpoint/2010/main" val="93922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283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opa-Study182_Keck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/>
          <a:stretch/>
        </p:blipFill>
        <p:spPr>
          <a:xfrm>
            <a:off x="4287520" y="0"/>
            <a:ext cx="48564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" y="182880"/>
            <a:ext cx="389561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Jupiter’s moon </a:t>
            </a:r>
            <a:r>
              <a:rPr lang="en-US" sz="2800" dirty="0">
                <a:solidFill>
                  <a:schemeClr val="accent1"/>
                </a:solidFill>
                <a:latin typeface="Arial Regular"/>
                <a:cs typeface="Helvetica Neue"/>
              </a:rPr>
              <a:t>Europa</a:t>
            </a:r>
            <a:b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has a </a:t>
            </a:r>
            <a:r>
              <a:rPr lang="en-US" sz="2800" dirty="0">
                <a:solidFill>
                  <a:srgbClr val="BB0000"/>
                </a:solidFill>
                <a:latin typeface="Arial Regular"/>
                <a:cs typeface="Helvetica Neue"/>
              </a:rPr>
              <a:t>tidally-heated</a:t>
            </a: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ocean of </a:t>
            </a:r>
            <a:r>
              <a:rPr lang="en-US" sz="2800" dirty="0">
                <a:solidFill>
                  <a:schemeClr val="accent1"/>
                </a:solidFill>
                <a:latin typeface="Arial Regular"/>
                <a:cs typeface="Helvetica Neue"/>
              </a:rPr>
              <a:t>liquid water</a:t>
            </a:r>
            <a:br>
              <a:rPr lang="en-US" sz="2800" dirty="0">
                <a:solidFill>
                  <a:schemeClr val="accent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beneath its icy surface.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" y="3809256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Has life arisen there?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" y="6142971"/>
            <a:ext cx="3463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We don’t know yet...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3092" y="6519446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  <a:latin typeface="Arial Regular"/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6201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celadus_pia190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494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201177" y="6318269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  <a:latin typeface="Arial Regular"/>
              </a:rPr>
              <a:t>NASA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" y="182880"/>
            <a:ext cx="8778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FFFFFF"/>
                </a:solidFill>
                <a:latin typeface="Arial Regular"/>
                <a:cs typeface="Helvetica Neue"/>
              </a:rPr>
              <a:t>Saturn’s moon </a:t>
            </a:r>
            <a:r>
              <a:rPr lang="en-US" sz="2800" dirty="0" err="1">
                <a:solidFill>
                  <a:schemeClr val="accent2"/>
                </a:solidFill>
                <a:latin typeface="Arial Regular"/>
                <a:cs typeface="Helvetica Neue"/>
              </a:rPr>
              <a:t>Enceladus</a:t>
            </a:r>
            <a:r>
              <a:rPr lang="en-US" sz="2800" dirty="0">
                <a:solidFill>
                  <a:schemeClr val="accent2"/>
                </a:solidFill>
                <a:latin typeface="Arial Regular"/>
                <a:cs typeface="Helvetica Neue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Arial Regular"/>
                <a:cs typeface="Helvetica Neue"/>
              </a:rPr>
              <a:t>has a tidally-heated ocean of </a:t>
            </a:r>
            <a:r>
              <a:rPr lang="en-US" sz="2800" dirty="0">
                <a:solidFill>
                  <a:schemeClr val="accent6"/>
                </a:solidFill>
                <a:latin typeface="Arial Regular"/>
                <a:cs typeface="Helvetica Neue"/>
              </a:rPr>
              <a:t>liquid water </a:t>
            </a:r>
            <a:r>
              <a:rPr lang="en-US" sz="2800" dirty="0">
                <a:solidFill>
                  <a:srgbClr val="FFFFFF"/>
                </a:solidFill>
                <a:latin typeface="Arial Regular"/>
                <a:cs typeface="Helvetica Neue"/>
              </a:rPr>
              <a:t>beneath its icy surface.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" y="1464970"/>
            <a:ext cx="3268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Arial Regular"/>
                <a:cs typeface="Helvetica Neue"/>
              </a:rPr>
              <a:t>Has life arisen there?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7790" y="2045873"/>
            <a:ext cx="3055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accent2"/>
                </a:solidFill>
                <a:latin typeface="Arial Regular"/>
                <a:cs typeface="Helvetica Neue"/>
              </a:rPr>
              <a:t>We don’t know yet</a:t>
            </a:r>
            <a:r>
              <a:rPr lang="is-IS" sz="2400" dirty="0">
                <a:solidFill>
                  <a:schemeClr val="accent2"/>
                </a:solidFill>
                <a:latin typeface="Arial Regular"/>
                <a:cs typeface="Helvetica Neue"/>
              </a:rPr>
              <a:t>…</a:t>
            </a:r>
            <a:endParaRPr lang="en-US" sz="2400" dirty="0">
              <a:solidFill>
                <a:schemeClr val="accent2"/>
              </a:solidFill>
              <a:latin typeface="Arial Regular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386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9" y="0"/>
            <a:ext cx="83761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2573" y="5148943"/>
            <a:ext cx="57855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2"/>
                </a:solidFill>
                <a:latin typeface="Arial Regular"/>
                <a:cs typeface="Helvetica Neue"/>
              </a:rPr>
              <a:t>Saturn’s giant moon </a:t>
            </a:r>
            <a:r>
              <a:rPr lang="en-US" sz="2800" dirty="0">
                <a:solidFill>
                  <a:schemeClr val="accent2"/>
                </a:solidFill>
                <a:latin typeface="Arial Regular"/>
                <a:cs typeface="Helvetica Neue"/>
              </a:rPr>
              <a:t>Titan</a:t>
            </a:r>
            <a:r>
              <a:rPr lang="en-US" sz="2800" dirty="0">
                <a:solidFill>
                  <a:schemeClr val="bg2"/>
                </a:solidFill>
                <a:latin typeface="Arial Regular"/>
                <a:cs typeface="Helvetica Neue"/>
              </a:rPr>
              <a:t> has a</a:t>
            </a:r>
            <a:br>
              <a:rPr lang="en-US" sz="2800" dirty="0">
                <a:solidFill>
                  <a:schemeClr val="bg2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2"/>
                </a:solidFill>
                <a:latin typeface="Arial Regular"/>
                <a:cs typeface="Helvetica Neue"/>
              </a:rPr>
              <a:t>heavy nitrogen atmosphere and</a:t>
            </a:r>
            <a:br>
              <a:rPr lang="en-US" sz="2800" dirty="0">
                <a:solidFill>
                  <a:schemeClr val="bg2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2"/>
                </a:solidFill>
                <a:latin typeface="Arial Regular"/>
                <a:cs typeface="Helvetica Neue"/>
              </a:rPr>
              <a:t>seas of </a:t>
            </a:r>
            <a:r>
              <a:rPr lang="en-US" sz="2800" dirty="0">
                <a:solidFill>
                  <a:schemeClr val="accent6"/>
                </a:solidFill>
                <a:latin typeface="Arial Regular"/>
                <a:cs typeface="Helvetica Neue"/>
              </a:rPr>
              <a:t>liquid methane </a:t>
            </a:r>
            <a:r>
              <a:rPr lang="en-US" sz="2800" dirty="0">
                <a:solidFill>
                  <a:schemeClr val="bg2"/>
                </a:solidFill>
                <a:latin typeface="Arial Regular"/>
                <a:cs typeface="Helvetica Neue"/>
              </a:rPr>
              <a:t>and </a:t>
            </a:r>
            <a:r>
              <a:rPr lang="en-US" sz="2800" dirty="0">
                <a:solidFill>
                  <a:srgbClr val="00FFFF"/>
                </a:solidFill>
                <a:latin typeface="Arial Regular"/>
                <a:cs typeface="Helvetica Neue"/>
              </a:rPr>
              <a:t>ethane</a:t>
            </a:r>
            <a:r>
              <a:rPr lang="en-US" sz="2800" dirty="0">
                <a:solidFill>
                  <a:schemeClr val="bg2"/>
                </a:solidFill>
                <a:latin typeface="Arial Regular"/>
                <a:cs typeface="Helvetica Neue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201177" y="6318269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  <a:latin typeface="Arial Regular"/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11280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467855" y="1362834"/>
            <a:ext cx="5277836" cy="52778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 Regular"/>
            </a:endParaRPr>
          </a:p>
        </p:txBody>
      </p:sp>
      <p:pic>
        <p:nvPicPr>
          <p:cNvPr id="391178" name="Picture 10" descr="innersolsy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4" t="3436" r="21725" b="6670"/>
          <a:stretch>
            <a:fillRect/>
          </a:stretch>
        </p:blipFill>
        <p:spPr bwMode="auto">
          <a:xfrm>
            <a:off x="3820773" y="1739565"/>
            <a:ext cx="4572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0" name="AutoShape 2"/>
          <p:cNvSpPr>
            <a:spLocks noChangeAspect="1" noChangeArrowheads="1"/>
          </p:cNvSpPr>
          <p:nvPr/>
        </p:nvSpPr>
        <p:spPr bwMode="auto">
          <a:xfrm>
            <a:off x="3897313" y="1710051"/>
            <a:ext cx="4735512" cy="4735512"/>
          </a:xfrm>
          <a:custGeom>
            <a:avLst/>
            <a:gdLst>
              <a:gd name="G0" fmla="+- 5452 0 0"/>
              <a:gd name="G1" fmla="+- 21600 0 5452"/>
              <a:gd name="G2" fmla="+- 21600 0 5452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52" y="10800"/>
                </a:moveTo>
                <a:cubicBezTo>
                  <a:pt x="5452" y="13754"/>
                  <a:pt x="7846" y="16148"/>
                  <a:pt x="10800" y="16148"/>
                </a:cubicBezTo>
                <a:cubicBezTo>
                  <a:pt x="13754" y="16148"/>
                  <a:pt x="16148" y="13754"/>
                  <a:pt x="16148" y="10800"/>
                </a:cubicBezTo>
                <a:cubicBezTo>
                  <a:pt x="16148" y="7846"/>
                  <a:pt x="13754" y="5452"/>
                  <a:pt x="10800" y="5452"/>
                </a:cubicBezTo>
                <a:cubicBezTo>
                  <a:pt x="7846" y="5452"/>
                  <a:pt x="5452" y="7846"/>
                  <a:pt x="5452" y="10800"/>
                </a:cubicBezTo>
                <a:close/>
              </a:path>
            </a:pathLst>
          </a:custGeom>
          <a:solidFill>
            <a:srgbClr val="00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391173" name="AutoShape 5"/>
          <p:cNvSpPr>
            <a:spLocks noChangeAspect="1" noChangeArrowheads="1"/>
          </p:cNvSpPr>
          <p:nvPr/>
        </p:nvSpPr>
        <p:spPr bwMode="auto">
          <a:xfrm>
            <a:off x="4313238" y="2122801"/>
            <a:ext cx="3903662" cy="3903662"/>
          </a:xfrm>
          <a:custGeom>
            <a:avLst/>
            <a:gdLst>
              <a:gd name="G0" fmla="+- 3478 0 0"/>
              <a:gd name="G1" fmla="+- 21600 0 3478"/>
              <a:gd name="G2" fmla="+- 21600 0 347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478" y="10800"/>
                </a:moveTo>
                <a:cubicBezTo>
                  <a:pt x="3478" y="14844"/>
                  <a:pt x="6756" y="18122"/>
                  <a:pt x="10800" y="18122"/>
                </a:cubicBezTo>
                <a:cubicBezTo>
                  <a:pt x="14844" y="18122"/>
                  <a:pt x="18122" y="14844"/>
                  <a:pt x="18122" y="10800"/>
                </a:cubicBezTo>
                <a:cubicBezTo>
                  <a:pt x="18122" y="6756"/>
                  <a:pt x="14844" y="3478"/>
                  <a:pt x="10800" y="3478"/>
                </a:cubicBezTo>
                <a:cubicBezTo>
                  <a:pt x="6756" y="3478"/>
                  <a:pt x="3478" y="6756"/>
                  <a:pt x="3478" y="10800"/>
                </a:cubicBez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5776774" y="1541776"/>
            <a:ext cx="7019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Arial Regular"/>
              </a:rPr>
              <a:t>Mars</a:t>
            </a:r>
          </a:p>
        </p:txBody>
      </p:sp>
      <p:sp>
        <p:nvSpPr>
          <p:cNvPr id="391175" name="Text Box 7"/>
          <p:cNvSpPr txBox="1">
            <a:spLocks noChangeArrowheads="1"/>
          </p:cNvSpPr>
          <p:nvPr/>
        </p:nvSpPr>
        <p:spPr bwMode="auto">
          <a:xfrm>
            <a:off x="5948363" y="2367276"/>
            <a:ext cx="73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Arial Regular"/>
              </a:rPr>
              <a:t>Earth</a:t>
            </a:r>
          </a:p>
        </p:txBody>
      </p:sp>
      <p:sp>
        <p:nvSpPr>
          <p:cNvPr id="391176" name="Text Box 8"/>
          <p:cNvSpPr txBox="1">
            <a:spLocks noChangeArrowheads="1"/>
          </p:cNvSpPr>
          <p:nvPr/>
        </p:nvSpPr>
        <p:spPr bwMode="auto">
          <a:xfrm>
            <a:off x="5894388" y="3059426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Arial Regular"/>
              </a:rPr>
              <a:t>Venus</a:t>
            </a:r>
          </a:p>
        </p:txBody>
      </p:sp>
      <p:sp>
        <p:nvSpPr>
          <p:cNvPr id="391177" name="Text Box 9"/>
          <p:cNvSpPr txBox="1">
            <a:spLocks noChangeArrowheads="1"/>
          </p:cNvSpPr>
          <p:nvPr/>
        </p:nvSpPr>
        <p:spPr bwMode="auto">
          <a:xfrm>
            <a:off x="5737638" y="4621526"/>
            <a:ext cx="1031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Arial Regular"/>
              </a:rPr>
              <a:t>Mercury</a:t>
            </a:r>
          </a:p>
        </p:txBody>
      </p:sp>
      <p:sp>
        <p:nvSpPr>
          <p:cNvPr id="391180" name="Text Box 12"/>
          <p:cNvSpPr txBox="1">
            <a:spLocks noChangeArrowheads="1"/>
          </p:cNvSpPr>
          <p:nvPr/>
        </p:nvSpPr>
        <p:spPr bwMode="auto">
          <a:xfrm>
            <a:off x="542740" y="1992703"/>
            <a:ext cx="26957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rgbClr val="008000"/>
                </a:solidFill>
                <a:latin typeface="Arial Regular"/>
              </a:rPr>
              <a:t>Conservative</a:t>
            </a:r>
            <a:r>
              <a:rPr lang="en-US" sz="2800" dirty="0">
                <a:solidFill>
                  <a:schemeClr val="bg1"/>
                </a:solidFill>
                <a:latin typeface="Arial Regular"/>
              </a:rPr>
              <a:t>:</a:t>
            </a:r>
          </a:p>
          <a:p>
            <a:r>
              <a:rPr lang="en-US" sz="2400" dirty="0">
                <a:solidFill>
                  <a:schemeClr val="bg1"/>
                </a:solidFill>
                <a:latin typeface="Arial Regular"/>
              </a:rPr>
              <a:t>    </a:t>
            </a:r>
            <a:r>
              <a:rPr lang="en-US" sz="2800" dirty="0">
                <a:solidFill>
                  <a:schemeClr val="bg1"/>
                </a:solidFill>
                <a:latin typeface="Arial Regular"/>
              </a:rPr>
              <a:t>0.95 – 1.4 AU</a:t>
            </a:r>
          </a:p>
        </p:txBody>
      </p:sp>
      <p:sp>
        <p:nvSpPr>
          <p:cNvPr id="391181" name="Text Box 13"/>
          <p:cNvSpPr txBox="1">
            <a:spLocks noChangeArrowheads="1"/>
          </p:cNvSpPr>
          <p:nvPr/>
        </p:nvSpPr>
        <p:spPr bwMode="auto">
          <a:xfrm>
            <a:off x="536300" y="4934484"/>
            <a:ext cx="26101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rgbClr val="00FF00"/>
                </a:solidFill>
                <a:latin typeface="Arial Regular"/>
              </a:rPr>
              <a:t>Optimistic:</a:t>
            </a:r>
          </a:p>
          <a:p>
            <a:r>
              <a:rPr lang="en-US" sz="2400" dirty="0">
                <a:solidFill>
                  <a:schemeClr val="bg1"/>
                </a:solidFill>
                <a:latin typeface="Arial Regular"/>
              </a:rPr>
              <a:t>   </a:t>
            </a:r>
            <a:r>
              <a:rPr lang="en-US" sz="2800" dirty="0">
                <a:solidFill>
                  <a:schemeClr val="bg1"/>
                </a:solidFill>
                <a:latin typeface="Arial Regular"/>
              </a:rPr>
              <a:t>0.84 – 1.7 AU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880" y="182880"/>
            <a:ext cx="877824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The </a:t>
            </a:r>
            <a:r>
              <a:rPr lang="en-US" sz="2800" dirty="0">
                <a:solidFill>
                  <a:srgbClr val="008000"/>
                </a:solidFill>
                <a:latin typeface="Arial Regular"/>
                <a:ea typeface="Helvetica Neue"/>
                <a:cs typeface="Helvetica Neue"/>
              </a:rPr>
              <a:t>Habitable Zone 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is where conditions are "just right”</a:t>
            </a:r>
            <a:b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</a:b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for stable liquid water on the surface of an Earth-like</a:t>
            </a:r>
            <a:b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</a:b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planet</a:t>
            </a:r>
            <a:r>
              <a:rPr lang="en-US" sz="2800" dirty="0">
                <a:latin typeface="Arial Regula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9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ketori_Monogatari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7" y="1255027"/>
            <a:ext cx="4125477" cy="2732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87781" y="3972462"/>
            <a:ext cx="395956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err="1">
                <a:latin typeface="Arial Regular"/>
              </a:rPr>
              <a:t>Taketori</a:t>
            </a:r>
            <a:r>
              <a:rPr lang="en-US" sz="1600" dirty="0">
                <a:latin typeface="Arial Regular"/>
              </a:rPr>
              <a:t> </a:t>
            </a:r>
            <a:r>
              <a:rPr lang="en-US" sz="1600" dirty="0" err="1">
                <a:latin typeface="Arial Regular"/>
              </a:rPr>
              <a:t>Monogatari</a:t>
            </a:r>
            <a:r>
              <a:rPr lang="en-US" sz="1600" dirty="0">
                <a:latin typeface="Arial Regular"/>
              </a:rPr>
              <a:t> </a:t>
            </a:r>
            <a:r>
              <a:rPr lang="ja-JP" altLang="en-US" sz="1600" dirty="0">
                <a:latin typeface="Arial Regular"/>
              </a:rPr>
              <a:t>竹取物語</a:t>
            </a:r>
            <a:br>
              <a:rPr lang="en-US" altLang="ja-JP" sz="1600" dirty="0">
                <a:latin typeface="Arial Regular"/>
              </a:rPr>
            </a:br>
            <a:r>
              <a:rPr lang="en-US" sz="1600" dirty="0">
                <a:latin typeface="Arial Regular"/>
              </a:rPr>
              <a:t>(Tale of the Bamboo Cutter) 10</a:t>
            </a:r>
            <a:r>
              <a:rPr lang="en-US" sz="1600" baseline="30000" dirty="0">
                <a:latin typeface="Arial Regular"/>
              </a:rPr>
              <a:t>th</a:t>
            </a:r>
            <a:r>
              <a:rPr lang="en-US" sz="1600" dirty="0">
                <a:latin typeface="Arial Regular"/>
              </a:rPr>
              <a:t> c. Japan</a:t>
            </a:r>
          </a:p>
        </p:txBody>
      </p:sp>
      <p:pic>
        <p:nvPicPr>
          <p:cNvPr id="4" name="Picture 5" descr="War-of-the-worlds-trip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497" y="1251023"/>
            <a:ext cx="3816350" cy="4822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208006" y="6064323"/>
            <a:ext cx="359333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 Regular"/>
              </a:rPr>
              <a:t>H.G. Wells, War of the Worlds</a:t>
            </a:r>
          </a:p>
          <a:p>
            <a:pPr algn="ctr"/>
            <a:r>
              <a:rPr lang="en-US" sz="1600" dirty="0">
                <a:latin typeface="Arial Regular"/>
              </a:rPr>
              <a:t>illustration by Henrique </a:t>
            </a:r>
            <a:r>
              <a:rPr lang="en-US" sz="1600" dirty="0" err="1">
                <a:latin typeface="Arial Regular"/>
              </a:rPr>
              <a:t>Corr</a:t>
            </a:r>
            <a:r>
              <a:rPr lang="en-US" sz="1600" dirty="0" err="1">
                <a:latin typeface="Arial Regular"/>
                <a:cs typeface="Helvetica Neue"/>
              </a:rPr>
              <a:t>é</a:t>
            </a:r>
            <a:r>
              <a:rPr lang="en-US" sz="1600" dirty="0" err="1">
                <a:latin typeface="Arial Regular"/>
              </a:rPr>
              <a:t>a</a:t>
            </a:r>
            <a:r>
              <a:rPr lang="en-US" sz="1600" dirty="0">
                <a:latin typeface="Arial Regular"/>
              </a:rPr>
              <a:t> (1906)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" y="139680"/>
            <a:ext cx="877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atin typeface="Arial Regular"/>
              </a:rPr>
              <a:t>We have long speculated about the possibility of life on other worlds.</a:t>
            </a:r>
            <a:endParaRPr lang="en-US" sz="32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pic>
        <p:nvPicPr>
          <p:cNvPr id="7" name="Picture 6" descr="e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662" y="4680132"/>
            <a:ext cx="3289133" cy="205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3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04" y="914400"/>
            <a:ext cx="4780413" cy="5943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2877" y="182880"/>
            <a:ext cx="8762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85% of all stars in the universe, including the Sun, are</a:t>
            </a:r>
            <a:b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accent1"/>
                </a:solidFill>
                <a:latin typeface="Arial Regular"/>
                <a:cs typeface="Helvetica Neue"/>
              </a:rPr>
              <a:t>main sequence stars</a:t>
            </a: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,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209336" y="1868507"/>
            <a:ext cx="3638189" cy="4653891"/>
            <a:chOff x="5446713" y="1260814"/>
            <a:chExt cx="3638189" cy="4653891"/>
          </a:xfrm>
        </p:grpSpPr>
        <p:sp>
          <p:nvSpPr>
            <p:cNvPr id="24" name="Line 9"/>
            <p:cNvSpPr>
              <a:spLocks noChangeShapeType="1"/>
            </p:cNvSpPr>
            <p:nvPr/>
          </p:nvSpPr>
          <p:spPr bwMode="auto">
            <a:xfrm>
              <a:off x="5446713" y="2134735"/>
              <a:ext cx="3545486" cy="3779970"/>
            </a:xfrm>
            <a:prstGeom prst="line">
              <a:avLst/>
            </a:prstGeom>
            <a:noFill/>
            <a:ln w="28575" cap="rnd">
              <a:solidFill>
                <a:schemeClr val="hlink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 Regular"/>
              </a:endParaRPr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>
              <a:off x="5552915" y="1260814"/>
              <a:ext cx="3531987" cy="3736091"/>
            </a:xfrm>
            <a:prstGeom prst="line">
              <a:avLst/>
            </a:prstGeom>
            <a:noFill/>
            <a:ln w="28575" cap="rnd">
              <a:solidFill>
                <a:schemeClr val="hlink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 Regular"/>
              </a:endParaRPr>
            </a:p>
          </p:txBody>
        </p:sp>
        <p:sp>
          <p:nvSpPr>
            <p:cNvPr id="26" name="Rectangle 1190"/>
            <p:cNvSpPr>
              <a:spLocks noChangeArrowheads="1"/>
            </p:cNvSpPr>
            <p:nvPr/>
          </p:nvSpPr>
          <p:spPr bwMode="auto">
            <a:xfrm rot="2820000">
              <a:off x="6419453" y="4310560"/>
              <a:ext cx="1968488" cy="40075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altLang="en-US" dirty="0">
                  <a:solidFill>
                    <a:srgbClr val="BB0000"/>
                  </a:solidFill>
                  <a:latin typeface="Arial Regular"/>
                </a:rPr>
                <a:t>Main Sequence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82880" y="4912100"/>
            <a:ext cx="41059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They are powered by </a:t>
            </a:r>
            <a:r>
              <a:rPr lang="en-US" sz="2800" dirty="0">
                <a:solidFill>
                  <a:srgbClr val="BB0000"/>
                </a:solidFill>
                <a:latin typeface="Arial Regular"/>
                <a:cs typeface="Helvetica Neue"/>
              </a:rPr>
              <a:t>fusion</a:t>
            </a: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 of hydrogen into helium. </a:t>
            </a:r>
          </a:p>
        </p:txBody>
      </p:sp>
    </p:spTree>
    <p:extLst>
      <p:ext uri="{BB962C8B-B14F-4D97-AF65-F5344CB8AC3E}">
        <p14:creationId xmlns:p14="http://schemas.microsoft.com/office/powerpoint/2010/main" val="1172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1282086"/>
            <a:ext cx="4572000" cy="4572000"/>
          </a:xfrm>
          <a:prstGeom prst="rect">
            <a:avLst/>
          </a:prstGeom>
        </p:spPr>
      </p:pic>
      <p:sp>
        <p:nvSpPr>
          <p:cNvPr id="680966" name="Text Box 6"/>
          <p:cNvSpPr txBox="1">
            <a:spLocks noChangeArrowheads="1"/>
          </p:cNvSpPr>
          <p:nvPr/>
        </p:nvSpPr>
        <p:spPr bwMode="auto">
          <a:xfrm>
            <a:off x="182880" y="6172200"/>
            <a:ext cx="82730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</a:rPr>
              <a:t>Locally, stars are ~6 lights years apart on average.</a:t>
            </a:r>
          </a:p>
        </p:txBody>
      </p:sp>
      <p:sp>
        <p:nvSpPr>
          <p:cNvPr id="680967" name="Text Box 7"/>
          <p:cNvSpPr txBox="1">
            <a:spLocks noChangeArrowheads="1"/>
          </p:cNvSpPr>
          <p:nvPr/>
        </p:nvSpPr>
        <p:spPr bwMode="auto">
          <a:xfrm>
            <a:off x="182880" y="2248452"/>
            <a:ext cx="37834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</a:rPr>
              <a:t>About 75% of all stars</a:t>
            </a:r>
            <a:br>
              <a:rPr lang="en-US" sz="2800" dirty="0">
                <a:solidFill>
                  <a:schemeClr val="bg1"/>
                </a:solidFill>
                <a:latin typeface="Arial Regular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</a:rPr>
              <a:t>are M-type </a:t>
            </a:r>
            <a:r>
              <a:rPr lang="en-US" sz="2800" dirty="0">
                <a:solidFill>
                  <a:srgbClr val="BB0000"/>
                </a:solidFill>
                <a:latin typeface="Arial Regular"/>
              </a:rPr>
              <a:t>red dwarfs</a:t>
            </a:r>
            <a:r>
              <a:rPr lang="en-US" sz="2800" dirty="0">
                <a:solidFill>
                  <a:schemeClr val="bg1"/>
                </a:solidFill>
                <a:latin typeface="Arial Regular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67571" y="5548058"/>
            <a:ext cx="1299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rgbClr val="FFFFFF"/>
                </a:solidFill>
                <a:latin typeface="Arial Regular"/>
              </a:rPr>
              <a:t>www.recons.org</a:t>
            </a:r>
            <a:endParaRPr lang="en-US" sz="120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80" y="182880"/>
            <a:ext cx="8778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</a:rPr>
              <a:t>The </a:t>
            </a:r>
            <a:r>
              <a:rPr lang="en-US" sz="2800" dirty="0">
                <a:solidFill>
                  <a:schemeClr val="accent1"/>
                </a:solidFill>
                <a:latin typeface="Arial Regular"/>
              </a:rPr>
              <a:t>solar neighborhood </a:t>
            </a:r>
            <a:r>
              <a:rPr lang="en-US" sz="2800" dirty="0">
                <a:solidFill>
                  <a:schemeClr val="bg1"/>
                </a:solidFill>
                <a:latin typeface="Arial Regular"/>
              </a:rPr>
              <a:t>is the collection of stars within ~30 light years of the Sun.</a:t>
            </a:r>
            <a:endParaRPr lang="en-US" sz="2800" dirty="0">
              <a:latin typeface="Arial Regular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82880" y="4190913"/>
            <a:ext cx="35509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</a:rPr>
              <a:t>Only ~6% are </a:t>
            </a:r>
            <a:r>
              <a:rPr lang="en-US" sz="2800" dirty="0">
                <a:solidFill>
                  <a:schemeClr val="accent1"/>
                </a:solidFill>
                <a:latin typeface="Arial Regular"/>
              </a:rPr>
              <a:t>G-type</a:t>
            </a:r>
            <a:br>
              <a:rPr lang="en-US" sz="2800" dirty="0">
                <a:solidFill>
                  <a:schemeClr val="bg1"/>
                </a:solidFill>
                <a:latin typeface="Arial Regular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</a:rPr>
              <a:t>stars like the Sun.</a:t>
            </a:r>
          </a:p>
        </p:txBody>
      </p:sp>
    </p:spTree>
    <p:extLst>
      <p:ext uri="{BB962C8B-B14F-4D97-AF65-F5344CB8AC3E}">
        <p14:creationId xmlns:p14="http://schemas.microsoft.com/office/powerpoint/2010/main" val="20896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42" y="208704"/>
            <a:ext cx="5202717" cy="6468660"/>
          </a:xfrm>
          <a:prstGeom prst="rect">
            <a:avLst/>
          </a:prstGeom>
        </p:spPr>
      </p:pic>
      <p:grpSp>
        <p:nvGrpSpPr>
          <p:cNvPr id="639002" name="Group 26"/>
          <p:cNvGrpSpPr>
            <a:grpSpLocks/>
          </p:cNvGrpSpPr>
          <p:nvPr/>
        </p:nvGrpSpPr>
        <p:grpSpPr bwMode="auto">
          <a:xfrm>
            <a:off x="5074467" y="281052"/>
            <a:ext cx="1806575" cy="3065463"/>
            <a:chOff x="2812" y="124"/>
            <a:chExt cx="1138" cy="1931"/>
          </a:xfrm>
        </p:grpSpPr>
        <p:sp>
          <p:nvSpPr>
            <p:cNvPr id="638988" name="Freeform 12"/>
            <p:cNvSpPr>
              <a:spLocks/>
            </p:cNvSpPr>
            <p:nvPr/>
          </p:nvSpPr>
          <p:spPr bwMode="auto">
            <a:xfrm>
              <a:off x="2812" y="124"/>
              <a:ext cx="1138" cy="1931"/>
            </a:xfrm>
            <a:custGeom>
              <a:avLst/>
              <a:gdLst>
                <a:gd name="T0" fmla="*/ 24 w 1239"/>
                <a:gd name="T1" fmla="*/ 0 h 1460"/>
                <a:gd name="T2" fmla="*/ 288 w 1239"/>
                <a:gd name="T3" fmla="*/ 0 h 1460"/>
                <a:gd name="T4" fmla="*/ 328 w 1239"/>
                <a:gd name="T5" fmla="*/ 576 h 1460"/>
                <a:gd name="T6" fmla="*/ 576 w 1239"/>
                <a:gd name="T7" fmla="*/ 960 h 1460"/>
                <a:gd name="T8" fmla="*/ 960 w 1239"/>
                <a:gd name="T9" fmla="*/ 1223 h 1460"/>
                <a:gd name="T10" fmla="*/ 1239 w 1239"/>
                <a:gd name="T11" fmla="*/ 1460 h 1460"/>
                <a:gd name="T12" fmla="*/ 680 w 1239"/>
                <a:gd name="T13" fmla="*/ 1456 h 1460"/>
                <a:gd name="T14" fmla="*/ 336 w 1239"/>
                <a:gd name="T15" fmla="*/ 1296 h 1460"/>
                <a:gd name="T16" fmla="*/ 136 w 1239"/>
                <a:gd name="T17" fmla="*/ 1064 h 1460"/>
                <a:gd name="T18" fmla="*/ 0 w 1239"/>
                <a:gd name="T19" fmla="*/ 608 h 1460"/>
                <a:gd name="T20" fmla="*/ 24 w 1239"/>
                <a:gd name="T21" fmla="*/ 0 h 1460"/>
                <a:gd name="connsiteX0" fmla="*/ 194 w 10000"/>
                <a:gd name="connsiteY0" fmla="*/ 370 h 10370"/>
                <a:gd name="connsiteX1" fmla="*/ 2253 w 10000"/>
                <a:gd name="connsiteY1" fmla="*/ 0 h 10370"/>
                <a:gd name="connsiteX2" fmla="*/ 2647 w 10000"/>
                <a:gd name="connsiteY2" fmla="*/ 4315 h 10370"/>
                <a:gd name="connsiteX3" fmla="*/ 4649 w 10000"/>
                <a:gd name="connsiteY3" fmla="*/ 6945 h 10370"/>
                <a:gd name="connsiteX4" fmla="*/ 7748 w 10000"/>
                <a:gd name="connsiteY4" fmla="*/ 8747 h 10370"/>
                <a:gd name="connsiteX5" fmla="*/ 10000 w 10000"/>
                <a:gd name="connsiteY5" fmla="*/ 10370 h 10370"/>
                <a:gd name="connsiteX6" fmla="*/ 5488 w 10000"/>
                <a:gd name="connsiteY6" fmla="*/ 10343 h 10370"/>
                <a:gd name="connsiteX7" fmla="*/ 2712 w 10000"/>
                <a:gd name="connsiteY7" fmla="*/ 9247 h 10370"/>
                <a:gd name="connsiteX8" fmla="*/ 1098 w 10000"/>
                <a:gd name="connsiteY8" fmla="*/ 7658 h 10370"/>
                <a:gd name="connsiteX9" fmla="*/ 0 w 10000"/>
                <a:gd name="connsiteY9" fmla="*/ 4534 h 10370"/>
                <a:gd name="connsiteX10" fmla="*/ 194 w 10000"/>
                <a:gd name="connsiteY10" fmla="*/ 370 h 10370"/>
                <a:gd name="connsiteX0" fmla="*/ 194 w 10000"/>
                <a:gd name="connsiteY0" fmla="*/ 0 h 10370"/>
                <a:gd name="connsiteX1" fmla="*/ 2253 w 10000"/>
                <a:gd name="connsiteY1" fmla="*/ 0 h 10370"/>
                <a:gd name="connsiteX2" fmla="*/ 2647 w 10000"/>
                <a:gd name="connsiteY2" fmla="*/ 4315 h 10370"/>
                <a:gd name="connsiteX3" fmla="*/ 4649 w 10000"/>
                <a:gd name="connsiteY3" fmla="*/ 6945 h 10370"/>
                <a:gd name="connsiteX4" fmla="*/ 7748 w 10000"/>
                <a:gd name="connsiteY4" fmla="*/ 8747 h 10370"/>
                <a:gd name="connsiteX5" fmla="*/ 10000 w 10000"/>
                <a:gd name="connsiteY5" fmla="*/ 10370 h 10370"/>
                <a:gd name="connsiteX6" fmla="*/ 5488 w 10000"/>
                <a:gd name="connsiteY6" fmla="*/ 10343 h 10370"/>
                <a:gd name="connsiteX7" fmla="*/ 2712 w 10000"/>
                <a:gd name="connsiteY7" fmla="*/ 9247 h 10370"/>
                <a:gd name="connsiteX8" fmla="*/ 1098 w 10000"/>
                <a:gd name="connsiteY8" fmla="*/ 7658 h 10370"/>
                <a:gd name="connsiteX9" fmla="*/ 0 w 10000"/>
                <a:gd name="connsiteY9" fmla="*/ 4534 h 10370"/>
                <a:gd name="connsiteX10" fmla="*/ 194 w 10000"/>
                <a:gd name="connsiteY10" fmla="*/ 0 h 10370"/>
                <a:gd name="connsiteX0" fmla="*/ 87 w 9893"/>
                <a:gd name="connsiteY0" fmla="*/ 0 h 10370"/>
                <a:gd name="connsiteX1" fmla="*/ 2146 w 9893"/>
                <a:gd name="connsiteY1" fmla="*/ 0 h 10370"/>
                <a:gd name="connsiteX2" fmla="*/ 2540 w 9893"/>
                <a:gd name="connsiteY2" fmla="*/ 4315 h 10370"/>
                <a:gd name="connsiteX3" fmla="*/ 4542 w 9893"/>
                <a:gd name="connsiteY3" fmla="*/ 6945 h 10370"/>
                <a:gd name="connsiteX4" fmla="*/ 7641 w 9893"/>
                <a:gd name="connsiteY4" fmla="*/ 8747 h 10370"/>
                <a:gd name="connsiteX5" fmla="*/ 9893 w 9893"/>
                <a:gd name="connsiteY5" fmla="*/ 10370 h 10370"/>
                <a:gd name="connsiteX6" fmla="*/ 5381 w 9893"/>
                <a:gd name="connsiteY6" fmla="*/ 10343 h 10370"/>
                <a:gd name="connsiteX7" fmla="*/ 2605 w 9893"/>
                <a:gd name="connsiteY7" fmla="*/ 9247 h 10370"/>
                <a:gd name="connsiteX8" fmla="*/ 991 w 9893"/>
                <a:gd name="connsiteY8" fmla="*/ 7658 h 10370"/>
                <a:gd name="connsiteX9" fmla="*/ 0 w 9893"/>
                <a:gd name="connsiteY9" fmla="*/ 4509 h 10370"/>
                <a:gd name="connsiteX10" fmla="*/ 87 w 9893"/>
                <a:gd name="connsiteY10" fmla="*/ 0 h 10370"/>
                <a:gd name="connsiteX0" fmla="*/ 88 w 10000"/>
                <a:gd name="connsiteY0" fmla="*/ 0 h 10000"/>
                <a:gd name="connsiteX1" fmla="*/ 2169 w 10000"/>
                <a:gd name="connsiteY1" fmla="*/ 0 h 10000"/>
                <a:gd name="connsiteX2" fmla="*/ 2567 w 10000"/>
                <a:gd name="connsiteY2" fmla="*/ 4161 h 10000"/>
                <a:gd name="connsiteX3" fmla="*/ 4591 w 10000"/>
                <a:gd name="connsiteY3" fmla="*/ 6697 h 10000"/>
                <a:gd name="connsiteX4" fmla="*/ 7724 w 10000"/>
                <a:gd name="connsiteY4" fmla="*/ 8435 h 10000"/>
                <a:gd name="connsiteX5" fmla="*/ 10000 w 10000"/>
                <a:gd name="connsiteY5" fmla="*/ 10000 h 10000"/>
                <a:gd name="connsiteX6" fmla="*/ 5439 w 10000"/>
                <a:gd name="connsiteY6" fmla="*/ 9974 h 10000"/>
                <a:gd name="connsiteX7" fmla="*/ 2525 w 10000"/>
                <a:gd name="connsiteY7" fmla="*/ 9084 h 10000"/>
                <a:gd name="connsiteX8" fmla="*/ 1002 w 10000"/>
                <a:gd name="connsiteY8" fmla="*/ 7385 h 10000"/>
                <a:gd name="connsiteX9" fmla="*/ 0 w 10000"/>
                <a:gd name="connsiteY9" fmla="*/ 4348 h 10000"/>
                <a:gd name="connsiteX10" fmla="*/ 88 w 10000"/>
                <a:gd name="connsiteY10" fmla="*/ 0 h 10000"/>
                <a:gd name="connsiteX0" fmla="*/ 88 w 9748"/>
                <a:gd name="connsiteY0" fmla="*/ 0 h 10024"/>
                <a:gd name="connsiteX1" fmla="*/ 2169 w 9748"/>
                <a:gd name="connsiteY1" fmla="*/ 0 h 10024"/>
                <a:gd name="connsiteX2" fmla="*/ 2567 w 9748"/>
                <a:gd name="connsiteY2" fmla="*/ 4161 h 10024"/>
                <a:gd name="connsiteX3" fmla="*/ 4591 w 9748"/>
                <a:gd name="connsiteY3" fmla="*/ 6697 h 10024"/>
                <a:gd name="connsiteX4" fmla="*/ 7724 w 9748"/>
                <a:gd name="connsiteY4" fmla="*/ 8435 h 10024"/>
                <a:gd name="connsiteX5" fmla="*/ 9748 w 9748"/>
                <a:gd name="connsiteY5" fmla="*/ 10024 h 10024"/>
                <a:gd name="connsiteX6" fmla="*/ 5439 w 9748"/>
                <a:gd name="connsiteY6" fmla="*/ 9974 h 10024"/>
                <a:gd name="connsiteX7" fmla="*/ 2525 w 9748"/>
                <a:gd name="connsiteY7" fmla="*/ 9084 h 10024"/>
                <a:gd name="connsiteX8" fmla="*/ 1002 w 9748"/>
                <a:gd name="connsiteY8" fmla="*/ 7385 h 10024"/>
                <a:gd name="connsiteX9" fmla="*/ 0 w 9748"/>
                <a:gd name="connsiteY9" fmla="*/ 4348 h 10024"/>
                <a:gd name="connsiteX10" fmla="*/ 88 w 9748"/>
                <a:gd name="connsiteY10" fmla="*/ 0 h 10024"/>
                <a:gd name="connsiteX0" fmla="*/ 90 w 9186"/>
                <a:gd name="connsiteY0" fmla="*/ 0 h 10000"/>
                <a:gd name="connsiteX1" fmla="*/ 2225 w 9186"/>
                <a:gd name="connsiteY1" fmla="*/ 0 h 10000"/>
                <a:gd name="connsiteX2" fmla="*/ 2633 w 9186"/>
                <a:gd name="connsiteY2" fmla="*/ 4151 h 10000"/>
                <a:gd name="connsiteX3" fmla="*/ 4710 w 9186"/>
                <a:gd name="connsiteY3" fmla="*/ 6681 h 10000"/>
                <a:gd name="connsiteX4" fmla="*/ 7924 w 9186"/>
                <a:gd name="connsiteY4" fmla="*/ 8415 h 10000"/>
                <a:gd name="connsiteX5" fmla="*/ 9186 w 9186"/>
                <a:gd name="connsiteY5" fmla="*/ 10000 h 10000"/>
                <a:gd name="connsiteX6" fmla="*/ 5580 w 9186"/>
                <a:gd name="connsiteY6" fmla="*/ 9950 h 10000"/>
                <a:gd name="connsiteX7" fmla="*/ 2590 w 9186"/>
                <a:gd name="connsiteY7" fmla="*/ 9062 h 10000"/>
                <a:gd name="connsiteX8" fmla="*/ 1028 w 9186"/>
                <a:gd name="connsiteY8" fmla="*/ 7367 h 10000"/>
                <a:gd name="connsiteX9" fmla="*/ 0 w 9186"/>
                <a:gd name="connsiteY9" fmla="*/ 4338 h 10000"/>
                <a:gd name="connsiteX10" fmla="*/ 90 w 9186"/>
                <a:gd name="connsiteY10" fmla="*/ 0 h 10000"/>
                <a:gd name="connsiteX0" fmla="*/ 98 w 10000"/>
                <a:gd name="connsiteY0" fmla="*/ 0 h 10164"/>
                <a:gd name="connsiteX1" fmla="*/ 2422 w 10000"/>
                <a:gd name="connsiteY1" fmla="*/ 0 h 10164"/>
                <a:gd name="connsiteX2" fmla="*/ 2866 w 10000"/>
                <a:gd name="connsiteY2" fmla="*/ 4151 h 10164"/>
                <a:gd name="connsiteX3" fmla="*/ 5127 w 10000"/>
                <a:gd name="connsiteY3" fmla="*/ 6681 h 10164"/>
                <a:gd name="connsiteX4" fmla="*/ 8626 w 10000"/>
                <a:gd name="connsiteY4" fmla="*/ 8415 h 10164"/>
                <a:gd name="connsiteX5" fmla="*/ 10000 w 10000"/>
                <a:gd name="connsiteY5" fmla="*/ 10000 h 10164"/>
                <a:gd name="connsiteX6" fmla="*/ 6638 w 10000"/>
                <a:gd name="connsiteY6" fmla="*/ 10164 h 10164"/>
                <a:gd name="connsiteX7" fmla="*/ 2820 w 10000"/>
                <a:gd name="connsiteY7" fmla="*/ 9062 h 10164"/>
                <a:gd name="connsiteX8" fmla="*/ 1119 w 10000"/>
                <a:gd name="connsiteY8" fmla="*/ 7367 h 10164"/>
                <a:gd name="connsiteX9" fmla="*/ 0 w 10000"/>
                <a:gd name="connsiteY9" fmla="*/ 4338 h 10164"/>
                <a:gd name="connsiteX10" fmla="*/ 98 w 10000"/>
                <a:gd name="connsiteY10" fmla="*/ 0 h 10164"/>
                <a:gd name="connsiteX0" fmla="*/ 98 w 10362"/>
                <a:gd name="connsiteY0" fmla="*/ 0 h 10380"/>
                <a:gd name="connsiteX1" fmla="*/ 2422 w 10362"/>
                <a:gd name="connsiteY1" fmla="*/ 0 h 10380"/>
                <a:gd name="connsiteX2" fmla="*/ 2866 w 10362"/>
                <a:gd name="connsiteY2" fmla="*/ 4151 h 10380"/>
                <a:gd name="connsiteX3" fmla="*/ 5127 w 10362"/>
                <a:gd name="connsiteY3" fmla="*/ 6681 h 10380"/>
                <a:gd name="connsiteX4" fmla="*/ 8626 w 10362"/>
                <a:gd name="connsiteY4" fmla="*/ 8415 h 10380"/>
                <a:gd name="connsiteX5" fmla="*/ 10362 w 10362"/>
                <a:gd name="connsiteY5" fmla="*/ 10380 h 10380"/>
                <a:gd name="connsiteX6" fmla="*/ 6638 w 10362"/>
                <a:gd name="connsiteY6" fmla="*/ 10164 h 10380"/>
                <a:gd name="connsiteX7" fmla="*/ 2820 w 10362"/>
                <a:gd name="connsiteY7" fmla="*/ 9062 h 10380"/>
                <a:gd name="connsiteX8" fmla="*/ 1119 w 10362"/>
                <a:gd name="connsiteY8" fmla="*/ 7367 h 10380"/>
                <a:gd name="connsiteX9" fmla="*/ 0 w 10362"/>
                <a:gd name="connsiteY9" fmla="*/ 4338 h 10380"/>
                <a:gd name="connsiteX10" fmla="*/ 98 w 10362"/>
                <a:gd name="connsiteY10" fmla="*/ 0 h 1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62" h="10380">
                  <a:moveTo>
                    <a:pt x="98" y="0"/>
                  </a:moveTo>
                  <a:lnTo>
                    <a:pt x="2422" y="0"/>
                  </a:lnTo>
                  <a:cubicBezTo>
                    <a:pt x="2571" y="1384"/>
                    <a:pt x="2719" y="2767"/>
                    <a:pt x="2866" y="4151"/>
                  </a:cubicBezTo>
                  <a:lnTo>
                    <a:pt x="5127" y="6681"/>
                  </a:lnTo>
                  <a:lnTo>
                    <a:pt x="8626" y="8415"/>
                  </a:lnTo>
                  <a:lnTo>
                    <a:pt x="10362" y="10380"/>
                  </a:lnTo>
                  <a:lnTo>
                    <a:pt x="6638" y="10164"/>
                  </a:lnTo>
                  <a:lnTo>
                    <a:pt x="2820" y="9062"/>
                  </a:lnTo>
                  <a:lnTo>
                    <a:pt x="1119" y="7367"/>
                  </a:lnTo>
                  <a:lnTo>
                    <a:pt x="0" y="4338"/>
                  </a:lnTo>
                  <a:cubicBezTo>
                    <a:pt x="74" y="3003"/>
                    <a:pt x="25" y="1335"/>
                    <a:pt x="98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 Regular"/>
              </a:endParaRPr>
            </a:p>
          </p:txBody>
        </p:sp>
        <p:sp>
          <p:nvSpPr>
            <p:cNvPr id="638989" name="Text Box 13"/>
            <p:cNvSpPr txBox="1">
              <a:spLocks noChangeArrowheads="1"/>
            </p:cNvSpPr>
            <p:nvPr/>
          </p:nvSpPr>
          <p:spPr bwMode="auto">
            <a:xfrm rot="3712114">
              <a:off x="2555" y="1112"/>
              <a:ext cx="118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BB0000"/>
                  </a:solidFill>
                  <a:latin typeface="Arial Regular"/>
                </a:rPr>
                <a:t>Too short-lived</a:t>
              </a:r>
            </a:p>
            <a:p>
              <a:r>
                <a:rPr lang="en-US" sz="2000" dirty="0">
                  <a:solidFill>
                    <a:srgbClr val="BB0000"/>
                  </a:solidFill>
                  <a:latin typeface="Arial Regular"/>
                </a:rPr>
                <a:t>UV Radiation</a:t>
              </a:r>
            </a:p>
          </p:txBody>
        </p:sp>
      </p:grpSp>
      <p:grpSp>
        <p:nvGrpSpPr>
          <p:cNvPr id="638998" name="Group 22"/>
          <p:cNvGrpSpPr>
            <a:grpSpLocks/>
          </p:cNvGrpSpPr>
          <p:nvPr/>
        </p:nvGrpSpPr>
        <p:grpSpPr bwMode="auto">
          <a:xfrm>
            <a:off x="5493765" y="269172"/>
            <a:ext cx="3435086" cy="3078798"/>
            <a:chOff x="3078" y="115"/>
            <a:chExt cx="2162" cy="1988"/>
          </a:xfrm>
        </p:grpSpPr>
        <p:sp>
          <p:nvSpPr>
            <p:cNvPr id="638991" name="Freeform 15"/>
            <p:cNvSpPr>
              <a:spLocks/>
            </p:cNvSpPr>
            <p:nvPr/>
          </p:nvSpPr>
          <p:spPr bwMode="auto">
            <a:xfrm>
              <a:off x="3078" y="115"/>
              <a:ext cx="2162" cy="1988"/>
            </a:xfrm>
            <a:custGeom>
              <a:avLst/>
              <a:gdLst>
                <a:gd name="T0" fmla="*/ 26 w 2211"/>
                <a:gd name="T1" fmla="*/ 1 h 1529"/>
                <a:gd name="T2" fmla="*/ 2202 w 2211"/>
                <a:gd name="T3" fmla="*/ 0 h 1529"/>
                <a:gd name="T4" fmla="*/ 2211 w 2211"/>
                <a:gd name="T5" fmla="*/ 936 h 1529"/>
                <a:gd name="T6" fmla="*/ 1746 w 2211"/>
                <a:gd name="T7" fmla="*/ 1233 h 1529"/>
                <a:gd name="T8" fmla="*/ 1323 w 2211"/>
                <a:gd name="T9" fmla="*/ 1458 h 1529"/>
                <a:gd name="T10" fmla="*/ 1042 w 2211"/>
                <a:gd name="T11" fmla="*/ 1529 h 1529"/>
                <a:gd name="T12" fmla="*/ 690 w 2211"/>
                <a:gd name="T13" fmla="*/ 1225 h 1529"/>
                <a:gd name="T14" fmla="*/ 298 w 2211"/>
                <a:gd name="T15" fmla="*/ 977 h 1529"/>
                <a:gd name="T16" fmla="*/ 39 w 2211"/>
                <a:gd name="T17" fmla="*/ 570 h 1529"/>
                <a:gd name="T18" fmla="*/ 0 w 2211"/>
                <a:gd name="T19" fmla="*/ 0 h 1529"/>
                <a:gd name="connsiteX0" fmla="*/ 118 w 10000"/>
                <a:gd name="connsiteY0" fmla="*/ 7 h 9855"/>
                <a:gd name="connsiteX1" fmla="*/ 9959 w 10000"/>
                <a:gd name="connsiteY1" fmla="*/ 0 h 9855"/>
                <a:gd name="connsiteX2" fmla="*/ 10000 w 10000"/>
                <a:gd name="connsiteY2" fmla="*/ 6122 h 9855"/>
                <a:gd name="connsiteX3" fmla="*/ 7897 w 10000"/>
                <a:gd name="connsiteY3" fmla="*/ 8064 h 9855"/>
                <a:gd name="connsiteX4" fmla="*/ 5984 w 10000"/>
                <a:gd name="connsiteY4" fmla="*/ 9536 h 9855"/>
                <a:gd name="connsiteX5" fmla="*/ 4373 w 10000"/>
                <a:gd name="connsiteY5" fmla="*/ 9855 h 9855"/>
                <a:gd name="connsiteX6" fmla="*/ 3121 w 10000"/>
                <a:gd name="connsiteY6" fmla="*/ 8012 h 9855"/>
                <a:gd name="connsiteX7" fmla="*/ 1348 w 10000"/>
                <a:gd name="connsiteY7" fmla="*/ 6390 h 9855"/>
                <a:gd name="connsiteX8" fmla="*/ 176 w 10000"/>
                <a:gd name="connsiteY8" fmla="*/ 3728 h 9855"/>
                <a:gd name="connsiteX9" fmla="*/ 0 w 10000"/>
                <a:gd name="connsiteY9" fmla="*/ 0 h 9855"/>
                <a:gd name="connsiteX0" fmla="*/ 118 w 10000"/>
                <a:gd name="connsiteY0" fmla="*/ 7 h 10000"/>
                <a:gd name="connsiteX1" fmla="*/ 9959 w 10000"/>
                <a:gd name="connsiteY1" fmla="*/ 0 h 10000"/>
                <a:gd name="connsiteX2" fmla="*/ 10000 w 10000"/>
                <a:gd name="connsiteY2" fmla="*/ 6212 h 10000"/>
                <a:gd name="connsiteX3" fmla="*/ 7897 w 10000"/>
                <a:gd name="connsiteY3" fmla="*/ 8183 h 10000"/>
                <a:gd name="connsiteX4" fmla="*/ 5984 w 10000"/>
                <a:gd name="connsiteY4" fmla="*/ 9676 h 10000"/>
                <a:gd name="connsiteX5" fmla="*/ 4373 w 10000"/>
                <a:gd name="connsiteY5" fmla="*/ 10000 h 10000"/>
                <a:gd name="connsiteX6" fmla="*/ 2941 w 10000"/>
                <a:gd name="connsiteY6" fmla="*/ 8253 h 10000"/>
                <a:gd name="connsiteX7" fmla="*/ 1348 w 10000"/>
                <a:gd name="connsiteY7" fmla="*/ 6484 h 10000"/>
                <a:gd name="connsiteX8" fmla="*/ 176 w 10000"/>
                <a:gd name="connsiteY8" fmla="*/ 3783 h 10000"/>
                <a:gd name="connsiteX9" fmla="*/ 0 w 10000"/>
                <a:gd name="connsiteY9" fmla="*/ 0 h 10000"/>
                <a:gd name="connsiteX0" fmla="*/ 118 w 10000"/>
                <a:gd name="connsiteY0" fmla="*/ 7 h 10000"/>
                <a:gd name="connsiteX1" fmla="*/ 9959 w 10000"/>
                <a:gd name="connsiteY1" fmla="*/ 0 h 10000"/>
                <a:gd name="connsiteX2" fmla="*/ 10000 w 10000"/>
                <a:gd name="connsiteY2" fmla="*/ 6212 h 10000"/>
                <a:gd name="connsiteX3" fmla="*/ 7897 w 10000"/>
                <a:gd name="connsiteY3" fmla="*/ 8183 h 10000"/>
                <a:gd name="connsiteX4" fmla="*/ 5984 w 10000"/>
                <a:gd name="connsiteY4" fmla="*/ 9676 h 10000"/>
                <a:gd name="connsiteX5" fmla="*/ 4373 w 10000"/>
                <a:gd name="connsiteY5" fmla="*/ 10000 h 10000"/>
                <a:gd name="connsiteX6" fmla="*/ 2941 w 10000"/>
                <a:gd name="connsiteY6" fmla="*/ 8253 h 10000"/>
                <a:gd name="connsiteX7" fmla="*/ 1348 w 10000"/>
                <a:gd name="connsiteY7" fmla="*/ 6607 h 10000"/>
                <a:gd name="connsiteX8" fmla="*/ 176 w 10000"/>
                <a:gd name="connsiteY8" fmla="*/ 3783 h 10000"/>
                <a:gd name="connsiteX9" fmla="*/ 0 w 10000"/>
                <a:gd name="connsiteY9" fmla="*/ 0 h 10000"/>
                <a:gd name="connsiteX0" fmla="*/ 118 w 10000"/>
                <a:gd name="connsiteY0" fmla="*/ 7 h 10000"/>
                <a:gd name="connsiteX1" fmla="*/ 9959 w 10000"/>
                <a:gd name="connsiteY1" fmla="*/ 0 h 10000"/>
                <a:gd name="connsiteX2" fmla="*/ 10000 w 10000"/>
                <a:gd name="connsiteY2" fmla="*/ 6212 h 10000"/>
                <a:gd name="connsiteX3" fmla="*/ 7897 w 10000"/>
                <a:gd name="connsiteY3" fmla="*/ 8183 h 10000"/>
                <a:gd name="connsiteX4" fmla="*/ 5984 w 10000"/>
                <a:gd name="connsiteY4" fmla="*/ 9676 h 10000"/>
                <a:gd name="connsiteX5" fmla="*/ 4373 w 10000"/>
                <a:gd name="connsiteY5" fmla="*/ 10000 h 10000"/>
                <a:gd name="connsiteX6" fmla="*/ 2941 w 10000"/>
                <a:gd name="connsiteY6" fmla="*/ 8253 h 10000"/>
                <a:gd name="connsiteX7" fmla="*/ 1348 w 10000"/>
                <a:gd name="connsiteY7" fmla="*/ 6607 h 10000"/>
                <a:gd name="connsiteX8" fmla="*/ 196 w 10000"/>
                <a:gd name="connsiteY8" fmla="*/ 3906 h 10000"/>
                <a:gd name="connsiteX9" fmla="*/ 0 w 10000"/>
                <a:gd name="connsiteY9" fmla="*/ 0 h 10000"/>
                <a:gd name="connsiteX0" fmla="*/ 118 w 10000"/>
                <a:gd name="connsiteY0" fmla="*/ 7 h 10811"/>
                <a:gd name="connsiteX1" fmla="*/ 9959 w 10000"/>
                <a:gd name="connsiteY1" fmla="*/ 0 h 10811"/>
                <a:gd name="connsiteX2" fmla="*/ 10000 w 10000"/>
                <a:gd name="connsiteY2" fmla="*/ 6212 h 10811"/>
                <a:gd name="connsiteX3" fmla="*/ 7897 w 10000"/>
                <a:gd name="connsiteY3" fmla="*/ 8183 h 10811"/>
                <a:gd name="connsiteX4" fmla="*/ 5984 w 10000"/>
                <a:gd name="connsiteY4" fmla="*/ 9676 h 10811"/>
                <a:gd name="connsiteX5" fmla="*/ 4752 w 10000"/>
                <a:gd name="connsiteY5" fmla="*/ 10811 h 10811"/>
                <a:gd name="connsiteX6" fmla="*/ 2941 w 10000"/>
                <a:gd name="connsiteY6" fmla="*/ 8253 h 10811"/>
                <a:gd name="connsiteX7" fmla="*/ 1348 w 10000"/>
                <a:gd name="connsiteY7" fmla="*/ 6607 h 10811"/>
                <a:gd name="connsiteX8" fmla="*/ 196 w 10000"/>
                <a:gd name="connsiteY8" fmla="*/ 3906 h 10811"/>
                <a:gd name="connsiteX9" fmla="*/ 0 w 10000"/>
                <a:gd name="connsiteY9" fmla="*/ 0 h 10811"/>
                <a:gd name="connsiteX0" fmla="*/ 118 w 10000"/>
                <a:gd name="connsiteY0" fmla="*/ 7 h 10811"/>
                <a:gd name="connsiteX1" fmla="*/ 9959 w 10000"/>
                <a:gd name="connsiteY1" fmla="*/ 0 h 10811"/>
                <a:gd name="connsiteX2" fmla="*/ 10000 w 10000"/>
                <a:gd name="connsiteY2" fmla="*/ 6212 h 10811"/>
                <a:gd name="connsiteX3" fmla="*/ 7897 w 10000"/>
                <a:gd name="connsiteY3" fmla="*/ 8183 h 10811"/>
                <a:gd name="connsiteX4" fmla="*/ 6304 w 10000"/>
                <a:gd name="connsiteY4" fmla="*/ 9651 h 10811"/>
                <a:gd name="connsiteX5" fmla="*/ 4752 w 10000"/>
                <a:gd name="connsiteY5" fmla="*/ 10811 h 10811"/>
                <a:gd name="connsiteX6" fmla="*/ 2941 w 10000"/>
                <a:gd name="connsiteY6" fmla="*/ 8253 h 10811"/>
                <a:gd name="connsiteX7" fmla="*/ 1348 w 10000"/>
                <a:gd name="connsiteY7" fmla="*/ 6607 h 10811"/>
                <a:gd name="connsiteX8" fmla="*/ 196 w 10000"/>
                <a:gd name="connsiteY8" fmla="*/ 3906 h 10811"/>
                <a:gd name="connsiteX9" fmla="*/ 0 w 10000"/>
                <a:gd name="connsiteY9" fmla="*/ 0 h 10811"/>
                <a:gd name="connsiteX0" fmla="*/ 118 w 10000"/>
                <a:gd name="connsiteY0" fmla="*/ 32 h 10836"/>
                <a:gd name="connsiteX1" fmla="*/ 9659 w 10000"/>
                <a:gd name="connsiteY1" fmla="*/ 0 h 10836"/>
                <a:gd name="connsiteX2" fmla="*/ 10000 w 10000"/>
                <a:gd name="connsiteY2" fmla="*/ 6237 h 10836"/>
                <a:gd name="connsiteX3" fmla="*/ 7897 w 10000"/>
                <a:gd name="connsiteY3" fmla="*/ 8208 h 10836"/>
                <a:gd name="connsiteX4" fmla="*/ 6304 w 10000"/>
                <a:gd name="connsiteY4" fmla="*/ 9676 h 10836"/>
                <a:gd name="connsiteX5" fmla="*/ 4752 w 10000"/>
                <a:gd name="connsiteY5" fmla="*/ 10836 h 10836"/>
                <a:gd name="connsiteX6" fmla="*/ 2941 w 10000"/>
                <a:gd name="connsiteY6" fmla="*/ 8278 h 10836"/>
                <a:gd name="connsiteX7" fmla="*/ 1348 w 10000"/>
                <a:gd name="connsiteY7" fmla="*/ 6632 h 10836"/>
                <a:gd name="connsiteX8" fmla="*/ 196 w 10000"/>
                <a:gd name="connsiteY8" fmla="*/ 3931 h 10836"/>
                <a:gd name="connsiteX9" fmla="*/ 0 w 10000"/>
                <a:gd name="connsiteY9" fmla="*/ 25 h 10836"/>
                <a:gd name="connsiteX0" fmla="*/ 118 w 9680"/>
                <a:gd name="connsiteY0" fmla="*/ 32 h 10836"/>
                <a:gd name="connsiteX1" fmla="*/ 9659 w 9680"/>
                <a:gd name="connsiteY1" fmla="*/ 0 h 10836"/>
                <a:gd name="connsiteX2" fmla="*/ 9680 w 9680"/>
                <a:gd name="connsiteY2" fmla="*/ 6237 h 10836"/>
                <a:gd name="connsiteX3" fmla="*/ 7897 w 9680"/>
                <a:gd name="connsiteY3" fmla="*/ 8208 h 10836"/>
                <a:gd name="connsiteX4" fmla="*/ 6304 w 9680"/>
                <a:gd name="connsiteY4" fmla="*/ 9676 h 10836"/>
                <a:gd name="connsiteX5" fmla="*/ 4752 w 9680"/>
                <a:gd name="connsiteY5" fmla="*/ 10836 h 10836"/>
                <a:gd name="connsiteX6" fmla="*/ 2941 w 9680"/>
                <a:gd name="connsiteY6" fmla="*/ 8278 h 10836"/>
                <a:gd name="connsiteX7" fmla="*/ 1348 w 9680"/>
                <a:gd name="connsiteY7" fmla="*/ 6632 h 10836"/>
                <a:gd name="connsiteX8" fmla="*/ 196 w 9680"/>
                <a:gd name="connsiteY8" fmla="*/ 3931 h 10836"/>
                <a:gd name="connsiteX9" fmla="*/ 0 w 9680"/>
                <a:gd name="connsiteY9" fmla="*/ 25 h 10836"/>
                <a:gd name="connsiteX0" fmla="*/ 122 w 10041"/>
                <a:gd name="connsiteY0" fmla="*/ 30 h 10000"/>
                <a:gd name="connsiteX1" fmla="*/ 9978 w 10041"/>
                <a:gd name="connsiteY1" fmla="*/ 0 h 10000"/>
                <a:gd name="connsiteX2" fmla="*/ 10041 w 10041"/>
                <a:gd name="connsiteY2" fmla="*/ 5756 h 10000"/>
                <a:gd name="connsiteX3" fmla="*/ 8158 w 10041"/>
                <a:gd name="connsiteY3" fmla="*/ 7575 h 10000"/>
                <a:gd name="connsiteX4" fmla="*/ 6512 w 10041"/>
                <a:gd name="connsiteY4" fmla="*/ 8929 h 10000"/>
                <a:gd name="connsiteX5" fmla="*/ 4909 w 10041"/>
                <a:gd name="connsiteY5" fmla="*/ 10000 h 10000"/>
                <a:gd name="connsiteX6" fmla="*/ 3038 w 10041"/>
                <a:gd name="connsiteY6" fmla="*/ 7639 h 10000"/>
                <a:gd name="connsiteX7" fmla="*/ 1393 w 10041"/>
                <a:gd name="connsiteY7" fmla="*/ 6120 h 10000"/>
                <a:gd name="connsiteX8" fmla="*/ 202 w 10041"/>
                <a:gd name="connsiteY8" fmla="*/ 3628 h 10000"/>
                <a:gd name="connsiteX9" fmla="*/ 0 w 10041"/>
                <a:gd name="connsiteY9" fmla="*/ 23 h 10000"/>
                <a:gd name="connsiteX0" fmla="*/ 143 w 10041"/>
                <a:gd name="connsiteY0" fmla="*/ 0 h 10287"/>
                <a:gd name="connsiteX1" fmla="*/ 9978 w 10041"/>
                <a:gd name="connsiteY1" fmla="*/ 287 h 10287"/>
                <a:gd name="connsiteX2" fmla="*/ 10041 w 10041"/>
                <a:gd name="connsiteY2" fmla="*/ 6043 h 10287"/>
                <a:gd name="connsiteX3" fmla="*/ 8158 w 10041"/>
                <a:gd name="connsiteY3" fmla="*/ 7862 h 10287"/>
                <a:gd name="connsiteX4" fmla="*/ 6512 w 10041"/>
                <a:gd name="connsiteY4" fmla="*/ 9216 h 10287"/>
                <a:gd name="connsiteX5" fmla="*/ 4909 w 10041"/>
                <a:gd name="connsiteY5" fmla="*/ 10287 h 10287"/>
                <a:gd name="connsiteX6" fmla="*/ 3038 w 10041"/>
                <a:gd name="connsiteY6" fmla="*/ 7926 h 10287"/>
                <a:gd name="connsiteX7" fmla="*/ 1393 w 10041"/>
                <a:gd name="connsiteY7" fmla="*/ 6407 h 10287"/>
                <a:gd name="connsiteX8" fmla="*/ 202 w 10041"/>
                <a:gd name="connsiteY8" fmla="*/ 3915 h 10287"/>
                <a:gd name="connsiteX9" fmla="*/ 0 w 10041"/>
                <a:gd name="connsiteY9" fmla="*/ 310 h 10287"/>
                <a:gd name="connsiteX0" fmla="*/ 143 w 10041"/>
                <a:gd name="connsiteY0" fmla="*/ 0 h 10287"/>
                <a:gd name="connsiteX1" fmla="*/ 9957 w 10041"/>
                <a:gd name="connsiteY1" fmla="*/ 38 h 10287"/>
                <a:gd name="connsiteX2" fmla="*/ 10041 w 10041"/>
                <a:gd name="connsiteY2" fmla="*/ 6043 h 10287"/>
                <a:gd name="connsiteX3" fmla="*/ 8158 w 10041"/>
                <a:gd name="connsiteY3" fmla="*/ 7862 h 10287"/>
                <a:gd name="connsiteX4" fmla="*/ 6512 w 10041"/>
                <a:gd name="connsiteY4" fmla="*/ 9216 h 10287"/>
                <a:gd name="connsiteX5" fmla="*/ 4909 w 10041"/>
                <a:gd name="connsiteY5" fmla="*/ 10287 h 10287"/>
                <a:gd name="connsiteX6" fmla="*/ 3038 w 10041"/>
                <a:gd name="connsiteY6" fmla="*/ 7926 h 10287"/>
                <a:gd name="connsiteX7" fmla="*/ 1393 w 10041"/>
                <a:gd name="connsiteY7" fmla="*/ 6407 h 10287"/>
                <a:gd name="connsiteX8" fmla="*/ 202 w 10041"/>
                <a:gd name="connsiteY8" fmla="*/ 3915 h 10287"/>
                <a:gd name="connsiteX9" fmla="*/ 0 w 10041"/>
                <a:gd name="connsiteY9" fmla="*/ 310 h 10287"/>
                <a:gd name="connsiteX0" fmla="*/ 143 w 10041"/>
                <a:gd name="connsiteY0" fmla="*/ 0 h 10287"/>
                <a:gd name="connsiteX1" fmla="*/ 9957 w 10041"/>
                <a:gd name="connsiteY1" fmla="*/ 38 h 10287"/>
                <a:gd name="connsiteX2" fmla="*/ 10041 w 10041"/>
                <a:gd name="connsiteY2" fmla="*/ 6043 h 10287"/>
                <a:gd name="connsiteX3" fmla="*/ 8158 w 10041"/>
                <a:gd name="connsiteY3" fmla="*/ 7862 h 10287"/>
                <a:gd name="connsiteX4" fmla="*/ 6512 w 10041"/>
                <a:gd name="connsiteY4" fmla="*/ 9216 h 10287"/>
                <a:gd name="connsiteX5" fmla="*/ 4909 w 10041"/>
                <a:gd name="connsiteY5" fmla="*/ 10287 h 10287"/>
                <a:gd name="connsiteX6" fmla="*/ 4354 w 10041"/>
                <a:gd name="connsiteY6" fmla="*/ 9558 h 10287"/>
                <a:gd name="connsiteX7" fmla="*/ 3038 w 10041"/>
                <a:gd name="connsiteY7" fmla="*/ 7926 h 10287"/>
                <a:gd name="connsiteX8" fmla="*/ 1393 w 10041"/>
                <a:gd name="connsiteY8" fmla="*/ 6407 h 10287"/>
                <a:gd name="connsiteX9" fmla="*/ 202 w 10041"/>
                <a:gd name="connsiteY9" fmla="*/ 3915 h 10287"/>
                <a:gd name="connsiteX10" fmla="*/ 0 w 10041"/>
                <a:gd name="connsiteY10" fmla="*/ 310 h 10287"/>
                <a:gd name="connsiteX0" fmla="*/ 143 w 10041"/>
                <a:gd name="connsiteY0" fmla="*/ 0 h 10400"/>
                <a:gd name="connsiteX1" fmla="*/ 9957 w 10041"/>
                <a:gd name="connsiteY1" fmla="*/ 38 h 10400"/>
                <a:gd name="connsiteX2" fmla="*/ 10041 w 10041"/>
                <a:gd name="connsiteY2" fmla="*/ 6043 h 10400"/>
                <a:gd name="connsiteX3" fmla="*/ 8158 w 10041"/>
                <a:gd name="connsiteY3" fmla="*/ 7862 h 10400"/>
                <a:gd name="connsiteX4" fmla="*/ 6512 w 10041"/>
                <a:gd name="connsiteY4" fmla="*/ 9216 h 10400"/>
                <a:gd name="connsiteX5" fmla="*/ 4228 w 10041"/>
                <a:gd name="connsiteY5" fmla="*/ 10400 h 10400"/>
                <a:gd name="connsiteX6" fmla="*/ 4354 w 10041"/>
                <a:gd name="connsiteY6" fmla="*/ 9558 h 10400"/>
                <a:gd name="connsiteX7" fmla="*/ 3038 w 10041"/>
                <a:gd name="connsiteY7" fmla="*/ 7926 h 10400"/>
                <a:gd name="connsiteX8" fmla="*/ 1393 w 10041"/>
                <a:gd name="connsiteY8" fmla="*/ 6407 h 10400"/>
                <a:gd name="connsiteX9" fmla="*/ 202 w 10041"/>
                <a:gd name="connsiteY9" fmla="*/ 3915 h 10400"/>
                <a:gd name="connsiteX10" fmla="*/ 0 w 10041"/>
                <a:gd name="connsiteY10" fmla="*/ 310 h 10400"/>
                <a:gd name="connsiteX0" fmla="*/ 143 w 10041"/>
                <a:gd name="connsiteY0" fmla="*/ 0 h 10400"/>
                <a:gd name="connsiteX1" fmla="*/ 9957 w 10041"/>
                <a:gd name="connsiteY1" fmla="*/ 38 h 10400"/>
                <a:gd name="connsiteX2" fmla="*/ 10041 w 10041"/>
                <a:gd name="connsiteY2" fmla="*/ 6043 h 10400"/>
                <a:gd name="connsiteX3" fmla="*/ 8158 w 10041"/>
                <a:gd name="connsiteY3" fmla="*/ 7862 h 10400"/>
                <a:gd name="connsiteX4" fmla="*/ 6512 w 10041"/>
                <a:gd name="connsiteY4" fmla="*/ 9216 h 10400"/>
                <a:gd name="connsiteX5" fmla="*/ 4228 w 10041"/>
                <a:gd name="connsiteY5" fmla="*/ 10400 h 10400"/>
                <a:gd name="connsiteX6" fmla="*/ 3962 w 10041"/>
                <a:gd name="connsiteY6" fmla="*/ 9671 h 10400"/>
                <a:gd name="connsiteX7" fmla="*/ 3038 w 10041"/>
                <a:gd name="connsiteY7" fmla="*/ 7926 h 10400"/>
                <a:gd name="connsiteX8" fmla="*/ 1393 w 10041"/>
                <a:gd name="connsiteY8" fmla="*/ 6407 h 10400"/>
                <a:gd name="connsiteX9" fmla="*/ 202 w 10041"/>
                <a:gd name="connsiteY9" fmla="*/ 3915 h 10400"/>
                <a:gd name="connsiteX10" fmla="*/ 0 w 10041"/>
                <a:gd name="connsiteY10" fmla="*/ 310 h 10400"/>
                <a:gd name="connsiteX0" fmla="*/ 143 w 10041"/>
                <a:gd name="connsiteY0" fmla="*/ 0 h 10400"/>
                <a:gd name="connsiteX1" fmla="*/ 9957 w 10041"/>
                <a:gd name="connsiteY1" fmla="*/ 38 h 10400"/>
                <a:gd name="connsiteX2" fmla="*/ 10041 w 10041"/>
                <a:gd name="connsiteY2" fmla="*/ 6043 h 10400"/>
                <a:gd name="connsiteX3" fmla="*/ 8158 w 10041"/>
                <a:gd name="connsiteY3" fmla="*/ 7862 h 10400"/>
                <a:gd name="connsiteX4" fmla="*/ 6718 w 10041"/>
                <a:gd name="connsiteY4" fmla="*/ 9624 h 10400"/>
                <a:gd name="connsiteX5" fmla="*/ 4228 w 10041"/>
                <a:gd name="connsiteY5" fmla="*/ 10400 h 10400"/>
                <a:gd name="connsiteX6" fmla="*/ 3962 w 10041"/>
                <a:gd name="connsiteY6" fmla="*/ 9671 h 10400"/>
                <a:gd name="connsiteX7" fmla="*/ 3038 w 10041"/>
                <a:gd name="connsiteY7" fmla="*/ 7926 h 10400"/>
                <a:gd name="connsiteX8" fmla="*/ 1393 w 10041"/>
                <a:gd name="connsiteY8" fmla="*/ 6407 h 10400"/>
                <a:gd name="connsiteX9" fmla="*/ 202 w 10041"/>
                <a:gd name="connsiteY9" fmla="*/ 3915 h 10400"/>
                <a:gd name="connsiteX10" fmla="*/ 0 w 10041"/>
                <a:gd name="connsiteY10" fmla="*/ 310 h 10400"/>
                <a:gd name="connsiteX0" fmla="*/ 143 w 10041"/>
                <a:gd name="connsiteY0" fmla="*/ 0 h 10400"/>
                <a:gd name="connsiteX1" fmla="*/ 9957 w 10041"/>
                <a:gd name="connsiteY1" fmla="*/ 38 h 10400"/>
                <a:gd name="connsiteX2" fmla="*/ 10041 w 10041"/>
                <a:gd name="connsiteY2" fmla="*/ 6043 h 10400"/>
                <a:gd name="connsiteX3" fmla="*/ 8385 w 10041"/>
                <a:gd name="connsiteY3" fmla="*/ 7953 h 10400"/>
                <a:gd name="connsiteX4" fmla="*/ 6718 w 10041"/>
                <a:gd name="connsiteY4" fmla="*/ 9624 h 10400"/>
                <a:gd name="connsiteX5" fmla="*/ 4228 w 10041"/>
                <a:gd name="connsiteY5" fmla="*/ 10400 h 10400"/>
                <a:gd name="connsiteX6" fmla="*/ 3962 w 10041"/>
                <a:gd name="connsiteY6" fmla="*/ 9671 h 10400"/>
                <a:gd name="connsiteX7" fmla="*/ 3038 w 10041"/>
                <a:gd name="connsiteY7" fmla="*/ 7926 h 10400"/>
                <a:gd name="connsiteX8" fmla="*/ 1393 w 10041"/>
                <a:gd name="connsiteY8" fmla="*/ 6407 h 10400"/>
                <a:gd name="connsiteX9" fmla="*/ 202 w 10041"/>
                <a:gd name="connsiteY9" fmla="*/ 3915 h 10400"/>
                <a:gd name="connsiteX10" fmla="*/ 0 w 10041"/>
                <a:gd name="connsiteY10" fmla="*/ 310 h 10400"/>
                <a:gd name="connsiteX0" fmla="*/ 143 w 10103"/>
                <a:gd name="connsiteY0" fmla="*/ 0 h 10400"/>
                <a:gd name="connsiteX1" fmla="*/ 9957 w 10103"/>
                <a:gd name="connsiteY1" fmla="*/ 38 h 10400"/>
                <a:gd name="connsiteX2" fmla="*/ 10103 w 10103"/>
                <a:gd name="connsiteY2" fmla="*/ 6179 h 10400"/>
                <a:gd name="connsiteX3" fmla="*/ 8385 w 10103"/>
                <a:gd name="connsiteY3" fmla="*/ 7953 h 10400"/>
                <a:gd name="connsiteX4" fmla="*/ 6718 w 10103"/>
                <a:gd name="connsiteY4" fmla="*/ 9624 h 10400"/>
                <a:gd name="connsiteX5" fmla="*/ 4228 w 10103"/>
                <a:gd name="connsiteY5" fmla="*/ 10400 h 10400"/>
                <a:gd name="connsiteX6" fmla="*/ 3962 w 10103"/>
                <a:gd name="connsiteY6" fmla="*/ 9671 h 10400"/>
                <a:gd name="connsiteX7" fmla="*/ 3038 w 10103"/>
                <a:gd name="connsiteY7" fmla="*/ 7926 h 10400"/>
                <a:gd name="connsiteX8" fmla="*/ 1393 w 10103"/>
                <a:gd name="connsiteY8" fmla="*/ 6407 h 10400"/>
                <a:gd name="connsiteX9" fmla="*/ 202 w 10103"/>
                <a:gd name="connsiteY9" fmla="*/ 3915 h 10400"/>
                <a:gd name="connsiteX10" fmla="*/ 0 w 10103"/>
                <a:gd name="connsiteY10" fmla="*/ 310 h 10400"/>
                <a:gd name="connsiteX0" fmla="*/ 143 w 10103"/>
                <a:gd name="connsiteY0" fmla="*/ 0 h 10037"/>
                <a:gd name="connsiteX1" fmla="*/ 9957 w 10103"/>
                <a:gd name="connsiteY1" fmla="*/ 38 h 10037"/>
                <a:gd name="connsiteX2" fmla="*/ 10103 w 10103"/>
                <a:gd name="connsiteY2" fmla="*/ 6179 h 10037"/>
                <a:gd name="connsiteX3" fmla="*/ 8385 w 10103"/>
                <a:gd name="connsiteY3" fmla="*/ 7953 h 10037"/>
                <a:gd name="connsiteX4" fmla="*/ 6718 w 10103"/>
                <a:gd name="connsiteY4" fmla="*/ 9624 h 10037"/>
                <a:gd name="connsiteX5" fmla="*/ 4166 w 10103"/>
                <a:gd name="connsiteY5" fmla="*/ 10037 h 10037"/>
                <a:gd name="connsiteX6" fmla="*/ 3962 w 10103"/>
                <a:gd name="connsiteY6" fmla="*/ 9671 h 10037"/>
                <a:gd name="connsiteX7" fmla="*/ 3038 w 10103"/>
                <a:gd name="connsiteY7" fmla="*/ 7926 h 10037"/>
                <a:gd name="connsiteX8" fmla="*/ 1393 w 10103"/>
                <a:gd name="connsiteY8" fmla="*/ 6407 h 10037"/>
                <a:gd name="connsiteX9" fmla="*/ 202 w 10103"/>
                <a:gd name="connsiteY9" fmla="*/ 3915 h 10037"/>
                <a:gd name="connsiteX10" fmla="*/ 0 w 10103"/>
                <a:gd name="connsiteY10" fmla="*/ 310 h 10037"/>
                <a:gd name="connsiteX0" fmla="*/ 143 w 10103"/>
                <a:gd name="connsiteY0" fmla="*/ 0 h 10037"/>
                <a:gd name="connsiteX1" fmla="*/ 9957 w 10103"/>
                <a:gd name="connsiteY1" fmla="*/ 38 h 10037"/>
                <a:gd name="connsiteX2" fmla="*/ 10103 w 10103"/>
                <a:gd name="connsiteY2" fmla="*/ 6179 h 10037"/>
                <a:gd name="connsiteX3" fmla="*/ 8385 w 10103"/>
                <a:gd name="connsiteY3" fmla="*/ 7953 h 10037"/>
                <a:gd name="connsiteX4" fmla="*/ 6718 w 10103"/>
                <a:gd name="connsiteY4" fmla="*/ 9624 h 10037"/>
                <a:gd name="connsiteX5" fmla="*/ 4166 w 10103"/>
                <a:gd name="connsiteY5" fmla="*/ 10037 h 10037"/>
                <a:gd name="connsiteX6" fmla="*/ 3632 w 10103"/>
                <a:gd name="connsiteY6" fmla="*/ 9082 h 10037"/>
                <a:gd name="connsiteX7" fmla="*/ 3038 w 10103"/>
                <a:gd name="connsiteY7" fmla="*/ 7926 h 10037"/>
                <a:gd name="connsiteX8" fmla="*/ 1393 w 10103"/>
                <a:gd name="connsiteY8" fmla="*/ 6407 h 10037"/>
                <a:gd name="connsiteX9" fmla="*/ 202 w 10103"/>
                <a:gd name="connsiteY9" fmla="*/ 3915 h 10037"/>
                <a:gd name="connsiteX10" fmla="*/ 0 w 10103"/>
                <a:gd name="connsiteY10" fmla="*/ 310 h 10037"/>
                <a:gd name="connsiteX0" fmla="*/ 143 w 10103"/>
                <a:gd name="connsiteY0" fmla="*/ 0 h 9946"/>
                <a:gd name="connsiteX1" fmla="*/ 9957 w 10103"/>
                <a:gd name="connsiteY1" fmla="*/ 38 h 9946"/>
                <a:gd name="connsiteX2" fmla="*/ 10103 w 10103"/>
                <a:gd name="connsiteY2" fmla="*/ 6179 h 9946"/>
                <a:gd name="connsiteX3" fmla="*/ 8385 w 10103"/>
                <a:gd name="connsiteY3" fmla="*/ 7953 h 9946"/>
                <a:gd name="connsiteX4" fmla="*/ 6718 w 10103"/>
                <a:gd name="connsiteY4" fmla="*/ 9624 h 9946"/>
                <a:gd name="connsiteX5" fmla="*/ 4145 w 10103"/>
                <a:gd name="connsiteY5" fmla="*/ 9946 h 9946"/>
                <a:gd name="connsiteX6" fmla="*/ 3632 w 10103"/>
                <a:gd name="connsiteY6" fmla="*/ 9082 h 9946"/>
                <a:gd name="connsiteX7" fmla="*/ 3038 w 10103"/>
                <a:gd name="connsiteY7" fmla="*/ 7926 h 9946"/>
                <a:gd name="connsiteX8" fmla="*/ 1393 w 10103"/>
                <a:gd name="connsiteY8" fmla="*/ 6407 h 9946"/>
                <a:gd name="connsiteX9" fmla="*/ 202 w 10103"/>
                <a:gd name="connsiteY9" fmla="*/ 3915 h 9946"/>
                <a:gd name="connsiteX10" fmla="*/ 0 w 10103"/>
                <a:gd name="connsiteY10" fmla="*/ 310 h 9946"/>
                <a:gd name="connsiteX0" fmla="*/ 142 w 10000"/>
                <a:gd name="connsiteY0" fmla="*/ 0 h 10000"/>
                <a:gd name="connsiteX1" fmla="*/ 9855 w 10000"/>
                <a:gd name="connsiteY1" fmla="*/ 38 h 10000"/>
                <a:gd name="connsiteX2" fmla="*/ 10000 w 10000"/>
                <a:gd name="connsiteY2" fmla="*/ 6213 h 10000"/>
                <a:gd name="connsiteX3" fmla="*/ 8300 w 10000"/>
                <a:gd name="connsiteY3" fmla="*/ 7996 h 10000"/>
                <a:gd name="connsiteX4" fmla="*/ 6527 w 10000"/>
                <a:gd name="connsiteY4" fmla="*/ 9972 h 10000"/>
                <a:gd name="connsiteX5" fmla="*/ 4103 w 10000"/>
                <a:gd name="connsiteY5" fmla="*/ 10000 h 10000"/>
                <a:gd name="connsiteX6" fmla="*/ 3595 w 10000"/>
                <a:gd name="connsiteY6" fmla="*/ 9131 h 10000"/>
                <a:gd name="connsiteX7" fmla="*/ 3007 w 10000"/>
                <a:gd name="connsiteY7" fmla="*/ 7969 h 10000"/>
                <a:gd name="connsiteX8" fmla="*/ 1379 w 10000"/>
                <a:gd name="connsiteY8" fmla="*/ 6442 h 10000"/>
                <a:gd name="connsiteX9" fmla="*/ 200 w 10000"/>
                <a:gd name="connsiteY9" fmla="*/ 3936 h 10000"/>
                <a:gd name="connsiteX10" fmla="*/ 0 w 10000"/>
                <a:gd name="connsiteY10" fmla="*/ 31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000">
                  <a:moveTo>
                    <a:pt x="142" y="0"/>
                  </a:moveTo>
                  <a:lnTo>
                    <a:pt x="9855" y="38"/>
                  </a:lnTo>
                  <a:cubicBezTo>
                    <a:pt x="9870" y="1960"/>
                    <a:pt x="9986" y="4291"/>
                    <a:pt x="10000" y="6213"/>
                  </a:cubicBezTo>
                  <a:lnTo>
                    <a:pt x="8300" y="7996"/>
                  </a:lnTo>
                  <a:lnTo>
                    <a:pt x="6527" y="9972"/>
                  </a:lnTo>
                  <a:lnTo>
                    <a:pt x="4103" y="10000"/>
                  </a:lnTo>
                  <a:cubicBezTo>
                    <a:pt x="4015" y="9756"/>
                    <a:pt x="3683" y="9376"/>
                    <a:pt x="3595" y="9131"/>
                  </a:cubicBezTo>
                  <a:lnTo>
                    <a:pt x="3007" y="7969"/>
                  </a:lnTo>
                  <a:lnTo>
                    <a:pt x="1379" y="6442"/>
                  </a:lnTo>
                  <a:lnTo>
                    <a:pt x="200" y="3936"/>
                  </a:lnTo>
                  <a:cubicBezTo>
                    <a:pt x="141" y="2766"/>
                    <a:pt x="60" y="1482"/>
                    <a:pt x="0" y="312"/>
                  </a:cubicBezTo>
                </a:path>
              </a:pathLst>
            </a:custGeom>
            <a:solidFill>
              <a:srgbClr val="FF0033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 Regular"/>
              </a:endParaRPr>
            </a:p>
          </p:txBody>
        </p:sp>
        <p:sp>
          <p:nvSpPr>
            <p:cNvPr id="638992" name="Text Box 16"/>
            <p:cNvSpPr txBox="1">
              <a:spLocks noChangeArrowheads="1"/>
            </p:cNvSpPr>
            <p:nvPr/>
          </p:nvSpPr>
          <p:spPr bwMode="auto">
            <a:xfrm>
              <a:off x="3878" y="464"/>
              <a:ext cx="75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Arial Regular"/>
                </a:rPr>
                <a:t>Unstable</a:t>
              </a:r>
            </a:p>
          </p:txBody>
        </p:sp>
      </p:grpSp>
      <p:grpSp>
        <p:nvGrpSpPr>
          <p:cNvPr id="639000" name="Group 24"/>
          <p:cNvGrpSpPr>
            <a:grpSpLocks/>
          </p:cNvGrpSpPr>
          <p:nvPr/>
        </p:nvGrpSpPr>
        <p:grpSpPr bwMode="auto">
          <a:xfrm>
            <a:off x="7317762" y="4276919"/>
            <a:ext cx="1630363" cy="1863726"/>
            <a:chOff x="4470" y="2756"/>
            <a:chExt cx="1027" cy="1174"/>
          </a:xfrm>
        </p:grpSpPr>
        <p:sp>
          <p:nvSpPr>
            <p:cNvPr id="638994" name="Freeform 18"/>
            <p:cNvSpPr>
              <a:spLocks/>
            </p:cNvSpPr>
            <p:nvPr/>
          </p:nvSpPr>
          <p:spPr bwMode="auto">
            <a:xfrm>
              <a:off x="4470" y="2756"/>
              <a:ext cx="1027" cy="1174"/>
            </a:xfrm>
            <a:custGeom>
              <a:avLst/>
              <a:gdLst>
                <a:gd name="T0" fmla="*/ 0 w 991"/>
                <a:gd name="T1" fmla="*/ 91 h 1138"/>
                <a:gd name="T2" fmla="*/ 246 w 991"/>
                <a:gd name="T3" fmla="*/ 0 h 1138"/>
                <a:gd name="T4" fmla="*/ 443 w 991"/>
                <a:gd name="T5" fmla="*/ 379 h 1138"/>
                <a:gd name="T6" fmla="*/ 829 w 991"/>
                <a:gd name="T7" fmla="*/ 772 h 1138"/>
                <a:gd name="T8" fmla="*/ 991 w 991"/>
                <a:gd name="T9" fmla="*/ 934 h 1138"/>
                <a:gd name="T10" fmla="*/ 759 w 991"/>
                <a:gd name="T11" fmla="*/ 1138 h 1138"/>
                <a:gd name="T12" fmla="*/ 450 w 991"/>
                <a:gd name="T13" fmla="*/ 835 h 1138"/>
                <a:gd name="T14" fmla="*/ 183 w 991"/>
                <a:gd name="T15" fmla="*/ 569 h 1138"/>
                <a:gd name="T16" fmla="*/ 28 w 991"/>
                <a:gd name="T17" fmla="*/ 245 h 1138"/>
                <a:gd name="T18" fmla="*/ 0 w 991"/>
                <a:gd name="T19" fmla="*/ 91 h 1138"/>
                <a:gd name="connsiteX0" fmla="*/ 0 w 10000"/>
                <a:gd name="connsiteY0" fmla="*/ 800 h 10000"/>
                <a:gd name="connsiteX1" fmla="*/ 2482 w 10000"/>
                <a:gd name="connsiteY1" fmla="*/ 0 h 10000"/>
                <a:gd name="connsiteX2" fmla="*/ 4470 w 10000"/>
                <a:gd name="connsiteY2" fmla="*/ 3330 h 10000"/>
                <a:gd name="connsiteX3" fmla="*/ 8365 w 10000"/>
                <a:gd name="connsiteY3" fmla="*/ 6784 h 10000"/>
                <a:gd name="connsiteX4" fmla="*/ 10000 w 10000"/>
                <a:gd name="connsiteY4" fmla="*/ 8207 h 10000"/>
                <a:gd name="connsiteX5" fmla="*/ 7659 w 10000"/>
                <a:gd name="connsiteY5" fmla="*/ 10000 h 10000"/>
                <a:gd name="connsiteX6" fmla="*/ 4095 w 10000"/>
                <a:gd name="connsiteY6" fmla="*/ 7570 h 10000"/>
                <a:gd name="connsiteX7" fmla="*/ 1847 w 10000"/>
                <a:gd name="connsiteY7" fmla="*/ 5000 h 10000"/>
                <a:gd name="connsiteX8" fmla="*/ 283 w 10000"/>
                <a:gd name="connsiteY8" fmla="*/ 2153 h 10000"/>
                <a:gd name="connsiteX9" fmla="*/ 0 w 10000"/>
                <a:gd name="connsiteY9" fmla="*/ 800 h 10000"/>
                <a:gd name="connsiteX0" fmla="*/ 0 w 10000"/>
                <a:gd name="connsiteY0" fmla="*/ 800 h 10427"/>
                <a:gd name="connsiteX1" fmla="*/ 2482 w 10000"/>
                <a:gd name="connsiteY1" fmla="*/ 0 h 10427"/>
                <a:gd name="connsiteX2" fmla="*/ 4470 w 10000"/>
                <a:gd name="connsiteY2" fmla="*/ 3330 h 10427"/>
                <a:gd name="connsiteX3" fmla="*/ 8365 w 10000"/>
                <a:gd name="connsiteY3" fmla="*/ 6784 h 10427"/>
                <a:gd name="connsiteX4" fmla="*/ 10000 w 10000"/>
                <a:gd name="connsiteY4" fmla="*/ 8207 h 10427"/>
                <a:gd name="connsiteX5" fmla="*/ 7347 w 10000"/>
                <a:gd name="connsiteY5" fmla="*/ 10427 h 10427"/>
                <a:gd name="connsiteX6" fmla="*/ 4095 w 10000"/>
                <a:gd name="connsiteY6" fmla="*/ 7570 h 10427"/>
                <a:gd name="connsiteX7" fmla="*/ 1847 w 10000"/>
                <a:gd name="connsiteY7" fmla="*/ 5000 h 10427"/>
                <a:gd name="connsiteX8" fmla="*/ 283 w 10000"/>
                <a:gd name="connsiteY8" fmla="*/ 2153 h 10427"/>
                <a:gd name="connsiteX9" fmla="*/ 0 w 10000"/>
                <a:gd name="connsiteY9" fmla="*/ 800 h 10427"/>
                <a:gd name="connsiteX0" fmla="*/ 0 w 8365"/>
                <a:gd name="connsiteY0" fmla="*/ 800 h 10427"/>
                <a:gd name="connsiteX1" fmla="*/ 2482 w 8365"/>
                <a:gd name="connsiteY1" fmla="*/ 0 h 10427"/>
                <a:gd name="connsiteX2" fmla="*/ 4470 w 8365"/>
                <a:gd name="connsiteY2" fmla="*/ 3330 h 10427"/>
                <a:gd name="connsiteX3" fmla="*/ 8365 w 8365"/>
                <a:gd name="connsiteY3" fmla="*/ 6784 h 10427"/>
                <a:gd name="connsiteX4" fmla="*/ 8261 w 8365"/>
                <a:gd name="connsiteY4" fmla="*/ 9178 h 10427"/>
                <a:gd name="connsiteX5" fmla="*/ 7347 w 8365"/>
                <a:gd name="connsiteY5" fmla="*/ 10427 h 10427"/>
                <a:gd name="connsiteX6" fmla="*/ 4095 w 8365"/>
                <a:gd name="connsiteY6" fmla="*/ 7570 h 10427"/>
                <a:gd name="connsiteX7" fmla="*/ 1847 w 8365"/>
                <a:gd name="connsiteY7" fmla="*/ 5000 h 10427"/>
                <a:gd name="connsiteX8" fmla="*/ 283 w 8365"/>
                <a:gd name="connsiteY8" fmla="*/ 2153 h 10427"/>
                <a:gd name="connsiteX9" fmla="*/ 0 w 8365"/>
                <a:gd name="connsiteY9" fmla="*/ 800 h 10427"/>
                <a:gd name="connsiteX0" fmla="*/ 0 w 9876"/>
                <a:gd name="connsiteY0" fmla="*/ 767 h 10000"/>
                <a:gd name="connsiteX1" fmla="*/ 2967 w 9876"/>
                <a:gd name="connsiteY1" fmla="*/ 0 h 10000"/>
                <a:gd name="connsiteX2" fmla="*/ 5344 w 9876"/>
                <a:gd name="connsiteY2" fmla="*/ 3194 h 10000"/>
                <a:gd name="connsiteX3" fmla="*/ 7441 w 9876"/>
                <a:gd name="connsiteY3" fmla="*/ 6618 h 10000"/>
                <a:gd name="connsiteX4" fmla="*/ 9876 w 9876"/>
                <a:gd name="connsiteY4" fmla="*/ 8802 h 10000"/>
                <a:gd name="connsiteX5" fmla="*/ 8783 w 9876"/>
                <a:gd name="connsiteY5" fmla="*/ 10000 h 10000"/>
                <a:gd name="connsiteX6" fmla="*/ 4895 w 9876"/>
                <a:gd name="connsiteY6" fmla="*/ 7260 h 10000"/>
                <a:gd name="connsiteX7" fmla="*/ 2208 w 9876"/>
                <a:gd name="connsiteY7" fmla="*/ 4795 h 10000"/>
                <a:gd name="connsiteX8" fmla="*/ 338 w 9876"/>
                <a:gd name="connsiteY8" fmla="*/ 2065 h 10000"/>
                <a:gd name="connsiteX9" fmla="*/ 0 w 9876"/>
                <a:gd name="connsiteY9" fmla="*/ 767 h 10000"/>
                <a:gd name="connsiteX0" fmla="*/ 0 w 10000"/>
                <a:gd name="connsiteY0" fmla="*/ 1028 h 10261"/>
                <a:gd name="connsiteX1" fmla="*/ 2302 w 10000"/>
                <a:gd name="connsiteY1" fmla="*/ 0 h 10261"/>
                <a:gd name="connsiteX2" fmla="*/ 5411 w 10000"/>
                <a:gd name="connsiteY2" fmla="*/ 3455 h 10261"/>
                <a:gd name="connsiteX3" fmla="*/ 7534 w 10000"/>
                <a:gd name="connsiteY3" fmla="*/ 6879 h 10261"/>
                <a:gd name="connsiteX4" fmla="*/ 10000 w 10000"/>
                <a:gd name="connsiteY4" fmla="*/ 9063 h 10261"/>
                <a:gd name="connsiteX5" fmla="*/ 8893 w 10000"/>
                <a:gd name="connsiteY5" fmla="*/ 10261 h 10261"/>
                <a:gd name="connsiteX6" fmla="*/ 4956 w 10000"/>
                <a:gd name="connsiteY6" fmla="*/ 7521 h 10261"/>
                <a:gd name="connsiteX7" fmla="*/ 2236 w 10000"/>
                <a:gd name="connsiteY7" fmla="*/ 5056 h 10261"/>
                <a:gd name="connsiteX8" fmla="*/ 342 w 10000"/>
                <a:gd name="connsiteY8" fmla="*/ 2326 h 10261"/>
                <a:gd name="connsiteX9" fmla="*/ 0 w 10000"/>
                <a:gd name="connsiteY9" fmla="*/ 1028 h 10261"/>
                <a:gd name="connsiteX0" fmla="*/ 0 w 10216"/>
                <a:gd name="connsiteY0" fmla="*/ 1587 h 10261"/>
                <a:gd name="connsiteX1" fmla="*/ 2518 w 10216"/>
                <a:gd name="connsiteY1" fmla="*/ 0 h 10261"/>
                <a:gd name="connsiteX2" fmla="*/ 5627 w 10216"/>
                <a:gd name="connsiteY2" fmla="*/ 3455 h 10261"/>
                <a:gd name="connsiteX3" fmla="*/ 7750 w 10216"/>
                <a:gd name="connsiteY3" fmla="*/ 6879 h 10261"/>
                <a:gd name="connsiteX4" fmla="*/ 10216 w 10216"/>
                <a:gd name="connsiteY4" fmla="*/ 9063 h 10261"/>
                <a:gd name="connsiteX5" fmla="*/ 9109 w 10216"/>
                <a:gd name="connsiteY5" fmla="*/ 10261 h 10261"/>
                <a:gd name="connsiteX6" fmla="*/ 5172 w 10216"/>
                <a:gd name="connsiteY6" fmla="*/ 7521 h 10261"/>
                <a:gd name="connsiteX7" fmla="*/ 2452 w 10216"/>
                <a:gd name="connsiteY7" fmla="*/ 5056 h 10261"/>
                <a:gd name="connsiteX8" fmla="*/ 558 w 10216"/>
                <a:gd name="connsiteY8" fmla="*/ 2326 h 10261"/>
                <a:gd name="connsiteX9" fmla="*/ 0 w 10216"/>
                <a:gd name="connsiteY9" fmla="*/ 1587 h 10261"/>
                <a:gd name="connsiteX0" fmla="*/ 0 w 10216"/>
                <a:gd name="connsiteY0" fmla="*/ 1587 h 10261"/>
                <a:gd name="connsiteX1" fmla="*/ 2518 w 10216"/>
                <a:gd name="connsiteY1" fmla="*/ 0 h 10261"/>
                <a:gd name="connsiteX2" fmla="*/ 5627 w 10216"/>
                <a:gd name="connsiteY2" fmla="*/ 3455 h 10261"/>
                <a:gd name="connsiteX3" fmla="*/ 7750 w 10216"/>
                <a:gd name="connsiteY3" fmla="*/ 6879 h 10261"/>
                <a:gd name="connsiteX4" fmla="*/ 10216 w 10216"/>
                <a:gd name="connsiteY4" fmla="*/ 9063 h 10261"/>
                <a:gd name="connsiteX5" fmla="*/ 9109 w 10216"/>
                <a:gd name="connsiteY5" fmla="*/ 10261 h 10261"/>
                <a:gd name="connsiteX6" fmla="*/ 5172 w 10216"/>
                <a:gd name="connsiteY6" fmla="*/ 7521 h 10261"/>
                <a:gd name="connsiteX7" fmla="*/ 2452 w 10216"/>
                <a:gd name="connsiteY7" fmla="*/ 5056 h 10261"/>
                <a:gd name="connsiteX8" fmla="*/ 1637 w 10216"/>
                <a:gd name="connsiteY8" fmla="*/ 3108 h 10261"/>
                <a:gd name="connsiteX9" fmla="*/ 0 w 10216"/>
                <a:gd name="connsiteY9" fmla="*/ 1587 h 10261"/>
                <a:gd name="connsiteX0" fmla="*/ 0 w 10216"/>
                <a:gd name="connsiteY0" fmla="*/ 1587 h 10261"/>
                <a:gd name="connsiteX1" fmla="*/ 2518 w 10216"/>
                <a:gd name="connsiteY1" fmla="*/ 0 h 10261"/>
                <a:gd name="connsiteX2" fmla="*/ 5627 w 10216"/>
                <a:gd name="connsiteY2" fmla="*/ 3455 h 10261"/>
                <a:gd name="connsiteX3" fmla="*/ 7750 w 10216"/>
                <a:gd name="connsiteY3" fmla="*/ 6879 h 10261"/>
                <a:gd name="connsiteX4" fmla="*/ 10216 w 10216"/>
                <a:gd name="connsiteY4" fmla="*/ 9063 h 10261"/>
                <a:gd name="connsiteX5" fmla="*/ 9109 w 10216"/>
                <a:gd name="connsiteY5" fmla="*/ 10261 h 10261"/>
                <a:gd name="connsiteX6" fmla="*/ 5172 w 10216"/>
                <a:gd name="connsiteY6" fmla="*/ 7521 h 10261"/>
                <a:gd name="connsiteX7" fmla="*/ 3153 w 10216"/>
                <a:gd name="connsiteY7" fmla="*/ 5503 h 10261"/>
                <a:gd name="connsiteX8" fmla="*/ 1637 w 10216"/>
                <a:gd name="connsiteY8" fmla="*/ 3108 h 10261"/>
                <a:gd name="connsiteX9" fmla="*/ 0 w 10216"/>
                <a:gd name="connsiteY9" fmla="*/ 1587 h 10261"/>
                <a:gd name="connsiteX0" fmla="*/ 0 w 10216"/>
                <a:gd name="connsiteY0" fmla="*/ 1587 h 10261"/>
                <a:gd name="connsiteX1" fmla="*/ 2518 w 10216"/>
                <a:gd name="connsiteY1" fmla="*/ 0 h 10261"/>
                <a:gd name="connsiteX2" fmla="*/ 5627 w 10216"/>
                <a:gd name="connsiteY2" fmla="*/ 3455 h 10261"/>
                <a:gd name="connsiteX3" fmla="*/ 7750 w 10216"/>
                <a:gd name="connsiteY3" fmla="*/ 6879 h 10261"/>
                <a:gd name="connsiteX4" fmla="*/ 10216 w 10216"/>
                <a:gd name="connsiteY4" fmla="*/ 9063 h 10261"/>
                <a:gd name="connsiteX5" fmla="*/ 9109 w 10216"/>
                <a:gd name="connsiteY5" fmla="*/ 10261 h 10261"/>
                <a:gd name="connsiteX6" fmla="*/ 4848 w 10216"/>
                <a:gd name="connsiteY6" fmla="*/ 7782 h 10261"/>
                <a:gd name="connsiteX7" fmla="*/ 3153 w 10216"/>
                <a:gd name="connsiteY7" fmla="*/ 5503 h 10261"/>
                <a:gd name="connsiteX8" fmla="*/ 1637 w 10216"/>
                <a:gd name="connsiteY8" fmla="*/ 3108 h 10261"/>
                <a:gd name="connsiteX9" fmla="*/ 0 w 10216"/>
                <a:gd name="connsiteY9" fmla="*/ 1587 h 10261"/>
                <a:gd name="connsiteX0" fmla="*/ 0 w 10216"/>
                <a:gd name="connsiteY0" fmla="*/ 1587 h 10112"/>
                <a:gd name="connsiteX1" fmla="*/ 2518 w 10216"/>
                <a:gd name="connsiteY1" fmla="*/ 0 h 10112"/>
                <a:gd name="connsiteX2" fmla="*/ 5627 w 10216"/>
                <a:gd name="connsiteY2" fmla="*/ 3455 h 10112"/>
                <a:gd name="connsiteX3" fmla="*/ 7750 w 10216"/>
                <a:gd name="connsiteY3" fmla="*/ 6879 h 10112"/>
                <a:gd name="connsiteX4" fmla="*/ 10216 w 10216"/>
                <a:gd name="connsiteY4" fmla="*/ 9063 h 10112"/>
                <a:gd name="connsiteX5" fmla="*/ 8030 w 10216"/>
                <a:gd name="connsiteY5" fmla="*/ 10112 h 10112"/>
                <a:gd name="connsiteX6" fmla="*/ 4848 w 10216"/>
                <a:gd name="connsiteY6" fmla="*/ 7782 h 10112"/>
                <a:gd name="connsiteX7" fmla="*/ 3153 w 10216"/>
                <a:gd name="connsiteY7" fmla="*/ 5503 h 10112"/>
                <a:gd name="connsiteX8" fmla="*/ 1637 w 10216"/>
                <a:gd name="connsiteY8" fmla="*/ 3108 h 10112"/>
                <a:gd name="connsiteX9" fmla="*/ 0 w 10216"/>
                <a:gd name="connsiteY9" fmla="*/ 1587 h 10112"/>
                <a:gd name="connsiteX0" fmla="*/ 0 w 12536"/>
                <a:gd name="connsiteY0" fmla="*/ 358 h 10112"/>
                <a:gd name="connsiteX1" fmla="*/ 4838 w 12536"/>
                <a:gd name="connsiteY1" fmla="*/ 0 h 10112"/>
                <a:gd name="connsiteX2" fmla="*/ 7947 w 12536"/>
                <a:gd name="connsiteY2" fmla="*/ 3455 h 10112"/>
                <a:gd name="connsiteX3" fmla="*/ 10070 w 12536"/>
                <a:gd name="connsiteY3" fmla="*/ 6879 h 10112"/>
                <a:gd name="connsiteX4" fmla="*/ 12536 w 12536"/>
                <a:gd name="connsiteY4" fmla="*/ 9063 h 10112"/>
                <a:gd name="connsiteX5" fmla="*/ 10350 w 12536"/>
                <a:gd name="connsiteY5" fmla="*/ 10112 h 10112"/>
                <a:gd name="connsiteX6" fmla="*/ 7168 w 12536"/>
                <a:gd name="connsiteY6" fmla="*/ 7782 h 10112"/>
                <a:gd name="connsiteX7" fmla="*/ 5473 w 12536"/>
                <a:gd name="connsiteY7" fmla="*/ 5503 h 10112"/>
                <a:gd name="connsiteX8" fmla="*/ 3957 w 12536"/>
                <a:gd name="connsiteY8" fmla="*/ 3108 h 10112"/>
                <a:gd name="connsiteX9" fmla="*/ 0 w 12536"/>
                <a:gd name="connsiteY9" fmla="*/ 358 h 10112"/>
                <a:gd name="connsiteX0" fmla="*/ 0 w 12536"/>
                <a:gd name="connsiteY0" fmla="*/ 246 h 10112"/>
                <a:gd name="connsiteX1" fmla="*/ 4838 w 12536"/>
                <a:gd name="connsiteY1" fmla="*/ 0 h 10112"/>
                <a:gd name="connsiteX2" fmla="*/ 7947 w 12536"/>
                <a:gd name="connsiteY2" fmla="*/ 3455 h 10112"/>
                <a:gd name="connsiteX3" fmla="*/ 10070 w 12536"/>
                <a:gd name="connsiteY3" fmla="*/ 6879 h 10112"/>
                <a:gd name="connsiteX4" fmla="*/ 12536 w 12536"/>
                <a:gd name="connsiteY4" fmla="*/ 9063 h 10112"/>
                <a:gd name="connsiteX5" fmla="*/ 10350 w 12536"/>
                <a:gd name="connsiteY5" fmla="*/ 10112 h 10112"/>
                <a:gd name="connsiteX6" fmla="*/ 7168 w 12536"/>
                <a:gd name="connsiteY6" fmla="*/ 7782 h 10112"/>
                <a:gd name="connsiteX7" fmla="*/ 5473 w 12536"/>
                <a:gd name="connsiteY7" fmla="*/ 5503 h 10112"/>
                <a:gd name="connsiteX8" fmla="*/ 3957 w 12536"/>
                <a:gd name="connsiteY8" fmla="*/ 3108 h 10112"/>
                <a:gd name="connsiteX9" fmla="*/ 0 w 12536"/>
                <a:gd name="connsiteY9" fmla="*/ 246 h 10112"/>
                <a:gd name="connsiteX0" fmla="*/ 0 w 12536"/>
                <a:gd name="connsiteY0" fmla="*/ 23 h 9889"/>
                <a:gd name="connsiteX1" fmla="*/ 5054 w 12536"/>
                <a:gd name="connsiteY1" fmla="*/ 0 h 9889"/>
                <a:gd name="connsiteX2" fmla="*/ 7947 w 12536"/>
                <a:gd name="connsiteY2" fmla="*/ 3232 h 9889"/>
                <a:gd name="connsiteX3" fmla="*/ 10070 w 12536"/>
                <a:gd name="connsiteY3" fmla="*/ 6656 h 9889"/>
                <a:gd name="connsiteX4" fmla="*/ 12536 w 12536"/>
                <a:gd name="connsiteY4" fmla="*/ 8840 h 9889"/>
                <a:gd name="connsiteX5" fmla="*/ 10350 w 12536"/>
                <a:gd name="connsiteY5" fmla="*/ 9889 h 9889"/>
                <a:gd name="connsiteX6" fmla="*/ 7168 w 12536"/>
                <a:gd name="connsiteY6" fmla="*/ 7559 h 9889"/>
                <a:gd name="connsiteX7" fmla="*/ 5473 w 12536"/>
                <a:gd name="connsiteY7" fmla="*/ 5280 h 9889"/>
                <a:gd name="connsiteX8" fmla="*/ 3957 w 12536"/>
                <a:gd name="connsiteY8" fmla="*/ 2885 h 9889"/>
                <a:gd name="connsiteX9" fmla="*/ 0 w 12536"/>
                <a:gd name="connsiteY9" fmla="*/ 23 h 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36" h="9889">
                  <a:moveTo>
                    <a:pt x="0" y="23"/>
                  </a:moveTo>
                  <a:lnTo>
                    <a:pt x="5054" y="0"/>
                  </a:lnTo>
                  <a:lnTo>
                    <a:pt x="7947" y="3232"/>
                  </a:lnTo>
                  <a:lnTo>
                    <a:pt x="10070" y="6656"/>
                  </a:lnTo>
                  <a:cubicBezTo>
                    <a:pt x="10028" y="7422"/>
                    <a:pt x="12579" y="8075"/>
                    <a:pt x="12536" y="8840"/>
                  </a:cubicBezTo>
                  <a:lnTo>
                    <a:pt x="10350" y="9889"/>
                  </a:lnTo>
                  <a:lnTo>
                    <a:pt x="7168" y="7559"/>
                  </a:lnTo>
                  <a:lnTo>
                    <a:pt x="5473" y="5280"/>
                  </a:lnTo>
                  <a:lnTo>
                    <a:pt x="3957" y="2885"/>
                  </a:lnTo>
                  <a:cubicBezTo>
                    <a:pt x="3844" y="2452"/>
                    <a:pt x="113" y="456"/>
                    <a:pt x="0" y="23"/>
                  </a:cubicBezTo>
                  <a:close/>
                </a:path>
              </a:pathLst>
            </a:custGeom>
            <a:solidFill>
              <a:srgbClr val="9999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 Regular"/>
              </a:endParaRPr>
            </a:p>
          </p:txBody>
        </p:sp>
        <p:sp>
          <p:nvSpPr>
            <p:cNvPr id="638995" name="Text Box 19"/>
            <p:cNvSpPr txBox="1">
              <a:spLocks noChangeArrowheads="1"/>
            </p:cNvSpPr>
            <p:nvPr/>
          </p:nvSpPr>
          <p:spPr bwMode="auto">
            <a:xfrm rot="3226756">
              <a:off x="4586" y="3116"/>
              <a:ext cx="108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2000" dirty="0">
                  <a:latin typeface="Arial Regular"/>
                </a:rPr>
                <a:t>Tidal Locking</a:t>
              </a:r>
              <a:br>
                <a:rPr lang="en-US" sz="2000" dirty="0">
                  <a:latin typeface="Arial Regular"/>
                </a:rPr>
              </a:br>
              <a:r>
                <a:rPr lang="en-US" sz="2000" dirty="0">
                  <a:latin typeface="Arial Regular"/>
                </a:rPr>
                <a:t>and Flares</a:t>
              </a:r>
            </a:p>
          </p:txBody>
        </p:sp>
      </p:grpSp>
      <p:grpSp>
        <p:nvGrpSpPr>
          <p:cNvPr id="638999" name="Group 23"/>
          <p:cNvGrpSpPr>
            <a:grpSpLocks/>
          </p:cNvGrpSpPr>
          <p:nvPr/>
        </p:nvGrpSpPr>
        <p:grpSpPr bwMode="auto">
          <a:xfrm>
            <a:off x="4967028" y="4902012"/>
            <a:ext cx="1863725" cy="1112838"/>
            <a:chOff x="3120" y="3026"/>
            <a:chExt cx="1174" cy="701"/>
          </a:xfrm>
        </p:grpSpPr>
        <p:sp>
          <p:nvSpPr>
            <p:cNvPr id="638993" name="Freeform 17"/>
            <p:cNvSpPr>
              <a:spLocks/>
            </p:cNvSpPr>
            <p:nvPr/>
          </p:nvSpPr>
          <p:spPr bwMode="auto">
            <a:xfrm>
              <a:off x="3264" y="3026"/>
              <a:ext cx="938" cy="701"/>
            </a:xfrm>
            <a:custGeom>
              <a:avLst/>
              <a:gdLst>
                <a:gd name="T0" fmla="*/ 14 w 2037"/>
                <a:gd name="T1" fmla="*/ 7 h 920"/>
                <a:gd name="T2" fmla="*/ 225 w 2037"/>
                <a:gd name="T3" fmla="*/ 7 h 920"/>
                <a:gd name="T4" fmla="*/ 716 w 2037"/>
                <a:gd name="T5" fmla="*/ 337 h 920"/>
                <a:gd name="T6" fmla="*/ 1208 w 2037"/>
                <a:gd name="T7" fmla="*/ 534 h 920"/>
                <a:gd name="T8" fmla="*/ 2030 w 2037"/>
                <a:gd name="T9" fmla="*/ 787 h 920"/>
                <a:gd name="T10" fmla="*/ 2037 w 2037"/>
                <a:gd name="T11" fmla="*/ 920 h 920"/>
                <a:gd name="T12" fmla="*/ 1096 w 2037"/>
                <a:gd name="T13" fmla="*/ 857 h 920"/>
                <a:gd name="T14" fmla="*/ 464 w 2037"/>
                <a:gd name="T15" fmla="*/ 590 h 920"/>
                <a:gd name="T16" fmla="*/ 91 w 2037"/>
                <a:gd name="T17" fmla="*/ 274 h 920"/>
                <a:gd name="T18" fmla="*/ 0 w 2037"/>
                <a:gd name="T19" fmla="*/ 0 h 920"/>
                <a:gd name="connsiteX0" fmla="*/ 0 w 9931"/>
                <a:gd name="connsiteY0" fmla="*/ 0 h 9924"/>
                <a:gd name="connsiteX1" fmla="*/ 1036 w 9931"/>
                <a:gd name="connsiteY1" fmla="*/ 0 h 9924"/>
                <a:gd name="connsiteX2" fmla="*/ 3446 w 9931"/>
                <a:gd name="connsiteY2" fmla="*/ 3587 h 9924"/>
                <a:gd name="connsiteX3" fmla="*/ 5861 w 9931"/>
                <a:gd name="connsiteY3" fmla="*/ 5728 h 9924"/>
                <a:gd name="connsiteX4" fmla="*/ 9897 w 9931"/>
                <a:gd name="connsiteY4" fmla="*/ 8478 h 9924"/>
                <a:gd name="connsiteX5" fmla="*/ 9931 w 9931"/>
                <a:gd name="connsiteY5" fmla="*/ 9924 h 9924"/>
                <a:gd name="connsiteX6" fmla="*/ 5311 w 9931"/>
                <a:gd name="connsiteY6" fmla="*/ 9239 h 9924"/>
                <a:gd name="connsiteX7" fmla="*/ 2209 w 9931"/>
                <a:gd name="connsiteY7" fmla="*/ 6337 h 9924"/>
                <a:gd name="connsiteX8" fmla="*/ 378 w 9931"/>
                <a:gd name="connsiteY8" fmla="*/ 2902 h 9924"/>
                <a:gd name="connsiteX9" fmla="*/ 1081 w 9931"/>
                <a:gd name="connsiteY9" fmla="*/ 1461 h 9924"/>
                <a:gd name="connsiteX0" fmla="*/ 2060 w 9635"/>
                <a:gd name="connsiteY0" fmla="*/ 1985 h 10000"/>
                <a:gd name="connsiteX1" fmla="*/ 678 w 9635"/>
                <a:gd name="connsiteY1" fmla="*/ 0 h 10000"/>
                <a:gd name="connsiteX2" fmla="*/ 3105 w 9635"/>
                <a:gd name="connsiteY2" fmla="*/ 3614 h 10000"/>
                <a:gd name="connsiteX3" fmla="*/ 5537 w 9635"/>
                <a:gd name="connsiteY3" fmla="*/ 5772 h 10000"/>
                <a:gd name="connsiteX4" fmla="*/ 9601 w 9635"/>
                <a:gd name="connsiteY4" fmla="*/ 8543 h 10000"/>
                <a:gd name="connsiteX5" fmla="*/ 9635 w 9635"/>
                <a:gd name="connsiteY5" fmla="*/ 10000 h 10000"/>
                <a:gd name="connsiteX6" fmla="*/ 4983 w 9635"/>
                <a:gd name="connsiteY6" fmla="*/ 9310 h 10000"/>
                <a:gd name="connsiteX7" fmla="*/ 1859 w 9635"/>
                <a:gd name="connsiteY7" fmla="*/ 6386 h 10000"/>
                <a:gd name="connsiteX8" fmla="*/ 16 w 9635"/>
                <a:gd name="connsiteY8" fmla="*/ 2924 h 10000"/>
                <a:gd name="connsiteX9" fmla="*/ 724 w 9635"/>
                <a:gd name="connsiteY9" fmla="*/ 1472 h 10000"/>
                <a:gd name="connsiteX0" fmla="*/ 2130 w 9992"/>
                <a:gd name="connsiteY0" fmla="*/ 1985 h 10000"/>
                <a:gd name="connsiteX1" fmla="*/ 696 w 9992"/>
                <a:gd name="connsiteY1" fmla="*/ 0 h 10000"/>
                <a:gd name="connsiteX2" fmla="*/ 3215 w 9992"/>
                <a:gd name="connsiteY2" fmla="*/ 3614 h 10000"/>
                <a:gd name="connsiteX3" fmla="*/ 5739 w 9992"/>
                <a:gd name="connsiteY3" fmla="*/ 5772 h 10000"/>
                <a:gd name="connsiteX4" fmla="*/ 9957 w 9992"/>
                <a:gd name="connsiteY4" fmla="*/ 8543 h 10000"/>
                <a:gd name="connsiteX5" fmla="*/ 9992 w 9992"/>
                <a:gd name="connsiteY5" fmla="*/ 10000 h 10000"/>
                <a:gd name="connsiteX6" fmla="*/ 5164 w 9992"/>
                <a:gd name="connsiteY6" fmla="*/ 9310 h 10000"/>
                <a:gd name="connsiteX7" fmla="*/ 1921 w 9992"/>
                <a:gd name="connsiteY7" fmla="*/ 6386 h 10000"/>
                <a:gd name="connsiteX8" fmla="*/ 9 w 9992"/>
                <a:gd name="connsiteY8" fmla="*/ 2924 h 10000"/>
                <a:gd name="connsiteX9" fmla="*/ 1673 w 9992"/>
                <a:gd name="connsiteY9" fmla="*/ 2876 h 10000"/>
                <a:gd name="connsiteX0" fmla="*/ 1435 w 9303"/>
                <a:gd name="connsiteY0" fmla="*/ 1985 h 10000"/>
                <a:gd name="connsiteX1" fmla="*/ 0 w 9303"/>
                <a:gd name="connsiteY1" fmla="*/ 0 h 10000"/>
                <a:gd name="connsiteX2" fmla="*/ 2521 w 9303"/>
                <a:gd name="connsiteY2" fmla="*/ 3614 h 10000"/>
                <a:gd name="connsiteX3" fmla="*/ 5047 w 9303"/>
                <a:gd name="connsiteY3" fmla="*/ 5772 h 10000"/>
                <a:gd name="connsiteX4" fmla="*/ 9268 w 9303"/>
                <a:gd name="connsiteY4" fmla="*/ 8543 h 10000"/>
                <a:gd name="connsiteX5" fmla="*/ 9303 w 9303"/>
                <a:gd name="connsiteY5" fmla="*/ 10000 h 10000"/>
                <a:gd name="connsiteX6" fmla="*/ 4471 w 9303"/>
                <a:gd name="connsiteY6" fmla="*/ 9310 h 10000"/>
                <a:gd name="connsiteX7" fmla="*/ 1226 w 9303"/>
                <a:gd name="connsiteY7" fmla="*/ 6386 h 10000"/>
                <a:gd name="connsiteX8" fmla="*/ 1469 w 9303"/>
                <a:gd name="connsiteY8" fmla="*/ 5103 h 10000"/>
                <a:gd name="connsiteX9" fmla="*/ 977 w 9303"/>
                <a:gd name="connsiteY9" fmla="*/ 2876 h 10000"/>
                <a:gd name="connsiteX0" fmla="*/ 1543 w 10000"/>
                <a:gd name="connsiteY0" fmla="*/ 1985 h 10000"/>
                <a:gd name="connsiteX1" fmla="*/ 0 w 10000"/>
                <a:gd name="connsiteY1" fmla="*/ 0 h 10000"/>
                <a:gd name="connsiteX2" fmla="*/ 2710 w 10000"/>
                <a:gd name="connsiteY2" fmla="*/ 3614 h 10000"/>
                <a:gd name="connsiteX3" fmla="*/ 5425 w 10000"/>
                <a:gd name="connsiteY3" fmla="*/ 5772 h 10000"/>
                <a:gd name="connsiteX4" fmla="*/ 9962 w 10000"/>
                <a:gd name="connsiteY4" fmla="*/ 8543 h 10000"/>
                <a:gd name="connsiteX5" fmla="*/ 10000 w 10000"/>
                <a:gd name="connsiteY5" fmla="*/ 10000 h 10000"/>
                <a:gd name="connsiteX6" fmla="*/ 4806 w 10000"/>
                <a:gd name="connsiteY6" fmla="*/ 9310 h 10000"/>
                <a:gd name="connsiteX7" fmla="*/ 1318 w 10000"/>
                <a:gd name="connsiteY7" fmla="*/ 6386 h 10000"/>
                <a:gd name="connsiteX8" fmla="*/ 1213 w 10000"/>
                <a:gd name="connsiteY8" fmla="*/ 5006 h 10000"/>
                <a:gd name="connsiteX9" fmla="*/ 1050 w 10000"/>
                <a:gd name="connsiteY9" fmla="*/ 2876 h 10000"/>
                <a:gd name="connsiteX0" fmla="*/ 493 w 8950"/>
                <a:gd name="connsiteY0" fmla="*/ 0 h 8015"/>
                <a:gd name="connsiteX1" fmla="*/ 48 w 8950"/>
                <a:gd name="connsiteY1" fmla="*/ 920 h 8015"/>
                <a:gd name="connsiteX2" fmla="*/ 1660 w 8950"/>
                <a:gd name="connsiteY2" fmla="*/ 1629 h 8015"/>
                <a:gd name="connsiteX3" fmla="*/ 4375 w 8950"/>
                <a:gd name="connsiteY3" fmla="*/ 3787 h 8015"/>
                <a:gd name="connsiteX4" fmla="*/ 8912 w 8950"/>
                <a:gd name="connsiteY4" fmla="*/ 6558 h 8015"/>
                <a:gd name="connsiteX5" fmla="*/ 8950 w 8950"/>
                <a:gd name="connsiteY5" fmla="*/ 8015 h 8015"/>
                <a:gd name="connsiteX6" fmla="*/ 3756 w 8950"/>
                <a:gd name="connsiteY6" fmla="*/ 7325 h 8015"/>
                <a:gd name="connsiteX7" fmla="*/ 268 w 8950"/>
                <a:gd name="connsiteY7" fmla="*/ 4401 h 8015"/>
                <a:gd name="connsiteX8" fmla="*/ 163 w 8950"/>
                <a:gd name="connsiteY8" fmla="*/ 3021 h 8015"/>
                <a:gd name="connsiteX9" fmla="*/ 0 w 8950"/>
                <a:gd name="connsiteY9" fmla="*/ 891 h 8015"/>
                <a:gd name="connsiteX0" fmla="*/ 497 w 9946"/>
                <a:gd name="connsiteY0" fmla="*/ 96 h 10096"/>
                <a:gd name="connsiteX1" fmla="*/ 0 w 9946"/>
                <a:gd name="connsiteY1" fmla="*/ 1244 h 10096"/>
                <a:gd name="connsiteX2" fmla="*/ 1801 w 9946"/>
                <a:gd name="connsiteY2" fmla="*/ 2128 h 10096"/>
                <a:gd name="connsiteX3" fmla="*/ 4834 w 9946"/>
                <a:gd name="connsiteY3" fmla="*/ 4821 h 10096"/>
                <a:gd name="connsiteX4" fmla="*/ 9904 w 9946"/>
                <a:gd name="connsiteY4" fmla="*/ 8278 h 10096"/>
                <a:gd name="connsiteX5" fmla="*/ 9946 w 9946"/>
                <a:gd name="connsiteY5" fmla="*/ 10096 h 10096"/>
                <a:gd name="connsiteX6" fmla="*/ 4143 w 9946"/>
                <a:gd name="connsiteY6" fmla="*/ 9235 h 10096"/>
                <a:gd name="connsiteX7" fmla="*/ 245 w 9946"/>
                <a:gd name="connsiteY7" fmla="*/ 5587 h 10096"/>
                <a:gd name="connsiteX8" fmla="*/ 128 w 9946"/>
                <a:gd name="connsiteY8" fmla="*/ 3865 h 10096"/>
                <a:gd name="connsiteX9" fmla="*/ 491 w 9946"/>
                <a:gd name="connsiteY9" fmla="*/ 0 h 10096"/>
                <a:gd name="connsiteX0" fmla="*/ 403 w 9903"/>
                <a:gd name="connsiteY0" fmla="*/ 95 h 10000"/>
                <a:gd name="connsiteX1" fmla="*/ 1055 w 9903"/>
                <a:gd name="connsiteY1" fmla="*/ 993 h 10000"/>
                <a:gd name="connsiteX2" fmla="*/ 1714 w 9903"/>
                <a:gd name="connsiteY2" fmla="*/ 2108 h 10000"/>
                <a:gd name="connsiteX3" fmla="*/ 4763 w 9903"/>
                <a:gd name="connsiteY3" fmla="*/ 4775 h 10000"/>
                <a:gd name="connsiteX4" fmla="*/ 9861 w 9903"/>
                <a:gd name="connsiteY4" fmla="*/ 8199 h 10000"/>
                <a:gd name="connsiteX5" fmla="*/ 9903 w 9903"/>
                <a:gd name="connsiteY5" fmla="*/ 10000 h 10000"/>
                <a:gd name="connsiteX6" fmla="*/ 4068 w 9903"/>
                <a:gd name="connsiteY6" fmla="*/ 9147 h 10000"/>
                <a:gd name="connsiteX7" fmla="*/ 149 w 9903"/>
                <a:gd name="connsiteY7" fmla="*/ 5534 h 10000"/>
                <a:gd name="connsiteX8" fmla="*/ 32 w 9903"/>
                <a:gd name="connsiteY8" fmla="*/ 3828 h 10000"/>
                <a:gd name="connsiteX9" fmla="*/ 397 w 9903"/>
                <a:gd name="connsiteY9" fmla="*/ 0 h 10000"/>
                <a:gd name="connsiteX0" fmla="*/ 588 w 10181"/>
                <a:gd name="connsiteY0" fmla="*/ 0 h 9905"/>
                <a:gd name="connsiteX1" fmla="*/ 1246 w 10181"/>
                <a:gd name="connsiteY1" fmla="*/ 898 h 9905"/>
                <a:gd name="connsiteX2" fmla="*/ 1912 w 10181"/>
                <a:gd name="connsiteY2" fmla="*/ 2013 h 9905"/>
                <a:gd name="connsiteX3" fmla="*/ 4991 w 10181"/>
                <a:gd name="connsiteY3" fmla="*/ 4680 h 9905"/>
                <a:gd name="connsiteX4" fmla="*/ 10139 w 10181"/>
                <a:gd name="connsiteY4" fmla="*/ 8104 h 9905"/>
                <a:gd name="connsiteX5" fmla="*/ 10181 w 10181"/>
                <a:gd name="connsiteY5" fmla="*/ 9905 h 9905"/>
                <a:gd name="connsiteX6" fmla="*/ 4289 w 10181"/>
                <a:gd name="connsiteY6" fmla="*/ 9052 h 9905"/>
                <a:gd name="connsiteX7" fmla="*/ 331 w 10181"/>
                <a:gd name="connsiteY7" fmla="*/ 5439 h 9905"/>
                <a:gd name="connsiteX8" fmla="*/ 213 w 10181"/>
                <a:gd name="connsiteY8" fmla="*/ 3733 h 9905"/>
                <a:gd name="connsiteX9" fmla="*/ 0 w 10181"/>
                <a:gd name="connsiteY9" fmla="*/ 1041 h 9905"/>
                <a:gd name="connsiteX0" fmla="*/ 578 w 10000"/>
                <a:gd name="connsiteY0" fmla="*/ 0 h 10000"/>
                <a:gd name="connsiteX1" fmla="*/ 1224 w 10000"/>
                <a:gd name="connsiteY1" fmla="*/ 907 h 10000"/>
                <a:gd name="connsiteX2" fmla="*/ 1878 w 10000"/>
                <a:gd name="connsiteY2" fmla="*/ 2032 h 10000"/>
                <a:gd name="connsiteX3" fmla="*/ 4902 w 10000"/>
                <a:gd name="connsiteY3" fmla="*/ 4725 h 10000"/>
                <a:gd name="connsiteX4" fmla="*/ 6369 w 10000"/>
                <a:gd name="connsiteY4" fmla="*/ 6310 h 10000"/>
                <a:gd name="connsiteX5" fmla="*/ 10000 w 10000"/>
                <a:gd name="connsiteY5" fmla="*/ 10000 h 10000"/>
                <a:gd name="connsiteX6" fmla="*/ 4213 w 10000"/>
                <a:gd name="connsiteY6" fmla="*/ 9139 h 10000"/>
                <a:gd name="connsiteX7" fmla="*/ 325 w 10000"/>
                <a:gd name="connsiteY7" fmla="*/ 5491 h 10000"/>
                <a:gd name="connsiteX8" fmla="*/ 209 w 10000"/>
                <a:gd name="connsiteY8" fmla="*/ 3769 h 10000"/>
                <a:gd name="connsiteX9" fmla="*/ 0 w 10000"/>
                <a:gd name="connsiteY9" fmla="*/ 1051 h 10000"/>
                <a:gd name="connsiteX0" fmla="*/ 578 w 6369"/>
                <a:gd name="connsiteY0" fmla="*/ 0 h 9577"/>
                <a:gd name="connsiteX1" fmla="*/ 1224 w 6369"/>
                <a:gd name="connsiteY1" fmla="*/ 907 h 9577"/>
                <a:gd name="connsiteX2" fmla="*/ 1878 w 6369"/>
                <a:gd name="connsiteY2" fmla="*/ 2032 h 9577"/>
                <a:gd name="connsiteX3" fmla="*/ 4902 w 6369"/>
                <a:gd name="connsiteY3" fmla="*/ 4725 h 9577"/>
                <a:gd name="connsiteX4" fmla="*/ 6369 w 6369"/>
                <a:gd name="connsiteY4" fmla="*/ 6310 h 9577"/>
                <a:gd name="connsiteX5" fmla="*/ 5431 w 6369"/>
                <a:gd name="connsiteY5" fmla="*/ 9577 h 9577"/>
                <a:gd name="connsiteX6" fmla="*/ 4213 w 6369"/>
                <a:gd name="connsiteY6" fmla="*/ 9139 h 9577"/>
                <a:gd name="connsiteX7" fmla="*/ 325 w 6369"/>
                <a:gd name="connsiteY7" fmla="*/ 5491 h 9577"/>
                <a:gd name="connsiteX8" fmla="*/ 209 w 6369"/>
                <a:gd name="connsiteY8" fmla="*/ 3769 h 9577"/>
                <a:gd name="connsiteX9" fmla="*/ 0 w 6369"/>
                <a:gd name="connsiteY9" fmla="*/ 1051 h 9577"/>
                <a:gd name="connsiteX0" fmla="*/ 908 w 10000"/>
                <a:gd name="connsiteY0" fmla="*/ 0 h 10000"/>
                <a:gd name="connsiteX1" fmla="*/ 1922 w 10000"/>
                <a:gd name="connsiteY1" fmla="*/ 947 h 10000"/>
                <a:gd name="connsiteX2" fmla="*/ 2949 w 10000"/>
                <a:gd name="connsiteY2" fmla="*/ 2122 h 10000"/>
                <a:gd name="connsiteX3" fmla="*/ 7697 w 10000"/>
                <a:gd name="connsiteY3" fmla="*/ 4934 h 10000"/>
                <a:gd name="connsiteX4" fmla="*/ 10000 w 10000"/>
                <a:gd name="connsiteY4" fmla="*/ 6589 h 10000"/>
                <a:gd name="connsiteX5" fmla="*/ 8527 w 10000"/>
                <a:gd name="connsiteY5" fmla="*/ 10000 h 10000"/>
                <a:gd name="connsiteX6" fmla="*/ 5590 w 10000"/>
                <a:gd name="connsiteY6" fmla="*/ 9732 h 10000"/>
                <a:gd name="connsiteX7" fmla="*/ 510 w 10000"/>
                <a:gd name="connsiteY7" fmla="*/ 5734 h 10000"/>
                <a:gd name="connsiteX8" fmla="*/ 328 w 10000"/>
                <a:gd name="connsiteY8" fmla="*/ 3935 h 10000"/>
                <a:gd name="connsiteX9" fmla="*/ 0 w 10000"/>
                <a:gd name="connsiteY9" fmla="*/ 1097 h 10000"/>
                <a:gd name="connsiteX0" fmla="*/ 908 w 10000"/>
                <a:gd name="connsiteY0" fmla="*/ 0 h 10000"/>
                <a:gd name="connsiteX1" fmla="*/ 1922 w 10000"/>
                <a:gd name="connsiteY1" fmla="*/ 947 h 10000"/>
                <a:gd name="connsiteX2" fmla="*/ 2949 w 10000"/>
                <a:gd name="connsiteY2" fmla="*/ 2122 h 10000"/>
                <a:gd name="connsiteX3" fmla="*/ 7612 w 10000"/>
                <a:gd name="connsiteY3" fmla="*/ 5375 h 10000"/>
                <a:gd name="connsiteX4" fmla="*/ 10000 w 10000"/>
                <a:gd name="connsiteY4" fmla="*/ 6589 h 10000"/>
                <a:gd name="connsiteX5" fmla="*/ 8527 w 10000"/>
                <a:gd name="connsiteY5" fmla="*/ 10000 h 10000"/>
                <a:gd name="connsiteX6" fmla="*/ 5590 w 10000"/>
                <a:gd name="connsiteY6" fmla="*/ 9732 h 10000"/>
                <a:gd name="connsiteX7" fmla="*/ 510 w 10000"/>
                <a:gd name="connsiteY7" fmla="*/ 5734 h 10000"/>
                <a:gd name="connsiteX8" fmla="*/ 328 w 10000"/>
                <a:gd name="connsiteY8" fmla="*/ 3935 h 10000"/>
                <a:gd name="connsiteX9" fmla="*/ 0 w 10000"/>
                <a:gd name="connsiteY9" fmla="*/ 1097 h 10000"/>
                <a:gd name="connsiteX0" fmla="*/ 908 w 9061"/>
                <a:gd name="connsiteY0" fmla="*/ 0 h 10000"/>
                <a:gd name="connsiteX1" fmla="*/ 1922 w 9061"/>
                <a:gd name="connsiteY1" fmla="*/ 947 h 10000"/>
                <a:gd name="connsiteX2" fmla="*/ 2949 w 9061"/>
                <a:gd name="connsiteY2" fmla="*/ 2122 h 10000"/>
                <a:gd name="connsiteX3" fmla="*/ 7612 w 9061"/>
                <a:gd name="connsiteY3" fmla="*/ 5375 h 10000"/>
                <a:gd name="connsiteX4" fmla="*/ 9061 w 9061"/>
                <a:gd name="connsiteY4" fmla="*/ 7535 h 10000"/>
                <a:gd name="connsiteX5" fmla="*/ 8527 w 9061"/>
                <a:gd name="connsiteY5" fmla="*/ 10000 h 10000"/>
                <a:gd name="connsiteX6" fmla="*/ 5590 w 9061"/>
                <a:gd name="connsiteY6" fmla="*/ 9732 h 10000"/>
                <a:gd name="connsiteX7" fmla="*/ 510 w 9061"/>
                <a:gd name="connsiteY7" fmla="*/ 5734 h 10000"/>
                <a:gd name="connsiteX8" fmla="*/ 328 w 9061"/>
                <a:gd name="connsiteY8" fmla="*/ 3935 h 10000"/>
                <a:gd name="connsiteX9" fmla="*/ 0 w 9061"/>
                <a:gd name="connsiteY9" fmla="*/ 109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61" h="10000">
                  <a:moveTo>
                    <a:pt x="908" y="0"/>
                  </a:moveTo>
                  <a:lnTo>
                    <a:pt x="1922" y="947"/>
                  </a:lnTo>
                  <a:lnTo>
                    <a:pt x="2949" y="2122"/>
                  </a:lnTo>
                  <a:lnTo>
                    <a:pt x="7612" y="5375"/>
                  </a:lnTo>
                  <a:lnTo>
                    <a:pt x="9061" y="7535"/>
                  </a:lnTo>
                  <a:cubicBezTo>
                    <a:pt x="9081" y="8170"/>
                    <a:pt x="8507" y="9367"/>
                    <a:pt x="8527" y="10000"/>
                  </a:cubicBezTo>
                  <a:lnTo>
                    <a:pt x="5590" y="9732"/>
                  </a:lnTo>
                  <a:lnTo>
                    <a:pt x="510" y="5734"/>
                  </a:lnTo>
                  <a:cubicBezTo>
                    <a:pt x="451" y="5134"/>
                    <a:pt x="389" y="4535"/>
                    <a:pt x="328" y="3935"/>
                  </a:cubicBezTo>
                  <a:cubicBezTo>
                    <a:pt x="35" y="2633"/>
                    <a:pt x="295" y="2402"/>
                    <a:pt x="0" y="1097"/>
                  </a:cubicBezTo>
                </a:path>
              </a:pathLst>
            </a:custGeom>
            <a:solidFill>
              <a:srgbClr val="FF0033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 Regular"/>
              </a:endParaRPr>
            </a:p>
          </p:txBody>
        </p:sp>
        <p:sp>
          <p:nvSpPr>
            <p:cNvPr id="638996" name="Text Box 20"/>
            <p:cNvSpPr txBox="1">
              <a:spLocks noChangeArrowheads="1"/>
            </p:cNvSpPr>
            <p:nvPr/>
          </p:nvSpPr>
          <p:spPr bwMode="auto">
            <a:xfrm rot="1673136">
              <a:off x="3120" y="3175"/>
              <a:ext cx="117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Arial Regular"/>
                </a:rPr>
                <a:t>No Stable</a:t>
              </a:r>
              <a:br>
                <a:rPr lang="en-US" sz="2000" dirty="0">
                  <a:latin typeface="Arial Regular"/>
                </a:rPr>
              </a:br>
              <a:r>
                <a:rPr lang="en-US" sz="2000" dirty="0">
                  <a:latin typeface="Arial Regular"/>
                </a:rPr>
                <a:t>Energy Source</a:t>
              </a:r>
            </a:p>
          </p:txBody>
        </p:sp>
      </p:grpSp>
      <p:sp>
        <p:nvSpPr>
          <p:cNvPr id="639003" name="Text Box 27"/>
          <p:cNvSpPr txBox="1">
            <a:spLocks noChangeArrowheads="1"/>
          </p:cNvSpPr>
          <p:nvPr/>
        </p:nvSpPr>
        <p:spPr bwMode="auto">
          <a:xfrm>
            <a:off x="182880" y="182880"/>
            <a:ext cx="3942105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latin typeface="Arial Regular"/>
              </a:rPr>
              <a:t>Stars of spectral types</a:t>
            </a:r>
            <a:br>
              <a:rPr lang="en-US" sz="2800" dirty="0">
                <a:latin typeface="Arial Regular"/>
              </a:rPr>
            </a:br>
            <a:r>
              <a:rPr lang="en-US" sz="2800" dirty="0">
                <a:latin typeface="Arial Regular"/>
              </a:rPr>
              <a:t>F, G, and K (those</a:t>
            </a:r>
            <a:br>
              <a:rPr lang="en-US" sz="2800" dirty="0">
                <a:latin typeface="Arial Regular"/>
              </a:rPr>
            </a:br>
            <a:r>
              <a:rPr lang="en-US" sz="2800" dirty="0">
                <a:latin typeface="Arial Regular"/>
              </a:rPr>
              <a:t>fairly similar to the Sun)</a:t>
            </a:r>
          </a:p>
          <a:p>
            <a:pPr algn="l"/>
            <a:endParaRPr lang="en-US" sz="2800" dirty="0">
              <a:latin typeface="Arial Regular"/>
            </a:endParaRPr>
          </a:p>
          <a:p>
            <a:pPr algn="l"/>
            <a:r>
              <a:rPr lang="en-US" sz="2800" dirty="0">
                <a:latin typeface="Arial Regular"/>
              </a:rPr>
              <a:t>M dwarfs are smaller</a:t>
            </a:r>
          </a:p>
          <a:p>
            <a:pPr algn="l"/>
            <a:r>
              <a:rPr lang="en-US" sz="2800" dirty="0">
                <a:latin typeface="Arial Regular"/>
              </a:rPr>
              <a:t>and cooler but also</a:t>
            </a:r>
          </a:p>
          <a:p>
            <a:pPr algn="l"/>
            <a:r>
              <a:rPr lang="en-US" sz="2800" dirty="0">
                <a:latin typeface="Arial Regular"/>
              </a:rPr>
              <a:t>have planets, e.g.</a:t>
            </a:r>
          </a:p>
          <a:p>
            <a:pPr algn="l"/>
            <a:r>
              <a:rPr lang="en-US" sz="2800" dirty="0">
                <a:latin typeface="Arial Regular"/>
              </a:rPr>
              <a:t>nearest </a:t>
            </a:r>
            <a:r>
              <a:rPr lang="en-US" sz="2800" dirty="0" err="1">
                <a:latin typeface="Arial Regular"/>
              </a:rPr>
              <a:t>neigbor</a:t>
            </a:r>
            <a:r>
              <a:rPr lang="en-US" sz="2800" dirty="0">
                <a:latin typeface="Arial Regular"/>
              </a:rPr>
              <a:t> </a:t>
            </a:r>
          </a:p>
          <a:p>
            <a:pPr algn="l"/>
            <a:r>
              <a:rPr lang="en-US" sz="2800" dirty="0">
                <a:latin typeface="Arial Regular"/>
              </a:rPr>
              <a:t>Proxima Centauri</a:t>
            </a:r>
          </a:p>
          <a:p>
            <a:pPr algn="l"/>
            <a:endParaRPr lang="en-US" sz="2800" dirty="0">
              <a:latin typeface="Arial Regular"/>
            </a:endParaRPr>
          </a:p>
          <a:p>
            <a:pPr algn="l"/>
            <a:r>
              <a:rPr lang="en-US" sz="2400" dirty="0">
                <a:latin typeface="Arial Regular"/>
              </a:rPr>
              <a:t>May be the most promising</a:t>
            </a:r>
            <a:br>
              <a:rPr lang="en-US" sz="2400" dirty="0">
                <a:latin typeface="Arial Regular"/>
              </a:rPr>
            </a:br>
            <a:r>
              <a:rPr lang="en-US" sz="2400" dirty="0">
                <a:latin typeface="Arial Regular"/>
              </a:rPr>
              <a:t>hosts of life-bearing worlds.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139267" y="3339974"/>
            <a:ext cx="1964566" cy="940245"/>
          </a:xfrm>
          <a:prstGeom prst="rect">
            <a:avLst/>
          </a:prstGeom>
          <a:solidFill>
            <a:schemeClr val="accent5">
              <a:alpha val="25000"/>
            </a:schemeClr>
          </a:solidFill>
          <a:ln w="38100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 Regular"/>
              </a:rPr>
              <a:t>F, G, K</a:t>
            </a:r>
          </a:p>
        </p:txBody>
      </p:sp>
    </p:spTree>
    <p:extLst>
      <p:ext uri="{BB962C8B-B14F-4D97-AF65-F5344CB8AC3E}">
        <p14:creationId xmlns:p14="http://schemas.microsoft.com/office/powerpoint/2010/main" val="285469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82880" y="182880"/>
            <a:ext cx="8778240" cy="954107"/>
          </a:xfrm>
          <a:prstGeom prst="rect">
            <a:avLst/>
          </a:prstGeom>
          <a:noFill/>
          <a:ln w="19050" cmpd="sng">
            <a:noFill/>
          </a:ln>
          <a:effectLst/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Most of the ~3700 known </a:t>
            </a:r>
            <a:r>
              <a:rPr lang="en-US" sz="2800" dirty="0">
                <a:solidFill>
                  <a:schemeClr val="accent1"/>
                </a:solidFill>
                <a:latin typeface="Arial Regular"/>
                <a:cs typeface="Helvetica Neue"/>
              </a:rPr>
              <a:t>exoplanets </a:t>
            </a: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have been found by the Transit and RV methods.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6C6CA-8B05-C948-A67C-5E7B1832E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24" y="1219588"/>
            <a:ext cx="720935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oplanets_M_a_2016Mar24_conf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5"/>
          <a:stretch/>
        </p:blipFill>
        <p:spPr>
          <a:xfrm>
            <a:off x="477109" y="770660"/>
            <a:ext cx="8229600" cy="5563239"/>
          </a:xfrm>
          <a:prstGeom prst="rect">
            <a:avLst/>
          </a:prstGeom>
        </p:spPr>
      </p:pic>
      <p:sp>
        <p:nvSpPr>
          <p:cNvPr id="830469" name="Rectangle 5"/>
          <p:cNvSpPr>
            <a:spLocks noChangeArrowheads="1"/>
          </p:cNvSpPr>
          <p:nvPr/>
        </p:nvSpPr>
        <p:spPr bwMode="auto">
          <a:xfrm>
            <a:off x="11456698" y="-463538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kumimoji="1" lang="en-US">
              <a:latin typeface="Times New Roman" pitchFamily="18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4129292" y="5486574"/>
            <a:ext cx="91440" cy="9144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734949" y="4714092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 bwMode="auto">
          <a:xfrm>
            <a:off x="5120407" y="3008092"/>
            <a:ext cx="137160" cy="13716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5534359" y="3805226"/>
            <a:ext cx="109728" cy="10972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27285" y="3876770"/>
            <a:ext cx="15204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 Regular"/>
              </a:rPr>
              <a:t>U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46924" y="3107743"/>
            <a:ext cx="13625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 Regular"/>
              </a:rPr>
              <a:t>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52588" y="4645028"/>
            <a:ext cx="14106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latin typeface="Arial Regular"/>
              </a:rPr>
              <a:t>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60009" y="5282042"/>
            <a:ext cx="17152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Arial Regular"/>
              </a:rPr>
              <a:t>M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333430" y="1203664"/>
            <a:ext cx="2292241" cy="1986614"/>
          </a:xfrm>
          <a:prstGeom prst="rect">
            <a:avLst/>
          </a:prstGeom>
          <a:noFill/>
          <a:ln w="28575" cap="rnd" cmpd="sng" algn="ctr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25837" y="1284812"/>
            <a:ext cx="144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chemeClr val="accent3"/>
                </a:solidFill>
                <a:latin typeface="Arial Regular"/>
              </a:rPr>
              <a:t>Hot Jupiters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49330" y="3207869"/>
            <a:ext cx="1620957" cy="369332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  <a:latin typeface="Arial Regular"/>
              </a:rPr>
              <a:t>Hot </a:t>
            </a:r>
            <a:r>
              <a:rPr lang="en-US" sz="1800" dirty="0" err="1">
                <a:solidFill>
                  <a:srgbClr val="0000FF"/>
                </a:solidFill>
                <a:latin typeface="Arial Regular"/>
              </a:rPr>
              <a:t>Neptunes</a:t>
            </a:r>
            <a:endParaRPr lang="en-US" sz="1800" dirty="0">
              <a:solidFill>
                <a:srgbClr val="0000FF"/>
              </a:solidFill>
              <a:latin typeface="Arial Regular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333431" y="3190392"/>
            <a:ext cx="2590242" cy="865449"/>
          </a:xfrm>
          <a:prstGeom prst="rect">
            <a:avLst/>
          </a:prstGeom>
          <a:noFill/>
          <a:ln w="28575" cap="rnd" cmpd="sng" algn="ctr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340526" y="4072828"/>
            <a:ext cx="2576052" cy="493840"/>
          </a:xfrm>
          <a:prstGeom prst="rect">
            <a:avLst/>
          </a:prstGeom>
          <a:noFill/>
          <a:ln w="28575" cap="rnd" cmpd="sng" algn="ctr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846054" y="1192425"/>
            <a:ext cx="6819" cy="44429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l 8"/>
          <p:cNvSpPr>
            <a:spLocks noChangeAspect="1"/>
          </p:cNvSpPr>
          <p:nvPr/>
        </p:nvSpPr>
        <p:spPr bwMode="auto">
          <a:xfrm>
            <a:off x="4776910" y="2519140"/>
            <a:ext cx="137160" cy="137160"/>
          </a:xfrm>
          <a:prstGeom prst="ellipse">
            <a:avLst/>
          </a:prstGeom>
          <a:solidFill>
            <a:schemeClr val="accent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78627" y="2468002"/>
            <a:ext cx="1025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Arial Regular"/>
              </a:rPr>
              <a:t>J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5829050" y="1256894"/>
            <a:ext cx="0" cy="43779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Oval 19"/>
          <p:cNvSpPr>
            <a:spLocks noChangeAspect="1"/>
          </p:cNvSpPr>
          <p:nvPr/>
        </p:nvSpPr>
        <p:spPr bwMode="auto">
          <a:xfrm flipH="1">
            <a:off x="5772143" y="3674810"/>
            <a:ext cx="114308" cy="114308"/>
          </a:xfrm>
          <a:prstGeom prst="ellips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24947" y="3602549"/>
            <a:ext cx="15204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 Regular"/>
              </a:rPr>
              <a:t>N</a:t>
            </a: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3917647" y="1245224"/>
            <a:ext cx="0" cy="43779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Oval 2"/>
          <p:cNvSpPr>
            <a:spLocks noChangeAspect="1"/>
          </p:cNvSpPr>
          <p:nvPr/>
        </p:nvSpPr>
        <p:spPr bwMode="auto">
          <a:xfrm>
            <a:off x="3872465" y="4605291"/>
            <a:ext cx="91440" cy="91440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07380" y="4526977"/>
            <a:ext cx="143281" cy="2500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latin typeface="Arial Regular"/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4966" y="1162439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chemeClr val="accent1"/>
                </a:solidFill>
                <a:latin typeface="Arial Regular"/>
              </a:rPr>
              <a:t>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33727" y="1207017"/>
            <a:ext cx="30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chemeClr val="accent3"/>
                </a:solidFill>
                <a:latin typeface="Arial Regular"/>
              </a:rPr>
              <a:t>J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12954" y="1207017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3366FF"/>
                </a:solidFill>
                <a:latin typeface="Arial Regular"/>
              </a:rPr>
              <a:t>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76522" y="4591984"/>
            <a:ext cx="1359973" cy="276999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800" dirty="0">
                <a:solidFill>
                  <a:schemeClr val="accent5"/>
                </a:solidFill>
                <a:latin typeface="Arial Regular"/>
              </a:rPr>
              <a:t>Super-Earths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12018" y="5239616"/>
            <a:ext cx="2530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chemeClr val="bg1"/>
                </a:solidFill>
                <a:latin typeface="Arial Regular"/>
              </a:rPr>
              <a:t>exoplanetarchive.ipac.caltech.edu</a:t>
            </a:r>
            <a:endParaRPr lang="en-US" sz="1200" dirty="0">
              <a:solidFill>
                <a:schemeClr val="bg1"/>
              </a:solidFill>
              <a:latin typeface="Arial Regular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" y="185415"/>
            <a:ext cx="7443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Most known </a:t>
            </a:r>
            <a:r>
              <a:rPr lang="en-US" sz="2800" dirty="0" err="1">
                <a:solidFill>
                  <a:schemeClr val="bg1"/>
                </a:solidFill>
                <a:latin typeface="Arial Regular"/>
                <a:cs typeface="Helvetica Neue"/>
              </a:rPr>
              <a:t>exoplanets</a:t>
            </a: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 are larger than Earth;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80" y="6217920"/>
            <a:ext cx="7959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most are orbiting very close to their parent stars.</a:t>
            </a:r>
          </a:p>
        </p:txBody>
      </p:sp>
    </p:spTree>
    <p:extLst>
      <p:ext uri="{BB962C8B-B14F-4D97-AF65-F5344CB8AC3E}">
        <p14:creationId xmlns:p14="http://schemas.microsoft.com/office/powerpoint/2010/main" val="18420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82880" y="182880"/>
            <a:ext cx="87782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We are only now beginning to find Earth-like planets orbiting Sun-like stars,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3906" y="6195786"/>
            <a:ext cx="6796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but as yet “Earth 2.0” has proven elusive.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12772" y="5594886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bg2"/>
                </a:solidFill>
                <a:latin typeface="Arial Regular"/>
              </a:rPr>
              <a:t>NASA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E7C097-1D58-AF4A-A4E9-FCC4D3F07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82" y="1304782"/>
            <a:ext cx="6461036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2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shine_Turnbull_Fig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465794"/>
            <a:ext cx="6858000" cy="4901625"/>
          </a:xfrm>
          <a:prstGeom prst="rect">
            <a:avLst/>
          </a:prstGeo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82879" y="182880"/>
            <a:ext cx="87782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Arial Regular"/>
                <a:cs typeface="Helvetica Neue"/>
              </a:rPr>
              <a:t>When we do finally find an </a:t>
            </a:r>
            <a:r>
              <a:rPr lang="en-US" sz="2800" dirty="0" err="1">
                <a:solidFill>
                  <a:srgbClr val="0000FF"/>
                </a:solidFill>
                <a:latin typeface="Arial Regular"/>
                <a:cs typeface="Helvetica Neue"/>
              </a:rPr>
              <a:t>exoEarth</a:t>
            </a:r>
            <a:r>
              <a:rPr lang="en-US" sz="2800" dirty="0">
                <a:solidFill>
                  <a:srgbClr val="000000"/>
                </a:solidFill>
                <a:latin typeface="Arial Regular"/>
                <a:cs typeface="Helvetica Neue"/>
              </a:rPr>
              <a:t>, life may reveal itself through </a:t>
            </a:r>
            <a:r>
              <a:rPr lang="en-US" sz="2800" dirty="0">
                <a:solidFill>
                  <a:srgbClr val="008000"/>
                </a:solidFill>
                <a:latin typeface="Arial Regular"/>
                <a:cs typeface="Helvetica Neue"/>
              </a:rPr>
              <a:t>spectral biomarkers </a:t>
            </a:r>
            <a:r>
              <a:rPr lang="en-US" sz="2800" dirty="0">
                <a:solidFill>
                  <a:srgbClr val="000000"/>
                </a:solidFill>
                <a:latin typeface="Arial Regular"/>
                <a:cs typeface="Helvetica Neue"/>
              </a:rPr>
              <a:t>in its atmosphere.</a:t>
            </a:r>
            <a:endParaRPr lang="en-US" sz="2400" dirty="0">
              <a:solidFill>
                <a:srgbClr val="000000"/>
              </a:solidFill>
              <a:latin typeface="Arial Regular"/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6401" y="6367419"/>
            <a:ext cx="3005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 Regular"/>
                <a:cs typeface="Helvetica Neue"/>
              </a:rPr>
              <a:t>Turnbull et al. 2006, </a:t>
            </a:r>
            <a:r>
              <a:rPr lang="en-US" sz="1200" dirty="0" err="1">
                <a:solidFill>
                  <a:schemeClr val="bg1"/>
                </a:solidFill>
                <a:latin typeface="Arial Regular"/>
                <a:cs typeface="Helvetica Neue"/>
              </a:rPr>
              <a:t>ApJ</a:t>
            </a:r>
            <a:r>
              <a:rPr lang="en-US" sz="1200" dirty="0">
                <a:solidFill>
                  <a:schemeClr val="bg1"/>
                </a:solidFill>
                <a:latin typeface="Arial Regular"/>
                <a:cs typeface="Helvetica Neue"/>
              </a:rPr>
              <a:t>, 644, 551. Fig. 7</a:t>
            </a:r>
          </a:p>
        </p:txBody>
      </p:sp>
    </p:spTree>
    <p:extLst>
      <p:ext uri="{BB962C8B-B14F-4D97-AF65-F5344CB8AC3E}">
        <p14:creationId xmlns:p14="http://schemas.microsoft.com/office/powerpoint/2010/main" val="300043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82880" y="182880"/>
            <a:ext cx="87782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Humans have only recently developed the technology to send messages and spacecraft between stars,</a:t>
            </a:r>
          </a:p>
        </p:txBody>
      </p:sp>
      <p:pic>
        <p:nvPicPr>
          <p:cNvPr id="3" name="Picture 2123" descr="v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2" y="1633097"/>
            <a:ext cx="441790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4"/>
          <p:cNvSpPr txBox="1"/>
          <p:nvPr/>
        </p:nvSpPr>
        <p:spPr>
          <a:xfrm>
            <a:off x="245532" y="4570981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000000"/>
                </a:solidFill>
                <a:latin typeface="Arial Regular"/>
              </a:rPr>
              <a:t>NRAO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CB8C2-984A-4641-9446-CEAFE9914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1633097"/>
            <a:ext cx="4297680" cy="4297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065139-7FFD-3144-8182-9415ED5090A4}"/>
              </a:ext>
            </a:extLst>
          </p:cNvPr>
          <p:cNvSpPr txBox="1"/>
          <p:nvPr/>
        </p:nvSpPr>
        <p:spPr>
          <a:xfrm>
            <a:off x="182880" y="5669280"/>
            <a:ext cx="3967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  <a:t>but the stars are still a</a:t>
            </a:r>
            <a:b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</a:br>
            <a: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  <a:t>very long ways away… </a:t>
            </a:r>
          </a:p>
        </p:txBody>
      </p:sp>
    </p:spTree>
    <p:extLst>
      <p:ext uri="{BB962C8B-B14F-4D97-AF65-F5344CB8AC3E}">
        <p14:creationId xmlns:p14="http://schemas.microsoft.com/office/powerpoint/2010/main" val="250926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82880" y="182880"/>
            <a:ext cx="86813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The </a:t>
            </a:r>
            <a:r>
              <a:rPr lang="en-US" sz="2800" dirty="0">
                <a:solidFill>
                  <a:srgbClr val="0000FF"/>
                </a:solidFill>
                <a:latin typeface="Arial Regular"/>
                <a:cs typeface="Helvetica Neue"/>
              </a:rPr>
              <a:t>Drake Equation </a:t>
            </a: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(a way to estimate the number of civilizations in our galaxy) suggests that civilizations are relatively uncommon.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143000" y="1813618"/>
            <a:ext cx="6858000" cy="4609672"/>
            <a:chOff x="328545" y="1081554"/>
            <a:chExt cx="4924575" cy="3310102"/>
          </a:xfrm>
        </p:grpSpPr>
        <p:pic>
          <p:nvPicPr>
            <p:cNvPr id="12" name="Picture 11" descr="the_drake_equation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16" t="25576" r="2737" b="3020"/>
            <a:stretch/>
          </p:blipFill>
          <p:spPr>
            <a:xfrm>
              <a:off x="328545" y="1081554"/>
              <a:ext cx="4924575" cy="3310102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4424231" y="3409446"/>
              <a:ext cx="405358" cy="262265"/>
            </a:xfrm>
            <a:prstGeom prst="ellipse">
              <a:avLst/>
            </a:prstGeom>
            <a:solidFill>
              <a:sysClr val="window" lastClr="FFFFFF">
                <a:lumMod val="50000"/>
                <a:alpha val="85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767824" y="3409446"/>
              <a:ext cx="405358" cy="262265"/>
            </a:xfrm>
            <a:prstGeom prst="ellipse">
              <a:avLst/>
            </a:prstGeom>
            <a:solidFill>
              <a:sysClr val="window" lastClr="FFFFFF">
                <a:lumMod val="50000"/>
                <a:alpha val="85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355491" y="6416759"/>
            <a:ext cx="1508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/>
              <a:t>xkcd.com</a:t>
            </a:r>
            <a:r>
              <a:rPr lang="en-US" sz="1600" dirty="0"/>
              <a:t>/384/</a:t>
            </a:r>
            <a:endParaRPr lang="en-US" sz="16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641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reci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8" y="1910066"/>
            <a:ext cx="4572000" cy="3173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5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64" y="3624652"/>
            <a:ext cx="4114800" cy="3084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78" y="182880"/>
            <a:ext cx="8778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Listening for </a:t>
            </a:r>
            <a:r>
              <a:rPr lang="en-US" sz="2800" dirty="0">
                <a:solidFill>
                  <a:srgbClr val="000000"/>
                </a:solidFill>
                <a:ea typeface="Arial"/>
                <a:cs typeface="Arial" panose="020B0604020202020204" pitchFamily="34" charset="0"/>
              </a:rPr>
              <a:t>radio &amp; microwave signals is the best way we know of to search for advanced civilizations beyond Earth.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17" y="1567875"/>
            <a:ext cx="3239947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39492" y="637031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  <a:latin typeface="Arial Regular"/>
              </a:rPr>
              <a:t>SETI Institute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78" y="5087116"/>
            <a:ext cx="2069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 Regular"/>
              </a:rPr>
              <a:t>Arecibo Observatory</a:t>
            </a:r>
          </a:p>
        </p:txBody>
      </p:sp>
    </p:spTree>
    <p:extLst>
      <p:ext uri="{BB962C8B-B14F-4D97-AF65-F5344CB8AC3E}">
        <p14:creationId xmlns:p14="http://schemas.microsoft.com/office/powerpoint/2010/main" val="24207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1275" y="1106007"/>
            <a:ext cx="3863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 Regular"/>
                <a:cs typeface="Helvetica Neue"/>
              </a:rPr>
              <a:t>Mars is ~600,000x farther</a:t>
            </a:r>
            <a:br>
              <a:rPr lang="en-US" sz="2400" dirty="0">
                <a:latin typeface="Arial Regular"/>
                <a:cs typeface="Helvetica Neue"/>
              </a:rPr>
            </a:br>
            <a:r>
              <a:rPr lang="en-US" sz="2400" dirty="0">
                <a:latin typeface="Arial Regular"/>
                <a:cs typeface="Helvetica Neue"/>
              </a:rPr>
              <a:t>away than Zanesville, OH, </a:t>
            </a:r>
            <a:endParaRPr lang="en-US" sz="24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6916" y="3302745"/>
            <a:ext cx="5302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err="1">
                <a:latin typeface="Arial Regular"/>
                <a:cs typeface="Helvetica Neue"/>
              </a:rPr>
              <a:t>Proxima</a:t>
            </a:r>
            <a:r>
              <a:rPr lang="en-US" sz="2400" dirty="0">
                <a:latin typeface="Arial Regular"/>
                <a:cs typeface="Helvetica Neue"/>
              </a:rPr>
              <a:t> Centauri is ~700,000x</a:t>
            </a:r>
            <a:br>
              <a:rPr lang="en-US" sz="2400" dirty="0">
                <a:latin typeface="Arial Regular"/>
                <a:cs typeface="Helvetica Neue"/>
              </a:rPr>
            </a:br>
            <a:r>
              <a:rPr lang="en-US" sz="2400" dirty="0">
                <a:latin typeface="Arial Regular"/>
                <a:cs typeface="Helvetica Neue"/>
              </a:rPr>
              <a:t>farther away than Mars,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1112" y="5499483"/>
            <a:ext cx="5185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Arial Regular"/>
                <a:cs typeface="Helvetica Neue"/>
              </a:rPr>
              <a:t>the Andromeda Galaxy is ~600,000x</a:t>
            </a:r>
          </a:p>
          <a:p>
            <a:pPr algn="l"/>
            <a:r>
              <a:rPr lang="en-US" sz="2400" dirty="0">
                <a:latin typeface="Arial Regular"/>
                <a:cs typeface="Helvetica Neue"/>
              </a:rPr>
              <a:t>farther away than </a:t>
            </a:r>
            <a:r>
              <a:rPr lang="en-US" sz="2400" dirty="0" err="1">
                <a:latin typeface="Arial Regular"/>
                <a:cs typeface="Helvetica Neue"/>
              </a:rPr>
              <a:t>Proxima</a:t>
            </a:r>
            <a:r>
              <a:rPr lang="en-US" sz="2400" dirty="0">
                <a:latin typeface="Arial Regular"/>
                <a:cs typeface="Helvetica Neue"/>
              </a:rPr>
              <a:t> Centauri. </a:t>
            </a:r>
          </a:p>
        </p:txBody>
      </p:sp>
      <p:pic>
        <p:nvPicPr>
          <p:cNvPr id="5" name="Picture 12" descr="terpl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2" t="22690" r="945" b="24167"/>
          <a:stretch/>
        </p:blipFill>
        <p:spPr bwMode="auto">
          <a:xfrm>
            <a:off x="6334833" y="694233"/>
            <a:ext cx="2276837" cy="2286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31_gendl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11" y="4645466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roximacen1_aao_big"/>
          <p:cNvPicPr>
            <a:picLocks noChangeAspect="1" noChangeArrowheads="1"/>
          </p:cNvPicPr>
          <p:nvPr/>
        </p:nvPicPr>
        <p:blipFill rotWithShape="1"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4" t="25874" r="31427" b="28421"/>
          <a:stretch/>
        </p:blipFill>
        <p:spPr bwMode="auto">
          <a:xfrm>
            <a:off x="182880" y="2354122"/>
            <a:ext cx="2743200" cy="27416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612F43-025E-934F-AACA-776C0CADF265}"/>
              </a:ext>
            </a:extLst>
          </p:cNvPr>
          <p:cNvSpPr txBox="1"/>
          <p:nvPr/>
        </p:nvSpPr>
        <p:spPr>
          <a:xfrm>
            <a:off x="182880" y="182880"/>
            <a:ext cx="7735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ea typeface="Helvetica Neue"/>
                <a:cs typeface="Helvetica Neue"/>
              </a:rPr>
              <a:t>Distances in space are enormous</a:t>
            </a:r>
            <a:endParaRPr lang="en-US" sz="2800" dirty="0">
              <a:solidFill>
                <a:schemeClr val="bg1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8444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" y="182880"/>
            <a:ext cx="8778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cs typeface="Helvetica Neue"/>
              </a:rPr>
              <a:t>To bridge vast interstellar distances, you need to accelerate a spacecraft to near light-speed.</a:t>
            </a:r>
            <a:endParaRPr lang="en-US" sz="2800" dirty="0">
              <a:latin typeface="Arial Regular"/>
              <a:cs typeface="Helvetica Neue"/>
            </a:endParaRPr>
          </a:p>
        </p:txBody>
      </p:sp>
      <p:pic>
        <p:nvPicPr>
          <p:cNvPr id="3" name="Picture 2" descr="BBC_89195063_s9000315-solar_sail_spaceship-sp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35" y="1375493"/>
            <a:ext cx="6286500" cy="43148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85403" y="5383849"/>
            <a:ext cx="2611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>
                <a:solidFill>
                  <a:schemeClr val="bg2"/>
                </a:solidFill>
                <a:latin typeface="Arial Regular"/>
                <a:cs typeface="Helvetica Neue"/>
              </a:rPr>
              <a:t>breakthroughinitiatives.org</a:t>
            </a:r>
            <a:endParaRPr lang="en-US" sz="1600" dirty="0">
              <a:solidFill>
                <a:schemeClr val="bg2"/>
              </a:solidFill>
              <a:latin typeface="Arial Regular"/>
              <a:cs typeface="Helvetica Neu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8985" y="5805714"/>
            <a:ext cx="77462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If a civilization can manage even 0.01c, it could</a:t>
            </a:r>
            <a:b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colonize an entire galaxy in a few million years.</a:t>
            </a:r>
          </a:p>
        </p:txBody>
      </p:sp>
    </p:spTree>
    <p:extLst>
      <p:ext uri="{BB962C8B-B14F-4D97-AF65-F5344CB8AC3E}">
        <p14:creationId xmlns:p14="http://schemas.microsoft.com/office/powerpoint/2010/main" val="111694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rico Fermi chalkboard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280160"/>
            <a:ext cx="4405855" cy="3377822"/>
          </a:xfrm>
          <a:prstGeom prst="rect">
            <a:avLst/>
          </a:prstGeom>
        </p:spPr>
      </p:pic>
      <p:sp>
        <p:nvSpPr>
          <p:cNvPr id="1241096" name="Text Box 8"/>
          <p:cNvSpPr txBox="1">
            <a:spLocks noChangeArrowheads="1"/>
          </p:cNvSpPr>
          <p:nvPr/>
        </p:nvSpPr>
        <p:spPr bwMode="auto">
          <a:xfrm>
            <a:off x="5045508" y="6472837"/>
            <a:ext cx="33769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Arial Regular"/>
              </a:rPr>
              <a:t>1950 New Yorker Cartoon by Alan Dunn</a:t>
            </a:r>
          </a:p>
        </p:txBody>
      </p:sp>
      <p:pic>
        <p:nvPicPr>
          <p:cNvPr id="6" name="Picture 14" descr="dunn-ferm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4978" y="2804945"/>
            <a:ext cx="4622209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" y="182880"/>
            <a:ext cx="8774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If colonization is so rapid, why has there been no evidence of extraterrestrial civilizations?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1071" y="5379356"/>
            <a:ext cx="32447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There are many</a:t>
            </a:r>
            <a:b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</a:br>
            <a:r>
              <a:rPr lang="en-US" sz="2800" dirty="0">
                <a:solidFill>
                  <a:schemeClr val="bg1"/>
                </a:solidFill>
                <a:latin typeface="Arial Regular"/>
                <a:cs typeface="Helvetica Neue"/>
              </a:rPr>
              <a:t>possible reasons</a:t>
            </a:r>
            <a:r>
              <a:rPr lang="is-IS" sz="2800" dirty="0">
                <a:solidFill>
                  <a:schemeClr val="bg1"/>
                </a:solidFill>
                <a:latin typeface="Arial Regular"/>
                <a:cs typeface="Helvetica Neue"/>
              </a:rPr>
              <a:t>…</a:t>
            </a:r>
            <a:endParaRPr lang="en-US" sz="2800" dirty="0" err="1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82880" y="4676087"/>
            <a:ext cx="22067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Arial Regular"/>
              </a:rPr>
              <a:t>Enrico Fermi (1901-1954)</a:t>
            </a:r>
          </a:p>
        </p:txBody>
      </p:sp>
    </p:spTree>
    <p:extLst>
      <p:ext uri="{BB962C8B-B14F-4D97-AF65-F5344CB8AC3E}">
        <p14:creationId xmlns:p14="http://schemas.microsoft.com/office/powerpoint/2010/main" val="8915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" y="182880"/>
            <a:ext cx="8778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00FF"/>
                </a:solidFill>
                <a:latin typeface="Arial Regular"/>
                <a:ea typeface="Arial"/>
                <a:cs typeface="Helvetica Neue"/>
              </a:rPr>
              <a:t>Convergent evolution 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Arial"/>
                <a:cs typeface="Helvetica Neue"/>
              </a:rPr>
              <a:t>suggests extraterrestrials may not be totally “alien” to us, 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" y="5737302"/>
            <a:ext cx="83247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ea typeface="Arial"/>
                <a:cs typeface="Helvetica Neue"/>
              </a:rPr>
              <a:t>but a carbon and water bias might be blinding us to</a:t>
            </a:r>
            <a:br>
              <a:rPr lang="en-US" sz="2800" dirty="0">
                <a:solidFill>
                  <a:srgbClr val="000000"/>
                </a:solidFill>
                <a:latin typeface="Arial Regular"/>
                <a:ea typeface="Arial"/>
                <a:cs typeface="Helvetica Neue"/>
              </a:rPr>
            </a:br>
            <a:r>
              <a:rPr lang="en-US" sz="2800" dirty="0">
                <a:solidFill>
                  <a:srgbClr val="000000"/>
                </a:solidFill>
                <a:latin typeface="Arial Regular"/>
                <a:ea typeface="Arial"/>
                <a:cs typeface="Helvetica Neue"/>
              </a:rPr>
              <a:t>other possibilities</a:t>
            </a:r>
            <a:r>
              <a:rPr lang="is-IS" sz="2800" dirty="0">
                <a:solidFill>
                  <a:srgbClr val="000000"/>
                </a:solidFill>
                <a:latin typeface="Arial Regular"/>
                <a:ea typeface="Arial"/>
                <a:cs typeface="Helvetica Neue"/>
              </a:rPr>
              <a:t>…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pic>
        <p:nvPicPr>
          <p:cNvPr id="4" name="Picture 5" descr="Silicon-based_lifeform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318" y="2194425"/>
            <a:ext cx="3886200" cy="348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_xenobio_AlexRi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444394"/>
            <a:ext cx="4572000" cy="3119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" y="4555942"/>
            <a:ext cx="2738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err="1">
                <a:solidFill>
                  <a:schemeClr val="bg1"/>
                </a:solidFill>
                <a:latin typeface="Arial Regular"/>
                <a:cs typeface="Helvetica Neue"/>
              </a:rPr>
              <a:t>Xenobiology</a:t>
            </a:r>
            <a:r>
              <a:rPr lang="en-US" sz="1200" dirty="0">
                <a:solidFill>
                  <a:schemeClr val="bg1"/>
                </a:solidFill>
                <a:latin typeface="Arial Regular"/>
                <a:cs typeface="Helvetica Neue"/>
              </a:rPr>
              <a:t> (2006) © Alex </a:t>
            </a:r>
            <a:r>
              <a:rPr lang="en-US" sz="1200" dirty="0" err="1">
                <a:solidFill>
                  <a:schemeClr val="bg1"/>
                </a:solidFill>
                <a:latin typeface="Arial Regular"/>
                <a:cs typeface="Helvetica Neue"/>
              </a:rPr>
              <a:t>Ries</a:t>
            </a:r>
            <a:endParaRPr lang="en-US" sz="12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832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AbriBlanchardB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906305"/>
            <a:ext cx="5199062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a172_lascaux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2" y="381000"/>
            <a:ext cx="36576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7142" y="5988167"/>
            <a:ext cx="3264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Lascaux Cave (15,000 BC)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2975" y="161133"/>
            <a:ext cx="3020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Abri</a:t>
            </a:r>
            <a:r>
              <a:rPr lang="en-US" dirty="0"/>
              <a:t> Blanchard Bone</a:t>
            </a:r>
          </a:p>
          <a:p>
            <a:pPr algn="ctr"/>
            <a:r>
              <a:rPr lang="en-US" dirty="0"/>
              <a:t>(30,000 BC)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7355" y="6394390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latin typeface="Arial Regular"/>
                <a:cs typeface="Helvetica Neue"/>
              </a:rPr>
              <a:t>Chauvet</a:t>
            </a:r>
            <a:r>
              <a:rPr lang="en-US" sz="2000" dirty="0">
                <a:latin typeface="Arial Regular"/>
                <a:cs typeface="Helvetica Neue"/>
              </a:rPr>
              <a:t> Cave (34,000 BC)</a:t>
            </a:r>
          </a:p>
        </p:txBody>
      </p:sp>
      <p:pic>
        <p:nvPicPr>
          <p:cNvPr id="8" name="Picture 8" descr="CaveHand_Chauv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481" y="3137111"/>
            <a:ext cx="3309937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62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exo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39725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Solarsail_ms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113213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ussard_Interstellar_Ramjet_Wikipedi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06" y="3521518"/>
            <a:ext cx="3953988" cy="31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6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t-4Ab_NA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0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aturn_PIA08329_fig2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177925"/>
            <a:ext cx="9140825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earth2_cassini_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1" t="20168" r="3729" b="43860"/>
          <a:stretch>
            <a:fillRect/>
          </a:stretch>
        </p:blipFill>
        <p:spPr bwMode="auto">
          <a:xfrm>
            <a:off x="4875213" y="3495675"/>
            <a:ext cx="4268787" cy="33623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2743200" y="3044825"/>
            <a:ext cx="244475" cy="1778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  <a:latin typeface="Arial Regular"/>
              <a:cs typeface="Helvetica Neue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41121" y="276578"/>
            <a:ext cx="57803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>
                <a:solidFill>
                  <a:srgbClr val="FFFFFF"/>
                </a:solidFill>
                <a:latin typeface="Arial Regular"/>
                <a:cs typeface="Helvetica Neue"/>
              </a:rPr>
              <a:t>Earth seen from the orbit of Saturn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725158" y="6324600"/>
            <a:ext cx="21252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  <a:latin typeface="Arial Regular"/>
                <a:cs typeface="Helvetica Neue"/>
              </a:rPr>
              <a:t>Cassini Spacecraft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52" y="6438166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  <a:latin typeface="Arial Regular"/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199093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v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6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519446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  <a:latin typeface="Arial Regular"/>
              </a:rPr>
              <a:t>NRAO</a:t>
            </a:r>
          </a:p>
        </p:txBody>
      </p:sp>
    </p:spTree>
    <p:extLst>
      <p:ext uri="{BB962C8B-B14F-4D97-AF65-F5344CB8AC3E}">
        <p14:creationId xmlns:p14="http://schemas.microsoft.com/office/powerpoint/2010/main" val="4945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harles_Robert_Darwin_by_John_Coll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3815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52425" y="3810000"/>
            <a:ext cx="798906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i="1" dirty="0">
                <a:solidFill>
                  <a:srgbClr val="FFFFFF"/>
                </a:solidFill>
                <a:latin typeface="Palatino"/>
                <a:cs typeface="Palatino"/>
              </a:rPr>
              <a:t>“There is grandeur in this view of life, with its several powers,</a:t>
            </a:r>
            <a:br>
              <a:rPr lang="en-US" i="1" dirty="0">
                <a:solidFill>
                  <a:srgbClr val="FFFFFF"/>
                </a:solidFill>
                <a:latin typeface="Palatino"/>
                <a:cs typeface="Palatino"/>
              </a:rPr>
            </a:br>
            <a:r>
              <a:rPr lang="en-US" i="1" dirty="0">
                <a:solidFill>
                  <a:srgbClr val="FFFFFF"/>
                </a:solidFill>
                <a:latin typeface="Palatino"/>
                <a:cs typeface="Palatino"/>
              </a:rPr>
              <a:t>having been originally breathed into a few forms or into one; </a:t>
            </a:r>
            <a:br>
              <a:rPr lang="en-US" i="1" dirty="0">
                <a:solidFill>
                  <a:srgbClr val="FFFFFF"/>
                </a:solidFill>
                <a:latin typeface="Palatino"/>
                <a:cs typeface="Palatino"/>
              </a:rPr>
            </a:br>
            <a:r>
              <a:rPr lang="en-US" i="1" dirty="0">
                <a:solidFill>
                  <a:srgbClr val="FFFFFF"/>
                </a:solidFill>
                <a:latin typeface="Palatino"/>
                <a:cs typeface="Palatino"/>
              </a:rPr>
              <a:t>and that, whilst this planet has gone cycling on according to</a:t>
            </a:r>
            <a:br>
              <a:rPr lang="en-US" i="1" dirty="0">
                <a:solidFill>
                  <a:srgbClr val="FFFFFF"/>
                </a:solidFill>
                <a:latin typeface="Palatino"/>
                <a:cs typeface="Palatino"/>
              </a:rPr>
            </a:br>
            <a:r>
              <a:rPr lang="en-US" i="1" dirty="0">
                <a:solidFill>
                  <a:srgbClr val="FFFFFF"/>
                </a:solidFill>
                <a:latin typeface="Palatino"/>
                <a:cs typeface="Palatino"/>
              </a:rPr>
              <a:t>the fixed law of gravity, from so simple a beginning endless</a:t>
            </a:r>
            <a:br>
              <a:rPr lang="en-US" i="1" dirty="0">
                <a:solidFill>
                  <a:srgbClr val="FFFFFF"/>
                </a:solidFill>
                <a:latin typeface="Palatino"/>
                <a:cs typeface="Palatino"/>
              </a:rPr>
            </a:br>
            <a:r>
              <a:rPr lang="en-US" i="1" dirty="0">
                <a:solidFill>
                  <a:srgbClr val="FFFFFF"/>
                </a:solidFill>
                <a:latin typeface="Palatino"/>
                <a:cs typeface="Palatino"/>
              </a:rPr>
              <a:t>forms most beautiful and most wonderful have been, </a:t>
            </a:r>
            <a:br>
              <a:rPr lang="en-US" i="1" dirty="0">
                <a:solidFill>
                  <a:srgbClr val="FFFFFF"/>
                </a:solidFill>
                <a:latin typeface="Palatino"/>
                <a:cs typeface="Palatino"/>
              </a:rPr>
            </a:br>
            <a:r>
              <a:rPr lang="en-US" i="1" dirty="0">
                <a:solidFill>
                  <a:srgbClr val="FFFFFF"/>
                </a:solidFill>
                <a:latin typeface="Palatino"/>
                <a:cs typeface="Palatino"/>
              </a:rPr>
              <a:t>and are being, evolved.” 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5598157" y="5778207"/>
            <a:ext cx="28005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Charles Darwin, 1859</a:t>
            </a:r>
          </a:p>
          <a:p>
            <a:r>
              <a:rPr lang="en-US" sz="2000" i="1" dirty="0">
                <a:solidFill>
                  <a:srgbClr val="FFFFFF"/>
                </a:solidFill>
                <a:latin typeface="Palatino"/>
                <a:cs typeface="Palatino"/>
              </a:rPr>
              <a:t>On the Origin of Species</a:t>
            </a:r>
            <a:br>
              <a:rPr lang="en-US" sz="2000" i="1" dirty="0">
                <a:solidFill>
                  <a:srgbClr val="FFFFFF"/>
                </a:solidFill>
                <a:latin typeface="Palatino"/>
                <a:cs typeface="Palatino"/>
              </a:rPr>
            </a:br>
            <a:r>
              <a:rPr lang="en-US" sz="2000" dirty="0">
                <a:solidFill>
                  <a:srgbClr val="FFFFFF"/>
                </a:solidFill>
                <a:latin typeface="Palatino"/>
                <a:cs typeface="Palatino"/>
              </a:rPr>
              <a:t>(first edition)</a:t>
            </a:r>
            <a:endParaRPr lang="en-US" sz="2000" i="1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5" y="276224"/>
            <a:ext cx="4380172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1920" y="182880"/>
            <a:ext cx="43220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  <a:latin typeface="Arial Regular"/>
                <a:ea typeface="Helvetica Neue"/>
                <a:cs typeface="Helvetica Neue"/>
              </a:rPr>
              <a:t>Radiometric dating 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of the</a:t>
            </a:r>
            <a:b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</a:b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oldest rocks indicates that</a:t>
            </a:r>
            <a:b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</a:b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the Earth is </a:t>
            </a:r>
            <a:r>
              <a:rPr lang="en-US" sz="2800" dirty="0">
                <a:solidFill>
                  <a:srgbClr val="0000FF"/>
                </a:solidFill>
                <a:latin typeface="Arial Regular"/>
                <a:ea typeface="Helvetica Neue"/>
                <a:cs typeface="Helvetica Neue"/>
              </a:rPr>
              <a:t>4.57 </a:t>
            </a:r>
            <a:r>
              <a:rPr lang="en-US" sz="2800" dirty="0" err="1">
                <a:solidFill>
                  <a:srgbClr val="0000FF"/>
                </a:solidFill>
                <a:latin typeface="Arial Regular"/>
                <a:ea typeface="Helvetica Neue"/>
                <a:cs typeface="Helvetica Neue"/>
              </a:rPr>
              <a:t>Gyr</a:t>
            </a:r>
            <a:r>
              <a:rPr lang="en-US" sz="2800" dirty="0">
                <a:solidFill>
                  <a:srgbClr val="0000FF"/>
                </a:solidFill>
                <a:latin typeface="Arial Regular"/>
                <a:ea typeface="Helvetica Neue"/>
                <a:cs typeface="Helvetica Neue"/>
              </a:rPr>
              <a:t> old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,</a:t>
            </a:r>
          </a:p>
        </p:txBody>
      </p:sp>
      <p:pic>
        <p:nvPicPr>
          <p:cNvPr id="4" name="Picture 3" descr="TimelineSpiral_US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2880"/>
            <a:ext cx="3628571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357" y="2937382"/>
            <a:ext cx="3271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 Regular"/>
              </a:rPr>
              <a:t>USGS: </a:t>
            </a:r>
            <a:r>
              <a:rPr lang="en-US" sz="1200" dirty="0" err="1">
                <a:solidFill>
                  <a:schemeClr val="bg1"/>
                </a:solidFill>
                <a:latin typeface="Arial Regular"/>
              </a:rPr>
              <a:t>pubs.usgs.gov</a:t>
            </a:r>
            <a:r>
              <a:rPr lang="en-US" sz="1200" dirty="0">
                <a:solidFill>
                  <a:schemeClr val="bg1"/>
                </a:solidFill>
                <a:latin typeface="Arial Regular"/>
              </a:rPr>
              <a:t>/</a:t>
            </a:r>
            <a:r>
              <a:rPr lang="en-US" sz="1200" dirty="0" err="1">
                <a:solidFill>
                  <a:schemeClr val="bg1"/>
                </a:solidFill>
                <a:latin typeface="Arial Regular"/>
              </a:rPr>
              <a:t>gip</a:t>
            </a:r>
            <a:r>
              <a:rPr lang="en-US" sz="1200" dirty="0">
                <a:solidFill>
                  <a:schemeClr val="bg1"/>
                </a:solidFill>
                <a:latin typeface="Arial Regular"/>
              </a:rPr>
              <a:t>/</a:t>
            </a:r>
            <a:r>
              <a:rPr lang="en-US" sz="1200" dirty="0" err="1">
                <a:solidFill>
                  <a:schemeClr val="bg1"/>
                </a:solidFill>
                <a:latin typeface="Arial Regular"/>
              </a:rPr>
              <a:t>geotime</a:t>
            </a:r>
            <a:r>
              <a:rPr lang="en-US" sz="1200" dirty="0">
                <a:solidFill>
                  <a:schemeClr val="bg1"/>
                </a:solidFill>
                <a:latin typeface="Arial Regular"/>
              </a:rPr>
              <a:t>/</a:t>
            </a:r>
            <a:r>
              <a:rPr lang="en-US" sz="1200" dirty="0" err="1">
                <a:solidFill>
                  <a:schemeClr val="bg1"/>
                </a:solidFill>
                <a:latin typeface="Arial Regular"/>
              </a:rPr>
              <a:t>time.html</a:t>
            </a:r>
            <a:endParaRPr lang="en-US" sz="120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7" name="Picture 6" descr="Zircons_UWis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66"/>
          <a:stretch/>
        </p:blipFill>
        <p:spPr bwMode="auto">
          <a:xfrm>
            <a:off x="5236332" y="1712492"/>
            <a:ext cx="2744001" cy="160206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 Big Bang Magaz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16895" r="6483" b="22807"/>
          <a:stretch>
            <a:fillRect/>
          </a:stretch>
        </p:blipFill>
        <p:spPr bwMode="auto">
          <a:xfrm>
            <a:off x="5751849" y="3747449"/>
            <a:ext cx="315687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0" y="4641995"/>
            <a:ext cx="5460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about 1/3 the age of the universe (13.8 </a:t>
            </a:r>
            <a:r>
              <a:rPr lang="en-US" sz="2800" dirty="0" err="1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Gyr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) since the </a:t>
            </a:r>
            <a:r>
              <a:rPr lang="en-US" sz="2800" dirty="0">
                <a:solidFill>
                  <a:srgbClr val="BB0000"/>
                </a:solidFill>
                <a:latin typeface="Arial Regular"/>
                <a:ea typeface="Helvetica Neue"/>
                <a:cs typeface="Helvetica Neue"/>
              </a:rPr>
              <a:t>Big Bang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.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27843" y="3325833"/>
            <a:ext cx="1073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 Regular"/>
              </a:rPr>
              <a:t>UW Madison</a:t>
            </a:r>
          </a:p>
        </p:txBody>
      </p:sp>
    </p:spTree>
    <p:extLst>
      <p:ext uri="{BB962C8B-B14F-4D97-AF65-F5344CB8AC3E}">
        <p14:creationId xmlns:p14="http://schemas.microsoft.com/office/powerpoint/2010/main" val="361740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erSti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4806" y="2358949"/>
            <a:ext cx="5503828" cy="28876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30369" y="5608272"/>
            <a:ext cx="1380921" cy="1139301"/>
            <a:chOff x="830369" y="5608272"/>
            <a:chExt cx="1380921" cy="1139301"/>
          </a:xfrm>
        </p:grpSpPr>
        <p:pic>
          <p:nvPicPr>
            <p:cNvPr id="3" name="Picture 2" descr="hand_clipart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69" y="6218470"/>
              <a:ext cx="1380921" cy="529103"/>
            </a:xfrm>
            <a:prstGeom prst="rect">
              <a:avLst/>
            </a:prstGeom>
          </p:spPr>
        </p:pic>
        <p:pic>
          <p:nvPicPr>
            <p:cNvPr id="4" name="Picture 2" descr="APPL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426" y="5608272"/>
              <a:ext cx="795860" cy="9097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82880" y="182880"/>
            <a:ext cx="77357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FF"/>
                </a:solidFill>
                <a:latin typeface="Arial Regular"/>
                <a:ea typeface="Helvetica Neue"/>
                <a:cs typeface="Helvetica Neue"/>
              </a:rPr>
              <a:t>Energy</a:t>
            </a:r>
            <a:r>
              <a:rPr lang="en-US" sz="32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 cannot be created or destroyed, </a:t>
            </a:r>
            <a:endParaRPr lang="en-US" sz="3200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233445" y="1080610"/>
            <a:ext cx="251185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245779" y="6493277"/>
            <a:ext cx="251185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733192" y="1085869"/>
            <a:ext cx="0" cy="541094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 rot="16200000">
            <a:off x="2402959" y="3593042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rial Regular"/>
              </a:rPr>
              <a:t>1 meter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2832" y="5584489"/>
            <a:ext cx="4981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but </a:t>
            </a:r>
            <a:r>
              <a:rPr lang="en-US" sz="2800" dirty="0">
                <a:solidFill>
                  <a:srgbClr val="0000FF"/>
                </a:solidFill>
                <a:latin typeface="Arial Regular"/>
                <a:ea typeface="Helvetica Neue"/>
                <a:cs typeface="Helvetica Neue"/>
              </a:rPr>
              <a:t>entropy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 tends to increase.</a:t>
            </a:r>
            <a:endParaRPr lang="en-US" sz="280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14" name="Picture 13" descr="Entropy_rwpogg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171916" y="2072451"/>
            <a:ext cx="4568506" cy="3426379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 bwMode="auto">
          <a:xfrm>
            <a:off x="1402424" y="1098527"/>
            <a:ext cx="490849" cy="4464223"/>
          </a:xfrm>
          <a:prstGeom prst="upArrow">
            <a:avLst>
              <a:gd name="adj1" fmla="val 30953"/>
              <a:gd name="adj2" fmla="val 81745"/>
            </a:avLst>
          </a:prstGeom>
          <a:solidFill>
            <a:srgbClr val="BB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316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06" y="1053885"/>
            <a:ext cx="6875188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7809010" y="5064320"/>
            <a:ext cx="764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egular"/>
              </a:rPr>
              <a:t>USGS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" y="182880"/>
            <a:ext cx="55899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The Earth is a dynamic world,</a:t>
            </a:r>
            <a:endParaRPr lang="en-US" sz="32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" y="5778523"/>
            <a:ext cx="8778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with earthquakes, volcanoes, and </a:t>
            </a:r>
            <a:r>
              <a:rPr lang="en-US" sz="2800" dirty="0">
                <a:solidFill>
                  <a:srgbClr val="0000FF"/>
                </a:solidFill>
                <a:latin typeface="Arial Regular"/>
                <a:ea typeface="Helvetica Neue"/>
                <a:cs typeface="Helvetica Neue"/>
              </a:rPr>
              <a:t>tectonic plates 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that move relative to each other.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187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op_of_Atmosp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400"/>
            <a:ext cx="9144000" cy="607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9" descr="green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57" y="3244337"/>
            <a:ext cx="4572000" cy="3428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" y="182880"/>
            <a:ext cx="7644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FFFF00"/>
                </a:solidFill>
                <a:latin typeface="Arial Regular"/>
                <a:ea typeface="Helvetica Neue"/>
                <a:cs typeface="Helvetica Neue"/>
              </a:rPr>
              <a:t>Earth’s atmosphere is mostly N</a:t>
            </a:r>
            <a:r>
              <a:rPr lang="en-US" sz="3200" baseline="-25000" dirty="0">
                <a:solidFill>
                  <a:srgbClr val="FFFF00"/>
                </a:solidFill>
                <a:latin typeface="Arial Regular"/>
                <a:ea typeface="Helvetica Neue"/>
                <a:cs typeface="Helvetica Neue"/>
              </a:rPr>
              <a:t>2</a:t>
            </a:r>
            <a:r>
              <a:rPr lang="en-US" sz="3200" dirty="0">
                <a:solidFill>
                  <a:srgbClr val="FFFF00"/>
                </a:solidFill>
                <a:latin typeface="Arial Regular"/>
                <a:ea typeface="Helvetica Neue"/>
                <a:cs typeface="Helvetica Neue"/>
              </a:rPr>
              <a:t> and O</a:t>
            </a:r>
            <a:r>
              <a:rPr lang="en-US" sz="3200" baseline="-25000" dirty="0">
                <a:solidFill>
                  <a:srgbClr val="FFFF00"/>
                </a:solidFill>
                <a:latin typeface="Arial Regular"/>
                <a:ea typeface="Helvetica Neue"/>
                <a:cs typeface="Helvetica Neue"/>
              </a:rPr>
              <a:t>2</a:t>
            </a:r>
            <a:r>
              <a:rPr lang="en-US" sz="3200" dirty="0">
                <a:solidFill>
                  <a:srgbClr val="FFFF00"/>
                </a:solidFill>
                <a:latin typeface="Arial Regular"/>
                <a:ea typeface="Helvetica Neue"/>
                <a:cs typeface="Helvetica Neue"/>
              </a:rPr>
              <a:t>,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84073" y="1635493"/>
            <a:ext cx="48209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FFFF00"/>
                </a:solidFill>
                <a:latin typeface="Arial Regular"/>
                <a:ea typeface="Helvetica Neue"/>
                <a:cs typeface="Helvetica Neue"/>
              </a:rPr>
              <a:t>but CO</a:t>
            </a:r>
            <a:r>
              <a:rPr lang="en-US" sz="2400" baseline="-25000" dirty="0">
                <a:solidFill>
                  <a:srgbClr val="FFFF00"/>
                </a:solidFill>
                <a:latin typeface="Arial Regular"/>
                <a:ea typeface="Helvetica Neue"/>
                <a:cs typeface="Helvetica Neue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Arial Regular"/>
                <a:ea typeface="Helvetica Neue"/>
                <a:cs typeface="Helvetica Neue"/>
              </a:rPr>
              <a:t>, CH</a:t>
            </a:r>
            <a:r>
              <a:rPr lang="en-US" sz="2400" baseline="-25000" dirty="0">
                <a:solidFill>
                  <a:srgbClr val="FFFF00"/>
                </a:solidFill>
                <a:latin typeface="Arial Regular"/>
                <a:ea typeface="Helvetica Neue"/>
                <a:cs typeface="Helvetica Neue"/>
              </a:rPr>
              <a:t>4</a:t>
            </a:r>
            <a:r>
              <a:rPr lang="en-US" sz="2400" dirty="0">
                <a:solidFill>
                  <a:srgbClr val="FFFF00"/>
                </a:solidFill>
                <a:latin typeface="Arial Regular"/>
                <a:ea typeface="Helvetica Neue"/>
                <a:cs typeface="Helvetica Neue"/>
              </a:rPr>
              <a:t>, and H</a:t>
            </a:r>
            <a:r>
              <a:rPr lang="en-US" sz="2400" baseline="-25000" dirty="0">
                <a:solidFill>
                  <a:srgbClr val="FFFF00"/>
                </a:solidFill>
                <a:latin typeface="Arial Regular"/>
                <a:ea typeface="Helvetica Neue"/>
                <a:cs typeface="Helvetica Neue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Arial Regular"/>
                <a:ea typeface="Helvetica Neue"/>
                <a:cs typeface="Helvetica Neue"/>
              </a:rPr>
              <a:t>O cause a </a:t>
            </a:r>
            <a:r>
              <a:rPr lang="en-US" sz="2400" dirty="0">
                <a:solidFill>
                  <a:schemeClr val="accent6"/>
                </a:solidFill>
                <a:latin typeface="Arial Regular"/>
                <a:ea typeface="Helvetica Neue"/>
                <a:cs typeface="Helvetica Neue"/>
              </a:rPr>
              <a:t>greenhouse effect </a:t>
            </a:r>
            <a:r>
              <a:rPr lang="en-US" sz="2400" dirty="0">
                <a:solidFill>
                  <a:srgbClr val="FFFF00"/>
                </a:solidFill>
                <a:latin typeface="Arial Regular"/>
                <a:ea typeface="Helvetica Neue"/>
                <a:cs typeface="Helvetica Neue"/>
              </a:rPr>
              <a:t>that keeps Earth warm enough to permit stable liquid water on the surface.</a:t>
            </a:r>
          </a:p>
        </p:txBody>
      </p:sp>
    </p:spTree>
    <p:extLst>
      <p:ext uri="{BB962C8B-B14F-4D97-AF65-F5344CB8AC3E}">
        <p14:creationId xmlns:p14="http://schemas.microsoft.com/office/powerpoint/2010/main" val="21958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deanearth_sserv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700783"/>
            <a:ext cx="5029200" cy="4962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1312" y="6308812"/>
            <a:ext cx="931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bg2"/>
                </a:solidFill>
                <a:latin typeface="Arial Regular"/>
              </a:rPr>
              <a:t>SSERVI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" y="182880"/>
            <a:ext cx="87782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Conditions may have become favorable for life on</a:t>
            </a:r>
            <a:b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</a:b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Earth as early as 100 </a:t>
            </a:r>
            <a:r>
              <a:rPr lang="en-US" sz="2800" dirty="0" err="1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Myr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 after the end of the Epoch</a:t>
            </a:r>
            <a:b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</a:br>
            <a:r>
              <a:rPr lang="en-US" sz="2800" dirty="0">
                <a:solidFill>
                  <a:srgbClr val="000000"/>
                </a:solidFill>
                <a:latin typeface="Arial Regular"/>
                <a:ea typeface="Helvetica Neue"/>
                <a:cs typeface="Helvetica Neue"/>
              </a:rPr>
              <a:t>of Heavy Bombardment.</a:t>
            </a:r>
            <a:endParaRPr lang="en-US" sz="2800" dirty="0">
              <a:solidFill>
                <a:schemeClr val="bg1"/>
              </a:solidFill>
              <a:latin typeface="Arial Regular"/>
              <a:cs typeface="Helvetica Neue"/>
            </a:endParaRPr>
          </a:p>
        </p:txBody>
      </p:sp>
      <p:pic>
        <p:nvPicPr>
          <p:cNvPr id="6" name="Picture 4" descr="ArcheanLandsca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99"/>
          <a:stretch/>
        </p:blipFill>
        <p:spPr bwMode="auto">
          <a:xfrm>
            <a:off x="5382921" y="1700992"/>
            <a:ext cx="3520052" cy="49619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78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Astro2015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0000FF"/>
      </a:accent1>
      <a:accent2>
        <a:srgbClr val="FFFF00"/>
      </a:accent2>
      <a:accent3>
        <a:srgbClr val="FF9900"/>
      </a:accent3>
      <a:accent4>
        <a:srgbClr val="DADADA"/>
      </a:accent4>
      <a:accent5>
        <a:srgbClr val="00B050"/>
      </a:accent5>
      <a:accent6>
        <a:srgbClr val="00FFFF"/>
      </a:accent6>
      <a:hlink>
        <a:srgbClr val="0000FF"/>
      </a:hlink>
      <a:folHlink>
        <a:srgbClr val="969696"/>
      </a:folHlink>
    </a:clrScheme>
    <a:fontScheme name="Astronomy White on Bl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400" dirty="0" smtClean="0">
            <a:solidFill>
              <a:schemeClr val="bg1"/>
            </a:solidFill>
            <a:latin typeface="Helvetica Neue"/>
            <a:cs typeface="Helvetica Neue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tro2015" id="{5FD21678-1633-4298-8C67-512A64190C47}" vid="{BD071A66-7CBF-4E4B-BC00-8B21ACE07FC5}"/>
    </a:ext>
  </a:extLst>
</a:theme>
</file>

<file path=ppt/theme/theme2.xml><?xml version="1.0" encoding="utf-8"?>
<a:theme xmlns:a="http://schemas.openxmlformats.org/drawingml/2006/main" name="1_Astro2015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0000FF"/>
      </a:accent1>
      <a:accent2>
        <a:srgbClr val="FFFF00"/>
      </a:accent2>
      <a:accent3>
        <a:srgbClr val="FF9900"/>
      </a:accent3>
      <a:accent4>
        <a:srgbClr val="DADADA"/>
      </a:accent4>
      <a:accent5>
        <a:srgbClr val="00B050"/>
      </a:accent5>
      <a:accent6>
        <a:srgbClr val="00FFFF"/>
      </a:accent6>
      <a:hlink>
        <a:srgbClr val="0000FF"/>
      </a:hlink>
      <a:folHlink>
        <a:srgbClr val="969696"/>
      </a:folHlink>
    </a:clrScheme>
    <a:fontScheme name="Astronomy White on Bl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800" dirty="0" err="1" smtClean="0">
            <a:solidFill>
              <a:schemeClr val="bg1"/>
            </a:solidFill>
            <a:latin typeface="Helvetica Neue"/>
            <a:cs typeface="Helvetica Neue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tro2015" id="{5FD21678-1633-4298-8C67-512A64190C47}" vid="{BD071A66-7CBF-4E4B-BC00-8B21ACE07FC5}"/>
    </a:ext>
  </a:extLst>
</a:theme>
</file>

<file path=ppt/theme/theme3.xml><?xml version="1.0" encoding="utf-8"?>
<a:theme xmlns:a="http://schemas.openxmlformats.org/drawingml/2006/main" name="2_Astro2015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0000FF"/>
      </a:accent1>
      <a:accent2>
        <a:srgbClr val="FFFF00"/>
      </a:accent2>
      <a:accent3>
        <a:srgbClr val="FF9900"/>
      </a:accent3>
      <a:accent4>
        <a:srgbClr val="DADADA"/>
      </a:accent4>
      <a:accent5>
        <a:srgbClr val="00B050"/>
      </a:accent5>
      <a:accent6>
        <a:srgbClr val="00FFFF"/>
      </a:accent6>
      <a:hlink>
        <a:srgbClr val="0000FF"/>
      </a:hlink>
      <a:folHlink>
        <a:srgbClr val="969696"/>
      </a:folHlink>
    </a:clrScheme>
    <a:fontScheme name="Astronomy White on Bl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400" dirty="0" smtClean="0">
            <a:solidFill>
              <a:schemeClr val="bg1"/>
            </a:solidFill>
            <a:latin typeface="Helvetica Neue"/>
            <a:cs typeface="Helvetica Neue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tro2015" id="{5FD21678-1633-4298-8C67-512A64190C47}" vid="{BD071A66-7CBF-4E4B-BC00-8B21ACE07FC5}"/>
    </a:ext>
  </a:extLst>
</a:theme>
</file>

<file path=ppt/theme/theme4.xml><?xml version="1.0" encoding="utf-8"?>
<a:theme xmlns:a="http://schemas.openxmlformats.org/drawingml/2006/main" name="3_Astro2015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0000FF"/>
      </a:accent1>
      <a:accent2>
        <a:srgbClr val="FFFF00"/>
      </a:accent2>
      <a:accent3>
        <a:srgbClr val="FF9900"/>
      </a:accent3>
      <a:accent4>
        <a:srgbClr val="DADADA"/>
      </a:accent4>
      <a:accent5>
        <a:srgbClr val="00B050"/>
      </a:accent5>
      <a:accent6>
        <a:srgbClr val="00FFFF"/>
      </a:accent6>
      <a:hlink>
        <a:srgbClr val="0000FF"/>
      </a:hlink>
      <a:folHlink>
        <a:srgbClr val="969696"/>
      </a:folHlink>
    </a:clrScheme>
    <a:fontScheme name="Astronomy White on Bl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400" dirty="0" smtClean="0">
            <a:solidFill>
              <a:schemeClr val="bg1"/>
            </a:solidFill>
            <a:latin typeface="Helvetica Neue"/>
            <a:cs typeface="Helvetica Neue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tro2015" id="{5FD21678-1633-4298-8C67-512A64190C47}" vid="{BD071A66-7CBF-4E4B-BC00-8B21ACE07FC5}"/>
    </a:ext>
  </a:extLst>
</a:theme>
</file>

<file path=ppt/theme/theme5.xml><?xml version="1.0" encoding="utf-8"?>
<a:theme xmlns:a="http://schemas.openxmlformats.org/drawingml/2006/main" name="4_Astro2015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0000FF"/>
      </a:accent1>
      <a:accent2>
        <a:srgbClr val="FFFF00"/>
      </a:accent2>
      <a:accent3>
        <a:srgbClr val="FF9900"/>
      </a:accent3>
      <a:accent4>
        <a:srgbClr val="DADADA"/>
      </a:accent4>
      <a:accent5>
        <a:srgbClr val="00B050"/>
      </a:accent5>
      <a:accent6>
        <a:srgbClr val="00FFFF"/>
      </a:accent6>
      <a:hlink>
        <a:srgbClr val="0000FF"/>
      </a:hlink>
      <a:folHlink>
        <a:srgbClr val="969696"/>
      </a:folHlink>
    </a:clrScheme>
    <a:fontScheme name="Astronomy White on Bl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800" dirty="0" err="1" smtClean="0">
            <a:solidFill>
              <a:schemeClr val="bg1"/>
            </a:solidFill>
            <a:latin typeface="Helvetica Neue"/>
            <a:cs typeface="Helvetica Neue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tro2015" id="{5FD21678-1633-4298-8C67-512A64190C47}" vid="{BD071A66-7CBF-4E4B-BC00-8B21ACE07FC5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1724</Words>
  <Application>Microsoft Macintosh PowerPoint</Application>
  <PresentationFormat>On-screen Show (4:3)</PresentationFormat>
  <Paragraphs>254</Paragraphs>
  <Slides>48</Slides>
  <Notes>18</Notes>
  <HiddenSlides>8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Arial Regular</vt:lpstr>
      <vt:lpstr>Calibri</vt:lpstr>
      <vt:lpstr>Helvetica Neue</vt:lpstr>
      <vt:lpstr>Palatino</vt:lpstr>
      <vt:lpstr>Times New Roman</vt:lpstr>
      <vt:lpstr>Astro2015</vt:lpstr>
      <vt:lpstr>1_Astro2015</vt:lpstr>
      <vt:lpstr>2_Astro2015</vt:lpstr>
      <vt:lpstr>3_Astro2015</vt:lpstr>
      <vt:lpstr>4_Astro2015</vt:lpstr>
      <vt:lpstr>“This view of life”: A Course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“This view of life”: A Course Summary</dc:title>
  <dc:creator>Wang, Ji</dc:creator>
  <cp:lastModifiedBy>Microsoft Office User</cp:lastModifiedBy>
  <cp:revision>12</cp:revision>
  <dcterms:created xsi:type="dcterms:W3CDTF">2020-12-04T02:40:44Z</dcterms:created>
  <dcterms:modified xsi:type="dcterms:W3CDTF">2021-11-27T17:27:59Z</dcterms:modified>
</cp:coreProperties>
</file>