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714" r:id="rId2"/>
    <p:sldId id="720" r:id="rId3"/>
    <p:sldId id="721" r:id="rId4"/>
    <p:sldId id="691" r:id="rId5"/>
    <p:sldId id="709" r:id="rId6"/>
    <p:sldId id="728" r:id="rId7"/>
    <p:sldId id="692" r:id="rId8"/>
    <p:sldId id="693" r:id="rId9"/>
    <p:sldId id="694" r:id="rId10"/>
    <p:sldId id="695" r:id="rId11"/>
    <p:sldId id="718" r:id="rId12"/>
    <p:sldId id="697" r:id="rId13"/>
    <p:sldId id="717" r:id="rId14"/>
    <p:sldId id="698" r:id="rId15"/>
    <p:sldId id="696" r:id="rId16"/>
    <p:sldId id="700" r:id="rId17"/>
    <p:sldId id="701" r:id="rId18"/>
    <p:sldId id="702" r:id="rId19"/>
    <p:sldId id="703" r:id="rId20"/>
    <p:sldId id="708" r:id="rId21"/>
    <p:sldId id="712" r:id="rId22"/>
    <p:sldId id="711" r:id="rId23"/>
    <p:sldId id="716" r:id="rId24"/>
    <p:sldId id="713" r:id="rId25"/>
    <p:sldId id="681" r:id="rId26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0000"/>
    <a:srgbClr val="FFFFFF"/>
    <a:srgbClr val="FF7400"/>
    <a:srgbClr val="FF5100"/>
    <a:srgbClr val="000000"/>
    <a:srgbClr val="FF30FF"/>
    <a:srgbClr val="73D9FF"/>
    <a:srgbClr val="A9BCFF"/>
    <a:srgbClr val="E0FFB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47" autoAdjust="0"/>
    <p:restoredTop sz="78639" autoAdjust="0"/>
  </p:normalViewPr>
  <p:slideViewPr>
    <p:cSldViewPr snapToGrid="0">
      <p:cViewPr varScale="1">
        <p:scale>
          <a:sx n="99" d="100"/>
          <a:sy n="99" d="100"/>
        </p:scale>
        <p:origin x="25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235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072752" y="151308"/>
            <a:ext cx="3169699" cy="580012"/>
          </a:xfrm>
          <a:prstGeom prst="rect">
            <a:avLst/>
          </a:prstGeom>
        </p:spPr>
        <p:txBody>
          <a:bodyPr vert="horz" lIns="95006" tIns="47503" rIns="95006" bIns="47503" rtlCol="0"/>
          <a:lstStyle>
            <a:lvl1pPr algn="l">
              <a:defRPr sz="1200"/>
            </a:lvl1pPr>
          </a:lstStyle>
          <a:p>
            <a:pPr algn="ctr"/>
            <a:r>
              <a:rPr lang="en-US" sz="1700" dirty="0"/>
              <a:t>Astronomy 1141</a:t>
            </a:r>
          </a:p>
          <a:p>
            <a:pPr algn="ctr"/>
            <a:r>
              <a:rPr lang="en-US" sz="1700" dirty="0"/>
              <a:t>Lecture 4</a:t>
            </a:r>
          </a:p>
        </p:txBody>
      </p:sp>
    </p:spTree>
    <p:extLst>
      <p:ext uri="{BB962C8B-B14F-4D97-AF65-F5344CB8AC3E}">
        <p14:creationId xmlns:p14="http://schemas.microsoft.com/office/powerpoint/2010/main" val="2103701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699" cy="47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37" tIns="0" rIns="20137" bIns="0" numCol="1" anchor="t" anchorCtr="0" compatLnSpc="1">
            <a:prstTxWarp prst="textNoShape">
              <a:avLst/>
            </a:prstTxWarp>
          </a:bodyPr>
          <a:lstStyle>
            <a:lvl1pPr algn="l" defTabSz="966556">
              <a:defRPr sz="1000" b="0" i="0">
                <a:latin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502" y="0"/>
            <a:ext cx="3169699" cy="47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37" tIns="0" rIns="20137" bIns="0" numCol="1" anchor="t" anchorCtr="0" compatLnSpc="1">
            <a:prstTxWarp prst="textNoShape">
              <a:avLst/>
            </a:prstTxWarp>
          </a:bodyPr>
          <a:lstStyle>
            <a:lvl1pPr algn="r" defTabSz="966556">
              <a:defRPr sz="1000" b="0" i="0">
                <a:latin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5238" y="727075"/>
            <a:ext cx="4784725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803" y="4560899"/>
            <a:ext cx="5363595" cy="431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0" tIns="48666" rIns="97330" bIns="48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97"/>
            <a:ext cx="3169699" cy="47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37" tIns="0" rIns="20137" bIns="0" numCol="1" anchor="b" anchorCtr="0" compatLnSpc="1">
            <a:prstTxWarp prst="textNoShape">
              <a:avLst/>
            </a:prstTxWarp>
          </a:bodyPr>
          <a:lstStyle>
            <a:lvl1pPr algn="l" defTabSz="966556">
              <a:defRPr sz="1000" b="0" i="0">
                <a:latin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502" y="9121797"/>
            <a:ext cx="3169699" cy="47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37" tIns="0" rIns="20137" bIns="0" numCol="1" anchor="b" anchorCtr="0" compatLnSpc="1">
            <a:prstTxWarp prst="textNoShape">
              <a:avLst/>
            </a:prstTxWarp>
          </a:bodyPr>
          <a:lstStyle>
            <a:lvl1pPr algn="r" defTabSz="966556">
              <a:defRPr sz="1000" b="0" i="0">
                <a:latin typeface="Arial" panose="020B0604020202020204" pitchFamily="34" charset="0"/>
              </a:defRPr>
            </a:lvl1pPr>
          </a:lstStyle>
          <a:p>
            <a:fld id="{89C2C85C-E296-4BE4-AEE3-184B61E0AE3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5216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834930-4BC7-46F2-B1DC-718880242F5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011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 of proton, most void for most macro-object</a:t>
            </a:r>
            <a:r>
              <a:rPr lang="en-US" baseline="0" dirty="0"/>
              <a:t> because of EM force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2C85C-E296-4BE4-AEE3-184B61E0AE3B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7710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6A3C4-4D13-4F57-96A7-2989D84E4AEE}" type="slidenum">
              <a:rPr lang="en-US"/>
              <a:pPr/>
              <a:t>10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73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BC89B4-5BD7-48B7-9BC9-0ADEB5096B05}" type="slidenum">
              <a:rPr lang="en-US"/>
              <a:pPr/>
              <a:t>15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98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525A8-A2D8-40AD-BC63-13BF298C0044}" type="slidenum">
              <a:rPr lang="en-US"/>
              <a:pPr/>
              <a:t>18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06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as old as my tongue,</a:t>
            </a:r>
            <a:r>
              <a:rPr lang="en-US" baseline="0" dirty="0"/>
              <a:t> and slightly older than my teeth.</a:t>
            </a:r>
          </a:p>
          <a:p>
            <a:r>
              <a:rPr lang="en-US" baseline="0" dirty="0"/>
              <a:t>I’m 54 – my teeth have a range of ages, all younger than 54.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Astronomy 1141 - Life in the Universe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78BB36-EAFD-DD4D-98A1-E68978C3350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72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834930-4BC7-46F2-B1DC-718880242F55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376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4943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96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311150"/>
            <a:ext cx="2112962" cy="6256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311150"/>
            <a:ext cx="6189663" cy="6256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865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346075"/>
            <a:ext cx="84550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4488" y="1489075"/>
            <a:ext cx="4151312" cy="4799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9075"/>
            <a:ext cx="4151313" cy="4799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Lecture 15: Star Formation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0B7399A-7544-4A22-871B-018AB3EC85C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007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0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76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539875"/>
            <a:ext cx="4151313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539875"/>
            <a:ext cx="4151312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181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441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889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61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697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68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" y="274320"/>
            <a:ext cx="84550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539875"/>
            <a:ext cx="845502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178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 i="0">
          <a:solidFill>
            <a:srgbClr val="000000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800" b="0" i="0">
          <a:solidFill>
            <a:srgbClr val="000000"/>
          </a:solidFill>
          <a:latin typeface="Arial" panose="020B0604020202020204" pitchFamily="34" charset="0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 sz="2400" b="0" i="0">
          <a:solidFill>
            <a:srgbClr val="000000"/>
          </a:solidFill>
          <a:latin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&gt;"/>
        <a:defRPr sz="2400" b="0" i="0">
          <a:solidFill>
            <a:srgbClr val="000000"/>
          </a:solidFill>
          <a:latin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rgbClr val="000000"/>
          </a:solidFill>
          <a:latin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0" i="0">
          <a:solidFill>
            <a:srgbClr val="000000"/>
          </a:solidFill>
          <a:latin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902409" y="274320"/>
            <a:ext cx="53391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r>
              <a:rPr lang="en-US" sz="3600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and Time 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96591" y="948690"/>
            <a:ext cx="8545134" cy="611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457200" indent="-457200" algn="l" defTabSz="91440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How old are we?</a:t>
            </a:r>
          </a:p>
          <a:p>
            <a:pPr marL="457200" indent="-457200" algn="l" defTabSz="91440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Astronomical Time, Geological Time, </a:t>
            </a:r>
          </a:p>
          <a:p>
            <a:pPr algn="l" defTabSz="914400">
              <a:spcBef>
                <a:spcPts val="480"/>
              </a:spcBef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    Dynamic Time (climate) </a:t>
            </a:r>
          </a:p>
          <a:p>
            <a:pPr marL="457200" indent="-457200" algn="l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The Universe began with the Big Bang </a:t>
            </a:r>
          </a:p>
          <a:p>
            <a:pPr algn="l">
              <a:spcBef>
                <a:spcPts val="480"/>
              </a:spcBef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   </a:t>
            </a:r>
            <a:r>
              <a:rPr 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13.8 </a:t>
            </a:r>
            <a:r>
              <a:rPr 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Gyrs</a:t>
            </a: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ago </a:t>
            </a:r>
          </a:p>
          <a:p>
            <a:pPr marL="457200" indent="-457200" algn="l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The </a:t>
            </a:r>
            <a:r>
              <a:rPr lang="en-US" sz="2800" dirty="0">
                <a:cs typeface="Arial" panose="020B0604020202020204" pitchFamily="34" charset="0"/>
              </a:rPr>
              <a:t>Solar System is </a:t>
            </a:r>
            <a:r>
              <a:rPr lang="en-US" sz="2800" dirty="0">
                <a:solidFill>
                  <a:srgbClr val="BB0000"/>
                </a:solidFill>
                <a:cs typeface="Arial" panose="020B0604020202020204" pitchFamily="34" charset="0"/>
              </a:rPr>
              <a:t>4.57 </a:t>
            </a:r>
            <a:r>
              <a:rPr lang="en-US" sz="2800" dirty="0" err="1">
                <a:solidFill>
                  <a:srgbClr val="BB0000"/>
                </a:solidFill>
                <a:cs typeface="Arial" panose="020B0604020202020204" pitchFamily="34" charset="0"/>
              </a:rPr>
              <a:t>Gyrs</a:t>
            </a:r>
            <a:r>
              <a:rPr lang="en-US" sz="2800" dirty="0">
                <a:solidFill>
                  <a:srgbClr val="BB0000"/>
                </a:solidFill>
                <a:cs typeface="Arial" panose="020B0604020202020204" pitchFamily="34" charset="0"/>
              </a:rPr>
              <a:t> </a:t>
            </a:r>
            <a:r>
              <a:rPr lang="en-US" sz="2800" dirty="0">
                <a:cs typeface="Arial" panose="020B0604020202020204" pitchFamily="34" charset="0"/>
              </a:rPr>
              <a:t>old </a:t>
            </a:r>
          </a:p>
          <a:p>
            <a:pPr marL="457200" indent="-457200" algn="l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 Dynamic variations, such as climate change </a:t>
            </a:r>
          </a:p>
          <a:p>
            <a:pPr algn="l">
              <a:spcBef>
                <a:spcPts val="480"/>
              </a:spcBef>
            </a:pPr>
            <a:r>
              <a:rPr lang="en-US" sz="2800" dirty="0">
                <a:cs typeface="Arial" panose="020B0604020202020204" pitchFamily="34" charset="0"/>
              </a:rPr>
              <a:t>    (global warming), occurs at hundreds </a:t>
            </a:r>
          </a:p>
          <a:p>
            <a:pPr algn="l">
              <a:spcBef>
                <a:spcPts val="480"/>
              </a:spcBef>
            </a:pPr>
            <a:r>
              <a:rPr lang="en-US" sz="2800" dirty="0">
                <a:cs typeface="Arial" panose="020B0604020202020204" pitchFamily="34" charset="0"/>
              </a:rPr>
              <a:t>    to thousands of years,</a:t>
            </a:r>
          </a:p>
          <a:p>
            <a:pPr algn="l">
              <a:spcBef>
                <a:spcPts val="480"/>
              </a:spcBef>
            </a:pPr>
            <a:r>
              <a:rPr lang="en-US" sz="2800" dirty="0">
                <a:cs typeface="Arial" panose="020B0604020202020204" pitchFamily="34" charset="0"/>
              </a:rPr>
              <a:t>    Weather patterns change seasonally and </a:t>
            </a:r>
          </a:p>
          <a:p>
            <a:pPr algn="l">
              <a:spcBef>
                <a:spcPts val="480"/>
              </a:spcBef>
            </a:pPr>
            <a:r>
              <a:rPr lang="en-US" sz="2800" dirty="0">
                <a:cs typeface="Arial" panose="020B0604020202020204" pitchFamily="34" charset="0"/>
              </a:rPr>
              <a:t>    even daily</a:t>
            </a:r>
          </a:p>
          <a:p>
            <a:pPr marL="457200" indent="-457200" algn="l" defTabSz="9144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33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7" name="Freeform 7"/>
          <p:cNvSpPr>
            <a:spLocks/>
          </p:cNvSpPr>
          <p:nvPr/>
        </p:nvSpPr>
        <p:spPr bwMode="auto">
          <a:xfrm flipV="1">
            <a:off x="2249488" y="1536700"/>
            <a:ext cx="4889500" cy="4149725"/>
          </a:xfrm>
          <a:custGeom>
            <a:avLst/>
            <a:gdLst>
              <a:gd name="T0" fmla="*/ 0 w 3080"/>
              <a:gd name="T1" fmla="*/ 0 h 2614"/>
              <a:gd name="T2" fmla="*/ 446 w 3080"/>
              <a:gd name="T3" fmla="*/ 1315 h 2614"/>
              <a:gd name="T4" fmla="*/ 881 w 3080"/>
              <a:gd name="T5" fmla="*/ 1984 h 2614"/>
              <a:gd name="T6" fmla="*/ 1322 w 3080"/>
              <a:gd name="T7" fmla="*/ 2311 h 2614"/>
              <a:gd name="T8" fmla="*/ 1763 w 3080"/>
              <a:gd name="T9" fmla="*/ 2477 h 2614"/>
              <a:gd name="T10" fmla="*/ 2204 w 3080"/>
              <a:gd name="T11" fmla="*/ 2557 h 2614"/>
              <a:gd name="T12" fmla="*/ 2636 w 3080"/>
              <a:gd name="T13" fmla="*/ 2596 h 2614"/>
              <a:gd name="T14" fmla="*/ 3080 w 3080"/>
              <a:gd name="T15" fmla="*/ 2614 h 2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80" h="2614">
                <a:moveTo>
                  <a:pt x="0" y="0"/>
                </a:moveTo>
                <a:cubicBezTo>
                  <a:pt x="74" y="219"/>
                  <a:pt x="299" y="984"/>
                  <a:pt x="446" y="1315"/>
                </a:cubicBezTo>
                <a:cubicBezTo>
                  <a:pt x="593" y="1646"/>
                  <a:pt x="735" y="1818"/>
                  <a:pt x="881" y="1984"/>
                </a:cubicBezTo>
                <a:cubicBezTo>
                  <a:pt x="1027" y="2150"/>
                  <a:pt x="1175" y="2229"/>
                  <a:pt x="1322" y="2311"/>
                </a:cubicBezTo>
                <a:cubicBezTo>
                  <a:pt x="1469" y="2393"/>
                  <a:pt x="1616" y="2436"/>
                  <a:pt x="1763" y="2477"/>
                </a:cubicBezTo>
                <a:cubicBezTo>
                  <a:pt x="1910" y="2518"/>
                  <a:pt x="2059" y="2537"/>
                  <a:pt x="2204" y="2557"/>
                </a:cubicBezTo>
                <a:cubicBezTo>
                  <a:pt x="2349" y="2577"/>
                  <a:pt x="2490" y="2586"/>
                  <a:pt x="2636" y="2596"/>
                </a:cubicBezTo>
                <a:cubicBezTo>
                  <a:pt x="2782" y="2606"/>
                  <a:pt x="2988" y="2610"/>
                  <a:pt x="3080" y="2614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7045" name="Freeform 5"/>
          <p:cNvSpPr>
            <a:spLocks/>
          </p:cNvSpPr>
          <p:nvPr/>
        </p:nvSpPr>
        <p:spPr bwMode="auto">
          <a:xfrm>
            <a:off x="2251075" y="1506538"/>
            <a:ext cx="4889500" cy="4149725"/>
          </a:xfrm>
          <a:custGeom>
            <a:avLst/>
            <a:gdLst>
              <a:gd name="T0" fmla="*/ 0 w 3080"/>
              <a:gd name="T1" fmla="*/ 0 h 2614"/>
              <a:gd name="T2" fmla="*/ 446 w 3080"/>
              <a:gd name="T3" fmla="*/ 1315 h 2614"/>
              <a:gd name="T4" fmla="*/ 881 w 3080"/>
              <a:gd name="T5" fmla="*/ 1984 h 2614"/>
              <a:gd name="T6" fmla="*/ 1322 w 3080"/>
              <a:gd name="T7" fmla="*/ 2311 h 2614"/>
              <a:gd name="T8" fmla="*/ 1763 w 3080"/>
              <a:gd name="T9" fmla="*/ 2477 h 2614"/>
              <a:gd name="T10" fmla="*/ 2204 w 3080"/>
              <a:gd name="T11" fmla="*/ 2557 h 2614"/>
              <a:gd name="T12" fmla="*/ 2636 w 3080"/>
              <a:gd name="T13" fmla="*/ 2596 h 2614"/>
              <a:gd name="T14" fmla="*/ 3080 w 3080"/>
              <a:gd name="T15" fmla="*/ 2614 h 2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80" h="2614">
                <a:moveTo>
                  <a:pt x="0" y="0"/>
                </a:moveTo>
                <a:cubicBezTo>
                  <a:pt x="74" y="219"/>
                  <a:pt x="299" y="984"/>
                  <a:pt x="446" y="1315"/>
                </a:cubicBezTo>
                <a:cubicBezTo>
                  <a:pt x="593" y="1646"/>
                  <a:pt x="735" y="1818"/>
                  <a:pt x="881" y="1984"/>
                </a:cubicBezTo>
                <a:cubicBezTo>
                  <a:pt x="1027" y="2150"/>
                  <a:pt x="1175" y="2229"/>
                  <a:pt x="1322" y="2311"/>
                </a:cubicBezTo>
                <a:cubicBezTo>
                  <a:pt x="1469" y="2393"/>
                  <a:pt x="1616" y="2436"/>
                  <a:pt x="1763" y="2477"/>
                </a:cubicBezTo>
                <a:cubicBezTo>
                  <a:pt x="1910" y="2518"/>
                  <a:pt x="2059" y="2537"/>
                  <a:pt x="2204" y="2557"/>
                </a:cubicBezTo>
                <a:cubicBezTo>
                  <a:pt x="2349" y="2577"/>
                  <a:pt x="2490" y="2586"/>
                  <a:pt x="2636" y="2596"/>
                </a:cubicBezTo>
                <a:cubicBezTo>
                  <a:pt x="2782" y="2606"/>
                  <a:pt x="2988" y="2610"/>
                  <a:pt x="3080" y="2614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7048" name="Line 8"/>
          <p:cNvSpPr>
            <a:spLocks noChangeShapeType="1"/>
          </p:cNvSpPr>
          <p:nvPr/>
        </p:nvSpPr>
        <p:spPr bwMode="auto">
          <a:xfrm>
            <a:off x="2944813" y="5700713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7049" name="Line 9"/>
          <p:cNvSpPr>
            <a:spLocks noChangeShapeType="1"/>
          </p:cNvSpPr>
          <p:nvPr/>
        </p:nvSpPr>
        <p:spPr bwMode="auto">
          <a:xfrm>
            <a:off x="3632200" y="5700713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>
            <a:off x="4335463" y="5700713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7051" name="Line 11"/>
          <p:cNvSpPr>
            <a:spLocks noChangeShapeType="1"/>
          </p:cNvSpPr>
          <p:nvPr/>
        </p:nvSpPr>
        <p:spPr bwMode="auto">
          <a:xfrm>
            <a:off x="5038725" y="5700713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7052" name="Line 12"/>
          <p:cNvSpPr>
            <a:spLocks noChangeShapeType="1"/>
          </p:cNvSpPr>
          <p:nvPr/>
        </p:nvSpPr>
        <p:spPr bwMode="auto">
          <a:xfrm>
            <a:off x="5738813" y="5700713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7053" name="Line 13"/>
          <p:cNvSpPr>
            <a:spLocks noChangeShapeType="1"/>
          </p:cNvSpPr>
          <p:nvPr/>
        </p:nvSpPr>
        <p:spPr bwMode="auto">
          <a:xfrm>
            <a:off x="6426200" y="5700713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7054" name="Line 14"/>
          <p:cNvSpPr>
            <a:spLocks noChangeShapeType="1"/>
          </p:cNvSpPr>
          <p:nvPr/>
        </p:nvSpPr>
        <p:spPr bwMode="auto">
          <a:xfrm>
            <a:off x="7131050" y="5700713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7056" name="Line 16"/>
          <p:cNvSpPr>
            <a:spLocks noChangeShapeType="1"/>
          </p:cNvSpPr>
          <p:nvPr/>
        </p:nvSpPr>
        <p:spPr bwMode="auto">
          <a:xfrm>
            <a:off x="2219325" y="3594100"/>
            <a:ext cx="56102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7057" name="Line 17"/>
          <p:cNvSpPr>
            <a:spLocks noChangeShapeType="1"/>
          </p:cNvSpPr>
          <p:nvPr/>
        </p:nvSpPr>
        <p:spPr bwMode="auto">
          <a:xfrm flipH="1">
            <a:off x="2152650" y="5280025"/>
            <a:ext cx="100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7058" name="Line 18"/>
          <p:cNvSpPr>
            <a:spLocks noChangeShapeType="1"/>
          </p:cNvSpPr>
          <p:nvPr/>
        </p:nvSpPr>
        <p:spPr bwMode="auto">
          <a:xfrm flipH="1">
            <a:off x="2152650" y="4860925"/>
            <a:ext cx="100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7059" name="Line 19"/>
          <p:cNvSpPr>
            <a:spLocks noChangeShapeType="1"/>
          </p:cNvSpPr>
          <p:nvPr/>
        </p:nvSpPr>
        <p:spPr bwMode="auto">
          <a:xfrm flipH="1">
            <a:off x="2152650" y="4441825"/>
            <a:ext cx="100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7060" name="Line 20"/>
          <p:cNvSpPr>
            <a:spLocks noChangeShapeType="1"/>
          </p:cNvSpPr>
          <p:nvPr/>
        </p:nvSpPr>
        <p:spPr bwMode="auto">
          <a:xfrm flipH="1">
            <a:off x="2152650" y="4022725"/>
            <a:ext cx="100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7061" name="Line 21"/>
          <p:cNvSpPr>
            <a:spLocks noChangeShapeType="1"/>
          </p:cNvSpPr>
          <p:nvPr/>
        </p:nvSpPr>
        <p:spPr bwMode="auto">
          <a:xfrm flipH="1">
            <a:off x="2152650" y="3603625"/>
            <a:ext cx="100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7062" name="Line 22"/>
          <p:cNvSpPr>
            <a:spLocks noChangeShapeType="1"/>
          </p:cNvSpPr>
          <p:nvPr/>
        </p:nvSpPr>
        <p:spPr bwMode="auto">
          <a:xfrm flipH="1">
            <a:off x="2152650" y="3184525"/>
            <a:ext cx="100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7063" name="Line 23"/>
          <p:cNvSpPr>
            <a:spLocks noChangeShapeType="1"/>
          </p:cNvSpPr>
          <p:nvPr/>
        </p:nvSpPr>
        <p:spPr bwMode="auto">
          <a:xfrm flipH="1">
            <a:off x="2152650" y="2765425"/>
            <a:ext cx="100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7064" name="Line 24"/>
          <p:cNvSpPr>
            <a:spLocks noChangeShapeType="1"/>
          </p:cNvSpPr>
          <p:nvPr/>
        </p:nvSpPr>
        <p:spPr bwMode="auto">
          <a:xfrm flipH="1">
            <a:off x="2152650" y="2346325"/>
            <a:ext cx="100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7065" name="Line 25"/>
          <p:cNvSpPr>
            <a:spLocks noChangeShapeType="1"/>
          </p:cNvSpPr>
          <p:nvPr/>
        </p:nvSpPr>
        <p:spPr bwMode="auto">
          <a:xfrm flipH="1">
            <a:off x="2152650" y="1927225"/>
            <a:ext cx="100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7066" name="Line 26"/>
          <p:cNvSpPr>
            <a:spLocks noChangeShapeType="1"/>
          </p:cNvSpPr>
          <p:nvPr/>
        </p:nvSpPr>
        <p:spPr bwMode="auto">
          <a:xfrm flipH="1">
            <a:off x="2152650" y="1508125"/>
            <a:ext cx="100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7068" name="Text Box 28"/>
          <p:cNvSpPr txBox="1">
            <a:spLocks noChangeArrowheads="1"/>
          </p:cNvSpPr>
          <p:nvPr/>
        </p:nvSpPr>
        <p:spPr bwMode="auto">
          <a:xfrm>
            <a:off x="1531938" y="1311275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/>
              <a:t>100</a:t>
            </a:r>
          </a:p>
        </p:txBody>
      </p:sp>
      <p:sp>
        <p:nvSpPr>
          <p:cNvPr id="87069" name="Text Box 29"/>
          <p:cNvSpPr txBox="1">
            <a:spLocks noChangeArrowheads="1"/>
          </p:cNvSpPr>
          <p:nvPr/>
        </p:nvSpPr>
        <p:spPr bwMode="auto">
          <a:xfrm>
            <a:off x="1668463" y="3402013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/>
              <a:t>50</a:t>
            </a:r>
          </a:p>
        </p:txBody>
      </p:sp>
      <p:sp>
        <p:nvSpPr>
          <p:cNvPr id="87070" name="Text Box 30"/>
          <p:cNvSpPr txBox="1">
            <a:spLocks noChangeArrowheads="1"/>
          </p:cNvSpPr>
          <p:nvPr/>
        </p:nvSpPr>
        <p:spPr bwMode="auto">
          <a:xfrm>
            <a:off x="1884363" y="5503863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/>
              <a:t>0</a:t>
            </a:r>
          </a:p>
        </p:txBody>
      </p:sp>
      <p:sp>
        <p:nvSpPr>
          <p:cNvPr id="87071" name="Line 31"/>
          <p:cNvSpPr>
            <a:spLocks noChangeShapeType="1"/>
          </p:cNvSpPr>
          <p:nvPr/>
        </p:nvSpPr>
        <p:spPr bwMode="auto">
          <a:xfrm flipH="1">
            <a:off x="2147888" y="5703888"/>
            <a:ext cx="1000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2249488" y="1504950"/>
            <a:ext cx="5586412" cy="4197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072" name="Text Box 32"/>
          <p:cNvSpPr txBox="1">
            <a:spLocks noChangeArrowheads="1"/>
          </p:cNvSpPr>
          <p:nvPr/>
        </p:nvSpPr>
        <p:spPr bwMode="auto">
          <a:xfrm>
            <a:off x="1784350" y="989013"/>
            <a:ext cx="93747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baseline="30000" dirty="0">
                <a:solidFill>
                  <a:srgbClr val="BB0000"/>
                </a:solidFill>
              </a:rPr>
              <a:t>235</a:t>
            </a:r>
            <a:r>
              <a:rPr lang="en-US" sz="3200" dirty="0">
                <a:solidFill>
                  <a:srgbClr val="BB0000"/>
                </a:solidFill>
              </a:rPr>
              <a:t>U</a:t>
            </a:r>
          </a:p>
        </p:txBody>
      </p:sp>
      <p:sp>
        <p:nvSpPr>
          <p:cNvPr id="87073" name="Text Box 33"/>
          <p:cNvSpPr txBox="1">
            <a:spLocks noChangeArrowheads="1"/>
          </p:cNvSpPr>
          <p:nvPr/>
        </p:nvSpPr>
        <p:spPr bwMode="auto">
          <a:xfrm>
            <a:off x="1685925" y="5740400"/>
            <a:ext cx="114306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207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Pb</a:t>
            </a:r>
          </a:p>
        </p:txBody>
      </p:sp>
      <p:sp>
        <p:nvSpPr>
          <p:cNvPr id="87075" name="Text Box 35"/>
          <p:cNvSpPr txBox="1">
            <a:spLocks noChangeArrowheads="1"/>
          </p:cNvSpPr>
          <p:nvPr/>
        </p:nvSpPr>
        <p:spPr bwMode="auto">
          <a:xfrm>
            <a:off x="2774950" y="577056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/>
              <a:t>1</a:t>
            </a:r>
          </a:p>
        </p:txBody>
      </p:sp>
      <p:sp>
        <p:nvSpPr>
          <p:cNvPr id="87076" name="Text Box 36"/>
          <p:cNvSpPr txBox="1">
            <a:spLocks noChangeArrowheads="1"/>
          </p:cNvSpPr>
          <p:nvPr/>
        </p:nvSpPr>
        <p:spPr bwMode="auto">
          <a:xfrm>
            <a:off x="3471863" y="5770563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/>
              <a:t>2</a:t>
            </a:r>
          </a:p>
        </p:txBody>
      </p:sp>
      <p:sp>
        <p:nvSpPr>
          <p:cNvPr id="87077" name="Text Box 37"/>
          <p:cNvSpPr txBox="1">
            <a:spLocks noChangeArrowheads="1"/>
          </p:cNvSpPr>
          <p:nvPr/>
        </p:nvSpPr>
        <p:spPr bwMode="auto">
          <a:xfrm>
            <a:off x="4170363" y="5770563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87078" name="Text Box 38"/>
          <p:cNvSpPr txBox="1">
            <a:spLocks noChangeArrowheads="1"/>
          </p:cNvSpPr>
          <p:nvPr/>
        </p:nvSpPr>
        <p:spPr bwMode="auto">
          <a:xfrm>
            <a:off x="4868863" y="5770563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/>
              <a:t>4</a:t>
            </a:r>
          </a:p>
        </p:txBody>
      </p:sp>
      <p:sp>
        <p:nvSpPr>
          <p:cNvPr id="87079" name="Text Box 39"/>
          <p:cNvSpPr txBox="1">
            <a:spLocks noChangeArrowheads="1"/>
          </p:cNvSpPr>
          <p:nvPr/>
        </p:nvSpPr>
        <p:spPr bwMode="auto">
          <a:xfrm>
            <a:off x="5565775" y="577056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/>
              <a:t>5</a:t>
            </a:r>
          </a:p>
        </p:txBody>
      </p:sp>
      <p:sp>
        <p:nvSpPr>
          <p:cNvPr id="87080" name="Text Box 40"/>
          <p:cNvSpPr txBox="1">
            <a:spLocks noChangeArrowheads="1"/>
          </p:cNvSpPr>
          <p:nvPr/>
        </p:nvSpPr>
        <p:spPr bwMode="auto">
          <a:xfrm>
            <a:off x="6264275" y="577056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/>
              <a:t>6</a:t>
            </a:r>
          </a:p>
        </p:txBody>
      </p:sp>
      <p:sp>
        <p:nvSpPr>
          <p:cNvPr id="87081" name="Text Box 41"/>
          <p:cNvSpPr txBox="1">
            <a:spLocks noChangeArrowheads="1"/>
          </p:cNvSpPr>
          <p:nvPr/>
        </p:nvSpPr>
        <p:spPr bwMode="auto">
          <a:xfrm>
            <a:off x="6962775" y="577056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/>
              <a:t>7</a:t>
            </a:r>
          </a:p>
        </p:txBody>
      </p:sp>
      <p:sp>
        <p:nvSpPr>
          <p:cNvPr id="87082" name="Text Box 42"/>
          <p:cNvSpPr txBox="1">
            <a:spLocks noChangeArrowheads="1"/>
          </p:cNvSpPr>
          <p:nvPr/>
        </p:nvSpPr>
        <p:spPr bwMode="auto">
          <a:xfrm>
            <a:off x="3237471" y="6215063"/>
            <a:ext cx="35961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Number of Half-Lives</a:t>
            </a:r>
          </a:p>
        </p:txBody>
      </p:sp>
      <p:sp>
        <p:nvSpPr>
          <p:cNvPr id="87084" name="Text Box 44"/>
          <p:cNvSpPr txBox="1">
            <a:spLocks noChangeArrowheads="1"/>
          </p:cNvSpPr>
          <p:nvPr/>
        </p:nvSpPr>
        <p:spPr bwMode="auto">
          <a:xfrm rot="16200000">
            <a:off x="-268640" y="3339634"/>
            <a:ext cx="30248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Number of Atoms</a:t>
            </a:r>
          </a:p>
        </p:txBody>
      </p:sp>
      <p:sp>
        <p:nvSpPr>
          <p:cNvPr id="87085" name="Text Box 45"/>
          <p:cNvSpPr txBox="1">
            <a:spLocks noChangeArrowheads="1"/>
          </p:cNvSpPr>
          <p:nvPr/>
        </p:nvSpPr>
        <p:spPr bwMode="auto">
          <a:xfrm>
            <a:off x="146050" y="66675"/>
            <a:ext cx="502869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dirty="0"/>
              <a:t>Start with:  100 atoms of </a:t>
            </a:r>
            <a:r>
              <a:rPr lang="en-US" sz="2800" baseline="30000" dirty="0"/>
              <a:t>235</a:t>
            </a:r>
            <a:r>
              <a:rPr lang="en-US" sz="2800" dirty="0"/>
              <a:t>U</a:t>
            </a:r>
          </a:p>
          <a:p>
            <a:pPr algn="l"/>
            <a:r>
              <a:rPr lang="en-US" sz="2800" dirty="0"/>
              <a:t>                      0 atoms of </a:t>
            </a:r>
            <a:r>
              <a:rPr lang="en-US" sz="2800" baseline="30000" dirty="0"/>
              <a:t>207</a:t>
            </a:r>
            <a:r>
              <a:rPr lang="en-US" sz="2800" dirty="0"/>
              <a:t>Pb</a:t>
            </a:r>
          </a:p>
        </p:txBody>
      </p:sp>
      <p:sp>
        <p:nvSpPr>
          <p:cNvPr id="87086" name="Oval 46"/>
          <p:cNvSpPr>
            <a:spLocks noChangeArrowheads="1"/>
          </p:cNvSpPr>
          <p:nvPr/>
        </p:nvSpPr>
        <p:spPr bwMode="auto">
          <a:xfrm>
            <a:off x="2192338" y="1444625"/>
            <a:ext cx="111125" cy="111125"/>
          </a:xfrm>
          <a:prstGeom prst="ellipse">
            <a:avLst/>
          </a:prstGeom>
          <a:solidFill>
            <a:schemeClr val="accent3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20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7087" name="Oval 47"/>
          <p:cNvSpPr>
            <a:spLocks noChangeArrowheads="1"/>
          </p:cNvSpPr>
          <p:nvPr/>
        </p:nvSpPr>
        <p:spPr bwMode="auto">
          <a:xfrm>
            <a:off x="2190750" y="5651500"/>
            <a:ext cx="111125" cy="11112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7F7F7F"/>
              </a:solidFill>
              <a:latin typeface="Times New Roman" pitchFamily="18" charset="0"/>
            </a:endParaRPr>
          </a:p>
        </p:txBody>
      </p:sp>
      <p:sp>
        <p:nvSpPr>
          <p:cNvPr id="87088" name="Oval 48"/>
          <p:cNvSpPr>
            <a:spLocks noChangeArrowheads="1"/>
          </p:cNvSpPr>
          <p:nvPr/>
        </p:nvSpPr>
        <p:spPr bwMode="auto">
          <a:xfrm>
            <a:off x="5683250" y="5508625"/>
            <a:ext cx="111125" cy="111125"/>
          </a:xfrm>
          <a:prstGeom prst="ellipse">
            <a:avLst/>
          </a:prstGeom>
          <a:solidFill>
            <a:srgbClr val="FF9900"/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20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7089" name="Oval 49"/>
          <p:cNvSpPr>
            <a:spLocks noChangeArrowheads="1"/>
          </p:cNvSpPr>
          <p:nvPr/>
        </p:nvSpPr>
        <p:spPr bwMode="auto">
          <a:xfrm>
            <a:off x="5681663" y="1584325"/>
            <a:ext cx="111125" cy="111125"/>
          </a:xfrm>
          <a:prstGeom prst="ellipse">
            <a:avLst/>
          </a:prstGeom>
          <a:solidFill>
            <a:srgbClr val="7F7F7F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20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7091" name="Text Box 51"/>
          <p:cNvSpPr txBox="1">
            <a:spLocks noChangeArrowheads="1"/>
          </p:cNvSpPr>
          <p:nvPr/>
        </p:nvSpPr>
        <p:spPr bwMode="auto">
          <a:xfrm>
            <a:off x="4562475" y="2682875"/>
            <a:ext cx="323189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dirty="0"/>
              <a:t>5 half-lives later:</a:t>
            </a:r>
          </a:p>
          <a:p>
            <a:pPr algn="l"/>
            <a:r>
              <a:rPr lang="en-US" sz="2800" dirty="0"/>
              <a:t>    3 atoms of </a:t>
            </a:r>
            <a:r>
              <a:rPr lang="en-US" sz="2800" baseline="30000" dirty="0"/>
              <a:t>235</a:t>
            </a:r>
            <a:r>
              <a:rPr lang="en-US" sz="2800" dirty="0"/>
              <a:t>U</a:t>
            </a:r>
          </a:p>
          <a:p>
            <a:pPr algn="l"/>
            <a:r>
              <a:rPr lang="en-US" sz="2800" dirty="0"/>
              <a:t>  97 atoms of </a:t>
            </a:r>
            <a:r>
              <a:rPr lang="en-US" sz="2800" baseline="30000" dirty="0"/>
              <a:t>207</a:t>
            </a:r>
            <a:r>
              <a:rPr lang="en-US" sz="2800" dirty="0"/>
              <a:t>Pb</a:t>
            </a:r>
          </a:p>
        </p:txBody>
      </p:sp>
    </p:spTree>
    <p:extLst>
      <p:ext uri="{BB962C8B-B14F-4D97-AF65-F5344CB8AC3E}">
        <p14:creationId xmlns:p14="http://schemas.microsoft.com/office/powerpoint/2010/main" val="232819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457 C 0.0125 -0.03215 0.05174 -0.192 0.07466 -0.2651 C 0.09757 -0.33819 0.1125 -0.3789 0.13733 -0.42401 C 0.16216 -0.46912 0.19462 -0.50983 0.22414 -0.5362 C 0.25365 -0.56257 0.28768 -0.57252 0.31441 -0.58293 C 0.34115 -0.59334 0.36962 -0.59565 0.3842 -0.59889 " pathEditMode="relative" rAng="0" ptsTypes="aaaaaa">
                                      <p:cBhvr>
                                        <p:cTn id="12" dur="2000" fill="hold"/>
                                        <p:tgtEl>
                                          <p:spTgt spid="87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1" y="-306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34883E-7 C 0.0224 0.09183 0.0448 0.1839 0.06546 0.25145 C 0.08594 0.31899 0.10243 0.36456 0.12379 0.40643 C 0.14497 0.4483 0.16684 0.47583 0.19271 0.5015 C 0.21858 0.52718 0.25191 0.54615 0.27969 0.5598 C 0.30747 0.57368 0.34254 0.57992 0.35938 0.58432 C 0.37622 0.58894 0.37848 0.58732 0.38091 0.58594 " pathEditMode="relative" rAng="0" ptsTypes="aaaaaaA">
                                      <p:cBhvr>
                                        <p:cTn id="14" dur="2000" fill="hold"/>
                                        <p:tgtEl>
                                          <p:spTgt spid="87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45" y="294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7" grpId="0" animBg="1"/>
      <p:bldP spid="87045" grpId="0" animBg="1"/>
      <p:bldP spid="87072" grpId="0"/>
      <p:bldP spid="87073" grpId="0"/>
      <p:bldP spid="87088" grpId="0" animBg="1"/>
      <p:bldP spid="87089" grpId="0" animBg="1"/>
      <p:bldP spid="870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82880" y="183526"/>
            <a:ext cx="73505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dirty="0">
                <a:cs typeface="Arial" panose="020B0604020202020204" pitchFamily="34" charset="0"/>
              </a:rPr>
              <a:t>Example calculation:</a:t>
            </a:r>
            <a:endParaRPr lang="en-US" sz="28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96536" y="1050348"/>
            <a:ext cx="4465398" cy="2344738"/>
            <a:chOff x="1538288" y="4197350"/>
            <a:chExt cx="4465398" cy="2344738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3906883"/>
                </p:ext>
              </p:extLst>
            </p:nvPr>
          </p:nvGraphicFramePr>
          <p:xfrm>
            <a:off x="1538288" y="4197350"/>
            <a:ext cx="3944937" cy="2344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409700" imgH="838200" progId="Equation.3">
                    <p:embed/>
                  </p:oleObj>
                </mc:Choice>
                <mc:Fallback>
                  <p:oleObj name="Equation" r:id="rId2" imgW="1409700" imgH="838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538288" y="4197350"/>
                          <a:ext cx="3944937" cy="2344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5421475" y="4227599"/>
              <a:ext cx="5822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chemeClr val="bg1"/>
                  </a:solidFill>
                  <a:latin typeface="Helvetica Neue"/>
                  <a:cs typeface="Helvetica Neue"/>
                </a:rPr>
                <a:t>t/</a:t>
              </a:r>
              <a:r>
                <a:rPr lang="en-US" sz="2800" dirty="0" err="1">
                  <a:solidFill>
                    <a:schemeClr val="bg1"/>
                  </a:solidFill>
                  <a:latin typeface="Helvetica Neue"/>
                  <a:cs typeface="Helvetica Neue"/>
                </a:rPr>
                <a:t>τ</a:t>
              </a:r>
              <a:endParaRPr lang="en-US" sz="2800" dirty="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58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4" y="860583"/>
            <a:ext cx="5366587" cy="52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9242" y="6210486"/>
            <a:ext cx="72444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cs typeface="Palatino"/>
              </a:rPr>
              <a:t>A.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cs typeface="Palatino"/>
              </a:rPr>
              <a:t>Leike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cs typeface="Palatino"/>
              </a:rPr>
              <a:t>, "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cs typeface="Palatino"/>
              </a:rPr>
              <a:t>Demonstration of the Exponential Decay of</a:t>
            </a:r>
            <a:b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cs typeface="Palatino"/>
              </a:rPr>
            </a:b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cs typeface="Palatino"/>
              </a:rPr>
              <a:t>Beer Froth,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cs typeface="Palatino"/>
              </a:rPr>
              <a:t>” 2002, Eur. J. Phys., v. 23, p. 21-26.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2880" y="183526"/>
            <a:ext cx="73505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dirty="0">
                <a:cs typeface="Arial" panose="020B0604020202020204" pitchFamily="34" charset="0"/>
              </a:rPr>
              <a:t>Half-life analogy: </a:t>
            </a:r>
            <a:r>
              <a:rPr 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the decay of beer foam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903825" y="3627158"/>
            <a:ext cx="2382652" cy="0"/>
          </a:xfrm>
          <a:prstGeom prst="line">
            <a:avLst/>
          </a:prstGeom>
          <a:noFill/>
          <a:ln w="28575" cmpd="sng">
            <a:solidFill>
              <a:srgbClr val="BB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275732" y="3612409"/>
            <a:ext cx="6149" cy="1931893"/>
          </a:xfrm>
          <a:prstGeom prst="line">
            <a:avLst/>
          </a:prstGeom>
          <a:noFill/>
          <a:ln w="28575" cmpd="sng">
            <a:solidFill>
              <a:srgbClr val="BB0000"/>
            </a:solidFill>
            <a:round/>
            <a:headEnd type="none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926735" y="1698947"/>
            <a:ext cx="84092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BB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1149838" y="131282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BB0000"/>
                </a:solidFill>
              </a:rPr>
              <a:t>17 cm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28256" y="2796161"/>
            <a:ext cx="3488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accent1"/>
                </a:solidFill>
              </a:rPr>
              <a:t>half-life</a:t>
            </a:r>
            <a:r>
              <a:rPr lang="en-US" sz="2400" dirty="0">
                <a:solidFill>
                  <a:schemeClr val="bg1"/>
                </a:solidFill>
              </a:rPr>
              <a:t> of </a:t>
            </a:r>
            <a:r>
              <a:rPr lang="en-US" sz="2400" dirty="0" err="1">
                <a:solidFill>
                  <a:schemeClr val="bg1"/>
                </a:solidFill>
              </a:rPr>
              <a:t>Erdinger</a:t>
            </a:r>
            <a:r>
              <a:rPr lang="en-US" sz="2400" dirty="0">
                <a:solidFill>
                  <a:schemeClr val="bg1"/>
                </a:solidFill>
              </a:rPr>
              <a:t> beer foam is ~190 sec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77" y="344719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BB0000"/>
                </a:solidFill>
              </a:rPr>
              <a:t>8.5 cm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77839" y="5814325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BB0000"/>
                </a:solidFill>
              </a:rPr>
              <a:t>190 sec</a:t>
            </a:r>
          </a:p>
        </p:txBody>
      </p:sp>
    </p:spTree>
    <p:extLst>
      <p:ext uri="{BB962C8B-B14F-4D97-AF65-F5344CB8AC3E}">
        <p14:creationId xmlns:p14="http://schemas.microsoft.com/office/powerpoint/2010/main" val="122923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79" y="182880"/>
            <a:ext cx="8741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In class activity: When is beer foam gone? 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(don’t shave it off!)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79" y="1848723"/>
            <a:ext cx="46600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Assuming half life = 200 sec</a:t>
            </a: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Calculate how long do you have to wait until the foam decreases to 1% of its original thickness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12105-9BFB-E142-946D-00E5ECE9C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296" y="1136987"/>
            <a:ext cx="4217504" cy="13286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938DD0-0698-F249-9E3C-EC4A18004363}"/>
                  </a:ext>
                </a:extLst>
              </p:cNvPr>
              <p:cNvSpPr txBox="1"/>
              <p:nvPr/>
            </p:nvSpPr>
            <p:spPr>
              <a:xfrm>
                <a:off x="421418" y="4141510"/>
                <a:ext cx="7023333" cy="2510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Helvetica Neue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Helvetica Neue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Helvetica Neue"/>
                            </a:rPr>
                            <m:t>100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Helvetica Neue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Helvetica Neue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Helvetica Neue"/>
                            </a:rPr>
                            <m:t>0.5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Helvetica Neue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Helvetica Neue"/>
                            </a:rPr>
                            <m:t>/200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Helvetica Neue"/>
                        </a:rPr>
                        <m:t> </m:t>
                      </m:r>
                    </m:oMath>
                  </m:oMathPara>
                </a14:m>
                <a:endParaRPr lang="en-US" sz="2800" b="0" i="1" dirty="0">
                  <a:solidFill>
                    <a:schemeClr val="bg1"/>
                  </a:solidFill>
                  <a:latin typeface="Cambria Math" panose="02040503050406030204" pitchFamily="18" charset="0"/>
                  <a:cs typeface="Helvetica Neue"/>
                </a:endParaRPr>
              </a:p>
              <a:p>
                <a:pPr algn="l"/>
                <a:endParaRPr lang="en-US" sz="2800" b="0" i="1" dirty="0">
                  <a:solidFill>
                    <a:schemeClr val="bg1"/>
                  </a:solidFill>
                  <a:latin typeface="Cambria Math" panose="02040503050406030204" pitchFamily="18" charset="0"/>
                  <a:cs typeface="Helvetica Neue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Helvetica Neue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Helvetica Neue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Helvetica Neue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Helvetica Neue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Helvetica Neue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Helvetica Neue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Helvetica Neue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Helvetica Neue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Helvetica Neue"/>
                                        </a:rPr>
                                        <m:t>100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Helvetica Neue"/>
                            </a:rPr>
                            <m:t>log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Helvetica Neue"/>
                            </a:rPr>
                            <m:t>⁡(0.5)</m:t>
                          </m:r>
                        </m:den>
                      </m:f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"/>
                        </a:rPr>
                        <m:t>×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"/>
                        </a:rPr>
                        <m:t>200=1328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 Neue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 Neue"/>
                            </a:rPr>
                            <m:t>sec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 Neue"/>
                            </a:rPr>
                            <m:t>=22.1 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 Neue"/>
                            </a:rPr>
                            <m:t>𝑚𝑖𝑛</m:t>
                          </m:r>
                        </m:e>
                      </m:func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Helvetica Neue"/>
                  <a:cs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938DD0-0698-F249-9E3C-EC4A18004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18" y="4141510"/>
                <a:ext cx="7023333" cy="2510624"/>
              </a:xfrm>
              <a:prstGeom prst="rect">
                <a:avLst/>
              </a:prstGeom>
              <a:blipFill>
                <a:blip r:embed="rId3"/>
                <a:stretch>
                  <a:fillRect b="-4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70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07510" y="1096432"/>
            <a:ext cx="3916603" cy="4369376"/>
            <a:chOff x="5007510" y="1096432"/>
            <a:chExt cx="3916603" cy="4369376"/>
          </a:xfrm>
        </p:grpSpPr>
        <p:pic>
          <p:nvPicPr>
            <p:cNvPr id="2" name="Picture 1" descr="Zircons_UWis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7510" y="1096432"/>
              <a:ext cx="3916603" cy="436937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535084" y="5087614"/>
              <a:ext cx="1359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kern="1200" dirty="0">
                  <a:solidFill>
                    <a:schemeClr val="bg1"/>
                  </a:solidFill>
                </a:rPr>
                <a:t>UW Madison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82879" y="182880"/>
            <a:ext cx="8741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Zircon crystals form with inclusions of uranium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embedded in the crystal.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79" y="1848723"/>
            <a:ext cx="4660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But, zircon strongly rejects any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chemical inclusion of lead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during formation.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" y="3760788"/>
            <a:ext cx="39317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Zircons start out with some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uranium but </a:t>
            </a:r>
            <a:r>
              <a:rPr lang="en-US" sz="2400" dirty="0">
                <a:solidFill>
                  <a:srgbClr val="BB0000"/>
                </a:solidFill>
              </a:rPr>
              <a:t>no lead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" y="5303520"/>
            <a:ext cx="83078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As time passes: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   Uranium isotopes decay into Lead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   </a:t>
            </a:r>
            <a:r>
              <a:rPr lang="en-US" sz="2800" dirty="0">
                <a:solidFill>
                  <a:schemeClr val="accent1"/>
                </a:solidFill>
              </a:rPr>
              <a:t>Less</a:t>
            </a:r>
            <a:r>
              <a:rPr lang="en-US" sz="2800" dirty="0">
                <a:solidFill>
                  <a:schemeClr val="bg1"/>
                </a:solidFill>
              </a:rPr>
              <a:t> Uranium and </a:t>
            </a:r>
            <a:r>
              <a:rPr lang="en-US" sz="2800" dirty="0">
                <a:solidFill>
                  <a:srgbClr val="BB0000"/>
                </a:solidFill>
              </a:rPr>
              <a:t>more</a:t>
            </a:r>
            <a:r>
              <a:rPr lang="en-US" sz="2800" dirty="0">
                <a:solidFill>
                  <a:schemeClr val="bg1"/>
                </a:solidFill>
              </a:rPr>
              <a:t> Lead as the zircon ages.</a:t>
            </a:r>
          </a:p>
        </p:txBody>
      </p:sp>
    </p:spTree>
    <p:extLst>
      <p:ext uri="{BB962C8B-B14F-4D97-AF65-F5344CB8AC3E}">
        <p14:creationId xmlns:p14="http://schemas.microsoft.com/office/powerpoint/2010/main" val="69893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64" name="Group 60"/>
          <p:cNvGrpSpPr>
            <a:grpSpLocks/>
          </p:cNvGrpSpPr>
          <p:nvPr/>
        </p:nvGrpSpPr>
        <p:grpSpPr bwMode="auto">
          <a:xfrm>
            <a:off x="212725" y="1889125"/>
            <a:ext cx="2019300" cy="2892425"/>
            <a:chOff x="134" y="1250"/>
            <a:chExt cx="1272" cy="1822"/>
          </a:xfrm>
        </p:grpSpPr>
        <p:sp>
          <p:nvSpPr>
            <p:cNvPr id="47116" name="AutoShape 12"/>
            <p:cNvSpPr>
              <a:spLocks noChangeArrowheads="1"/>
            </p:cNvSpPr>
            <p:nvPr/>
          </p:nvSpPr>
          <p:spPr bwMode="auto">
            <a:xfrm>
              <a:off x="309" y="2886"/>
              <a:ext cx="923" cy="9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7114" name="AutoShape 10"/>
            <p:cNvSpPr>
              <a:spLocks noChangeArrowheads="1"/>
            </p:cNvSpPr>
            <p:nvPr/>
          </p:nvSpPr>
          <p:spPr bwMode="auto">
            <a:xfrm flipV="1">
              <a:off x="417" y="1563"/>
              <a:ext cx="711" cy="60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47122" name="Group 18"/>
            <p:cNvGrpSpPr>
              <a:grpSpLocks/>
            </p:cNvGrpSpPr>
            <p:nvPr/>
          </p:nvGrpSpPr>
          <p:grpSpPr bwMode="auto">
            <a:xfrm>
              <a:off x="134" y="1250"/>
              <a:ext cx="1272" cy="1822"/>
              <a:chOff x="228" y="1246"/>
              <a:chExt cx="1272" cy="1822"/>
            </a:xfrm>
          </p:grpSpPr>
          <p:sp>
            <p:nvSpPr>
              <p:cNvPr id="47120" name="Rectangle 16"/>
              <p:cNvSpPr>
                <a:spLocks noChangeArrowheads="1"/>
              </p:cNvSpPr>
              <p:nvPr/>
            </p:nvSpPr>
            <p:spPr bwMode="auto">
              <a:xfrm>
                <a:off x="288" y="1344"/>
                <a:ext cx="54" cy="1626"/>
              </a:xfrm>
              <a:prstGeom prst="rect">
                <a:avLst/>
              </a:prstGeom>
              <a:gradFill rotWithShape="0">
                <a:gsLst>
                  <a:gs pos="0">
                    <a:srgbClr val="DDDDDD"/>
                  </a:gs>
                  <a:gs pos="50000">
                    <a:srgbClr val="DDDDDD">
                      <a:gamma/>
                      <a:shade val="66275"/>
                      <a:invGamma/>
                    </a:srgbClr>
                  </a:gs>
                  <a:gs pos="100000">
                    <a:srgbClr val="DDDDDD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110" name="AutoShape 6"/>
              <p:cNvSpPr>
                <a:spLocks noChangeArrowheads="1"/>
              </p:cNvSpPr>
              <p:nvPr/>
            </p:nvSpPr>
            <p:spPr bwMode="auto">
              <a:xfrm>
                <a:off x="381" y="1333"/>
                <a:ext cx="967" cy="1655"/>
              </a:xfrm>
              <a:prstGeom prst="flowChartCollat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118" name="Rectangle 14" descr="Medium wood"/>
              <p:cNvSpPr>
                <a:spLocks noChangeArrowheads="1"/>
              </p:cNvSpPr>
              <p:nvPr/>
            </p:nvSpPr>
            <p:spPr bwMode="auto">
              <a:xfrm>
                <a:off x="229" y="1246"/>
                <a:ext cx="1271" cy="100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119" name="Rectangle 15" descr="Medium wood"/>
              <p:cNvSpPr>
                <a:spLocks noChangeArrowheads="1"/>
              </p:cNvSpPr>
              <p:nvPr/>
            </p:nvSpPr>
            <p:spPr bwMode="auto">
              <a:xfrm>
                <a:off x="228" y="2968"/>
                <a:ext cx="1271" cy="100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121" name="Rectangle 17"/>
              <p:cNvSpPr>
                <a:spLocks noChangeArrowheads="1"/>
              </p:cNvSpPr>
              <p:nvPr/>
            </p:nvSpPr>
            <p:spPr bwMode="auto">
              <a:xfrm>
                <a:off x="1386" y="1344"/>
                <a:ext cx="54" cy="1626"/>
              </a:xfrm>
              <a:prstGeom prst="rect">
                <a:avLst/>
              </a:prstGeom>
              <a:gradFill rotWithShape="0">
                <a:gsLst>
                  <a:gs pos="0">
                    <a:srgbClr val="DDDDDD"/>
                  </a:gs>
                  <a:gs pos="50000">
                    <a:srgbClr val="DDDDDD">
                      <a:gamma/>
                      <a:shade val="66275"/>
                      <a:invGamma/>
                    </a:srgbClr>
                  </a:gs>
                  <a:gs pos="100000">
                    <a:srgbClr val="DDDDDD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7165" name="Text Box 61"/>
          <p:cNvSpPr txBox="1">
            <a:spLocks noChangeArrowheads="1"/>
          </p:cNvSpPr>
          <p:nvPr/>
        </p:nvSpPr>
        <p:spPr bwMode="auto">
          <a:xfrm>
            <a:off x="736600" y="1239838"/>
            <a:ext cx="1023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600" baseline="30000" dirty="0">
                <a:solidFill>
                  <a:srgbClr val="000000"/>
                </a:solidFill>
              </a:rPr>
              <a:t>238</a:t>
            </a:r>
            <a:r>
              <a:rPr lang="en-US" sz="3600" dirty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47167" name="Text Box 63"/>
          <p:cNvSpPr txBox="1">
            <a:spLocks noChangeArrowheads="1"/>
          </p:cNvSpPr>
          <p:nvPr/>
        </p:nvSpPr>
        <p:spPr bwMode="auto">
          <a:xfrm>
            <a:off x="660400" y="4845050"/>
            <a:ext cx="12709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600" baseline="30000" dirty="0">
                <a:solidFill>
                  <a:srgbClr val="000000"/>
                </a:solidFill>
              </a:rPr>
              <a:t>206</a:t>
            </a:r>
            <a:r>
              <a:rPr lang="en-US" sz="3600" dirty="0">
                <a:solidFill>
                  <a:srgbClr val="000000"/>
                </a:solidFill>
              </a:rPr>
              <a:t>Pb</a:t>
            </a:r>
          </a:p>
        </p:txBody>
      </p:sp>
      <p:grpSp>
        <p:nvGrpSpPr>
          <p:cNvPr id="47177" name="Group 73"/>
          <p:cNvGrpSpPr>
            <a:grpSpLocks/>
          </p:cNvGrpSpPr>
          <p:nvPr/>
        </p:nvGrpSpPr>
        <p:grpSpPr bwMode="auto">
          <a:xfrm>
            <a:off x="2320925" y="1239838"/>
            <a:ext cx="2019300" cy="4251324"/>
            <a:chOff x="1462" y="841"/>
            <a:chExt cx="1272" cy="2678"/>
          </a:xfrm>
        </p:grpSpPr>
        <p:grpSp>
          <p:nvGrpSpPr>
            <p:cNvPr id="47163" name="Group 59"/>
            <p:cNvGrpSpPr>
              <a:grpSpLocks/>
            </p:cNvGrpSpPr>
            <p:nvPr/>
          </p:nvGrpSpPr>
          <p:grpSpPr bwMode="auto">
            <a:xfrm>
              <a:off x="1462" y="1250"/>
              <a:ext cx="1272" cy="1822"/>
              <a:chOff x="1462" y="1250"/>
              <a:chExt cx="1272" cy="1822"/>
            </a:xfrm>
          </p:grpSpPr>
          <p:sp>
            <p:nvSpPr>
              <p:cNvPr id="47141" name="AutoShape 37"/>
              <p:cNvSpPr>
                <a:spLocks noChangeArrowheads="1"/>
              </p:cNvSpPr>
              <p:nvPr/>
            </p:nvSpPr>
            <p:spPr bwMode="auto">
              <a:xfrm>
                <a:off x="1648" y="2886"/>
                <a:ext cx="923" cy="94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115" name="AutoShape 11"/>
              <p:cNvSpPr>
                <a:spLocks noChangeArrowheads="1"/>
              </p:cNvSpPr>
              <p:nvPr/>
            </p:nvSpPr>
            <p:spPr bwMode="auto">
              <a:xfrm flipV="1">
                <a:off x="1728" y="1550"/>
                <a:ext cx="741" cy="600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7123" name="Group 19"/>
              <p:cNvGrpSpPr>
                <a:grpSpLocks/>
              </p:cNvGrpSpPr>
              <p:nvPr/>
            </p:nvGrpSpPr>
            <p:grpSpPr bwMode="auto">
              <a:xfrm>
                <a:off x="1462" y="1250"/>
                <a:ext cx="1272" cy="1822"/>
                <a:chOff x="228" y="1246"/>
                <a:chExt cx="1272" cy="1822"/>
              </a:xfrm>
            </p:grpSpPr>
            <p:sp>
              <p:nvSpPr>
                <p:cNvPr id="47124" name="Rectangle 20"/>
                <p:cNvSpPr>
                  <a:spLocks noChangeArrowheads="1"/>
                </p:cNvSpPr>
                <p:nvPr/>
              </p:nvSpPr>
              <p:spPr bwMode="auto">
                <a:xfrm>
                  <a:off x="288" y="1344"/>
                  <a:ext cx="54" cy="1626"/>
                </a:xfrm>
                <a:prstGeom prst="rect">
                  <a:avLst/>
                </a:prstGeom>
                <a:gradFill rotWithShape="0">
                  <a:gsLst>
                    <a:gs pos="0">
                      <a:srgbClr val="DDDDDD"/>
                    </a:gs>
                    <a:gs pos="50000">
                      <a:srgbClr val="DDDDDD">
                        <a:gamma/>
                        <a:shade val="66275"/>
                        <a:invGamma/>
                      </a:srgbClr>
                    </a:gs>
                    <a:gs pos="100000">
                      <a:srgbClr val="DDDDDD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125" name="AutoShape 21"/>
                <p:cNvSpPr>
                  <a:spLocks noChangeArrowheads="1"/>
                </p:cNvSpPr>
                <p:nvPr/>
              </p:nvSpPr>
              <p:spPr bwMode="auto">
                <a:xfrm>
                  <a:off x="381" y="1333"/>
                  <a:ext cx="967" cy="1655"/>
                </a:xfrm>
                <a:prstGeom prst="flowChartCollat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126" name="Rectangle 22" descr="Medium wood"/>
                <p:cNvSpPr>
                  <a:spLocks noChangeArrowheads="1"/>
                </p:cNvSpPr>
                <p:nvPr/>
              </p:nvSpPr>
              <p:spPr bwMode="auto">
                <a:xfrm>
                  <a:off x="229" y="1246"/>
                  <a:ext cx="1271" cy="100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127" name="Rectangle 23" descr="Medium wood"/>
                <p:cNvSpPr>
                  <a:spLocks noChangeArrowheads="1"/>
                </p:cNvSpPr>
                <p:nvPr/>
              </p:nvSpPr>
              <p:spPr bwMode="auto">
                <a:xfrm>
                  <a:off x="228" y="2968"/>
                  <a:ext cx="1271" cy="100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128" name="Rectangle 24"/>
                <p:cNvSpPr>
                  <a:spLocks noChangeArrowheads="1"/>
                </p:cNvSpPr>
                <p:nvPr/>
              </p:nvSpPr>
              <p:spPr bwMode="auto">
                <a:xfrm>
                  <a:off x="1386" y="1344"/>
                  <a:ext cx="54" cy="1626"/>
                </a:xfrm>
                <a:prstGeom prst="rect">
                  <a:avLst/>
                </a:prstGeom>
                <a:gradFill rotWithShape="0">
                  <a:gsLst>
                    <a:gs pos="0">
                      <a:srgbClr val="DDDDDD"/>
                    </a:gs>
                    <a:gs pos="50000">
                      <a:srgbClr val="DDDDDD">
                        <a:gamma/>
                        <a:shade val="66275"/>
                        <a:invGamma/>
                      </a:srgbClr>
                    </a:gs>
                    <a:gs pos="100000">
                      <a:srgbClr val="DDDDDD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7166" name="Text Box 62"/>
            <p:cNvSpPr txBox="1">
              <a:spLocks noChangeArrowheads="1"/>
            </p:cNvSpPr>
            <p:nvPr/>
          </p:nvSpPr>
          <p:spPr bwMode="auto">
            <a:xfrm>
              <a:off x="1792" y="841"/>
              <a:ext cx="64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3600" baseline="30000" dirty="0">
                  <a:solidFill>
                    <a:srgbClr val="000000"/>
                  </a:solidFill>
                </a:rPr>
                <a:t>235</a:t>
              </a:r>
              <a:r>
                <a:rPr lang="en-US" sz="3600" dirty="0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47169" name="Text Box 65"/>
            <p:cNvSpPr txBox="1">
              <a:spLocks noChangeArrowheads="1"/>
            </p:cNvSpPr>
            <p:nvPr/>
          </p:nvSpPr>
          <p:spPr bwMode="auto">
            <a:xfrm>
              <a:off x="1744" y="3112"/>
              <a:ext cx="80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3600" baseline="30000" dirty="0">
                  <a:solidFill>
                    <a:srgbClr val="000000"/>
                  </a:solidFill>
                </a:rPr>
                <a:t>207</a:t>
              </a:r>
              <a:r>
                <a:rPr lang="en-US" sz="3600" dirty="0">
                  <a:solidFill>
                    <a:srgbClr val="000000"/>
                  </a:solidFill>
                </a:rPr>
                <a:t>Pb</a:t>
              </a:r>
            </a:p>
          </p:txBody>
        </p:sp>
      </p:grpSp>
      <p:sp>
        <p:nvSpPr>
          <p:cNvPr id="47182" name="Text Box 78"/>
          <p:cNvSpPr txBox="1">
            <a:spLocks noChangeArrowheads="1"/>
          </p:cNvSpPr>
          <p:nvPr/>
        </p:nvSpPr>
        <p:spPr bwMode="auto">
          <a:xfrm>
            <a:off x="1854542" y="382588"/>
            <a:ext cx="106611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Start</a:t>
            </a:r>
          </a:p>
        </p:txBody>
      </p:sp>
      <p:sp>
        <p:nvSpPr>
          <p:cNvPr id="47184" name="Line 80"/>
          <p:cNvSpPr>
            <a:spLocks noChangeShapeType="1"/>
          </p:cNvSpPr>
          <p:nvPr/>
        </p:nvSpPr>
        <p:spPr bwMode="auto">
          <a:xfrm>
            <a:off x="4568825" y="652463"/>
            <a:ext cx="0" cy="5749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7196" name="Group 92"/>
          <p:cNvGrpSpPr>
            <a:grpSpLocks/>
          </p:cNvGrpSpPr>
          <p:nvPr/>
        </p:nvGrpSpPr>
        <p:grpSpPr bwMode="auto">
          <a:xfrm>
            <a:off x="4792663" y="384175"/>
            <a:ext cx="4127500" cy="5438776"/>
            <a:chOff x="3019" y="242"/>
            <a:chExt cx="2600" cy="3426"/>
          </a:xfrm>
        </p:grpSpPr>
        <p:grpSp>
          <p:nvGrpSpPr>
            <p:cNvPr id="47180" name="Group 76"/>
            <p:cNvGrpSpPr>
              <a:grpSpLocks/>
            </p:cNvGrpSpPr>
            <p:nvPr/>
          </p:nvGrpSpPr>
          <p:grpSpPr bwMode="auto">
            <a:xfrm>
              <a:off x="3019" y="766"/>
              <a:ext cx="1272" cy="2678"/>
              <a:chOff x="2975" y="826"/>
              <a:chExt cx="1272" cy="2678"/>
            </a:xfrm>
          </p:grpSpPr>
          <p:grpSp>
            <p:nvGrpSpPr>
              <p:cNvPr id="47178" name="Group 74"/>
              <p:cNvGrpSpPr>
                <a:grpSpLocks/>
              </p:cNvGrpSpPr>
              <p:nvPr/>
            </p:nvGrpSpPr>
            <p:grpSpPr bwMode="auto">
              <a:xfrm>
                <a:off x="2975" y="1250"/>
                <a:ext cx="1272" cy="1822"/>
                <a:chOff x="2975" y="1250"/>
                <a:chExt cx="1272" cy="1822"/>
              </a:xfrm>
            </p:grpSpPr>
            <p:sp>
              <p:nvSpPr>
                <p:cNvPr id="47146" name="AutoShape 42"/>
                <p:cNvSpPr>
                  <a:spLocks noChangeArrowheads="1"/>
                </p:cNvSpPr>
                <p:nvPr/>
              </p:nvSpPr>
              <p:spPr bwMode="auto">
                <a:xfrm>
                  <a:off x="3161" y="2786"/>
                  <a:ext cx="923" cy="19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145" name="AutoShape 4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332" y="1691"/>
                  <a:ext cx="559" cy="47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47147" name="Group 43"/>
                <p:cNvGrpSpPr>
                  <a:grpSpLocks/>
                </p:cNvGrpSpPr>
                <p:nvPr/>
              </p:nvGrpSpPr>
              <p:grpSpPr bwMode="auto">
                <a:xfrm>
                  <a:off x="2975" y="1250"/>
                  <a:ext cx="1272" cy="1822"/>
                  <a:chOff x="228" y="1246"/>
                  <a:chExt cx="1272" cy="1822"/>
                </a:xfrm>
              </p:grpSpPr>
              <p:sp>
                <p:nvSpPr>
                  <p:cNvPr id="47148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1344"/>
                    <a:ext cx="54" cy="162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DDDDDD"/>
                      </a:gs>
                      <a:gs pos="50000">
                        <a:srgbClr val="DDDDDD">
                          <a:gamma/>
                          <a:shade val="66275"/>
                          <a:invGamma/>
                        </a:srgbClr>
                      </a:gs>
                      <a:gs pos="100000">
                        <a:srgbClr val="DDDDDD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7149" name="AutoShape 45"/>
                  <p:cNvSpPr>
                    <a:spLocks noChangeArrowheads="1"/>
                  </p:cNvSpPr>
                  <p:nvPr/>
                </p:nvSpPr>
                <p:spPr bwMode="auto">
                  <a:xfrm>
                    <a:off x="381" y="1333"/>
                    <a:ext cx="967" cy="1655"/>
                  </a:xfrm>
                  <a:prstGeom prst="flowChartCollat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7150" name="Rectangle 46" descr="Medium wood"/>
                  <p:cNvSpPr>
                    <a:spLocks noChangeArrowheads="1"/>
                  </p:cNvSpPr>
                  <p:nvPr/>
                </p:nvSpPr>
                <p:spPr bwMode="auto">
                  <a:xfrm>
                    <a:off x="229" y="1246"/>
                    <a:ext cx="1271" cy="100"/>
                  </a:xfrm>
                  <a:prstGeom prst="rect">
                    <a:avLst/>
                  </a:pr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7151" name="Rectangle 47" descr="Medium wood"/>
                  <p:cNvSpPr>
                    <a:spLocks noChangeArrowheads="1"/>
                  </p:cNvSpPr>
                  <p:nvPr/>
                </p:nvSpPr>
                <p:spPr bwMode="auto">
                  <a:xfrm>
                    <a:off x="228" y="2968"/>
                    <a:ext cx="1271" cy="100"/>
                  </a:xfrm>
                  <a:prstGeom prst="rect">
                    <a:avLst/>
                  </a:pr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7152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1386" y="1344"/>
                    <a:ext cx="54" cy="162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DDDDDD"/>
                      </a:gs>
                      <a:gs pos="50000">
                        <a:srgbClr val="DDDDDD">
                          <a:gamma/>
                          <a:shade val="66275"/>
                          <a:invGamma/>
                        </a:srgbClr>
                      </a:gs>
                      <a:gs pos="100000">
                        <a:srgbClr val="DDDDDD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47172" name="Text Box 68"/>
              <p:cNvSpPr txBox="1">
                <a:spLocks noChangeArrowheads="1"/>
              </p:cNvSpPr>
              <p:nvPr/>
            </p:nvSpPr>
            <p:spPr bwMode="auto">
              <a:xfrm>
                <a:off x="3305" y="826"/>
                <a:ext cx="645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3600" baseline="30000" dirty="0">
                    <a:solidFill>
                      <a:srgbClr val="000000"/>
                    </a:solidFill>
                  </a:rPr>
                  <a:t>238</a:t>
                </a:r>
                <a:r>
                  <a:rPr lang="en-US" sz="3600" dirty="0">
                    <a:solidFill>
                      <a:srgbClr val="000000"/>
                    </a:solidFill>
                  </a:rPr>
                  <a:t>U</a:t>
                </a:r>
              </a:p>
            </p:txBody>
          </p:sp>
          <p:sp>
            <p:nvSpPr>
              <p:cNvPr id="47173" name="Text Box 69"/>
              <p:cNvSpPr txBox="1">
                <a:spLocks noChangeArrowheads="1"/>
              </p:cNvSpPr>
              <p:nvPr/>
            </p:nvSpPr>
            <p:spPr bwMode="auto">
              <a:xfrm>
                <a:off x="3210" y="3097"/>
                <a:ext cx="801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3600" baseline="30000" dirty="0">
                    <a:solidFill>
                      <a:srgbClr val="000000"/>
                    </a:solidFill>
                  </a:rPr>
                  <a:t>206</a:t>
                </a:r>
                <a:r>
                  <a:rPr lang="en-US" sz="3600" dirty="0">
                    <a:solidFill>
                      <a:srgbClr val="000000"/>
                    </a:solidFill>
                  </a:rPr>
                  <a:t>Pb</a:t>
                </a:r>
              </a:p>
            </p:txBody>
          </p:sp>
        </p:grpSp>
        <p:grpSp>
          <p:nvGrpSpPr>
            <p:cNvPr id="47181" name="Group 77"/>
            <p:cNvGrpSpPr>
              <a:grpSpLocks/>
            </p:cNvGrpSpPr>
            <p:nvPr/>
          </p:nvGrpSpPr>
          <p:grpSpPr bwMode="auto">
            <a:xfrm>
              <a:off x="4343" y="777"/>
              <a:ext cx="1276" cy="2678"/>
              <a:chOff x="4299" y="837"/>
              <a:chExt cx="1276" cy="2678"/>
            </a:xfrm>
          </p:grpSpPr>
          <p:grpSp>
            <p:nvGrpSpPr>
              <p:cNvPr id="47179" name="Group 75"/>
              <p:cNvGrpSpPr>
                <a:grpSpLocks/>
              </p:cNvGrpSpPr>
              <p:nvPr/>
            </p:nvGrpSpPr>
            <p:grpSpPr bwMode="auto">
              <a:xfrm>
                <a:off x="4299" y="1250"/>
                <a:ext cx="1276" cy="1822"/>
                <a:chOff x="4299" y="1250"/>
                <a:chExt cx="1276" cy="1822"/>
              </a:xfrm>
            </p:grpSpPr>
            <p:sp>
              <p:nvSpPr>
                <p:cNvPr id="47161" name="AutoShape 57"/>
                <p:cNvSpPr>
                  <a:spLocks noChangeArrowheads="1"/>
                </p:cNvSpPr>
                <p:nvPr/>
              </p:nvSpPr>
              <p:spPr bwMode="auto">
                <a:xfrm>
                  <a:off x="4478" y="2586"/>
                  <a:ext cx="923" cy="39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154" name="AutoShape 50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4856" y="2010"/>
                  <a:ext cx="173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47155" name="Group 51"/>
                <p:cNvGrpSpPr>
                  <a:grpSpLocks/>
                </p:cNvGrpSpPr>
                <p:nvPr/>
              </p:nvGrpSpPr>
              <p:grpSpPr bwMode="auto">
                <a:xfrm>
                  <a:off x="4299" y="1250"/>
                  <a:ext cx="1276" cy="1822"/>
                  <a:chOff x="224" y="1246"/>
                  <a:chExt cx="1276" cy="1822"/>
                </a:xfrm>
              </p:grpSpPr>
              <p:sp>
                <p:nvSpPr>
                  <p:cNvPr id="47156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1344"/>
                    <a:ext cx="54" cy="162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DDDDDD"/>
                      </a:gs>
                      <a:gs pos="50000">
                        <a:srgbClr val="DDDDDD">
                          <a:gamma/>
                          <a:shade val="66275"/>
                          <a:invGamma/>
                        </a:srgbClr>
                      </a:gs>
                      <a:gs pos="100000">
                        <a:srgbClr val="DDDDDD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7157" name="AutoShape 53"/>
                  <p:cNvSpPr>
                    <a:spLocks noChangeArrowheads="1"/>
                  </p:cNvSpPr>
                  <p:nvPr/>
                </p:nvSpPr>
                <p:spPr bwMode="auto">
                  <a:xfrm>
                    <a:off x="381" y="1333"/>
                    <a:ext cx="967" cy="1655"/>
                  </a:xfrm>
                  <a:prstGeom prst="flowChartCollat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7158" name="Rectangle 54" descr="Medium wood"/>
                  <p:cNvSpPr>
                    <a:spLocks noChangeArrowheads="1"/>
                  </p:cNvSpPr>
                  <p:nvPr/>
                </p:nvSpPr>
                <p:spPr bwMode="auto">
                  <a:xfrm>
                    <a:off x="229" y="1246"/>
                    <a:ext cx="1271" cy="100"/>
                  </a:xfrm>
                  <a:prstGeom prst="rect">
                    <a:avLst/>
                  </a:pr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7159" name="Rectangle 55" descr="Medium wood"/>
                  <p:cNvSpPr>
                    <a:spLocks noChangeArrowheads="1"/>
                  </p:cNvSpPr>
                  <p:nvPr/>
                </p:nvSpPr>
                <p:spPr bwMode="auto">
                  <a:xfrm>
                    <a:off x="224" y="2968"/>
                    <a:ext cx="1271" cy="100"/>
                  </a:xfrm>
                  <a:prstGeom prst="rect">
                    <a:avLst/>
                  </a:pr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7160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1386" y="1344"/>
                    <a:ext cx="54" cy="162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DDDDDD"/>
                      </a:gs>
                      <a:gs pos="50000">
                        <a:srgbClr val="DDDDDD">
                          <a:gamma/>
                          <a:shade val="66275"/>
                          <a:invGamma/>
                        </a:srgbClr>
                      </a:gs>
                      <a:gs pos="100000">
                        <a:srgbClr val="DDDDDD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47174" name="Text Box 70"/>
              <p:cNvSpPr txBox="1">
                <a:spLocks noChangeArrowheads="1"/>
              </p:cNvSpPr>
              <p:nvPr/>
            </p:nvSpPr>
            <p:spPr bwMode="auto">
              <a:xfrm>
                <a:off x="4633" y="837"/>
                <a:ext cx="645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3600" baseline="30000" dirty="0">
                    <a:solidFill>
                      <a:srgbClr val="000000"/>
                    </a:solidFill>
                  </a:rPr>
                  <a:t>235</a:t>
                </a:r>
                <a:r>
                  <a:rPr lang="en-US" sz="3600" dirty="0">
                    <a:solidFill>
                      <a:srgbClr val="000000"/>
                    </a:solidFill>
                  </a:rPr>
                  <a:t>U</a:t>
                </a:r>
              </a:p>
            </p:txBody>
          </p:sp>
          <p:sp>
            <p:nvSpPr>
              <p:cNvPr id="47175" name="Text Box 71"/>
              <p:cNvSpPr txBox="1">
                <a:spLocks noChangeArrowheads="1"/>
              </p:cNvSpPr>
              <p:nvPr/>
            </p:nvSpPr>
            <p:spPr bwMode="auto">
              <a:xfrm>
                <a:off x="4534" y="3108"/>
                <a:ext cx="801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3600" baseline="30000" dirty="0">
                    <a:solidFill>
                      <a:srgbClr val="000000"/>
                    </a:solidFill>
                  </a:rPr>
                  <a:t>207</a:t>
                </a:r>
                <a:r>
                  <a:rPr lang="en-US" sz="3600" dirty="0">
                    <a:solidFill>
                      <a:srgbClr val="000000"/>
                    </a:solidFill>
                  </a:rPr>
                  <a:t>Pb</a:t>
                </a:r>
              </a:p>
            </p:txBody>
          </p:sp>
        </p:grpSp>
        <p:sp>
          <p:nvSpPr>
            <p:cNvPr id="47183" name="Text Box 79"/>
            <p:cNvSpPr txBox="1">
              <a:spLocks noChangeArrowheads="1"/>
            </p:cNvSpPr>
            <p:nvPr/>
          </p:nvSpPr>
          <p:spPr bwMode="auto">
            <a:xfrm>
              <a:off x="3325" y="242"/>
              <a:ext cx="188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</a:rPr>
                <a:t>4.5 </a:t>
              </a:r>
              <a:r>
                <a:rPr lang="en-US" sz="3200" dirty="0" err="1">
                  <a:solidFill>
                    <a:srgbClr val="000000"/>
                  </a:solidFill>
                </a:rPr>
                <a:t>Gyr</a:t>
              </a:r>
              <a:r>
                <a:rPr lang="en-US" sz="3200" dirty="0">
                  <a:solidFill>
                    <a:srgbClr val="000000"/>
                  </a:solidFill>
                </a:rPr>
                <a:t> Later…</a:t>
              </a:r>
            </a:p>
          </p:txBody>
        </p:sp>
        <p:grpSp>
          <p:nvGrpSpPr>
            <p:cNvPr id="47191" name="Group 87"/>
            <p:cNvGrpSpPr>
              <a:grpSpLocks/>
            </p:cNvGrpSpPr>
            <p:nvPr/>
          </p:nvGrpSpPr>
          <p:grpSpPr bwMode="auto">
            <a:xfrm>
              <a:off x="3198" y="1355"/>
              <a:ext cx="2387" cy="2313"/>
              <a:chOff x="3198" y="1415"/>
              <a:chExt cx="2387" cy="2313"/>
            </a:xfrm>
          </p:grpSpPr>
          <p:sp>
            <p:nvSpPr>
              <p:cNvPr id="47187" name="Text Box 83"/>
              <p:cNvSpPr txBox="1">
                <a:spLocks noChangeArrowheads="1"/>
              </p:cNvSpPr>
              <p:nvPr/>
            </p:nvSpPr>
            <p:spPr bwMode="auto">
              <a:xfrm>
                <a:off x="3198" y="3437"/>
                <a:ext cx="9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</a:rPr>
                  <a:t>1 half-life</a:t>
                </a:r>
              </a:p>
            </p:txBody>
          </p:sp>
          <p:sp>
            <p:nvSpPr>
              <p:cNvPr id="47188" name="Text Box 84"/>
              <p:cNvSpPr txBox="1">
                <a:spLocks noChangeArrowheads="1"/>
              </p:cNvSpPr>
              <p:nvPr/>
            </p:nvSpPr>
            <p:spPr bwMode="auto">
              <a:xfrm>
                <a:off x="4373" y="3437"/>
                <a:ext cx="121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BB0000"/>
                    </a:solidFill>
                  </a:rPr>
                  <a:t>6.4 half-lives</a:t>
                </a:r>
              </a:p>
            </p:txBody>
          </p:sp>
          <p:sp>
            <p:nvSpPr>
              <p:cNvPr id="47189" name="Text Box 85"/>
              <p:cNvSpPr txBox="1">
                <a:spLocks noChangeArrowheads="1"/>
              </p:cNvSpPr>
              <p:nvPr/>
            </p:nvSpPr>
            <p:spPr bwMode="auto">
              <a:xfrm>
                <a:off x="3284" y="1415"/>
                <a:ext cx="72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</a:rPr>
                  <a:t>50% left</a:t>
                </a:r>
              </a:p>
            </p:txBody>
          </p:sp>
          <p:sp>
            <p:nvSpPr>
              <p:cNvPr id="47190" name="Text Box 86"/>
              <p:cNvSpPr txBox="1">
                <a:spLocks noChangeArrowheads="1"/>
              </p:cNvSpPr>
              <p:nvPr/>
            </p:nvSpPr>
            <p:spPr bwMode="auto">
              <a:xfrm>
                <a:off x="4603" y="1422"/>
                <a:ext cx="76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</a:rPr>
                  <a:t>1.2% left</a:t>
                </a:r>
              </a:p>
            </p:txBody>
          </p:sp>
        </p:grpSp>
      </p:grpSp>
      <p:sp>
        <p:nvSpPr>
          <p:cNvPr id="47195" name="Text Box 91"/>
          <p:cNvSpPr txBox="1">
            <a:spLocks noChangeArrowheads="1"/>
          </p:cNvSpPr>
          <p:nvPr/>
        </p:nvSpPr>
        <p:spPr bwMode="auto">
          <a:xfrm>
            <a:off x="894525" y="5627253"/>
            <a:ext cx="28351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Start with Uranium,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but </a:t>
            </a:r>
            <a:r>
              <a:rPr lang="en-US" sz="2400" dirty="0">
                <a:solidFill>
                  <a:srgbClr val="BB0000"/>
                </a:solidFill>
              </a:rPr>
              <a:t>NO</a:t>
            </a:r>
            <a:r>
              <a:rPr lang="en-US" sz="2400" dirty="0">
                <a:solidFill>
                  <a:srgbClr val="000000"/>
                </a:solidFill>
              </a:rPr>
              <a:t> Lead</a:t>
            </a:r>
          </a:p>
        </p:txBody>
      </p:sp>
      <p:sp>
        <p:nvSpPr>
          <p:cNvPr id="47197" name="Text Box 93"/>
          <p:cNvSpPr txBox="1">
            <a:spLocks noChangeArrowheads="1"/>
          </p:cNvSpPr>
          <p:nvPr/>
        </p:nvSpPr>
        <p:spPr bwMode="auto">
          <a:xfrm>
            <a:off x="5026412" y="5889145"/>
            <a:ext cx="3626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Mix of Uranium and Lead</a:t>
            </a:r>
          </a:p>
        </p:txBody>
      </p:sp>
    </p:spTree>
    <p:extLst>
      <p:ext uri="{BB962C8B-B14F-4D97-AF65-F5344CB8AC3E}">
        <p14:creationId xmlns:p14="http://schemas.microsoft.com/office/powerpoint/2010/main" val="168224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183655" y="297257"/>
            <a:ext cx="485967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3200" dirty="0">
                <a:solidFill>
                  <a:schemeClr val="bg1"/>
                </a:solidFill>
                <a:cs typeface="+mn-cs"/>
              </a:rPr>
              <a:t>Zircon crystals ar</a:t>
            </a:r>
            <a:r>
              <a:rPr lang="en-US" sz="3200" dirty="0">
                <a:solidFill>
                  <a:schemeClr val="bg1"/>
                </a:solidFill>
              </a:rPr>
              <a:t>e hard </a:t>
            </a:r>
            <a:r>
              <a:rPr lang="en-US" sz="3200" dirty="0">
                <a:solidFill>
                  <a:schemeClr val="bg1"/>
                </a:solidFill>
                <a:cs typeface="+mn-cs"/>
              </a:rPr>
              <a:t>to destroy,</a:t>
            </a:r>
            <a:r>
              <a:rPr lang="en-US" sz="3200" dirty="0">
                <a:solidFill>
                  <a:schemeClr val="bg1"/>
                </a:solidFill>
              </a:rPr>
              <a:t> but </a:t>
            </a:r>
            <a:r>
              <a:rPr lang="en-US" sz="3200" dirty="0">
                <a:solidFill>
                  <a:schemeClr val="bg1"/>
                </a:solidFill>
                <a:cs typeface="+mn-cs"/>
              </a:rPr>
              <a:t>easy for geologists to identify.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48640" y="3369312"/>
            <a:ext cx="45785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Find zircons in old rocks.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9283" y="6170987"/>
            <a:ext cx="88640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dirty="0">
                <a:solidFill>
                  <a:srgbClr val="BB0000"/>
                </a:solidFill>
                <a:cs typeface="Arial" panose="020B0604020202020204" pitchFamily="34" charset="0"/>
              </a:rPr>
              <a:t>Compute the number of half-lives that have elapsed.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8620" y="273993"/>
            <a:ext cx="3657600" cy="2998458"/>
            <a:chOff x="288620" y="273993"/>
            <a:chExt cx="3657600" cy="2998458"/>
          </a:xfrm>
        </p:grpSpPr>
        <p:pic>
          <p:nvPicPr>
            <p:cNvPr id="5" name="Picture 4" descr="zircon-jack-hills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25" r="1992"/>
            <a:stretch/>
          </p:blipFill>
          <p:spPr>
            <a:xfrm>
              <a:off x="288620" y="273993"/>
              <a:ext cx="3657600" cy="256875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27145" y="2933897"/>
              <a:ext cx="1358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kern="1200" dirty="0">
                  <a:solidFill>
                    <a:schemeClr val="bg1"/>
                  </a:solidFill>
                </a:rPr>
                <a:t>UW Madison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548640" y="4133044"/>
            <a:ext cx="7745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Grind them up and do a chemical analysis.</a:t>
            </a:r>
          </a:p>
        </p:txBody>
      </p:sp>
      <p:sp>
        <p:nvSpPr>
          <p:cNvPr id="9" name="Rectangle 8"/>
          <p:cNvSpPr/>
          <p:nvPr/>
        </p:nvSpPr>
        <p:spPr>
          <a:xfrm>
            <a:off x="548640" y="4896776"/>
            <a:ext cx="81490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Measure the lead/uranium ratios:</a:t>
            </a:r>
          </a:p>
          <a:p>
            <a:pPr algn="l">
              <a:defRPr/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   Pb-207/U-235 and  Pb-206/ U-238.</a:t>
            </a:r>
          </a:p>
        </p:txBody>
      </p:sp>
    </p:spTree>
    <p:extLst>
      <p:ext uri="{BB962C8B-B14F-4D97-AF65-F5344CB8AC3E}">
        <p14:creationId xmlns:p14="http://schemas.microsoft.com/office/powerpoint/2010/main" val="66311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" y="182880"/>
            <a:ext cx="879808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dirty="0">
                <a:solidFill>
                  <a:srgbClr val="BB0000"/>
                </a:solidFill>
                <a:cs typeface="Arial" panose="020B0604020202020204" pitchFamily="34" charset="0"/>
              </a:rPr>
              <a:t>Caveat: </a:t>
            </a: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if a zircon melts, the chemically-rejected lead gets locked out when the zircon re-solidifies.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839318" y="5727839"/>
            <a:ext cx="746536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The age of a rock found by radioactive dating measures the time since the rock </a:t>
            </a:r>
            <a:r>
              <a:rPr lang="en-US" sz="2800" dirty="0">
                <a:solidFill>
                  <a:srgbClr val="BB0000"/>
                </a:solidFill>
                <a:cs typeface="Arial" panose="020B0604020202020204" pitchFamily="34" charset="0"/>
              </a:rPr>
              <a:t>solidified</a:t>
            </a: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 descr="Zircon-3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76" y="2278295"/>
            <a:ext cx="4114800" cy="3181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33431" y="4232927"/>
            <a:ext cx="3277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Melting a zircon resets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the radiometric clock!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62951" y="1323040"/>
            <a:ext cx="4418012" cy="2909887"/>
            <a:chOff x="4562951" y="1432750"/>
            <a:chExt cx="4418012" cy="2909887"/>
          </a:xfrm>
        </p:grpSpPr>
        <p:pic>
          <p:nvPicPr>
            <p:cNvPr id="6" name="Picture 4" descr="6_kilaue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951" y="1432750"/>
              <a:ext cx="4418012" cy="2909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562951" y="4004083"/>
              <a:ext cx="7649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2"/>
                  </a:solidFill>
                </a:rPr>
                <a:t>USGS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328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NYT080925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745" y="2122488"/>
            <a:ext cx="3127375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82880" y="1474924"/>
            <a:ext cx="75143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Most of Earth’s crust is less than 100 </a:t>
            </a:r>
            <a:r>
              <a:rPr lang="en-US" sz="2800" dirty="0" err="1">
                <a:solidFill>
                  <a:schemeClr val="bg1"/>
                </a:solidFill>
              </a:rPr>
              <a:t>Myr</a:t>
            </a:r>
            <a:r>
              <a:rPr lang="en-US" sz="2800" dirty="0">
                <a:solidFill>
                  <a:schemeClr val="bg1"/>
                </a:solidFill>
              </a:rPr>
              <a:t> old.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5967295" y="6259127"/>
            <a:ext cx="29646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4.28 </a:t>
            </a:r>
            <a:r>
              <a:rPr lang="en-US" sz="2000" dirty="0" err="1">
                <a:solidFill>
                  <a:schemeClr val="bg1"/>
                </a:solidFill>
              </a:rPr>
              <a:t>Gyr</a:t>
            </a:r>
            <a:r>
              <a:rPr lang="en-US" sz="2000" dirty="0">
                <a:solidFill>
                  <a:schemeClr val="bg1"/>
                </a:solidFill>
              </a:rPr>
              <a:t> rock in Canada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" y="4966466"/>
            <a:ext cx="586425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The World’s Oldest Rocks: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  </a:t>
            </a:r>
            <a:r>
              <a:rPr lang="en-US" sz="2400" dirty="0">
                <a:solidFill>
                  <a:schemeClr val="bg1"/>
                </a:solidFill>
              </a:rPr>
              <a:t>Jack Hills in Australia (4.4 </a:t>
            </a:r>
            <a:r>
              <a:rPr lang="en-US" sz="2400" dirty="0" err="1">
                <a:solidFill>
                  <a:schemeClr val="bg1"/>
                </a:solidFill>
              </a:rPr>
              <a:t>Gyr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Acasta</a:t>
            </a:r>
            <a:r>
              <a:rPr lang="en-US" sz="2400" dirty="0">
                <a:solidFill>
                  <a:schemeClr val="bg1"/>
                </a:solidFill>
              </a:rPr>
              <a:t> Gneiss in Canada (4.03 </a:t>
            </a:r>
            <a:r>
              <a:rPr lang="en-US" sz="2400" dirty="0" err="1">
                <a:solidFill>
                  <a:schemeClr val="bg1"/>
                </a:solidFill>
              </a:rPr>
              <a:t>Gyr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Isua</a:t>
            </a:r>
            <a:r>
              <a:rPr lang="en-US" sz="2400" dirty="0">
                <a:solidFill>
                  <a:schemeClr val="bg1"/>
                </a:solidFill>
              </a:rPr>
              <a:t> Greenstone in Greenland (3.8 </a:t>
            </a:r>
            <a:r>
              <a:rPr lang="en-US" sz="2400" dirty="0" err="1">
                <a:solidFill>
                  <a:schemeClr val="bg1"/>
                </a:solidFill>
              </a:rPr>
              <a:t>Gyr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9" name="Picture 11" descr="JackHills_Lo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2" y="2336081"/>
            <a:ext cx="2815725" cy="229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zircon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69" y="2770216"/>
            <a:ext cx="1983034" cy="14241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" y="182880"/>
            <a:ext cx="878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Because Earth is geologically active, you must find the oldest Earth rocks.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238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Text Box 2"/>
          <p:cNvSpPr txBox="1">
            <a:spLocks noChangeArrowheads="1"/>
          </p:cNvSpPr>
          <p:nvPr/>
        </p:nvSpPr>
        <p:spPr bwMode="auto">
          <a:xfrm>
            <a:off x="182880" y="182880"/>
            <a:ext cx="863263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The best estimate for age of the Solar System: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The Sun, meteorites, &amp; planets all formed about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4.57±0.05 billion years ago.</a:t>
            </a:r>
          </a:p>
        </p:txBody>
      </p:sp>
      <p:sp>
        <p:nvSpPr>
          <p:cNvPr id="1074179" name="Text Box 3"/>
          <p:cNvSpPr txBox="1">
            <a:spLocks noChangeArrowheads="1"/>
          </p:cNvSpPr>
          <p:nvPr/>
        </p:nvSpPr>
        <p:spPr bwMode="auto">
          <a:xfrm>
            <a:off x="4716262" y="3053415"/>
            <a:ext cx="4319405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However, </a:t>
            </a:r>
          </a:p>
          <a:p>
            <a:pPr algn="l">
              <a:spcBef>
                <a:spcPts val="0"/>
              </a:spcBef>
            </a:pPr>
            <a:endParaRPr 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The Solar System formed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from a gas cloud when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the universe was already</a:t>
            </a:r>
            <a:b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about 9 billion years old…</a:t>
            </a:r>
          </a:p>
        </p:txBody>
      </p:sp>
      <p:pic>
        <p:nvPicPr>
          <p:cNvPr id="5" name="Picture 4" descr="SolarNebu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" t="2374" r="2266" b="1875"/>
          <a:stretch>
            <a:fillRect/>
          </a:stretch>
        </p:blipFill>
        <p:spPr bwMode="auto">
          <a:xfrm>
            <a:off x="272518" y="1922665"/>
            <a:ext cx="4347783" cy="469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76149" y="6259098"/>
            <a:ext cx="736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chemeClr val="bg2"/>
                </a:solidFill>
                <a:cs typeface="Arial" panose="020B0604020202020204" pitchFamily="34" charset="0"/>
              </a:rPr>
              <a:t>NASA</a:t>
            </a:r>
          </a:p>
        </p:txBody>
      </p:sp>
    </p:spTree>
    <p:extLst>
      <p:ext uri="{BB962C8B-B14F-4D97-AF65-F5344CB8AC3E}">
        <p14:creationId xmlns:p14="http://schemas.microsoft.com/office/powerpoint/2010/main" val="298567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UPAC_Periodic_Table-28Nov1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"/>
            <a:ext cx="9144000" cy="61674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"/>
            <a:ext cx="7772400" cy="1470025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Matter &amp; Energy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218434"/>
            <a:ext cx="6400800" cy="53168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Astronomy 1141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082893" y="1076667"/>
            <a:ext cx="3000070" cy="312877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Neu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2083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bble-1929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5" y="2435749"/>
            <a:ext cx="5256213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4450" y="68395"/>
            <a:ext cx="89151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 defTabSz="914400"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In 1929, Edwin Hubble discovered that distant galaxies are moving </a:t>
            </a:r>
            <a:r>
              <a:rPr lang="en-US" sz="2800" dirty="0">
                <a:solidFill>
                  <a:srgbClr val="BB0000"/>
                </a:solidFill>
                <a:latin typeface="Arial" panose="020B0604020202020204" pitchFamily="34" charset="0"/>
              </a:rPr>
              <a:t>away from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us, with a speed proportional to their distance.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74199" y="2578383"/>
            <a:ext cx="1166812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BB0000"/>
                </a:solidFill>
                <a:latin typeface="Arial" panose="020B0604020202020204" pitchFamily="34" charset="0"/>
              </a:rPr>
              <a:t>Faster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74199" y="4647088"/>
            <a:ext cx="1130236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BB0000"/>
                </a:solidFill>
                <a:latin typeface="Arial" panose="020B0604020202020204" pitchFamily="34" charset="0"/>
              </a:rPr>
              <a:t>Slower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23765" y="5638917"/>
            <a:ext cx="502023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BB0000"/>
                </a:solidFill>
                <a:latin typeface="Arial" panose="020B0604020202020204" pitchFamily="34" charset="0"/>
              </a:rPr>
              <a:t>   Closer                                Farther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2356" y="5846772"/>
            <a:ext cx="118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Distance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3203837" y="3665412"/>
            <a:ext cx="1072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Velocity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5669" y="6019059"/>
            <a:ext cx="31571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Caltech Archives, Photo ID 10.12-17</a:t>
            </a:r>
          </a:p>
        </p:txBody>
      </p:sp>
      <p:pic>
        <p:nvPicPr>
          <p:cNvPr id="11" name="Picture 10" descr="HubbleAt48inSchmidt_Caltech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0" y="1953839"/>
            <a:ext cx="3136801" cy="40826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38497" y="2206092"/>
            <a:ext cx="2484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</a:rPr>
              <a:t>Hubble 1929, PNAS, 15, 168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44F2D8-B5EC-6C44-825B-E30E72F228F2}"/>
              </a:ext>
            </a:extLst>
          </p:cNvPr>
          <p:cNvSpPr txBox="1"/>
          <p:nvPr/>
        </p:nvSpPr>
        <p:spPr>
          <a:xfrm>
            <a:off x="3292771" y="1136204"/>
            <a:ext cx="431881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Helvetica Neue"/>
                <a:cs typeface="Helvetica Neue"/>
              </a:rPr>
              <a:t>Hubble’s Law: V = H</a:t>
            </a:r>
            <a:r>
              <a:rPr lang="en-US" b="1" dirty="0">
                <a:solidFill>
                  <a:srgbClr val="FF0000"/>
                </a:solidFill>
                <a:latin typeface="Helvetica Neue"/>
                <a:cs typeface="Helvetica Neue"/>
              </a:rPr>
              <a:t>o</a:t>
            </a:r>
            <a:r>
              <a:rPr lang="en-US" sz="2800" b="1" dirty="0">
                <a:solidFill>
                  <a:srgbClr val="FF0000"/>
                </a:solidFill>
                <a:latin typeface="Helvetica Neue"/>
                <a:cs typeface="Helvetica Neue"/>
              </a:rPr>
              <a:t> D</a:t>
            </a:r>
          </a:p>
          <a:p>
            <a:pPr algn="l"/>
            <a:r>
              <a:rPr lang="en-US" sz="1800" b="1" dirty="0">
                <a:solidFill>
                  <a:srgbClr val="FF0000"/>
                </a:solidFill>
                <a:latin typeface="Helvetica Neue"/>
                <a:cs typeface="Helvetica Neue"/>
              </a:rPr>
              <a:t>Ho: Hubble Constant = </a:t>
            </a:r>
            <a:r>
              <a:rPr lang="en-US" sz="1800" b="1" dirty="0">
                <a:solidFill>
                  <a:srgbClr val="FF0000"/>
                </a:solidFill>
                <a:latin typeface="Helvetica Neue"/>
                <a:cs typeface="Helvetica Neue"/>
                <a:sym typeface="Wingdings" pitchFamily="2" charset="2"/>
              </a:rPr>
              <a:t>V/D  1/Time </a:t>
            </a:r>
            <a:endParaRPr lang="en-US" sz="1800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252859-9BE8-1B46-9B62-4A529ED306F9}"/>
              </a:ext>
            </a:extLst>
          </p:cNvPr>
          <p:cNvSpPr txBox="1"/>
          <p:nvPr/>
        </p:nvSpPr>
        <p:spPr>
          <a:xfrm>
            <a:off x="3292771" y="1794705"/>
            <a:ext cx="4714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Helvetica Neue"/>
                <a:cs typeface="Helvetica Neue"/>
              </a:rPr>
              <a:t>Age of the Universe = 1/H</a:t>
            </a:r>
            <a:r>
              <a:rPr lang="en-US" b="1" dirty="0">
                <a:solidFill>
                  <a:srgbClr val="FF0000"/>
                </a:solidFill>
                <a:latin typeface="Helvetica Neue"/>
                <a:cs typeface="Helvetica Neue"/>
              </a:rPr>
              <a:t>o</a:t>
            </a:r>
            <a:endParaRPr lang="en-US" sz="2800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4846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2880" y="182880"/>
            <a:ext cx="8755089" cy="994153"/>
          </a:xfrm>
          <a:prstGeom prst="rect">
            <a:avLst/>
          </a:prstGeom>
          <a:noFill/>
          <a:ln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</a:rPr>
              <a:t>Hubble had discovered the systematic expansion of space and time.</a:t>
            </a:r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4844224" y="5966297"/>
            <a:ext cx="4086355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</a:rPr>
              <a:t>Later: Universe is 2x larger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Galaxies are 2x further apart</a:t>
            </a:r>
          </a:p>
        </p:txBody>
      </p:sp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1063026" y="4871294"/>
            <a:ext cx="10759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Earlier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940050" y="3516225"/>
            <a:ext cx="1244600" cy="285750"/>
          </a:xfrm>
          <a:prstGeom prst="rightArrow">
            <a:avLst>
              <a:gd name="adj1" fmla="val 50000"/>
              <a:gd name="adj2" fmla="val 120242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22275" y="2490700"/>
            <a:ext cx="2289175" cy="2338387"/>
            <a:chOff x="422275" y="2259013"/>
            <a:chExt cx="2289175" cy="2338387"/>
          </a:xfrm>
        </p:grpSpPr>
        <p:sp>
          <p:nvSpPr>
            <p:cNvPr id="7" name="Oval 15"/>
            <p:cNvSpPr>
              <a:spLocks noChangeArrowheads="1"/>
            </p:cNvSpPr>
            <p:nvPr/>
          </p:nvSpPr>
          <p:spPr bwMode="auto">
            <a:xfrm>
              <a:off x="422275" y="2259013"/>
              <a:ext cx="2289175" cy="2338387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lumMod val="6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val 16"/>
            <p:cNvSpPr>
              <a:spLocks noChangeArrowheads="1"/>
            </p:cNvSpPr>
            <p:nvPr/>
          </p:nvSpPr>
          <p:spPr bwMode="auto">
            <a:xfrm rot="2580000">
              <a:off x="755650" y="2786063"/>
              <a:ext cx="287338" cy="149225"/>
            </a:xfrm>
            <a:prstGeom prst="ellipse">
              <a:avLst/>
            </a:prstGeom>
            <a:solidFill>
              <a:srgbClr val="FFFF00"/>
            </a:solidFill>
            <a:ln w="1270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val 22"/>
            <p:cNvSpPr>
              <a:spLocks noChangeArrowheads="1"/>
            </p:cNvSpPr>
            <p:nvPr/>
          </p:nvSpPr>
          <p:spPr bwMode="auto">
            <a:xfrm rot="3060000">
              <a:off x="2055813" y="2809875"/>
              <a:ext cx="269875" cy="138113"/>
            </a:xfrm>
            <a:prstGeom prst="ellipse">
              <a:avLst/>
            </a:prstGeom>
            <a:solidFill>
              <a:srgbClr val="FFFF00">
                <a:lumMod val="40000"/>
                <a:lumOff val="60000"/>
              </a:srgbClr>
            </a:solidFill>
            <a:ln w="1270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Line 23"/>
            <p:cNvSpPr>
              <a:spLocks noChangeShapeType="1"/>
            </p:cNvSpPr>
            <p:nvPr/>
          </p:nvSpPr>
          <p:spPr bwMode="auto">
            <a:xfrm>
              <a:off x="1939925" y="2573338"/>
              <a:ext cx="501650" cy="617537"/>
            </a:xfrm>
            <a:prstGeom prst="line">
              <a:avLst/>
            </a:prstGeom>
            <a:gradFill flip="none" rotWithShape="1">
              <a:gsLst>
                <a:gs pos="0">
                  <a:srgbClr val="0000FF">
                    <a:lumMod val="5000"/>
                    <a:lumOff val="95000"/>
                  </a:srgbClr>
                </a:gs>
                <a:gs pos="74000">
                  <a:srgbClr val="0000FF">
                    <a:lumMod val="45000"/>
                    <a:lumOff val="55000"/>
                  </a:srgbClr>
                </a:gs>
                <a:gs pos="83000">
                  <a:srgbClr val="0000FF">
                    <a:lumMod val="45000"/>
                    <a:lumOff val="55000"/>
                  </a:srgbClr>
                </a:gs>
                <a:gs pos="100000">
                  <a:srgbClr val="0000FF">
                    <a:lumMod val="30000"/>
                    <a:lumOff val="7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solidFill>
                <a:srgbClr val="FFFFFF">
                  <a:lumMod val="50000"/>
                </a:srgbClr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1489123" y="3375235"/>
              <a:ext cx="95250" cy="103188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Arc 7"/>
            <p:cNvSpPr>
              <a:spLocks/>
            </p:cNvSpPr>
            <p:nvPr/>
          </p:nvSpPr>
          <p:spPr bwMode="auto">
            <a:xfrm>
              <a:off x="1420861" y="3379997"/>
              <a:ext cx="293688" cy="169863"/>
            </a:xfrm>
            <a:custGeom>
              <a:avLst/>
              <a:gdLst>
                <a:gd name="G0" fmla="+- 13489 0 0"/>
                <a:gd name="G1" fmla="+- 21600 0 0"/>
                <a:gd name="G2" fmla="+- 21600 0 0"/>
                <a:gd name="T0" fmla="*/ 13300 w 35089"/>
                <a:gd name="T1" fmla="*/ 1 h 43200"/>
                <a:gd name="T2" fmla="*/ 0 w 35089"/>
                <a:gd name="T3" fmla="*/ 38470 h 43200"/>
                <a:gd name="T4" fmla="*/ 13489 w 35089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089" h="43200" fill="none" extrusionOk="0">
                  <a:moveTo>
                    <a:pt x="13299" y="0"/>
                  </a:moveTo>
                  <a:cubicBezTo>
                    <a:pt x="13362" y="0"/>
                    <a:pt x="13425" y="0"/>
                    <a:pt x="13489" y="0"/>
                  </a:cubicBezTo>
                  <a:cubicBezTo>
                    <a:pt x="25418" y="0"/>
                    <a:pt x="35089" y="9670"/>
                    <a:pt x="35089" y="21600"/>
                  </a:cubicBezTo>
                  <a:cubicBezTo>
                    <a:pt x="35089" y="33529"/>
                    <a:pt x="25418" y="43200"/>
                    <a:pt x="13489" y="43200"/>
                  </a:cubicBezTo>
                  <a:cubicBezTo>
                    <a:pt x="8586" y="43200"/>
                    <a:pt x="3829" y="41532"/>
                    <a:pt x="-1" y="38470"/>
                  </a:cubicBezTo>
                </a:path>
                <a:path w="35089" h="43200" stroke="0" extrusionOk="0">
                  <a:moveTo>
                    <a:pt x="13299" y="0"/>
                  </a:moveTo>
                  <a:cubicBezTo>
                    <a:pt x="13362" y="0"/>
                    <a:pt x="13425" y="0"/>
                    <a:pt x="13489" y="0"/>
                  </a:cubicBezTo>
                  <a:cubicBezTo>
                    <a:pt x="25418" y="0"/>
                    <a:pt x="35089" y="9670"/>
                    <a:pt x="35089" y="21600"/>
                  </a:cubicBezTo>
                  <a:cubicBezTo>
                    <a:pt x="35089" y="33529"/>
                    <a:pt x="25418" y="43200"/>
                    <a:pt x="13489" y="43200"/>
                  </a:cubicBezTo>
                  <a:cubicBezTo>
                    <a:pt x="8586" y="43200"/>
                    <a:pt x="3829" y="41532"/>
                    <a:pt x="-1" y="38470"/>
                  </a:cubicBezTo>
                  <a:lnTo>
                    <a:pt x="13489" y="21600"/>
                  </a:lnTo>
                  <a:close/>
                </a:path>
              </a:pathLst>
            </a:custGeom>
            <a:noFill/>
            <a:ln w="25400" cap="rnd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Arc 8"/>
            <p:cNvSpPr>
              <a:spLocks/>
            </p:cNvSpPr>
            <p:nvPr/>
          </p:nvSpPr>
          <p:spPr bwMode="auto">
            <a:xfrm>
              <a:off x="1364456" y="3306552"/>
              <a:ext cx="307975" cy="16668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36401"/>
                <a:gd name="T1" fmla="*/ 43200 h 43200"/>
                <a:gd name="T2" fmla="*/ 36401 w 36401"/>
                <a:gd name="T3" fmla="*/ 5868 h 43200"/>
                <a:gd name="T4" fmla="*/ 21600 w 36401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401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100" y="0"/>
                    <a:pt x="32394" y="2098"/>
                    <a:pt x="36400" y="5868"/>
                  </a:cubicBezTo>
                </a:path>
                <a:path w="36401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100" y="0"/>
                    <a:pt x="32394" y="2098"/>
                    <a:pt x="36400" y="586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360115" y="3994312"/>
              <a:ext cx="358776" cy="508000"/>
              <a:chOff x="1360115" y="3994312"/>
              <a:chExt cx="358776" cy="508000"/>
            </a:xfrm>
          </p:grpSpPr>
          <p:sp>
            <p:nvSpPr>
              <p:cNvPr id="16" name="Oval 17"/>
              <p:cNvSpPr>
                <a:spLocks noChangeArrowheads="1"/>
              </p:cNvSpPr>
              <p:nvPr/>
            </p:nvSpPr>
            <p:spPr bwMode="auto">
              <a:xfrm>
                <a:off x="1493465" y="4199100"/>
                <a:ext cx="95250" cy="103188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FF">
                      <a:lumMod val="5000"/>
                      <a:lumOff val="95000"/>
                    </a:srgbClr>
                  </a:gs>
                  <a:gs pos="74000">
                    <a:srgbClr val="0000FF">
                      <a:lumMod val="45000"/>
                      <a:lumOff val="55000"/>
                    </a:srgbClr>
                  </a:gs>
                  <a:gs pos="83000">
                    <a:srgbClr val="0000FF">
                      <a:lumMod val="45000"/>
                      <a:lumOff val="55000"/>
                    </a:srgbClr>
                  </a:gs>
                  <a:gs pos="100000">
                    <a:srgbClr val="0000FF">
                      <a:lumMod val="30000"/>
                      <a:lumOff val="7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Arc 18"/>
              <p:cNvSpPr>
                <a:spLocks/>
              </p:cNvSpPr>
              <p:nvPr/>
            </p:nvSpPr>
            <p:spPr bwMode="auto">
              <a:xfrm>
                <a:off x="1425203" y="4200687"/>
                <a:ext cx="293688" cy="301625"/>
              </a:xfrm>
              <a:custGeom>
                <a:avLst/>
                <a:gdLst>
                  <a:gd name="G0" fmla="+- 13489 0 0"/>
                  <a:gd name="G1" fmla="+- 21600 0 0"/>
                  <a:gd name="G2" fmla="+- 21600 0 0"/>
                  <a:gd name="T0" fmla="*/ 13300 w 35089"/>
                  <a:gd name="T1" fmla="*/ 1 h 43200"/>
                  <a:gd name="T2" fmla="*/ 0 w 35089"/>
                  <a:gd name="T3" fmla="*/ 38470 h 43200"/>
                  <a:gd name="T4" fmla="*/ 13489 w 35089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089" h="43200" fill="none" extrusionOk="0">
                    <a:moveTo>
                      <a:pt x="13299" y="0"/>
                    </a:moveTo>
                    <a:cubicBezTo>
                      <a:pt x="13362" y="0"/>
                      <a:pt x="13425" y="0"/>
                      <a:pt x="13489" y="0"/>
                    </a:cubicBezTo>
                    <a:cubicBezTo>
                      <a:pt x="25418" y="0"/>
                      <a:pt x="35089" y="9670"/>
                      <a:pt x="35089" y="21600"/>
                    </a:cubicBezTo>
                    <a:cubicBezTo>
                      <a:pt x="35089" y="33529"/>
                      <a:pt x="25418" y="43200"/>
                      <a:pt x="13489" y="43200"/>
                    </a:cubicBezTo>
                    <a:cubicBezTo>
                      <a:pt x="8586" y="43200"/>
                      <a:pt x="3829" y="41532"/>
                      <a:pt x="-1" y="38470"/>
                    </a:cubicBezTo>
                  </a:path>
                  <a:path w="35089" h="43200" stroke="0" extrusionOk="0">
                    <a:moveTo>
                      <a:pt x="13299" y="0"/>
                    </a:moveTo>
                    <a:cubicBezTo>
                      <a:pt x="13362" y="0"/>
                      <a:pt x="13425" y="0"/>
                      <a:pt x="13489" y="0"/>
                    </a:cubicBezTo>
                    <a:cubicBezTo>
                      <a:pt x="25418" y="0"/>
                      <a:pt x="35089" y="9670"/>
                      <a:pt x="35089" y="21600"/>
                    </a:cubicBezTo>
                    <a:cubicBezTo>
                      <a:pt x="35089" y="33529"/>
                      <a:pt x="25418" y="43200"/>
                      <a:pt x="13489" y="43200"/>
                    </a:cubicBezTo>
                    <a:cubicBezTo>
                      <a:pt x="8586" y="43200"/>
                      <a:pt x="3829" y="41532"/>
                      <a:pt x="-1" y="38470"/>
                    </a:cubicBezTo>
                    <a:lnTo>
                      <a:pt x="13489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FF">
                      <a:lumMod val="5000"/>
                      <a:lumOff val="95000"/>
                    </a:srgbClr>
                  </a:gs>
                  <a:gs pos="74000">
                    <a:srgbClr val="0000FF">
                      <a:lumMod val="45000"/>
                      <a:lumOff val="55000"/>
                    </a:srgbClr>
                  </a:gs>
                  <a:gs pos="83000">
                    <a:srgbClr val="0000FF">
                      <a:lumMod val="45000"/>
                      <a:lumOff val="55000"/>
                    </a:srgbClr>
                  </a:gs>
                  <a:gs pos="100000">
                    <a:srgbClr val="0000FF">
                      <a:lumMod val="30000"/>
                      <a:lumOff val="7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rnd">
                <a:solidFill>
                  <a:srgbClr val="000000">
                    <a:lumMod val="65000"/>
                    <a:lumOff val="35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Arc 19"/>
              <p:cNvSpPr>
                <a:spLocks/>
              </p:cNvSpPr>
              <p:nvPr/>
            </p:nvSpPr>
            <p:spPr bwMode="auto">
              <a:xfrm>
                <a:off x="1360115" y="3994312"/>
                <a:ext cx="307975" cy="30003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600 w 36401"/>
                  <a:gd name="T1" fmla="*/ 43200 h 43200"/>
                  <a:gd name="T2" fmla="*/ 36401 w 36401"/>
                  <a:gd name="T3" fmla="*/ 5868 h 43200"/>
                  <a:gd name="T4" fmla="*/ 21600 w 36401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01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7100" y="0"/>
                      <a:pt x="32394" y="2098"/>
                      <a:pt x="36400" y="5868"/>
                    </a:cubicBezTo>
                  </a:path>
                  <a:path w="36401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7100" y="0"/>
                      <a:pt x="32394" y="2098"/>
                      <a:pt x="36400" y="586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FF">
                      <a:lumMod val="5000"/>
                      <a:lumOff val="95000"/>
                    </a:srgbClr>
                  </a:gs>
                  <a:gs pos="74000">
                    <a:srgbClr val="0000FF">
                      <a:lumMod val="45000"/>
                      <a:lumOff val="55000"/>
                    </a:srgbClr>
                  </a:gs>
                  <a:gs pos="83000">
                    <a:srgbClr val="0000FF">
                      <a:lumMod val="45000"/>
                      <a:lumOff val="55000"/>
                    </a:srgbClr>
                  </a:gs>
                  <a:gs pos="100000">
                    <a:srgbClr val="0000FF">
                      <a:lumMod val="30000"/>
                      <a:lumOff val="7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rnd">
                <a:solidFill>
                  <a:srgbClr val="000000">
                    <a:lumMod val="65000"/>
                    <a:lumOff val="35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5" name="Oval 6"/>
            <p:cNvSpPr>
              <a:spLocks noChangeArrowheads="1"/>
            </p:cNvSpPr>
            <p:nvPr/>
          </p:nvSpPr>
          <p:spPr bwMode="auto">
            <a:xfrm rot="1007479">
              <a:off x="1458241" y="4187824"/>
              <a:ext cx="163512" cy="119489"/>
            </a:xfrm>
            <a:prstGeom prst="ellipse">
              <a:avLst/>
            </a:prstGeom>
            <a:solidFill>
              <a:srgbClr val="FFFF00">
                <a:lumMod val="40000"/>
                <a:lumOff val="60000"/>
              </a:srgbClr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392613" y="1314362"/>
            <a:ext cx="4591050" cy="4689475"/>
            <a:chOff x="4392613" y="1082675"/>
            <a:chExt cx="4591050" cy="4689475"/>
          </a:xfrm>
        </p:grpSpPr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4392613" y="1082675"/>
              <a:ext cx="4591050" cy="4689475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tint val="10196"/>
                    <a:invGamma/>
                  </a:srgbClr>
                </a:gs>
                <a:gs pos="100000">
                  <a:srgbClr val="FFFFFF">
                    <a:lumMod val="75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 rot="2580000">
              <a:off x="5324847" y="2031850"/>
              <a:ext cx="287338" cy="149225"/>
            </a:xfrm>
            <a:prstGeom prst="ellipse">
              <a:avLst/>
            </a:prstGeom>
            <a:solidFill>
              <a:srgbClr val="FFFF00"/>
            </a:solidFill>
            <a:ln w="1270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grpSp>
          <p:nvGrpSpPr>
            <p:cNvPr id="22" name="Group 24"/>
            <p:cNvGrpSpPr>
              <a:grpSpLocks/>
            </p:cNvGrpSpPr>
            <p:nvPr/>
          </p:nvGrpSpPr>
          <p:grpSpPr bwMode="auto">
            <a:xfrm>
              <a:off x="7771231" y="1767974"/>
              <a:ext cx="501650" cy="617537"/>
              <a:chOff x="1222" y="1621"/>
              <a:chExt cx="316" cy="389"/>
            </a:xfrm>
            <a:gradFill flip="none" rotWithShape="1">
              <a:gsLst>
                <a:gs pos="0">
                  <a:srgbClr val="0000FF">
                    <a:lumMod val="5000"/>
                    <a:lumOff val="95000"/>
                  </a:srgbClr>
                </a:gs>
                <a:gs pos="74000">
                  <a:srgbClr val="0000FF">
                    <a:lumMod val="45000"/>
                    <a:lumOff val="55000"/>
                  </a:srgbClr>
                </a:gs>
                <a:gs pos="83000">
                  <a:srgbClr val="0000FF">
                    <a:lumMod val="45000"/>
                    <a:lumOff val="55000"/>
                  </a:srgbClr>
                </a:gs>
                <a:gs pos="100000">
                  <a:srgbClr val="0000FF">
                    <a:lumMod val="30000"/>
                    <a:lumOff val="7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33" name="Oval 22"/>
              <p:cNvSpPr>
                <a:spLocks noChangeArrowheads="1"/>
              </p:cNvSpPr>
              <p:nvPr/>
            </p:nvSpPr>
            <p:spPr bwMode="auto">
              <a:xfrm rot="3060000">
                <a:off x="1295" y="1770"/>
                <a:ext cx="170" cy="87"/>
              </a:xfrm>
              <a:prstGeom prst="ellipse">
                <a:avLst/>
              </a:prstGeom>
              <a:solidFill>
                <a:srgbClr val="FFFF00">
                  <a:lumMod val="40000"/>
                  <a:lumOff val="60000"/>
                </a:srgbClr>
              </a:solidFill>
              <a:ln w="12700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1222" y="1621"/>
                <a:ext cx="316" cy="389"/>
              </a:xfrm>
              <a:prstGeom prst="line">
                <a:avLst/>
              </a:prstGeom>
              <a:grpFill/>
              <a:ln w="25400">
                <a:solidFill>
                  <a:srgbClr val="FFFFFF">
                    <a:lumMod val="5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513091" y="3305758"/>
              <a:ext cx="350093" cy="243308"/>
              <a:chOff x="6459617" y="3326980"/>
              <a:chExt cx="350093" cy="243308"/>
            </a:xfrm>
          </p:grpSpPr>
          <p:sp>
            <p:nvSpPr>
              <p:cNvPr id="30" name="Oval 6"/>
              <p:cNvSpPr>
                <a:spLocks noChangeArrowheads="1"/>
              </p:cNvSpPr>
              <p:nvPr/>
            </p:nvSpPr>
            <p:spPr bwMode="auto">
              <a:xfrm>
                <a:off x="6584284" y="3395663"/>
                <a:ext cx="95250" cy="103188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Arc 7"/>
              <p:cNvSpPr>
                <a:spLocks/>
              </p:cNvSpPr>
              <p:nvPr/>
            </p:nvSpPr>
            <p:spPr bwMode="auto">
              <a:xfrm>
                <a:off x="6516022" y="3400425"/>
                <a:ext cx="293688" cy="169863"/>
              </a:xfrm>
              <a:custGeom>
                <a:avLst/>
                <a:gdLst>
                  <a:gd name="G0" fmla="+- 13489 0 0"/>
                  <a:gd name="G1" fmla="+- 21600 0 0"/>
                  <a:gd name="G2" fmla="+- 21600 0 0"/>
                  <a:gd name="T0" fmla="*/ 13300 w 35089"/>
                  <a:gd name="T1" fmla="*/ 1 h 43200"/>
                  <a:gd name="T2" fmla="*/ 0 w 35089"/>
                  <a:gd name="T3" fmla="*/ 38470 h 43200"/>
                  <a:gd name="T4" fmla="*/ 13489 w 35089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089" h="43200" fill="none" extrusionOk="0">
                    <a:moveTo>
                      <a:pt x="13299" y="0"/>
                    </a:moveTo>
                    <a:cubicBezTo>
                      <a:pt x="13362" y="0"/>
                      <a:pt x="13425" y="0"/>
                      <a:pt x="13489" y="0"/>
                    </a:cubicBezTo>
                    <a:cubicBezTo>
                      <a:pt x="25418" y="0"/>
                      <a:pt x="35089" y="9670"/>
                      <a:pt x="35089" y="21600"/>
                    </a:cubicBezTo>
                    <a:cubicBezTo>
                      <a:pt x="35089" y="33529"/>
                      <a:pt x="25418" y="43200"/>
                      <a:pt x="13489" y="43200"/>
                    </a:cubicBezTo>
                    <a:cubicBezTo>
                      <a:pt x="8586" y="43200"/>
                      <a:pt x="3829" y="41532"/>
                      <a:pt x="-1" y="38470"/>
                    </a:cubicBezTo>
                  </a:path>
                  <a:path w="35089" h="43200" stroke="0" extrusionOk="0">
                    <a:moveTo>
                      <a:pt x="13299" y="0"/>
                    </a:moveTo>
                    <a:cubicBezTo>
                      <a:pt x="13362" y="0"/>
                      <a:pt x="13425" y="0"/>
                      <a:pt x="13489" y="0"/>
                    </a:cubicBezTo>
                    <a:cubicBezTo>
                      <a:pt x="25418" y="0"/>
                      <a:pt x="35089" y="9670"/>
                      <a:pt x="35089" y="21600"/>
                    </a:cubicBezTo>
                    <a:cubicBezTo>
                      <a:pt x="35089" y="33529"/>
                      <a:pt x="25418" y="43200"/>
                      <a:pt x="13489" y="43200"/>
                    </a:cubicBezTo>
                    <a:cubicBezTo>
                      <a:pt x="8586" y="43200"/>
                      <a:pt x="3829" y="41532"/>
                      <a:pt x="-1" y="38470"/>
                    </a:cubicBezTo>
                    <a:lnTo>
                      <a:pt x="13489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Arc 8"/>
              <p:cNvSpPr>
                <a:spLocks/>
              </p:cNvSpPr>
              <p:nvPr/>
            </p:nvSpPr>
            <p:spPr bwMode="auto">
              <a:xfrm>
                <a:off x="6459617" y="3326980"/>
                <a:ext cx="307975" cy="166686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600 w 36401"/>
                  <a:gd name="T1" fmla="*/ 43200 h 43200"/>
                  <a:gd name="T2" fmla="*/ 36401 w 36401"/>
                  <a:gd name="T3" fmla="*/ 5868 h 43200"/>
                  <a:gd name="T4" fmla="*/ 21600 w 36401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01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7100" y="0"/>
                      <a:pt x="32394" y="2098"/>
                      <a:pt x="36400" y="5868"/>
                    </a:cubicBezTo>
                  </a:path>
                  <a:path w="36401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7100" y="0"/>
                      <a:pt x="32394" y="2098"/>
                      <a:pt x="36400" y="586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467223" y="4872947"/>
              <a:ext cx="358775" cy="508000"/>
              <a:chOff x="1362075" y="3987800"/>
              <a:chExt cx="358775" cy="508000"/>
            </a:xfrm>
          </p:grpSpPr>
          <p:grpSp>
            <p:nvGrpSpPr>
              <p:cNvPr id="25" name="Group 20"/>
              <p:cNvGrpSpPr>
                <a:grpSpLocks/>
              </p:cNvGrpSpPr>
              <p:nvPr/>
            </p:nvGrpSpPr>
            <p:grpSpPr bwMode="auto">
              <a:xfrm>
                <a:off x="1362075" y="3987800"/>
                <a:ext cx="358775" cy="508000"/>
                <a:chOff x="858" y="2512"/>
                <a:chExt cx="226" cy="320"/>
              </a:xfrm>
              <a:gradFill flip="none" rotWithShape="1">
                <a:gsLst>
                  <a:gs pos="0">
                    <a:srgbClr val="0000FF">
                      <a:lumMod val="5000"/>
                      <a:lumOff val="95000"/>
                    </a:srgbClr>
                  </a:gs>
                  <a:gs pos="74000">
                    <a:srgbClr val="0000FF">
                      <a:lumMod val="45000"/>
                      <a:lumOff val="55000"/>
                    </a:srgbClr>
                  </a:gs>
                  <a:gs pos="83000">
                    <a:srgbClr val="0000FF">
                      <a:lumMod val="45000"/>
                      <a:lumOff val="55000"/>
                    </a:srgbClr>
                  </a:gs>
                  <a:gs pos="100000">
                    <a:srgbClr val="0000FF">
                      <a:lumMod val="30000"/>
                      <a:lumOff val="7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grpSpPr>
            <p:sp>
              <p:nvSpPr>
                <p:cNvPr id="27" name="Oval 17"/>
                <p:cNvSpPr>
                  <a:spLocks noChangeArrowheads="1"/>
                </p:cNvSpPr>
                <p:nvPr/>
              </p:nvSpPr>
              <p:spPr bwMode="auto">
                <a:xfrm>
                  <a:off x="942" y="2641"/>
                  <a:ext cx="60" cy="65"/>
                </a:xfrm>
                <a:prstGeom prst="ellipse">
                  <a:avLst/>
                </a:prstGeom>
                <a:grp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" name="Arc 18"/>
                <p:cNvSpPr>
                  <a:spLocks/>
                </p:cNvSpPr>
                <p:nvPr/>
              </p:nvSpPr>
              <p:spPr bwMode="auto">
                <a:xfrm>
                  <a:off x="899" y="2642"/>
                  <a:ext cx="185" cy="190"/>
                </a:xfrm>
                <a:custGeom>
                  <a:avLst/>
                  <a:gdLst>
                    <a:gd name="G0" fmla="+- 13489 0 0"/>
                    <a:gd name="G1" fmla="+- 21600 0 0"/>
                    <a:gd name="G2" fmla="+- 21600 0 0"/>
                    <a:gd name="T0" fmla="*/ 13300 w 35089"/>
                    <a:gd name="T1" fmla="*/ 1 h 43200"/>
                    <a:gd name="T2" fmla="*/ 0 w 35089"/>
                    <a:gd name="T3" fmla="*/ 38470 h 43200"/>
                    <a:gd name="T4" fmla="*/ 13489 w 35089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5089" h="43200" fill="none" extrusionOk="0">
                      <a:moveTo>
                        <a:pt x="13299" y="0"/>
                      </a:moveTo>
                      <a:cubicBezTo>
                        <a:pt x="13362" y="0"/>
                        <a:pt x="13425" y="0"/>
                        <a:pt x="13489" y="0"/>
                      </a:cubicBezTo>
                      <a:cubicBezTo>
                        <a:pt x="25418" y="0"/>
                        <a:pt x="35089" y="9670"/>
                        <a:pt x="35089" y="21600"/>
                      </a:cubicBezTo>
                      <a:cubicBezTo>
                        <a:pt x="35089" y="33529"/>
                        <a:pt x="25418" y="43200"/>
                        <a:pt x="13489" y="43200"/>
                      </a:cubicBezTo>
                      <a:cubicBezTo>
                        <a:pt x="8586" y="43200"/>
                        <a:pt x="3829" y="41532"/>
                        <a:pt x="-1" y="38470"/>
                      </a:cubicBezTo>
                    </a:path>
                    <a:path w="35089" h="43200" stroke="0" extrusionOk="0">
                      <a:moveTo>
                        <a:pt x="13299" y="0"/>
                      </a:moveTo>
                      <a:cubicBezTo>
                        <a:pt x="13362" y="0"/>
                        <a:pt x="13425" y="0"/>
                        <a:pt x="13489" y="0"/>
                      </a:cubicBezTo>
                      <a:cubicBezTo>
                        <a:pt x="25418" y="0"/>
                        <a:pt x="35089" y="9670"/>
                        <a:pt x="35089" y="21600"/>
                      </a:cubicBezTo>
                      <a:cubicBezTo>
                        <a:pt x="35089" y="33529"/>
                        <a:pt x="25418" y="43200"/>
                        <a:pt x="13489" y="43200"/>
                      </a:cubicBezTo>
                      <a:cubicBezTo>
                        <a:pt x="8586" y="43200"/>
                        <a:pt x="3829" y="41532"/>
                        <a:pt x="-1" y="38470"/>
                      </a:cubicBezTo>
                      <a:lnTo>
                        <a:pt x="13489" y="21600"/>
                      </a:lnTo>
                      <a:close/>
                    </a:path>
                  </a:pathLst>
                </a:custGeom>
                <a:grpFill/>
                <a:ln w="25400" cap="rnd">
                  <a:solidFill>
                    <a:srgbClr val="000000">
                      <a:lumMod val="65000"/>
                      <a:lumOff val="35000"/>
                    </a:srgb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Arc 19"/>
                <p:cNvSpPr>
                  <a:spLocks/>
                </p:cNvSpPr>
                <p:nvPr/>
              </p:nvSpPr>
              <p:spPr bwMode="auto">
                <a:xfrm>
                  <a:off x="858" y="2512"/>
                  <a:ext cx="194" cy="189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36401"/>
                    <a:gd name="T1" fmla="*/ 43200 h 43200"/>
                    <a:gd name="T2" fmla="*/ 36401 w 36401"/>
                    <a:gd name="T3" fmla="*/ 5868 h 43200"/>
                    <a:gd name="T4" fmla="*/ 21600 w 36401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401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7100" y="0"/>
                        <a:pt x="32394" y="2098"/>
                        <a:pt x="36400" y="5868"/>
                      </a:cubicBezTo>
                    </a:path>
                    <a:path w="36401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7100" y="0"/>
                        <a:pt x="32394" y="2098"/>
                        <a:pt x="36400" y="5868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pFill/>
                <a:ln w="25400" cap="rnd">
                  <a:solidFill>
                    <a:srgbClr val="000000">
                      <a:lumMod val="65000"/>
                      <a:lumOff val="35000"/>
                    </a:srgb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6" name="Oval 6"/>
              <p:cNvSpPr>
                <a:spLocks noChangeArrowheads="1"/>
              </p:cNvSpPr>
              <p:nvPr/>
            </p:nvSpPr>
            <p:spPr bwMode="auto">
              <a:xfrm rot="1007479">
                <a:off x="1460201" y="4181312"/>
                <a:ext cx="163512" cy="119489"/>
              </a:xfrm>
              <a:prstGeom prst="ellipse">
                <a:avLst/>
              </a:prstGeom>
              <a:solidFill>
                <a:srgbClr val="FFFF00">
                  <a:lumMod val="40000"/>
                  <a:lumOff val="60000"/>
                </a:srgbClr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cxnSp>
        <p:nvCxnSpPr>
          <p:cNvPr id="35" name="Straight Arrow Connector 34"/>
          <p:cNvCxnSpPr>
            <a:endCxn id="9" idx="4"/>
          </p:cNvCxnSpPr>
          <p:nvPr/>
        </p:nvCxnSpPr>
        <p:spPr bwMode="auto">
          <a:xfrm flipV="1">
            <a:off x="1587586" y="3154078"/>
            <a:ext cx="549498" cy="4593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BB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1535977" y="3715375"/>
            <a:ext cx="6887" cy="6434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BB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>
            <a:endCxn id="8" idx="6"/>
          </p:cNvCxnSpPr>
          <p:nvPr/>
        </p:nvCxnSpPr>
        <p:spPr bwMode="auto">
          <a:xfrm flipH="1" flipV="1">
            <a:off x="1004392" y="3190345"/>
            <a:ext cx="490099" cy="4231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BB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6742639" y="2376811"/>
            <a:ext cx="1237579" cy="122601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BB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6691030" y="3713325"/>
            <a:ext cx="0" cy="14264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BB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endCxn id="21" idx="6"/>
          </p:cNvCxnSpPr>
          <p:nvPr/>
        </p:nvCxnSpPr>
        <p:spPr bwMode="auto">
          <a:xfrm flipH="1" flipV="1">
            <a:off x="5573589" y="2436132"/>
            <a:ext cx="1075956" cy="11666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BB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8928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 Big Bang Magaz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" t="16895" r="6483" b="22807"/>
          <a:stretch>
            <a:fillRect/>
          </a:stretch>
        </p:blipFill>
        <p:spPr bwMode="auto">
          <a:xfrm>
            <a:off x="182880" y="1558187"/>
            <a:ext cx="4335293" cy="376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182880" y="182880"/>
            <a:ext cx="860689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Extrapolating backward in time, we find that the expansion began about </a:t>
            </a:r>
            <a:r>
              <a:rPr lang="en-US" sz="2800" dirty="0">
                <a:solidFill>
                  <a:srgbClr val="BB0000"/>
                </a:solidFill>
                <a:cs typeface="Arial" panose="020B0604020202020204" pitchFamily="34" charset="0"/>
              </a:rPr>
              <a:t>13.8 billion years ago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1558187"/>
            <a:ext cx="4217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defRPr/>
            </a:pPr>
            <a:r>
              <a:rPr lang="en-US" sz="2400" dirty="0"/>
              <a:t>The universe began in an hot, dense, opaque state we call the </a:t>
            </a:r>
            <a:r>
              <a:rPr lang="en-US" sz="2400" dirty="0">
                <a:solidFill>
                  <a:srgbClr val="BB0000"/>
                </a:solidFill>
              </a:rPr>
              <a:t>Big Bang</a:t>
            </a:r>
            <a:r>
              <a:rPr lang="en-US" sz="2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3755731"/>
            <a:ext cx="4412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defRPr/>
            </a:pPr>
            <a:r>
              <a:rPr lang="en-US" sz="2400" dirty="0"/>
              <a:t>As the universe expanded, it cooled and became the transparent universe we see today.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" y="5746591"/>
            <a:ext cx="86068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defRPr/>
            </a:pPr>
            <a:r>
              <a:rPr lang="en-US" sz="2800" dirty="0"/>
              <a:t>Galaxies formed, containing stars, planets, and (in at least one case we know of) life. </a:t>
            </a:r>
          </a:p>
        </p:txBody>
      </p:sp>
    </p:spTree>
    <p:extLst>
      <p:ext uri="{BB962C8B-B14F-4D97-AF65-F5344CB8AC3E}">
        <p14:creationId xmlns:p14="http://schemas.microsoft.com/office/powerpoint/2010/main" val="319972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82880" y="182880"/>
            <a:ext cx="86068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History of the Universe</a:t>
            </a:r>
          </a:p>
        </p:txBody>
      </p:sp>
      <p:pic>
        <p:nvPicPr>
          <p:cNvPr id="3" name="Picture 2" descr="Planck_history_of_Univers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9700"/>
            <a:ext cx="9144000" cy="40368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92920" y="551673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latin typeface="Helvetica Neue"/>
                <a:cs typeface="Helvetica Neue"/>
              </a:rPr>
              <a:t>Credit of ESA</a:t>
            </a:r>
          </a:p>
        </p:txBody>
      </p:sp>
    </p:spTree>
    <p:extLst>
      <p:ext uri="{BB962C8B-B14F-4D97-AF65-F5344CB8AC3E}">
        <p14:creationId xmlns:p14="http://schemas.microsoft.com/office/powerpoint/2010/main" val="23458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182880"/>
            <a:ext cx="8888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The lessons from the study of the universe </a:t>
            </a:r>
            <a:r>
              <a:rPr lang="en-US" sz="2800" dirty="0"/>
              <a:t>are at once humbling and hopeful.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83"/>
          <a:stretch>
            <a:fillRect/>
          </a:stretch>
        </p:blipFill>
        <p:spPr bwMode="auto">
          <a:xfrm>
            <a:off x="283168" y="1286204"/>
            <a:ext cx="39610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62057" y="1416427"/>
            <a:ext cx="4504962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The Earth and Sun do not occupy a special place in the universe.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462056" y="2896195"/>
            <a:ext cx="460978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The universe is vast in size</a:t>
            </a:r>
          </a:p>
          <a:p>
            <a:pPr algn="l"/>
            <a:r>
              <a:rPr lang="en-US" sz="2400" dirty="0"/>
              <a:t>and very old (</a:t>
            </a:r>
            <a:r>
              <a:rPr lang="en-US" sz="2400" dirty="0">
                <a:solidFill>
                  <a:srgbClr val="BB0000"/>
                </a:solidFill>
              </a:rPr>
              <a:t>13.8 </a:t>
            </a:r>
            <a:r>
              <a:rPr lang="en-US" sz="2400" dirty="0" err="1">
                <a:solidFill>
                  <a:srgbClr val="BB0000"/>
                </a:solidFill>
              </a:rPr>
              <a:t>Gyr</a:t>
            </a:r>
            <a:r>
              <a:rPr lang="en-US" sz="2400" dirty="0"/>
              <a:t>), but</a:t>
            </a:r>
            <a:br>
              <a:rPr lang="en-US" sz="2400" dirty="0"/>
            </a:br>
            <a:r>
              <a:rPr lang="en-US" sz="2400" dirty="0"/>
              <a:t>we are relatively young.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201836" y="4595381"/>
            <a:ext cx="865632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The same physical laws found on Earth apply throughout the universe, thus the physical processes that make life possible here should also operate elsewhere…</a:t>
            </a:r>
          </a:p>
        </p:txBody>
      </p:sp>
    </p:spTree>
    <p:extLst>
      <p:ext uri="{BB962C8B-B14F-4D97-AF65-F5344CB8AC3E}">
        <p14:creationId xmlns:p14="http://schemas.microsoft.com/office/powerpoint/2010/main" val="288333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902409" y="274320"/>
            <a:ext cx="53391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r>
              <a:rPr lang="en-US" sz="3600" dirty="0">
                <a:solidFill>
                  <a:srgbClr val="BB0000"/>
                </a:solidFill>
                <a:latin typeface="Helvetica Neue Regular"/>
                <a:cs typeface="Arial" panose="020B0604020202020204" pitchFamily="34" charset="0"/>
              </a:rPr>
              <a:t>Matter and Energy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57200" y="1557602"/>
            <a:ext cx="819279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en-US" sz="2800" dirty="0">
                <a:solidFill>
                  <a:srgbClr val="BB0000"/>
                </a:solidFill>
                <a:latin typeface="Helvetica Neue Regular"/>
                <a:cs typeface="Arial" panose="020B0604020202020204" pitchFamily="34" charset="0"/>
              </a:rPr>
              <a:t>Atoms</a:t>
            </a:r>
            <a: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 are made of protons, neutrons, &amp;</a:t>
            </a:r>
            <a:b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    electrons: atoms can bond together to form</a:t>
            </a:r>
            <a:b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    molecules.  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457200" y="3579548"/>
            <a:ext cx="817199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en-US" sz="2800" dirty="0">
                <a:solidFill>
                  <a:srgbClr val="BB0000"/>
                </a:solidFill>
                <a:latin typeface="Helvetica Neue Regular"/>
                <a:cs typeface="Arial" panose="020B0604020202020204" pitchFamily="34" charset="0"/>
              </a:rPr>
              <a:t>Energy </a:t>
            </a:r>
            <a: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cannot be created or destroyed;</a:t>
            </a:r>
            <a:b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    it can only change form. 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457200" y="5170607"/>
            <a:ext cx="801511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Disorder, or </a:t>
            </a:r>
            <a:r>
              <a:rPr lang="en-US" sz="2800" dirty="0">
                <a:solidFill>
                  <a:srgbClr val="BB0000"/>
                </a:solidFill>
                <a:latin typeface="Helvetica Neue Regular"/>
                <a:cs typeface="Arial" panose="020B0604020202020204" pitchFamily="34" charset="0"/>
              </a:rPr>
              <a:t>entropy</a:t>
            </a:r>
            <a: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, has a natural tendency</a:t>
            </a:r>
            <a:b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    to increase. </a:t>
            </a:r>
          </a:p>
        </p:txBody>
      </p:sp>
    </p:spTree>
    <p:extLst>
      <p:ext uri="{BB962C8B-B14F-4D97-AF65-F5344CB8AC3E}">
        <p14:creationId xmlns:p14="http://schemas.microsoft.com/office/powerpoint/2010/main" val="393799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902409" y="274320"/>
            <a:ext cx="53391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r>
              <a:rPr lang="en-US" sz="3600" dirty="0">
                <a:solidFill>
                  <a:srgbClr val="BB0000"/>
                </a:solidFill>
                <a:latin typeface="Helvetica Neue Regular"/>
                <a:cs typeface="Arial" panose="020B0604020202020204" pitchFamily="34" charset="0"/>
              </a:rPr>
              <a:t>Matter and Energy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57200" y="1557602"/>
            <a:ext cx="819279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en-US" sz="2800" dirty="0">
                <a:solidFill>
                  <a:srgbClr val="BB0000"/>
                </a:solidFill>
                <a:latin typeface="Helvetica Neue Regular"/>
                <a:cs typeface="Arial" panose="020B0604020202020204" pitchFamily="34" charset="0"/>
              </a:rPr>
              <a:t>Atoms</a:t>
            </a:r>
            <a: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 are made of protons, neutrons, &amp;</a:t>
            </a:r>
            <a:b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    electrons: atoms can bond together to form</a:t>
            </a:r>
            <a:b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    molecules.  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457200" y="3579548"/>
            <a:ext cx="817199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en-US" sz="2800" dirty="0">
                <a:solidFill>
                  <a:srgbClr val="BB0000"/>
                </a:solidFill>
                <a:latin typeface="Helvetica Neue Regular"/>
                <a:cs typeface="Arial" panose="020B0604020202020204" pitchFamily="34" charset="0"/>
              </a:rPr>
              <a:t>Energy </a:t>
            </a:r>
            <a: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cannot be created or destroyed;</a:t>
            </a:r>
            <a:b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    it can only change form. </a:t>
            </a:r>
          </a:p>
        </p:txBody>
      </p:sp>
    </p:spTree>
    <p:extLst>
      <p:ext uri="{BB962C8B-B14F-4D97-AF65-F5344CB8AC3E}">
        <p14:creationId xmlns:p14="http://schemas.microsoft.com/office/powerpoint/2010/main" val="11944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roton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372" y="3903425"/>
            <a:ext cx="27432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9"/>
          <p:cNvGrpSpPr>
            <a:grpSpLocks noChangeAspect="1"/>
          </p:cNvGrpSpPr>
          <p:nvPr/>
        </p:nvGrpSpPr>
        <p:grpSpPr bwMode="auto">
          <a:xfrm>
            <a:off x="739648" y="4914447"/>
            <a:ext cx="429768" cy="429768"/>
            <a:chOff x="2416" y="1500"/>
            <a:chExt cx="927" cy="899"/>
          </a:xfrm>
        </p:grpSpPr>
        <p:pic>
          <p:nvPicPr>
            <p:cNvPr id="9" name="Picture 10" descr="neutron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6" y="1820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 descr="prot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8" y="1509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" descr="neutron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" y="1500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 descr="prot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1823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 noChangeAspect="1"/>
          </p:cNvGrpSpPr>
          <p:nvPr/>
        </p:nvGrpSpPr>
        <p:grpSpPr bwMode="auto">
          <a:xfrm>
            <a:off x="629920" y="5898983"/>
            <a:ext cx="649224" cy="649224"/>
            <a:chOff x="3937" y="2447"/>
            <a:chExt cx="1326" cy="1370"/>
          </a:xfrm>
        </p:grpSpPr>
        <p:pic>
          <p:nvPicPr>
            <p:cNvPr id="14" name="Picture 15" descr="neutron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" y="3034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proton"/>
            <p:cNvPicPr preferRelativeResize="0"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" y="2641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7" descr="neutron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" y="2447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8" descr="neutron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" y="2878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9" descr="proton"/>
            <p:cNvPicPr preferRelativeResize="0"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7" y="3241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0" descr="proton"/>
            <p:cNvPicPr preferRelativeResize="0"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" y="2686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1" descr="neutron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" y="3093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6147801" y="3637320"/>
            <a:ext cx="1364414" cy="2048356"/>
            <a:chOff x="6746240" y="2555079"/>
            <a:chExt cx="1364414" cy="2048356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6876585" y="3011478"/>
              <a:ext cx="1103724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r"/>
              <a:r>
                <a:rPr lang="en-US" sz="2400" dirty="0">
                  <a:solidFill>
                    <a:schemeClr val="bg1"/>
                  </a:solidFill>
                  <a:latin typeface="Helvetica Neue Regular"/>
                  <a:cs typeface="Arial" panose="020B0604020202020204" pitchFamily="34" charset="0"/>
                </a:rPr>
                <a:t>Proton</a:t>
              </a:r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6787997" y="3906828"/>
              <a:ext cx="1280900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r"/>
              <a:r>
                <a:rPr lang="en-US" sz="2400" dirty="0">
                  <a:solidFill>
                    <a:schemeClr val="bg1"/>
                  </a:solidFill>
                  <a:latin typeface="Helvetica Neue Regular"/>
                  <a:cs typeface="Arial" panose="020B0604020202020204" pitchFamily="34" charset="0"/>
                </a:rPr>
                <a:t>Neutron</a:t>
              </a:r>
            </a:p>
          </p:txBody>
        </p:sp>
        <p:pic>
          <p:nvPicPr>
            <p:cNvPr id="6" name="Picture 7" descr="proton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1287" y="2773973"/>
              <a:ext cx="27432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neutron"/>
            <p:cNvPicPr preferRelativeResize="0"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1287" y="3694326"/>
              <a:ext cx="27432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ounded Rectangle 20"/>
            <p:cNvSpPr/>
            <p:nvPr/>
          </p:nvSpPr>
          <p:spPr>
            <a:xfrm>
              <a:off x="6746240" y="2555079"/>
              <a:ext cx="1364414" cy="2048356"/>
            </a:xfrm>
            <a:prstGeom prst="roundRect">
              <a:avLst/>
            </a:prstGeom>
            <a:noFill/>
            <a:ln w="19050" cmpd="sng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Helvetica Neue Regular"/>
              </a:endParaRPr>
            </a:p>
          </p:txBody>
        </p:sp>
      </p:grpSp>
      <p:sp>
        <p:nvSpPr>
          <p:cNvPr id="22" name="TextBox 21"/>
          <p:cNvSpPr txBox="1"/>
          <p:nvPr/>
        </p:nvSpPr>
        <p:spPr bwMode="auto">
          <a:xfrm>
            <a:off x="182880" y="1708033"/>
            <a:ext cx="87186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Helvetica Neue Regular"/>
                <a:cs typeface="Arial" panose="020B0604020202020204" pitchFamily="34" charset="0"/>
              </a:rPr>
              <a:t>Elements </a:t>
            </a:r>
            <a:r>
              <a:rPr lang="en-US" sz="24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are defined by the </a:t>
            </a:r>
            <a:r>
              <a:rPr lang="en-US" sz="2400" dirty="0">
                <a:solidFill>
                  <a:srgbClr val="BB0000"/>
                </a:solidFill>
                <a:latin typeface="Helvetica Neue Regular"/>
                <a:cs typeface="Arial" panose="020B0604020202020204" pitchFamily="34" charset="0"/>
              </a:rPr>
              <a:t>number of protons </a:t>
            </a:r>
            <a:r>
              <a:rPr lang="en-US" sz="24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in the nucleus.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182880" y="182880"/>
            <a:ext cx="85648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An atom, as now defined, has a nucleus of </a:t>
            </a:r>
            <a:r>
              <a:rPr lang="en-US" sz="2800" dirty="0">
                <a:solidFill>
                  <a:schemeClr val="accent1"/>
                </a:solidFill>
                <a:latin typeface="Helvetica Neue Regular"/>
                <a:cs typeface="Arial" panose="020B0604020202020204" pitchFamily="34" charset="0"/>
              </a:rPr>
              <a:t>protons </a:t>
            </a:r>
            <a: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&amp; </a:t>
            </a:r>
            <a:r>
              <a:rPr lang="en-US" sz="2800" dirty="0">
                <a:solidFill>
                  <a:schemeClr val="accent1"/>
                </a:solidFill>
                <a:latin typeface="Helvetica Neue Regular"/>
                <a:cs typeface="Arial" panose="020B0604020202020204" pitchFamily="34" charset="0"/>
              </a:rPr>
              <a:t>neutrons</a:t>
            </a:r>
            <a: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, surrounded by a cloud of electrons.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06320" y="360609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endParaRPr lang="en-US" dirty="0">
              <a:solidFill>
                <a:schemeClr val="bg1"/>
              </a:solidFill>
              <a:latin typeface="Helvetica Neue Regular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       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      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    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06970" y="3773455"/>
            <a:ext cx="3986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1 proton = Hydrogen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13989" y="4867721"/>
            <a:ext cx="371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2 protons = Helium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93276" y="5961985"/>
            <a:ext cx="5870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3 protons = Lithium ... and so 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2880" y="2740744"/>
            <a:ext cx="8718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Number of protons = </a:t>
            </a:r>
            <a:r>
              <a:rPr lang="en-US" sz="2400" dirty="0">
                <a:solidFill>
                  <a:srgbClr val="0000FF"/>
                </a:solidFill>
                <a:latin typeface="Helvetica Neue Regular"/>
                <a:cs typeface="Arial" panose="020B0604020202020204" pitchFamily="34" charset="0"/>
              </a:rPr>
              <a:t>Atomic Number </a:t>
            </a:r>
            <a:r>
              <a:rPr lang="en-US" sz="24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of the element:</a:t>
            </a:r>
          </a:p>
        </p:txBody>
      </p:sp>
    </p:spTree>
    <p:extLst>
      <p:ext uri="{BB962C8B-B14F-4D97-AF65-F5344CB8AC3E}">
        <p14:creationId xmlns:p14="http://schemas.microsoft.com/office/powerpoint/2010/main" val="81029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UPAC_Periodic_Table-28Nov1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" t="12555" r="4892" b="15002"/>
          <a:stretch/>
        </p:blipFill>
        <p:spPr>
          <a:xfrm>
            <a:off x="1611087" y="1164768"/>
            <a:ext cx="7532913" cy="3913419"/>
          </a:xfrm>
          <a:prstGeom prst="rect">
            <a:avLst/>
          </a:prstGeom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5395" y="1325383"/>
            <a:ext cx="1849851" cy="3417232"/>
          </a:xfrm>
          <a:prstGeom prst="rect">
            <a:avLst/>
          </a:prstGeom>
          <a:noFill/>
          <a:ln/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Helvetica Neue"/>
                <a:ea typeface="+mn-ea"/>
                <a:cs typeface="+mn-cs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&gt;"/>
              <a:defRPr sz="2400">
                <a:solidFill>
                  <a:srgbClr val="000000"/>
                </a:solidFill>
                <a:latin typeface="Helvetica Neue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Helvetica Neue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00"/>
                </a:solidFill>
                <a:latin typeface="Helvetica Neue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1125">
              <a:lnSpc>
                <a:spcPct val="90000"/>
              </a:lnSpc>
            </a:pPr>
            <a:r>
              <a:rPr lang="en-US" sz="2400" dirty="0">
                <a:solidFill>
                  <a:srgbClr val="BB0000"/>
                </a:solidFill>
                <a:latin typeface="Helvetica Neue Regular"/>
                <a:cs typeface="Arial" panose="020B0604020202020204" pitchFamily="34" charset="0"/>
              </a:rPr>
              <a:t>H</a:t>
            </a:r>
            <a:r>
              <a:rPr lang="en-US" sz="2400" dirty="0">
                <a:solidFill>
                  <a:srgbClr val="0000FF"/>
                </a:solidFill>
                <a:latin typeface="Helvetica Neue Regular"/>
                <a:cs typeface="Arial" panose="020B0604020202020204" pitchFamily="34" charset="0"/>
              </a:rPr>
              <a:t>ydrogen</a:t>
            </a:r>
          </a:p>
          <a:p>
            <a:pPr marL="111125">
              <a:lnSpc>
                <a:spcPct val="90000"/>
              </a:lnSpc>
            </a:pPr>
            <a:r>
              <a:rPr lang="en-US" sz="2400" dirty="0">
                <a:solidFill>
                  <a:srgbClr val="BB0000"/>
                </a:solidFill>
                <a:latin typeface="Helvetica Neue Regular"/>
                <a:cs typeface="Arial" panose="020B0604020202020204" pitchFamily="34" charset="0"/>
              </a:rPr>
              <a:t>He</a:t>
            </a:r>
            <a:r>
              <a:rPr lang="en-US" sz="2400" dirty="0">
                <a:solidFill>
                  <a:srgbClr val="0000FF"/>
                </a:solidFill>
                <a:latin typeface="Helvetica Neue Regular"/>
                <a:cs typeface="Arial" panose="020B0604020202020204" pitchFamily="34" charset="0"/>
              </a:rPr>
              <a:t>lium</a:t>
            </a:r>
          </a:p>
          <a:p>
            <a:pPr marL="111125">
              <a:lnSpc>
                <a:spcPct val="90000"/>
              </a:lnSpc>
            </a:pPr>
            <a:r>
              <a:rPr lang="en-US" sz="2400" dirty="0">
                <a:solidFill>
                  <a:srgbClr val="BB0000"/>
                </a:solidFill>
                <a:latin typeface="Helvetica Neue Regular"/>
                <a:cs typeface="Arial" panose="020B0604020202020204" pitchFamily="34" charset="0"/>
              </a:rPr>
              <a:t>O</a:t>
            </a:r>
            <a:r>
              <a:rPr lang="en-US" sz="2400" dirty="0">
                <a:solidFill>
                  <a:srgbClr val="0000FF"/>
                </a:solidFill>
                <a:latin typeface="Helvetica Neue Regular"/>
                <a:cs typeface="Arial" panose="020B0604020202020204" pitchFamily="34" charset="0"/>
              </a:rPr>
              <a:t>xygen</a:t>
            </a:r>
          </a:p>
          <a:p>
            <a:pPr marL="111125">
              <a:lnSpc>
                <a:spcPct val="90000"/>
              </a:lnSpc>
            </a:pPr>
            <a:r>
              <a:rPr lang="en-US" sz="2400" dirty="0">
                <a:solidFill>
                  <a:srgbClr val="BB0000"/>
                </a:solidFill>
                <a:latin typeface="Helvetica Neue Regular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srgbClr val="0000FF"/>
                </a:solidFill>
                <a:latin typeface="Helvetica Neue Regular"/>
                <a:cs typeface="Arial" panose="020B0604020202020204" pitchFamily="34" charset="0"/>
              </a:rPr>
              <a:t>arbon</a:t>
            </a:r>
          </a:p>
          <a:p>
            <a:pPr marL="111125">
              <a:lnSpc>
                <a:spcPct val="90000"/>
              </a:lnSpc>
            </a:pPr>
            <a:r>
              <a:rPr lang="en-US" sz="2400" dirty="0">
                <a:solidFill>
                  <a:srgbClr val="BB0000"/>
                </a:solidFill>
                <a:latin typeface="Helvetica Neue Regular"/>
                <a:cs typeface="Arial" panose="020B0604020202020204" pitchFamily="34" charset="0"/>
              </a:rPr>
              <a:t>Ne</a:t>
            </a:r>
            <a:r>
              <a:rPr lang="en-US" sz="2400" dirty="0">
                <a:solidFill>
                  <a:srgbClr val="0000FF"/>
                </a:solidFill>
                <a:latin typeface="Helvetica Neue Regular"/>
                <a:cs typeface="Arial" panose="020B0604020202020204" pitchFamily="34" charset="0"/>
              </a:rPr>
              <a:t>on</a:t>
            </a:r>
          </a:p>
          <a:p>
            <a:pPr marL="111125">
              <a:lnSpc>
                <a:spcPct val="90000"/>
              </a:lnSpc>
            </a:pPr>
            <a:r>
              <a:rPr lang="en-US" sz="2400" dirty="0">
                <a:solidFill>
                  <a:srgbClr val="BB0000"/>
                </a:solidFill>
                <a:latin typeface="Helvetica Neue Regular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Helvetica Neue Regular"/>
                <a:cs typeface="Arial" panose="020B0604020202020204" pitchFamily="34" charset="0"/>
              </a:rPr>
              <a:t>itrogen</a:t>
            </a:r>
          </a:p>
          <a:p>
            <a:pPr marL="111125">
              <a:lnSpc>
                <a:spcPct val="90000"/>
              </a:lnSpc>
            </a:pPr>
            <a:r>
              <a:rPr lang="en-US" sz="2400" dirty="0">
                <a:solidFill>
                  <a:srgbClr val="BB0000"/>
                </a:solidFill>
                <a:latin typeface="Helvetica Neue Regular"/>
                <a:cs typeface="Arial" panose="020B0604020202020204" pitchFamily="34" charset="0"/>
              </a:rPr>
              <a:t>Si</a:t>
            </a:r>
            <a:r>
              <a:rPr lang="en-US" sz="2400" dirty="0">
                <a:solidFill>
                  <a:srgbClr val="0000FF"/>
                </a:solidFill>
                <a:latin typeface="Helvetica Neue Regular"/>
                <a:cs typeface="Arial" panose="020B0604020202020204" pitchFamily="34" charset="0"/>
              </a:rPr>
              <a:t>licon</a:t>
            </a:r>
          </a:p>
          <a:p>
            <a:pPr marL="111125">
              <a:lnSpc>
                <a:spcPct val="90000"/>
              </a:lnSpc>
            </a:pPr>
            <a:r>
              <a:rPr lang="en-US" sz="2400" dirty="0">
                <a:solidFill>
                  <a:srgbClr val="0000FF"/>
                </a:solidFill>
                <a:latin typeface="Helvetica Neue Regular"/>
                <a:cs typeface="Arial" panose="020B0604020202020204" pitchFamily="34" charset="0"/>
              </a:rPr>
              <a:t>Iron (</a:t>
            </a:r>
            <a:r>
              <a:rPr lang="en-US" sz="2400" dirty="0">
                <a:solidFill>
                  <a:srgbClr val="BB0000"/>
                </a:solidFill>
                <a:latin typeface="Helvetica Neue Regular"/>
                <a:cs typeface="Arial" panose="020B0604020202020204" pitchFamily="34" charset="0"/>
              </a:rPr>
              <a:t>Fe</a:t>
            </a:r>
            <a:r>
              <a:rPr lang="en-US" sz="2400" dirty="0">
                <a:solidFill>
                  <a:srgbClr val="0000FF"/>
                </a:solidFill>
                <a:latin typeface="Helvetica Neue Regular"/>
                <a:cs typeface="Arial" panose="020B0604020202020204" pitchFamily="34" charset="0"/>
              </a:rPr>
              <a:t>)</a:t>
            </a:r>
          </a:p>
          <a:p>
            <a:pPr marL="803275" indent="-692150">
              <a:lnSpc>
                <a:spcPct val="90000"/>
              </a:lnSpc>
            </a:pPr>
            <a:endParaRPr lang="en-US" sz="2400" dirty="0">
              <a:solidFill>
                <a:srgbClr val="BB0000"/>
              </a:solidFill>
              <a:latin typeface="Helvetica Neue Regular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042121" y="1318659"/>
            <a:ext cx="384048" cy="384048"/>
          </a:xfrm>
          <a:prstGeom prst="rect">
            <a:avLst/>
          </a:prstGeom>
          <a:noFill/>
          <a:ln w="28575" cmpd="sng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Helvetica Neue Regular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645476" y="1325383"/>
            <a:ext cx="384048" cy="384048"/>
          </a:xfrm>
          <a:prstGeom prst="rect">
            <a:avLst/>
          </a:prstGeom>
          <a:noFill/>
          <a:ln w="28575" cmpd="sng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Helvetica Neue Regular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091872" y="1710644"/>
            <a:ext cx="384048" cy="384048"/>
          </a:xfrm>
          <a:prstGeom prst="rect">
            <a:avLst/>
          </a:prstGeom>
          <a:noFill/>
          <a:ln w="28575" cmpd="sng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Helvetica Neue Regular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474619" y="1710644"/>
            <a:ext cx="384048" cy="384048"/>
          </a:xfrm>
          <a:prstGeom prst="rect">
            <a:avLst/>
          </a:prstGeom>
          <a:noFill/>
          <a:ln w="28575" cmpd="sng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Helvetica Neue Regular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871122" y="1710644"/>
            <a:ext cx="384048" cy="384048"/>
          </a:xfrm>
          <a:prstGeom prst="rect">
            <a:avLst/>
          </a:prstGeom>
          <a:noFill/>
          <a:ln w="28575" cmpd="sng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Helvetica Neue Regular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8645476" y="1710644"/>
            <a:ext cx="384048" cy="384048"/>
          </a:xfrm>
          <a:prstGeom prst="rect">
            <a:avLst/>
          </a:prstGeom>
          <a:noFill/>
          <a:ln w="28575" cmpd="sng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Helvetica Neue Regular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091872" y="2097695"/>
            <a:ext cx="384048" cy="384048"/>
          </a:xfrm>
          <a:prstGeom prst="rect">
            <a:avLst/>
          </a:prstGeom>
          <a:noFill/>
          <a:ln w="28575" cmpd="sng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Helvetica Neue Regular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4757300" y="2487059"/>
            <a:ext cx="384048" cy="384048"/>
          </a:xfrm>
          <a:prstGeom prst="rect">
            <a:avLst/>
          </a:prstGeom>
          <a:noFill/>
          <a:ln w="28575" cmpd="sng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Helvetica Neue Regular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82879" y="5356734"/>
            <a:ext cx="87981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rgbClr val="000000"/>
                </a:solidFill>
                <a:latin typeface="Helvetica Neue Regular"/>
                <a:cs typeface="Arial" panose="020B0604020202020204" pitchFamily="34" charset="0"/>
              </a:rPr>
              <a:t>The main elements of life on Earth are </a:t>
            </a:r>
            <a:r>
              <a:rPr lang="en-US" sz="2800" dirty="0">
                <a:solidFill>
                  <a:srgbClr val="BB0000"/>
                </a:solidFill>
                <a:latin typeface="Helvetica Neue Regular"/>
                <a:cs typeface="Arial" panose="020B0604020202020204" pitchFamily="34" charset="0"/>
              </a:rPr>
              <a:t>C</a:t>
            </a:r>
            <a:r>
              <a:rPr lang="en-US" sz="2800" dirty="0">
                <a:solidFill>
                  <a:srgbClr val="000000"/>
                </a:solidFill>
                <a:latin typeface="Helvetica Neue Regular"/>
                <a:cs typeface="Arial" panose="020B0604020202020204" pitchFamily="34" charset="0"/>
              </a:rPr>
              <a:t>, </a:t>
            </a:r>
            <a:r>
              <a:rPr lang="en-US" sz="2800" dirty="0">
                <a:solidFill>
                  <a:srgbClr val="BB0000"/>
                </a:solidFill>
                <a:latin typeface="Helvetica Neue Regular"/>
                <a:cs typeface="Arial" panose="020B0604020202020204" pitchFamily="34" charset="0"/>
              </a:rPr>
              <a:t>H</a:t>
            </a:r>
            <a:r>
              <a:rPr lang="en-US" sz="2800" dirty="0">
                <a:solidFill>
                  <a:srgbClr val="000000"/>
                </a:solidFill>
                <a:latin typeface="Helvetica Neue Regular"/>
                <a:cs typeface="Arial" panose="020B0604020202020204" pitchFamily="34" charset="0"/>
              </a:rPr>
              <a:t>, </a:t>
            </a:r>
            <a:r>
              <a:rPr lang="en-US" sz="2800" dirty="0">
                <a:solidFill>
                  <a:srgbClr val="BB0000"/>
                </a:solidFill>
                <a:latin typeface="Helvetica Neue Regular"/>
                <a:cs typeface="Arial" panose="020B0604020202020204" pitchFamily="34" charset="0"/>
              </a:rPr>
              <a:t>O</a:t>
            </a:r>
            <a:r>
              <a:rPr lang="en-US" sz="2800" dirty="0">
                <a:solidFill>
                  <a:srgbClr val="000000"/>
                </a:solidFill>
                <a:latin typeface="Helvetica Neue Regular"/>
                <a:cs typeface="Arial" panose="020B0604020202020204" pitchFamily="34" charset="0"/>
              </a:rPr>
              <a:t>, &amp; </a:t>
            </a:r>
            <a:r>
              <a:rPr lang="en-US" sz="2800" dirty="0">
                <a:solidFill>
                  <a:srgbClr val="BB0000"/>
                </a:solidFill>
                <a:latin typeface="Helvetica Neue Regular"/>
                <a:cs typeface="Arial" panose="020B0604020202020204" pitchFamily="34" charset="0"/>
              </a:rPr>
              <a:t>N</a:t>
            </a:r>
            <a:r>
              <a:rPr lang="en-US" sz="2800" dirty="0">
                <a:solidFill>
                  <a:srgbClr val="000000"/>
                </a:solidFill>
                <a:latin typeface="Helvetica Neue Regular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82879" y="6158501"/>
            <a:ext cx="8730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rgbClr val="000000"/>
                </a:solidFill>
                <a:latin typeface="Helvetica Neue Regular"/>
                <a:cs typeface="Arial" panose="020B0604020202020204" pitchFamily="34" charset="0"/>
              </a:rPr>
              <a:t>The Earth itself is mostly composed of  </a:t>
            </a:r>
            <a:r>
              <a:rPr lang="en-US" sz="2800" dirty="0">
                <a:solidFill>
                  <a:srgbClr val="0000FF"/>
                </a:solidFill>
                <a:latin typeface="Helvetica Neue Regular"/>
                <a:cs typeface="Arial" panose="020B0604020202020204" pitchFamily="34" charset="0"/>
              </a:rPr>
              <a:t>Fe</a:t>
            </a:r>
            <a:r>
              <a:rPr lang="en-US" sz="2800" dirty="0">
                <a:solidFill>
                  <a:srgbClr val="000000"/>
                </a:solidFill>
                <a:latin typeface="Helvetica Neue Regular"/>
                <a:cs typeface="Arial" panose="020B0604020202020204" pitchFamily="34" charset="0"/>
              </a:rPr>
              <a:t>, </a:t>
            </a:r>
            <a:r>
              <a:rPr lang="en-US" sz="2800" dirty="0">
                <a:solidFill>
                  <a:srgbClr val="0000FF"/>
                </a:solidFill>
                <a:latin typeface="Helvetica Neue Regular"/>
                <a:cs typeface="Arial" panose="020B0604020202020204" pitchFamily="34" charset="0"/>
              </a:rPr>
              <a:t>O</a:t>
            </a:r>
            <a:r>
              <a:rPr lang="en-US" sz="2800" dirty="0">
                <a:solidFill>
                  <a:srgbClr val="000000"/>
                </a:solidFill>
                <a:latin typeface="Helvetica Neue Regular"/>
                <a:cs typeface="Arial" panose="020B0604020202020204" pitchFamily="34" charset="0"/>
              </a:rPr>
              <a:t>, &amp; </a:t>
            </a:r>
            <a:r>
              <a:rPr lang="en-US" sz="2800" dirty="0">
                <a:solidFill>
                  <a:srgbClr val="0000FF"/>
                </a:solidFill>
                <a:latin typeface="Helvetica Neue Regular"/>
                <a:cs typeface="Arial" panose="020B0604020202020204" pitchFamily="34" charset="0"/>
              </a:rPr>
              <a:t>Si</a:t>
            </a:r>
            <a:r>
              <a:rPr lang="en-US" sz="2800" dirty="0">
                <a:solidFill>
                  <a:srgbClr val="000000"/>
                </a:solidFill>
                <a:latin typeface="Helvetica Neue Regular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82880" y="182880"/>
            <a:ext cx="87302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The eight most abundant elements in the universe: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042121" y="1317428"/>
            <a:ext cx="384048" cy="384048"/>
          </a:xfrm>
          <a:prstGeom prst="rect">
            <a:avLst/>
          </a:prstGeom>
          <a:solidFill>
            <a:srgbClr val="BB0000">
              <a:alpha val="24706"/>
            </a:srgbClr>
          </a:solidFill>
          <a:ln w="28575" cmpd="sng">
            <a:noFill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Helvetica Neue Regular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7091872" y="1709413"/>
            <a:ext cx="384048" cy="384048"/>
          </a:xfrm>
          <a:prstGeom prst="rect">
            <a:avLst/>
          </a:prstGeom>
          <a:solidFill>
            <a:srgbClr val="BB0000">
              <a:alpha val="24706"/>
            </a:srgbClr>
          </a:solidFill>
          <a:ln w="28575" cmpd="sng">
            <a:noFill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Helvetica Neue Regular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7474619" y="1709413"/>
            <a:ext cx="384048" cy="384048"/>
          </a:xfrm>
          <a:prstGeom prst="rect">
            <a:avLst/>
          </a:prstGeom>
          <a:solidFill>
            <a:srgbClr val="BB0000">
              <a:alpha val="24706"/>
            </a:srgbClr>
          </a:solidFill>
          <a:ln w="28575" cmpd="sng">
            <a:noFill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Helvetica Neue Regular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7871122" y="1709413"/>
            <a:ext cx="384048" cy="384048"/>
          </a:xfrm>
          <a:prstGeom prst="rect">
            <a:avLst/>
          </a:prstGeom>
          <a:solidFill>
            <a:srgbClr val="BB0000">
              <a:alpha val="24706"/>
            </a:srgbClr>
          </a:solidFill>
          <a:ln w="28575" cmpd="sng">
            <a:noFill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Helvetica Neu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7116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uctose-molecule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0" t="1664" r="14310"/>
          <a:stretch/>
        </p:blipFill>
        <p:spPr>
          <a:xfrm>
            <a:off x="5313680" y="3644795"/>
            <a:ext cx="3559945" cy="3213205"/>
          </a:xfrm>
          <a:prstGeom prst="roundRect">
            <a:avLst/>
          </a:prstGeom>
        </p:spPr>
      </p:pic>
      <p:pic>
        <p:nvPicPr>
          <p:cNvPr id="2" name="Picture 1" descr="water_representations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4279"/>
          <a:stretch/>
        </p:blipFill>
        <p:spPr>
          <a:xfrm>
            <a:off x="6638843" y="562547"/>
            <a:ext cx="2173490" cy="2246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182880" y="182880"/>
            <a:ext cx="61061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Most atoms (except helium or neon) join together to form </a:t>
            </a:r>
            <a:r>
              <a:rPr lang="en-US" sz="2800" dirty="0">
                <a:solidFill>
                  <a:schemeClr val="accent1"/>
                </a:solidFill>
                <a:latin typeface="Helvetica Neue Regular"/>
                <a:cs typeface="Arial" panose="020B0604020202020204" pitchFamily="34" charset="0"/>
              </a:rPr>
              <a:t>molecules</a:t>
            </a:r>
            <a: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82880" y="3486585"/>
            <a:ext cx="559857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en-US" sz="2800" dirty="0">
                <a:solidFill>
                  <a:srgbClr val="BB0000"/>
                </a:solidFill>
                <a:latin typeface="Helvetica Neue Regular"/>
                <a:cs typeface="Arial" panose="020B0604020202020204" pitchFamily="34" charset="0"/>
              </a:rPr>
              <a:t>Organic</a:t>
            </a:r>
            <a: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 molecules, by definition, are molecules that contain </a:t>
            </a:r>
            <a:r>
              <a:rPr lang="en-US" sz="2800" dirty="0">
                <a:solidFill>
                  <a:srgbClr val="BB0000"/>
                </a:solidFill>
                <a:latin typeface="Helvetica Neue Regular"/>
                <a:cs typeface="Arial" panose="020B0604020202020204" pitchFamily="34" charset="0"/>
              </a:rPr>
              <a:t>carbon</a:t>
            </a:r>
            <a: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4165149" y="5549024"/>
            <a:ext cx="24799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fructose (C</a:t>
            </a:r>
            <a:r>
              <a:rPr lang="en-US" sz="2800" baseline="-250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6</a:t>
            </a:r>
            <a: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H</a:t>
            </a:r>
            <a:r>
              <a:rPr lang="en-US" sz="2800" baseline="-250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12</a:t>
            </a:r>
            <a: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O</a:t>
            </a:r>
            <a:r>
              <a:rPr lang="en-US" sz="2800" baseline="-250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6</a:t>
            </a:r>
            <a: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5660928" y="1338894"/>
            <a:ext cx="157343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water</a:t>
            </a:r>
            <a:b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(H</a:t>
            </a:r>
            <a:r>
              <a:rPr lang="en-US" sz="2800" baseline="-250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O)</a:t>
            </a:r>
          </a:p>
        </p:txBody>
      </p:sp>
      <p:pic>
        <p:nvPicPr>
          <p:cNvPr id="8" name="Picture 7" descr="Ammonia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1" b="14348"/>
          <a:stretch/>
        </p:blipFill>
        <p:spPr>
          <a:xfrm>
            <a:off x="1076960" y="1423172"/>
            <a:ext cx="2021840" cy="1777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3220720" y="1759811"/>
            <a:ext cx="17576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ammonia</a:t>
            </a:r>
            <a:b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(NH</a:t>
            </a:r>
            <a:r>
              <a:rPr lang="en-US" sz="2800" baseline="-250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0" name="Picture 9" descr="Methan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4926740"/>
            <a:ext cx="1808849" cy="182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1796051" y="5071971"/>
            <a:ext cx="161770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methane</a:t>
            </a:r>
            <a:b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(CH</a:t>
            </a:r>
            <a:r>
              <a:rPr lang="en-US" sz="2800" baseline="-250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chemeClr val="bg1"/>
                </a:solidFill>
                <a:latin typeface="Helvetica Neue Regular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6243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79" y="182880"/>
            <a:ext cx="880025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dirty="0">
                <a:solidFill>
                  <a:srgbClr val="363636"/>
                </a:solidFill>
                <a:cs typeface="Arial" panose="020B0604020202020204" pitchFamily="34" charset="0"/>
              </a:rPr>
              <a:t>The best method for measuring the ages of rocks is to use </a:t>
            </a:r>
            <a:r>
              <a:rPr 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radiometric</a:t>
            </a:r>
            <a:r>
              <a:rPr 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dating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82879" y="5292163"/>
            <a:ext cx="869865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Some atomic nuclei are </a:t>
            </a:r>
            <a:r>
              <a:rPr 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unstable</a:t>
            </a: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b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They undergo </a:t>
            </a:r>
            <a:r>
              <a:rPr lang="en-US" sz="2800" dirty="0">
                <a:solidFill>
                  <a:srgbClr val="BB0000"/>
                </a:solidFill>
                <a:cs typeface="Arial" panose="020B0604020202020204" pitchFamily="34" charset="0"/>
              </a:rPr>
              <a:t>radioactive decay</a:t>
            </a: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, emitting particles to become a smaller, stable nucleus.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1901668" y="1576355"/>
            <a:ext cx="5340503" cy="3162481"/>
            <a:chOff x="2677234" y="1850933"/>
            <a:chExt cx="5340503" cy="3162481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>
              <a:off x="3806544" y="3535603"/>
              <a:ext cx="2037036" cy="76324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0" name="Group 29"/>
            <p:cNvGrpSpPr/>
            <p:nvPr/>
          </p:nvGrpSpPr>
          <p:grpSpPr>
            <a:xfrm>
              <a:off x="5762576" y="4161563"/>
              <a:ext cx="532833" cy="532832"/>
              <a:chOff x="1775979" y="281554"/>
              <a:chExt cx="365760" cy="365760"/>
            </a:xfrm>
          </p:grpSpPr>
          <p:sp>
            <p:nvSpPr>
              <p:cNvPr id="61" name="Oval 60"/>
              <p:cNvSpPr>
                <a:spLocks noChangeAspect="1"/>
              </p:cNvSpPr>
              <p:nvPr/>
            </p:nvSpPr>
            <p:spPr bwMode="auto">
              <a:xfrm>
                <a:off x="1867419" y="281554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 bwMode="auto">
              <a:xfrm>
                <a:off x="1775979" y="372994"/>
                <a:ext cx="182880" cy="182880"/>
              </a:xfrm>
              <a:prstGeom prst="ellipse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 bwMode="auto">
              <a:xfrm>
                <a:off x="1867419" y="464434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 bwMode="auto">
              <a:xfrm>
                <a:off x="1958859" y="372994"/>
                <a:ext cx="182880" cy="182880"/>
              </a:xfrm>
              <a:prstGeom prst="ellipse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2917376" y="4223263"/>
              <a:ext cx="13907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</a:rPr>
                <a:t>Radioactive</a:t>
              </a:r>
              <a:br>
                <a:rPr lang="en-US" sz="1800" dirty="0">
                  <a:solidFill>
                    <a:schemeClr val="bg1"/>
                  </a:solidFill>
                </a:rPr>
              </a:br>
              <a:r>
                <a:rPr lang="en-US" sz="1800" dirty="0">
                  <a:solidFill>
                    <a:schemeClr val="bg1"/>
                  </a:solidFill>
                </a:rPr>
                <a:t>Atom</a:t>
              </a:r>
            </a:p>
          </p:txBody>
        </p:sp>
        <p:cxnSp>
          <p:nvCxnSpPr>
            <p:cNvPr id="174" name="Straight Arrow Connector 173"/>
            <p:cNvCxnSpPr/>
            <p:nvPr/>
          </p:nvCxnSpPr>
          <p:spPr bwMode="auto">
            <a:xfrm flipV="1">
              <a:off x="3787326" y="2162297"/>
              <a:ext cx="3300480" cy="99371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" name="Group 6"/>
            <p:cNvGrpSpPr/>
            <p:nvPr/>
          </p:nvGrpSpPr>
          <p:grpSpPr>
            <a:xfrm>
              <a:off x="2677234" y="2457597"/>
              <a:ext cx="1783933" cy="1797885"/>
              <a:chOff x="5059741" y="4052674"/>
              <a:chExt cx="1183247" cy="1192501"/>
            </a:xfrm>
          </p:grpSpPr>
          <p:sp>
            <p:nvSpPr>
              <p:cNvPr id="97" name="Oval 96"/>
              <p:cNvSpPr>
                <a:spLocks noChangeAspect="1"/>
              </p:cNvSpPr>
              <p:nvPr/>
            </p:nvSpPr>
            <p:spPr bwMode="auto">
              <a:xfrm>
                <a:off x="5614930" y="4853057"/>
                <a:ext cx="182880" cy="182880"/>
              </a:xfrm>
              <a:prstGeom prst="ellipse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98" name="Oval 97"/>
              <p:cNvSpPr>
                <a:spLocks noChangeAspect="1"/>
              </p:cNvSpPr>
              <p:nvPr/>
            </p:nvSpPr>
            <p:spPr bwMode="auto">
              <a:xfrm>
                <a:off x="5704176" y="5035937"/>
                <a:ext cx="182880" cy="182880"/>
              </a:xfrm>
              <a:prstGeom prst="ellipse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 bwMode="auto">
              <a:xfrm>
                <a:off x="5327872" y="4523960"/>
                <a:ext cx="182880" cy="182880"/>
              </a:xfrm>
              <a:prstGeom prst="ellipse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 bwMode="auto">
              <a:xfrm>
                <a:off x="5816998" y="4475877"/>
                <a:ext cx="182880" cy="182880"/>
              </a:xfrm>
              <a:prstGeom prst="ellipse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grpSp>
            <p:nvGrpSpPr>
              <p:cNvPr id="101" name="Group 100"/>
              <p:cNvGrpSpPr/>
              <p:nvPr/>
            </p:nvGrpSpPr>
            <p:grpSpPr>
              <a:xfrm>
                <a:off x="5385012" y="4075134"/>
                <a:ext cx="365760" cy="365760"/>
                <a:chOff x="1775979" y="281554"/>
                <a:chExt cx="365760" cy="365760"/>
              </a:xfrm>
            </p:grpSpPr>
            <p:sp>
              <p:nvSpPr>
                <p:cNvPr id="167" name="Oval 166"/>
                <p:cNvSpPr>
                  <a:spLocks noChangeAspect="1"/>
                </p:cNvSpPr>
                <p:nvPr/>
              </p:nvSpPr>
              <p:spPr bwMode="auto">
                <a:xfrm>
                  <a:off x="1867419" y="28155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68" name="Oval 167"/>
                <p:cNvSpPr>
                  <a:spLocks noChangeAspect="1"/>
                </p:cNvSpPr>
                <p:nvPr/>
              </p:nvSpPr>
              <p:spPr bwMode="auto">
                <a:xfrm>
                  <a:off x="177597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69" name="Oval 168"/>
                <p:cNvSpPr>
                  <a:spLocks noChangeAspect="1"/>
                </p:cNvSpPr>
                <p:nvPr/>
              </p:nvSpPr>
              <p:spPr bwMode="auto">
                <a:xfrm>
                  <a:off x="1867419" y="46443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70" name="Oval 169"/>
                <p:cNvSpPr>
                  <a:spLocks noChangeAspect="1"/>
                </p:cNvSpPr>
                <p:nvPr/>
              </p:nvSpPr>
              <p:spPr bwMode="auto">
                <a:xfrm>
                  <a:off x="195885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5177202" y="4195784"/>
                <a:ext cx="365760" cy="365760"/>
                <a:chOff x="1775979" y="281554"/>
                <a:chExt cx="365760" cy="365760"/>
              </a:xfrm>
            </p:grpSpPr>
            <p:sp>
              <p:nvSpPr>
                <p:cNvPr id="163" name="Oval 162"/>
                <p:cNvSpPr>
                  <a:spLocks noChangeAspect="1"/>
                </p:cNvSpPr>
                <p:nvPr/>
              </p:nvSpPr>
              <p:spPr bwMode="auto">
                <a:xfrm>
                  <a:off x="1867419" y="28155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64" name="Oval 163"/>
                <p:cNvSpPr>
                  <a:spLocks noChangeAspect="1"/>
                </p:cNvSpPr>
                <p:nvPr/>
              </p:nvSpPr>
              <p:spPr bwMode="auto">
                <a:xfrm>
                  <a:off x="177597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65" name="Oval 164"/>
                <p:cNvSpPr>
                  <a:spLocks noChangeAspect="1"/>
                </p:cNvSpPr>
                <p:nvPr/>
              </p:nvSpPr>
              <p:spPr bwMode="auto">
                <a:xfrm>
                  <a:off x="1867419" y="46443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66" name="Oval 165"/>
                <p:cNvSpPr>
                  <a:spLocks noChangeAspect="1"/>
                </p:cNvSpPr>
                <p:nvPr/>
              </p:nvSpPr>
              <p:spPr bwMode="auto">
                <a:xfrm>
                  <a:off x="195885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5059741" y="4430409"/>
                <a:ext cx="365760" cy="365760"/>
                <a:chOff x="1775979" y="281554"/>
                <a:chExt cx="365760" cy="365760"/>
              </a:xfrm>
            </p:grpSpPr>
            <p:sp>
              <p:nvSpPr>
                <p:cNvPr id="159" name="Oval 158"/>
                <p:cNvSpPr>
                  <a:spLocks noChangeAspect="1"/>
                </p:cNvSpPr>
                <p:nvPr/>
              </p:nvSpPr>
              <p:spPr bwMode="auto">
                <a:xfrm>
                  <a:off x="1867419" y="28155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60" name="Oval 159"/>
                <p:cNvSpPr>
                  <a:spLocks noChangeAspect="1"/>
                </p:cNvSpPr>
                <p:nvPr/>
              </p:nvSpPr>
              <p:spPr bwMode="auto">
                <a:xfrm>
                  <a:off x="177597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61" name="Oval 160"/>
                <p:cNvSpPr>
                  <a:spLocks noChangeAspect="1"/>
                </p:cNvSpPr>
                <p:nvPr/>
              </p:nvSpPr>
              <p:spPr bwMode="auto">
                <a:xfrm>
                  <a:off x="1867419" y="46443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62" name="Oval 161"/>
                <p:cNvSpPr>
                  <a:spLocks noChangeAspect="1"/>
                </p:cNvSpPr>
                <p:nvPr/>
              </p:nvSpPr>
              <p:spPr bwMode="auto">
                <a:xfrm>
                  <a:off x="195885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5422800" y="4332944"/>
                <a:ext cx="365760" cy="365760"/>
                <a:chOff x="1775979" y="281554"/>
                <a:chExt cx="365760" cy="365760"/>
              </a:xfrm>
            </p:grpSpPr>
            <p:sp>
              <p:nvSpPr>
                <p:cNvPr id="155" name="Oval 154"/>
                <p:cNvSpPr>
                  <a:spLocks noChangeAspect="1"/>
                </p:cNvSpPr>
                <p:nvPr/>
              </p:nvSpPr>
              <p:spPr bwMode="auto">
                <a:xfrm>
                  <a:off x="1867419" y="28155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56" name="Oval 155"/>
                <p:cNvSpPr>
                  <a:spLocks noChangeAspect="1"/>
                </p:cNvSpPr>
                <p:nvPr/>
              </p:nvSpPr>
              <p:spPr bwMode="auto">
                <a:xfrm>
                  <a:off x="177597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57" name="Oval 156"/>
                <p:cNvSpPr>
                  <a:spLocks noChangeAspect="1"/>
                </p:cNvSpPr>
                <p:nvPr/>
              </p:nvSpPr>
              <p:spPr bwMode="auto">
                <a:xfrm>
                  <a:off x="1867419" y="46443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58" name="Oval 157"/>
                <p:cNvSpPr>
                  <a:spLocks noChangeAspect="1"/>
                </p:cNvSpPr>
                <p:nvPr/>
              </p:nvSpPr>
              <p:spPr bwMode="auto">
                <a:xfrm>
                  <a:off x="195885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5157359" y="4639311"/>
                <a:ext cx="365760" cy="365760"/>
                <a:chOff x="1775979" y="281554"/>
                <a:chExt cx="365760" cy="365760"/>
              </a:xfrm>
            </p:grpSpPr>
            <p:sp>
              <p:nvSpPr>
                <p:cNvPr id="151" name="Oval 150"/>
                <p:cNvSpPr>
                  <a:spLocks noChangeAspect="1"/>
                </p:cNvSpPr>
                <p:nvPr/>
              </p:nvSpPr>
              <p:spPr bwMode="auto">
                <a:xfrm>
                  <a:off x="1867419" y="28155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52" name="Oval 151"/>
                <p:cNvSpPr>
                  <a:spLocks noChangeAspect="1"/>
                </p:cNvSpPr>
                <p:nvPr/>
              </p:nvSpPr>
              <p:spPr bwMode="auto">
                <a:xfrm>
                  <a:off x="177597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53" name="Oval 152"/>
                <p:cNvSpPr>
                  <a:spLocks noChangeAspect="1"/>
                </p:cNvSpPr>
                <p:nvPr/>
              </p:nvSpPr>
              <p:spPr bwMode="auto">
                <a:xfrm>
                  <a:off x="1867419" y="46443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54" name="Oval 153"/>
                <p:cNvSpPr>
                  <a:spLocks noChangeAspect="1"/>
                </p:cNvSpPr>
                <p:nvPr/>
              </p:nvSpPr>
              <p:spPr bwMode="auto">
                <a:xfrm>
                  <a:off x="195885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5660023" y="4181297"/>
                <a:ext cx="365760" cy="365760"/>
                <a:chOff x="1775979" y="281554"/>
                <a:chExt cx="365760" cy="365760"/>
              </a:xfrm>
            </p:grpSpPr>
            <p:sp>
              <p:nvSpPr>
                <p:cNvPr id="147" name="Oval 146"/>
                <p:cNvSpPr>
                  <a:spLocks noChangeAspect="1"/>
                </p:cNvSpPr>
                <p:nvPr/>
              </p:nvSpPr>
              <p:spPr bwMode="auto">
                <a:xfrm>
                  <a:off x="1867419" y="28155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48" name="Oval 147"/>
                <p:cNvSpPr>
                  <a:spLocks noChangeAspect="1"/>
                </p:cNvSpPr>
                <p:nvPr/>
              </p:nvSpPr>
              <p:spPr bwMode="auto">
                <a:xfrm>
                  <a:off x="177597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49" name="Oval 148"/>
                <p:cNvSpPr>
                  <a:spLocks noChangeAspect="1"/>
                </p:cNvSpPr>
                <p:nvPr/>
              </p:nvSpPr>
              <p:spPr bwMode="auto">
                <a:xfrm>
                  <a:off x="1867419" y="46443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50" name="Oval 149"/>
                <p:cNvSpPr>
                  <a:spLocks noChangeAspect="1"/>
                </p:cNvSpPr>
                <p:nvPr/>
              </p:nvSpPr>
              <p:spPr bwMode="auto">
                <a:xfrm>
                  <a:off x="195885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5406200" y="4593195"/>
                <a:ext cx="365760" cy="365760"/>
                <a:chOff x="1775979" y="281554"/>
                <a:chExt cx="365760" cy="365760"/>
              </a:xfrm>
            </p:grpSpPr>
            <p:sp>
              <p:nvSpPr>
                <p:cNvPr id="143" name="Oval 142"/>
                <p:cNvSpPr>
                  <a:spLocks noChangeAspect="1"/>
                </p:cNvSpPr>
                <p:nvPr/>
              </p:nvSpPr>
              <p:spPr bwMode="auto">
                <a:xfrm>
                  <a:off x="1867419" y="28155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44" name="Oval 143"/>
                <p:cNvSpPr>
                  <a:spLocks noChangeAspect="1"/>
                </p:cNvSpPr>
                <p:nvPr/>
              </p:nvSpPr>
              <p:spPr bwMode="auto">
                <a:xfrm>
                  <a:off x="177597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45" name="Oval 144"/>
                <p:cNvSpPr>
                  <a:spLocks noChangeAspect="1"/>
                </p:cNvSpPr>
                <p:nvPr/>
              </p:nvSpPr>
              <p:spPr bwMode="auto">
                <a:xfrm>
                  <a:off x="1867419" y="46443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46" name="Oval 145"/>
                <p:cNvSpPr>
                  <a:spLocks noChangeAspect="1"/>
                </p:cNvSpPr>
                <p:nvPr/>
              </p:nvSpPr>
              <p:spPr bwMode="auto">
                <a:xfrm>
                  <a:off x="195885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5627682" y="4520316"/>
                <a:ext cx="365760" cy="365760"/>
                <a:chOff x="1775979" y="281554"/>
                <a:chExt cx="365760" cy="365760"/>
              </a:xfrm>
            </p:grpSpPr>
            <p:sp>
              <p:nvSpPr>
                <p:cNvPr id="139" name="Oval 138"/>
                <p:cNvSpPr>
                  <a:spLocks noChangeAspect="1"/>
                </p:cNvSpPr>
                <p:nvPr/>
              </p:nvSpPr>
              <p:spPr bwMode="auto">
                <a:xfrm>
                  <a:off x="1867419" y="28155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40" name="Oval 139"/>
                <p:cNvSpPr>
                  <a:spLocks noChangeAspect="1"/>
                </p:cNvSpPr>
                <p:nvPr/>
              </p:nvSpPr>
              <p:spPr bwMode="auto">
                <a:xfrm>
                  <a:off x="177597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41" name="Oval 140"/>
                <p:cNvSpPr>
                  <a:spLocks noChangeAspect="1"/>
                </p:cNvSpPr>
                <p:nvPr/>
              </p:nvSpPr>
              <p:spPr bwMode="auto">
                <a:xfrm>
                  <a:off x="1867419" y="46443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42" name="Oval 141"/>
                <p:cNvSpPr>
                  <a:spLocks noChangeAspect="1"/>
                </p:cNvSpPr>
                <p:nvPr/>
              </p:nvSpPr>
              <p:spPr bwMode="auto">
                <a:xfrm>
                  <a:off x="195885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5491181" y="4879415"/>
                <a:ext cx="365760" cy="365760"/>
                <a:chOff x="1775979" y="281554"/>
                <a:chExt cx="365760" cy="365760"/>
              </a:xfrm>
            </p:grpSpPr>
            <p:sp>
              <p:nvSpPr>
                <p:cNvPr id="135" name="Oval 134"/>
                <p:cNvSpPr>
                  <a:spLocks noChangeAspect="1"/>
                </p:cNvSpPr>
                <p:nvPr/>
              </p:nvSpPr>
              <p:spPr bwMode="auto">
                <a:xfrm>
                  <a:off x="1867419" y="28155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36" name="Oval 135"/>
                <p:cNvSpPr>
                  <a:spLocks noChangeAspect="1"/>
                </p:cNvSpPr>
                <p:nvPr/>
              </p:nvSpPr>
              <p:spPr bwMode="auto">
                <a:xfrm>
                  <a:off x="177597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37" name="Oval 136"/>
                <p:cNvSpPr>
                  <a:spLocks noChangeAspect="1"/>
                </p:cNvSpPr>
                <p:nvPr/>
              </p:nvSpPr>
              <p:spPr bwMode="auto">
                <a:xfrm>
                  <a:off x="1867419" y="46443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38" name="Oval 137"/>
                <p:cNvSpPr>
                  <a:spLocks noChangeAspect="1"/>
                </p:cNvSpPr>
                <p:nvPr/>
              </p:nvSpPr>
              <p:spPr bwMode="auto">
                <a:xfrm>
                  <a:off x="195885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5877228" y="4535516"/>
                <a:ext cx="365760" cy="365760"/>
                <a:chOff x="1775979" y="281554"/>
                <a:chExt cx="365760" cy="365760"/>
              </a:xfrm>
            </p:grpSpPr>
            <p:sp>
              <p:nvSpPr>
                <p:cNvPr id="131" name="Oval 130"/>
                <p:cNvSpPr>
                  <a:spLocks noChangeAspect="1"/>
                </p:cNvSpPr>
                <p:nvPr/>
              </p:nvSpPr>
              <p:spPr bwMode="auto">
                <a:xfrm>
                  <a:off x="1867419" y="28155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32" name="Oval 131"/>
                <p:cNvSpPr>
                  <a:spLocks noChangeAspect="1"/>
                </p:cNvSpPr>
                <p:nvPr/>
              </p:nvSpPr>
              <p:spPr bwMode="auto">
                <a:xfrm>
                  <a:off x="177597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33" name="Oval 132"/>
                <p:cNvSpPr>
                  <a:spLocks noChangeAspect="1"/>
                </p:cNvSpPr>
                <p:nvPr/>
              </p:nvSpPr>
              <p:spPr bwMode="auto">
                <a:xfrm>
                  <a:off x="1867419" y="46443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34" name="Oval 133"/>
                <p:cNvSpPr>
                  <a:spLocks noChangeAspect="1"/>
                </p:cNvSpPr>
                <p:nvPr/>
              </p:nvSpPr>
              <p:spPr bwMode="auto">
                <a:xfrm>
                  <a:off x="195885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>
                <a:off x="5255829" y="4849464"/>
                <a:ext cx="365760" cy="365760"/>
                <a:chOff x="1775979" y="281554"/>
                <a:chExt cx="365760" cy="365760"/>
              </a:xfrm>
            </p:grpSpPr>
            <p:sp>
              <p:nvSpPr>
                <p:cNvPr id="127" name="Oval 126"/>
                <p:cNvSpPr>
                  <a:spLocks noChangeAspect="1"/>
                </p:cNvSpPr>
                <p:nvPr/>
              </p:nvSpPr>
              <p:spPr bwMode="auto">
                <a:xfrm>
                  <a:off x="1867419" y="28155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28" name="Oval 127"/>
                <p:cNvSpPr>
                  <a:spLocks noChangeAspect="1"/>
                </p:cNvSpPr>
                <p:nvPr/>
              </p:nvSpPr>
              <p:spPr bwMode="auto">
                <a:xfrm>
                  <a:off x="177597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29" name="Oval 128"/>
                <p:cNvSpPr>
                  <a:spLocks noChangeAspect="1"/>
                </p:cNvSpPr>
                <p:nvPr/>
              </p:nvSpPr>
              <p:spPr bwMode="auto">
                <a:xfrm>
                  <a:off x="1867419" y="46443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30" name="Oval 129"/>
                <p:cNvSpPr>
                  <a:spLocks noChangeAspect="1"/>
                </p:cNvSpPr>
                <p:nvPr/>
              </p:nvSpPr>
              <p:spPr bwMode="auto">
                <a:xfrm>
                  <a:off x="195885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5849880" y="4267796"/>
                <a:ext cx="365760" cy="365760"/>
                <a:chOff x="1775979" y="281554"/>
                <a:chExt cx="365760" cy="365760"/>
              </a:xfrm>
            </p:grpSpPr>
            <p:sp>
              <p:nvSpPr>
                <p:cNvPr id="123" name="Oval 122"/>
                <p:cNvSpPr>
                  <a:spLocks noChangeAspect="1"/>
                </p:cNvSpPr>
                <p:nvPr/>
              </p:nvSpPr>
              <p:spPr bwMode="auto">
                <a:xfrm>
                  <a:off x="1867419" y="28155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24" name="Oval 123"/>
                <p:cNvSpPr>
                  <a:spLocks noChangeAspect="1"/>
                </p:cNvSpPr>
                <p:nvPr/>
              </p:nvSpPr>
              <p:spPr bwMode="auto">
                <a:xfrm>
                  <a:off x="177597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25" name="Oval 124"/>
                <p:cNvSpPr>
                  <a:spLocks noChangeAspect="1"/>
                </p:cNvSpPr>
                <p:nvPr/>
              </p:nvSpPr>
              <p:spPr bwMode="auto">
                <a:xfrm>
                  <a:off x="1867419" y="46443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26" name="Oval 125"/>
                <p:cNvSpPr>
                  <a:spLocks noChangeAspect="1"/>
                </p:cNvSpPr>
                <p:nvPr/>
              </p:nvSpPr>
              <p:spPr bwMode="auto">
                <a:xfrm>
                  <a:off x="195885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5599243" y="4052674"/>
                <a:ext cx="365760" cy="365760"/>
                <a:chOff x="1775979" y="281554"/>
                <a:chExt cx="365760" cy="365760"/>
              </a:xfrm>
            </p:grpSpPr>
            <p:sp>
              <p:nvSpPr>
                <p:cNvPr id="119" name="Oval 118"/>
                <p:cNvSpPr>
                  <a:spLocks noChangeAspect="1"/>
                </p:cNvSpPr>
                <p:nvPr/>
              </p:nvSpPr>
              <p:spPr bwMode="auto">
                <a:xfrm>
                  <a:off x="1867419" y="28155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20" name="Oval 119"/>
                <p:cNvSpPr>
                  <a:spLocks noChangeAspect="1"/>
                </p:cNvSpPr>
                <p:nvPr/>
              </p:nvSpPr>
              <p:spPr bwMode="auto">
                <a:xfrm>
                  <a:off x="177597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21" name="Oval 120"/>
                <p:cNvSpPr>
                  <a:spLocks noChangeAspect="1"/>
                </p:cNvSpPr>
                <p:nvPr/>
              </p:nvSpPr>
              <p:spPr bwMode="auto">
                <a:xfrm>
                  <a:off x="1867419" y="46443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22" name="Oval 121"/>
                <p:cNvSpPr>
                  <a:spLocks noChangeAspect="1"/>
                </p:cNvSpPr>
                <p:nvPr/>
              </p:nvSpPr>
              <p:spPr bwMode="auto">
                <a:xfrm>
                  <a:off x="195885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5725558" y="4796637"/>
                <a:ext cx="365760" cy="365760"/>
                <a:chOff x="1775979" y="281554"/>
                <a:chExt cx="365760" cy="365760"/>
              </a:xfrm>
            </p:grpSpPr>
            <p:sp>
              <p:nvSpPr>
                <p:cNvPr id="115" name="Oval 114"/>
                <p:cNvSpPr>
                  <a:spLocks noChangeAspect="1"/>
                </p:cNvSpPr>
                <p:nvPr/>
              </p:nvSpPr>
              <p:spPr bwMode="auto">
                <a:xfrm>
                  <a:off x="1867419" y="28155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16" name="Oval 115"/>
                <p:cNvSpPr>
                  <a:spLocks noChangeAspect="1"/>
                </p:cNvSpPr>
                <p:nvPr/>
              </p:nvSpPr>
              <p:spPr bwMode="auto">
                <a:xfrm>
                  <a:off x="177597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17" name="Oval 116"/>
                <p:cNvSpPr>
                  <a:spLocks noChangeAspect="1"/>
                </p:cNvSpPr>
                <p:nvPr/>
              </p:nvSpPr>
              <p:spPr bwMode="auto">
                <a:xfrm>
                  <a:off x="1867419" y="46443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18" name="Oval 117"/>
                <p:cNvSpPr>
                  <a:spLocks noChangeAspect="1"/>
                </p:cNvSpPr>
                <p:nvPr/>
              </p:nvSpPr>
              <p:spPr bwMode="auto">
                <a:xfrm>
                  <a:off x="195885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</p:grpSp>
        <p:sp>
          <p:nvSpPr>
            <p:cNvPr id="176" name="TextBox 175"/>
            <p:cNvSpPr txBox="1"/>
            <p:nvPr/>
          </p:nvSpPr>
          <p:spPr>
            <a:xfrm>
              <a:off x="6128258" y="4367083"/>
              <a:ext cx="9543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</a:rPr>
                <a:t>Alpha</a:t>
              </a:r>
            </a:p>
            <a:p>
              <a:r>
                <a:rPr lang="en-US" sz="1800" dirty="0">
                  <a:solidFill>
                    <a:schemeClr val="bg1"/>
                  </a:solidFill>
                </a:rPr>
                <a:t>Particle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973860" y="1850933"/>
              <a:ext cx="10438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</a:rPr>
                <a:t>Photon</a:t>
              </a:r>
            </a:p>
            <a:p>
              <a:r>
                <a:rPr lang="en-US" sz="1800" dirty="0">
                  <a:solidFill>
                    <a:schemeClr val="bg1"/>
                  </a:solidFill>
                </a:rPr>
                <a:t>(energy)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839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74320" y="4320190"/>
            <a:ext cx="507980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rgbClr val="BB0000"/>
                </a:solidFill>
                <a:cs typeface="Arial" panose="020B0604020202020204" pitchFamily="34" charset="0"/>
              </a:rPr>
              <a:t>Uranium-238:                                     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(92 protons + 146 neutrons = 238)</a:t>
            </a:r>
          </a:p>
          <a:p>
            <a:pPr algn="l">
              <a:defRPr/>
            </a:pP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Decays to </a:t>
            </a:r>
            <a:r>
              <a:rPr lang="en-US" sz="2400" dirty="0">
                <a:solidFill>
                  <a:srgbClr val="BB0000"/>
                </a:solidFill>
                <a:cs typeface="Arial" panose="020B0604020202020204" pitchFamily="34" charset="0"/>
              </a:rPr>
              <a:t>Lead-206</a:t>
            </a:r>
          </a:p>
          <a:p>
            <a:pPr algn="l">
              <a:defRPr/>
            </a:pPr>
            <a:r>
              <a:rPr lang="en-US" sz="2400" dirty="0">
                <a:solidFill>
                  <a:srgbClr val="BB000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(82 protons + 124 neutrons = 206)</a:t>
            </a:r>
          </a:p>
          <a:p>
            <a:pPr algn="l">
              <a:defRPr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 Half-life = </a:t>
            </a:r>
            <a:r>
              <a:rPr 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4.47 billion years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" y="182880"/>
            <a:ext cx="4782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Examples of unstable nuclei: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74320" y="1358983"/>
            <a:ext cx="507980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rgbClr val="BB0000"/>
                </a:solidFill>
                <a:cs typeface="Arial" panose="020B0604020202020204" pitchFamily="34" charset="0"/>
              </a:rPr>
              <a:t>Uranium-235:                                     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(92 protons + 143 neutrons = 235)</a:t>
            </a:r>
          </a:p>
          <a:p>
            <a:pPr algn="l">
              <a:defRPr/>
            </a:pP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Decays to </a:t>
            </a:r>
            <a:r>
              <a:rPr lang="en-US" sz="2400" dirty="0">
                <a:solidFill>
                  <a:srgbClr val="BB0000"/>
                </a:solidFill>
                <a:cs typeface="Arial" panose="020B0604020202020204" pitchFamily="34" charset="0"/>
              </a:rPr>
              <a:t>Lead-207</a:t>
            </a:r>
          </a:p>
          <a:p>
            <a:pPr algn="l">
              <a:defRPr/>
            </a:pPr>
            <a:r>
              <a:rPr lang="en-US" sz="2400" dirty="0">
                <a:solidFill>
                  <a:srgbClr val="BB000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(82 protons + 125 neutrons = 207)</a:t>
            </a:r>
          </a:p>
          <a:p>
            <a:pPr algn="l">
              <a:defRPr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 Half-life = </a:t>
            </a: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704 million years</a:t>
            </a:r>
          </a:p>
        </p:txBody>
      </p:sp>
      <p:pic>
        <p:nvPicPr>
          <p:cNvPr id="7" name="Picture 6" descr="Uranium_Wikimed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204" y="1370145"/>
            <a:ext cx="2857500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95585" y="3639792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Wikimedia Commons</a:t>
            </a:r>
          </a:p>
        </p:txBody>
      </p:sp>
      <p:pic>
        <p:nvPicPr>
          <p:cNvPr id="3" name="Picture 2" descr="uranium23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954" y="4331352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7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182880"/>
            <a:ext cx="8766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The radioactive decay of unstable nuclei is a </a:t>
            </a:r>
            <a:r>
              <a:rPr lang="en-US" sz="2800" dirty="0">
                <a:solidFill>
                  <a:schemeClr val="accent1"/>
                </a:solidFill>
              </a:rPr>
              <a:t>random process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1163713" y="2328462"/>
            <a:ext cx="1783933" cy="2195062"/>
            <a:chOff x="1163713" y="1616703"/>
            <a:chExt cx="1783933" cy="2195062"/>
          </a:xfrm>
        </p:grpSpPr>
        <p:sp>
          <p:nvSpPr>
            <p:cNvPr id="6" name="TextBox 5"/>
            <p:cNvSpPr txBox="1"/>
            <p:nvPr/>
          </p:nvSpPr>
          <p:spPr>
            <a:xfrm>
              <a:off x="1321738" y="3442433"/>
              <a:ext cx="14678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aseline="30000" dirty="0">
                  <a:solidFill>
                    <a:schemeClr val="bg1"/>
                  </a:solidFill>
                </a:rPr>
                <a:t>235</a:t>
              </a:r>
              <a:r>
                <a:rPr lang="en-US" sz="1800" dirty="0">
                  <a:solidFill>
                    <a:schemeClr val="bg1"/>
                  </a:solidFill>
                </a:rPr>
                <a:t>U nucleus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163713" y="1616703"/>
              <a:ext cx="1783933" cy="1797885"/>
              <a:chOff x="5059741" y="4052674"/>
              <a:chExt cx="1183247" cy="1192501"/>
            </a:xfrm>
          </p:grpSpPr>
          <p:sp>
            <p:nvSpPr>
              <p:cNvPr id="11" name="Oval 10"/>
              <p:cNvSpPr>
                <a:spLocks noChangeAspect="1"/>
              </p:cNvSpPr>
              <p:nvPr/>
            </p:nvSpPr>
            <p:spPr bwMode="auto">
              <a:xfrm>
                <a:off x="5614930" y="4853057"/>
                <a:ext cx="182880" cy="182880"/>
              </a:xfrm>
              <a:prstGeom prst="ellipse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 bwMode="auto">
              <a:xfrm>
                <a:off x="5704176" y="5035937"/>
                <a:ext cx="182880" cy="182880"/>
              </a:xfrm>
              <a:prstGeom prst="ellipse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 bwMode="auto">
              <a:xfrm>
                <a:off x="5327872" y="4523960"/>
                <a:ext cx="182880" cy="182880"/>
              </a:xfrm>
              <a:prstGeom prst="ellipse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 bwMode="auto">
              <a:xfrm>
                <a:off x="5816998" y="4475877"/>
                <a:ext cx="182880" cy="182880"/>
              </a:xfrm>
              <a:prstGeom prst="ellipse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5385012" y="4075134"/>
                <a:ext cx="365760" cy="365760"/>
                <a:chOff x="1775979" y="281554"/>
                <a:chExt cx="365760" cy="365760"/>
              </a:xfrm>
            </p:grpSpPr>
            <p:sp>
              <p:nvSpPr>
                <p:cNvPr id="81" name="Oval 80"/>
                <p:cNvSpPr>
                  <a:spLocks noChangeAspect="1"/>
                </p:cNvSpPr>
                <p:nvPr/>
              </p:nvSpPr>
              <p:spPr bwMode="auto">
                <a:xfrm>
                  <a:off x="1867419" y="28155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82" name="Oval 81"/>
                <p:cNvSpPr>
                  <a:spLocks noChangeAspect="1"/>
                </p:cNvSpPr>
                <p:nvPr/>
              </p:nvSpPr>
              <p:spPr bwMode="auto">
                <a:xfrm>
                  <a:off x="177597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83" name="Oval 82"/>
                <p:cNvSpPr>
                  <a:spLocks noChangeAspect="1"/>
                </p:cNvSpPr>
                <p:nvPr/>
              </p:nvSpPr>
              <p:spPr bwMode="auto">
                <a:xfrm>
                  <a:off x="1867419" y="46443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84" name="Oval 83"/>
                <p:cNvSpPr>
                  <a:spLocks noChangeAspect="1"/>
                </p:cNvSpPr>
                <p:nvPr/>
              </p:nvSpPr>
              <p:spPr bwMode="auto">
                <a:xfrm>
                  <a:off x="195885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5177202" y="4195784"/>
                <a:ext cx="365760" cy="365760"/>
                <a:chOff x="1775979" y="281554"/>
                <a:chExt cx="365760" cy="365760"/>
              </a:xfrm>
            </p:grpSpPr>
            <p:sp>
              <p:nvSpPr>
                <p:cNvPr id="77" name="Oval 76"/>
                <p:cNvSpPr>
                  <a:spLocks noChangeAspect="1"/>
                </p:cNvSpPr>
                <p:nvPr/>
              </p:nvSpPr>
              <p:spPr bwMode="auto">
                <a:xfrm>
                  <a:off x="1867419" y="28155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78" name="Oval 77"/>
                <p:cNvSpPr>
                  <a:spLocks noChangeAspect="1"/>
                </p:cNvSpPr>
                <p:nvPr/>
              </p:nvSpPr>
              <p:spPr bwMode="auto">
                <a:xfrm>
                  <a:off x="177597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79" name="Oval 78"/>
                <p:cNvSpPr>
                  <a:spLocks noChangeAspect="1"/>
                </p:cNvSpPr>
                <p:nvPr/>
              </p:nvSpPr>
              <p:spPr bwMode="auto">
                <a:xfrm>
                  <a:off x="1867419" y="46443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80" name="Oval 79"/>
                <p:cNvSpPr>
                  <a:spLocks noChangeAspect="1"/>
                </p:cNvSpPr>
                <p:nvPr/>
              </p:nvSpPr>
              <p:spPr bwMode="auto">
                <a:xfrm>
                  <a:off x="195885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5059741" y="4430409"/>
                <a:ext cx="365760" cy="365760"/>
                <a:chOff x="1775979" y="281554"/>
                <a:chExt cx="365760" cy="365760"/>
              </a:xfrm>
            </p:grpSpPr>
            <p:sp>
              <p:nvSpPr>
                <p:cNvPr id="73" name="Oval 72"/>
                <p:cNvSpPr>
                  <a:spLocks noChangeAspect="1"/>
                </p:cNvSpPr>
                <p:nvPr/>
              </p:nvSpPr>
              <p:spPr bwMode="auto">
                <a:xfrm>
                  <a:off x="1867419" y="28155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74" name="Oval 73"/>
                <p:cNvSpPr>
                  <a:spLocks noChangeAspect="1"/>
                </p:cNvSpPr>
                <p:nvPr/>
              </p:nvSpPr>
              <p:spPr bwMode="auto">
                <a:xfrm>
                  <a:off x="177597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75" name="Oval 74"/>
                <p:cNvSpPr>
                  <a:spLocks noChangeAspect="1"/>
                </p:cNvSpPr>
                <p:nvPr/>
              </p:nvSpPr>
              <p:spPr bwMode="auto">
                <a:xfrm>
                  <a:off x="1867419" y="46443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76" name="Oval 75"/>
                <p:cNvSpPr>
                  <a:spLocks noChangeAspect="1"/>
                </p:cNvSpPr>
                <p:nvPr/>
              </p:nvSpPr>
              <p:spPr bwMode="auto">
                <a:xfrm>
                  <a:off x="195885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5422800" y="4332944"/>
                <a:ext cx="365760" cy="365760"/>
                <a:chOff x="1775979" y="281554"/>
                <a:chExt cx="365760" cy="365760"/>
              </a:xfrm>
            </p:grpSpPr>
            <p:sp>
              <p:nvSpPr>
                <p:cNvPr id="69" name="Oval 68"/>
                <p:cNvSpPr>
                  <a:spLocks noChangeAspect="1"/>
                </p:cNvSpPr>
                <p:nvPr/>
              </p:nvSpPr>
              <p:spPr bwMode="auto">
                <a:xfrm>
                  <a:off x="1867419" y="28155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70" name="Oval 69"/>
                <p:cNvSpPr>
                  <a:spLocks noChangeAspect="1"/>
                </p:cNvSpPr>
                <p:nvPr/>
              </p:nvSpPr>
              <p:spPr bwMode="auto">
                <a:xfrm>
                  <a:off x="177597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71" name="Oval 70"/>
                <p:cNvSpPr>
                  <a:spLocks noChangeAspect="1"/>
                </p:cNvSpPr>
                <p:nvPr/>
              </p:nvSpPr>
              <p:spPr bwMode="auto">
                <a:xfrm>
                  <a:off x="1867419" y="46443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72" name="Oval 71"/>
                <p:cNvSpPr>
                  <a:spLocks noChangeAspect="1"/>
                </p:cNvSpPr>
                <p:nvPr/>
              </p:nvSpPr>
              <p:spPr bwMode="auto">
                <a:xfrm>
                  <a:off x="195885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5157359" y="4639311"/>
                <a:ext cx="365760" cy="365760"/>
                <a:chOff x="1775979" y="281554"/>
                <a:chExt cx="365760" cy="365760"/>
              </a:xfrm>
            </p:grpSpPr>
            <p:sp>
              <p:nvSpPr>
                <p:cNvPr id="65" name="Oval 64"/>
                <p:cNvSpPr>
                  <a:spLocks noChangeAspect="1"/>
                </p:cNvSpPr>
                <p:nvPr/>
              </p:nvSpPr>
              <p:spPr bwMode="auto">
                <a:xfrm>
                  <a:off x="1867419" y="28155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66" name="Oval 65"/>
                <p:cNvSpPr>
                  <a:spLocks noChangeAspect="1"/>
                </p:cNvSpPr>
                <p:nvPr/>
              </p:nvSpPr>
              <p:spPr bwMode="auto">
                <a:xfrm>
                  <a:off x="177597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67" name="Oval 66"/>
                <p:cNvSpPr>
                  <a:spLocks noChangeAspect="1"/>
                </p:cNvSpPr>
                <p:nvPr/>
              </p:nvSpPr>
              <p:spPr bwMode="auto">
                <a:xfrm>
                  <a:off x="1867419" y="46443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68" name="Oval 67"/>
                <p:cNvSpPr>
                  <a:spLocks noChangeAspect="1"/>
                </p:cNvSpPr>
                <p:nvPr/>
              </p:nvSpPr>
              <p:spPr bwMode="auto">
                <a:xfrm>
                  <a:off x="195885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5660023" y="4181297"/>
                <a:ext cx="365760" cy="365760"/>
                <a:chOff x="1775979" y="281554"/>
                <a:chExt cx="365760" cy="365760"/>
              </a:xfrm>
            </p:grpSpPr>
            <p:sp>
              <p:nvSpPr>
                <p:cNvPr id="61" name="Oval 60"/>
                <p:cNvSpPr>
                  <a:spLocks noChangeAspect="1"/>
                </p:cNvSpPr>
                <p:nvPr/>
              </p:nvSpPr>
              <p:spPr bwMode="auto">
                <a:xfrm>
                  <a:off x="1867419" y="28155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62" name="Oval 61"/>
                <p:cNvSpPr>
                  <a:spLocks noChangeAspect="1"/>
                </p:cNvSpPr>
                <p:nvPr/>
              </p:nvSpPr>
              <p:spPr bwMode="auto">
                <a:xfrm>
                  <a:off x="177597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63" name="Oval 62"/>
                <p:cNvSpPr>
                  <a:spLocks noChangeAspect="1"/>
                </p:cNvSpPr>
                <p:nvPr/>
              </p:nvSpPr>
              <p:spPr bwMode="auto">
                <a:xfrm>
                  <a:off x="1867419" y="46443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64" name="Oval 63"/>
                <p:cNvSpPr>
                  <a:spLocks noChangeAspect="1"/>
                </p:cNvSpPr>
                <p:nvPr/>
              </p:nvSpPr>
              <p:spPr bwMode="auto">
                <a:xfrm>
                  <a:off x="195885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5406200" y="4593195"/>
                <a:ext cx="365760" cy="365760"/>
                <a:chOff x="1775979" y="281554"/>
                <a:chExt cx="365760" cy="365760"/>
              </a:xfrm>
            </p:grpSpPr>
            <p:sp>
              <p:nvSpPr>
                <p:cNvPr id="57" name="Oval 56"/>
                <p:cNvSpPr>
                  <a:spLocks noChangeAspect="1"/>
                </p:cNvSpPr>
                <p:nvPr/>
              </p:nvSpPr>
              <p:spPr bwMode="auto">
                <a:xfrm>
                  <a:off x="1867419" y="28155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58" name="Oval 57"/>
                <p:cNvSpPr>
                  <a:spLocks noChangeAspect="1"/>
                </p:cNvSpPr>
                <p:nvPr/>
              </p:nvSpPr>
              <p:spPr bwMode="auto">
                <a:xfrm>
                  <a:off x="177597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59" name="Oval 58"/>
                <p:cNvSpPr>
                  <a:spLocks noChangeAspect="1"/>
                </p:cNvSpPr>
                <p:nvPr/>
              </p:nvSpPr>
              <p:spPr bwMode="auto">
                <a:xfrm>
                  <a:off x="1867419" y="46443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60" name="Oval 59"/>
                <p:cNvSpPr>
                  <a:spLocks noChangeAspect="1"/>
                </p:cNvSpPr>
                <p:nvPr/>
              </p:nvSpPr>
              <p:spPr bwMode="auto">
                <a:xfrm>
                  <a:off x="195885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5627682" y="4520316"/>
                <a:ext cx="365760" cy="365760"/>
                <a:chOff x="1775979" y="281554"/>
                <a:chExt cx="365760" cy="365760"/>
              </a:xfrm>
            </p:grpSpPr>
            <p:sp>
              <p:nvSpPr>
                <p:cNvPr id="53" name="Oval 52"/>
                <p:cNvSpPr>
                  <a:spLocks noChangeAspect="1"/>
                </p:cNvSpPr>
                <p:nvPr/>
              </p:nvSpPr>
              <p:spPr bwMode="auto">
                <a:xfrm>
                  <a:off x="1867419" y="28155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54" name="Oval 53"/>
                <p:cNvSpPr>
                  <a:spLocks noChangeAspect="1"/>
                </p:cNvSpPr>
                <p:nvPr/>
              </p:nvSpPr>
              <p:spPr bwMode="auto">
                <a:xfrm>
                  <a:off x="177597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55" name="Oval 54"/>
                <p:cNvSpPr>
                  <a:spLocks noChangeAspect="1"/>
                </p:cNvSpPr>
                <p:nvPr/>
              </p:nvSpPr>
              <p:spPr bwMode="auto">
                <a:xfrm>
                  <a:off x="1867419" y="46443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56" name="Oval 55"/>
                <p:cNvSpPr>
                  <a:spLocks noChangeAspect="1"/>
                </p:cNvSpPr>
                <p:nvPr/>
              </p:nvSpPr>
              <p:spPr bwMode="auto">
                <a:xfrm>
                  <a:off x="195885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5491181" y="4879415"/>
                <a:ext cx="365760" cy="365760"/>
                <a:chOff x="1775979" y="281554"/>
                <a:chExt cx="365760" cy="365760"/>
              </a:xfrm>
            </p:grpSpPr>
            <p:sp>
              <p:nvSpPr>
                <p:cNvPr id="49" name="Oval 48"/>
                <p:cNvSpPr>
                  <a:spLocks noChangeAspect="1"/>
                </p:cNvSpPr>
                <p:nvPr/>
              </p:nvSpPr>
              <p:spPr bwMode="auto">
                <a:xfrm>
                  <a:off x="1867419" y="28155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50" name="Oval 49"/>
                <p:cNvSpPr>
                  <a:spLocks noChangeAspect="1"/>
                </p:cNvSpPr>
                <p:nvPr/>
              </p:nvSpPr>
              <p:spPr bwMode="auto">
                <a:xfrm>
                  <a:off x="177597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51" name="Oval 50"/>
                <p:cNvSpPr>
                  <a:spLocks noChangeAspect="1"/>
                </p:cNvSpPr>
                <p:nvPr/>
              </p:nvSpPr>
              <p:spPr bwMode="auto">
                <a:xfrm>
                  <a:off x="1867419" y="46443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52" name="Oval 51"/>
                <p:cNvSpPr>
                  <a:spLocks noChangeAspect="1"/>
                </p:cNvSpPr>
                <p:nvPr/>
              </p:nvSpPr>
              <p:spPr bwMode="auto">
                <a:xfrm>
                  <a:off x="195885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5877228" y="4535516"/>
                <a:ext cx="365760" cy="365760"/>
                <a:chOff x="1775979" y="281554"/>
                <a:chExt cx="365760" cy="365760"/>
              </a:xfrm>
            </p:grpSpPr>
            <p:sp>
              <p:nvSpPr>
                <p:cNvPr id="45" name="Oval 44"/>
                <p:cNvSpPr>
                  <a:spLocks noChangeAspect="1"/>
                </p:cNvSpPr>
                <p:nvPr/>
              </p:nvSpPr>
              <p:spPr bwMode="auto">
                <a:xfrm>
                  <a:off x="1867419" y="28155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46" name="Oval 45"/>
                <p:cNvSpPr>
                  <a:spLocks noChangeAspect="1"/>
                </p:cNvSpPr>
                <p:nvPr/>
              </p:nvSpPr>
              <p:spPr bwMode="auto">
                <a:xfrm>
                  <a:off x="177597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47" name="Oval 46"/>
                <p:cNvSpPr>
                  <a:spLocks noChangeAspect="1"/>
                </p:cNvSpPr>
                <p:nvPr/>
              </p:nvSpPr>
              <p:spPr bwMode="auto">
                <a:xfrm>
                  <a:off x="1867419" y="46443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48" name="Oval 47"/>
                <p:cNvSpPr>
                  <a:spLocks noChangeAspect="1"/>
                </p:cNvSpPr>
                <p:nvPr/>
              </p:nvSpPr>
              <p:spPr bwMode="auto">
                <a:xfrm>
                  <a:off x="195885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5255829" y="4849464"/>
                <a:ext cx="365760" cy="365760"/>
                <a:chOff x="1775979" y="281554"/>
                <a:chExt cx="365760" cy="365760"/>
              </a:xfrm>
            </p:grpSpPr>
            <p:sp>
              <p:nvSpPr>
                <p:cNvPr id="41" name="Oval 40"/>
                <p:cNvSpPr>
                  <a:spLocks noChangeAspect="1"/>
                </p:cNvSpPr>
                <p:nvPr/>
              </p:nvSpPr>
              <p:spPr bwMode="auto">
                <a:xfrm>
                  <a:off x="1867419" y="28155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42" name="Oval 41"/>
                <p:cNvSpPr>
                  <a:spLocks noChangeAspect="1"/>
                </p:cNvSpPr>
                <p:nvPr/>
              </p:nvSpPr>
              <p:spPr bwMode="auto">
                <a:xfrm>
                  <a:off x="177597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43" name="Oval 42"/>
                <p:cNvSpPr>
                  <a:spLocks noChangeAspect="1"/>
                </p:cNvSpPr>
                <p:nvPr/>
              </p:nvSpPr>
              <p:spPr bwMode="auto">
                <a:xfrm>
                  <a:off x="1867419" y="46443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44" name="Oval 43"/>
                <p:cNvSpPr>
                  <a:spLocks noChangeAspect="1"/>
                </p:cNvSpPr>
                <p:nvPr/>
              </p:nvSpPr>
              <p:spPr bwMode="auto">
                <a:xfrm>
                  <a:off x="195885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5849880" y="4267796"/>
                <a:ext cx="365760" cy="365760"/>
                <a:chOff x="1775979" y="281554"/>
                <a:chExt cx="365760" cy="365760"/>
              </a:xfrm>
            </p:grpSpPr>
            <p:sp>
              <p:nvSpPr>
                <p:cNvPr id="37" name="Oval 36"/>
                <p:cNvSpPr>
                  <a:spLocks noChangeAspect="1"/>
                </p:cNvSpPr>
                <p:nvPr/>
              </p:nvSpPr>
              <p:spPr bwMode="auto">
                <a:xfrm>
                  <a:off x="1867419" y="28155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38" name="Oval 37"/>
                <p:cNvSpPr>
                  <a:spLocks noChangeAspect="1"/>
                </p:cNvSpPr>
                <p:nvPr/>
              </p:nvSpPr>
              <p:spPr bwMode="auto">
                <a:xfrm>
                  <a:off x="177597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39" name="Oval 38"/>
                <p:cNvSpPr>
                  <a:spLocks noChangeAspect="1"/>
                </p:cNvSpPr>
                <p:nvPr/>
              </p:nvSpPr>
              <p:spPr bwMode="auto">
                <a:xfrm>
                  <a:off x="1867419" y="46443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40" name="Oval 39"/>
                <p:cNvSpPr>
                  <a:spLocks noChangeAspect="1"/>
                </p:cNvSpPr>
                <p:nvPr/>
              </p:nvSpPr>
              <p:spPr bwMode="auto">
                <a:xfrm>
                  <a:off x="195885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5599243" y="4052674"/>
                <a:ext cx="365760" cy="365760"/>
                <a:chOff x="1775979" y="281554"/>
                <a:chExt cx="365760" cy="365760"/>
              </a:xfrm>
            </p:grpSpPr>
            <p:sp>
              <p:nvSpPr>
                <p:cNvPr id="33" name="Oval 32"/>
                <p:cNvSpPr>
                  <a:spLocks noChangeAspect="1"/>
                </p:cNvSpPr>
                <p:nvPr/>
              </p:nvSpPr>
              <p:spPr bwMode="auto">
                <a:xfrm>
                  <a:off x="1867419" y="28155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34" name="Oval 33"/>
                <p:cNvSpPr>
                  <a:spLocks noChangeAspect="1"/>
                </p:cNvSpPr>
                <p:nvPr/>
              </p:nvSpPr>
              <p:spPr bwMode="auto">
                <a:xfrm>
                  <a:off x="177597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35" name="Oval 34"/>
                <p:cNvSpPr>
                  <a:spLocks noChangeAspect="1"/>
                </p:cNvSpPr>
                <p:nvPr/>
              </p:nvSpPr>
              <p:spPr bwMode="auto">
                <a:xfrm>
                  <a:off x="1867419" y="46443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36" name="Oval 35"/>
                <p:cNvSpPr>
                  <a:spLocks noChangeAspect="1"/>
                </p:cNvSpPr>
                <p:nvPr/>
              </p:nvSpPr>
              <p:spPr bwMode="auto">
                <a:xfrm>
                  <a:off x="195885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5725558" y="4796637"/>
                <a:ext cx="365760" cy="365760"/>
                <a:chOff x="1775979" y="281554"/>
                <a:chExt cx="365760" cy="365760"/>
              </a:xfrm>
            </p:grpSpPr>
            <p:sp>
              <p:nvSpPr>
                <p:cNvPr id="29" name="Oval 28"/>
                <p:cNvSpPr>
                  <a:spLocks noChangeAspect="1"/>
                </p:cNvSpPr>
                <p:nvPr/>
              </p:nvSpPr>
              <p:spPr bwMode="auto">
                <a:xfrm>
                  <a:off x="1867419" y="28155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30" name="Oval 29"/>
                <p:cNvSpPr>
                  <a:spLocks noChangeAspect="1"/>
                </p:cNvSpPr>
                <p:nvPr/>
              </p:nvSpPr>
              <p:spPr bwMode="auto">
                <a:xfrm>
                  <a:off x="177597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31" name="Oval 30"/>
                <p:cNvSpPr>
                  <a:spLocks noChangeAspect="1"/>
                </p:cNvSpPr>
                <p:nvPr/>
              </p:nvSpPr>
              <p:spPr bwMode="auto">
                <a:xfrm>
                  <a:off x="1867419" y="464434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32" name="Oval 31"/>
                <p:cNvSpPr>
                  <a:spLocks noChangeAspect="1"/>
                </p:cNvSpPr>
                <p:nvPr/>
              </p:nvSpPr>
              <p:spPr bwMode="auto">
                <a:xfrm>
                  <a:off x="1958859" y="372994"/>
                  <a:ext cx="182880" cy="18288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</p:grpSp>
      </p:grpSp>
      <p:sp>
        <p:nvSpPr>
          <p:cNvPr id="90" name="Text Box 3"/>
          <p:cNvSpPr txBox="1">
            <a:spLocks noChangeArrowheads="1"/>
          </p:cNvSpPr>
          <p:nvPr/>
        </p:nvSpPr>
        <p:spPr bwMode="auto">
          <a:xfrm>
            <a:off x="3359290" y="2733496"/>
            <a:ext cx="519584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We cannot say when any particular unstable nucleus is going to decay.</a:t>
            </a:r>
          </a:p>
        </p:txBody>
      </p:sp>
      <p:sp>
        <p:nvSpPr>
          <p:cNvPr id="91" name="Text Box 4"/>
          <p:cNvSpPr txBox="1">
            <a:spLocks noChangeArrowheads="1"/>
          </p:cNvSpPr>
          <p:nvPr/>
        </p:nvSpPr>
        <p:spPr bwMode="auto">
          <a:xfrm>
            <a:off x="182879" y="5715000"/>
            <a:ext cx="867325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We can only tell you the </a:t>
            </a:r>
            <a:r>
              <a:rPr lang="en-US" sz="2800" dirty="0">
                <a:solidFill>
                  <a:srgbClr val="BB0000"/>
                </a:solidFill>
                <a:cs typeface="Arial" panose="020B0604020202020204" pitchFamily="34" charset="0"/>
              </a:rPr>
              <a:t>half-life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: the time it takes for </a:t>
            </a:r>
            <a:r>
              <a:rPr lang="en-US" sz="2800" dirty="0">
                <a:solidFill>
                  <a:srgbClr val="BB0000"/>
                </a:solidFill>
                <a:cs typeface="Arial" panose="020B0604020202020204" pitchFamily="34" charset="0"/>
              </a:rPr>
              <a:t>half</a:t>
            </a:r>
            <a:r>
              <a:rPr lang="en-US" sz="2800" dirty="0">
                <a:solidFill>
                  <a:srgbClr val="BB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of the nuclei in a sample to decay. </a:t>
            </a:r>
          </a:p>
        </p:txBody>
      </p:sp>
    </p:spTree>
    <p:extLst>
      <p:ext uri="{BB962C8B-B14F-4D97-AF65-F5344CB8AC3E}">
        <p14:creationId xmlns:p14="http://schemas.microsoft.com/office/powerpoint/2010/main" val="410624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Astro2015">
  <a:themeElements>
    <a:clrScheme name="Custom 1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0000FF"/>
      </a:accent1>
      <a:accent2>
        <a:srgbClr val="FFFF00"/>
      </a:accent2>
      <a:accent3>
        <a:srgbClr val="FF9900"/>
      </a:accent3>
      <a:accent4>
        <a:srgbClr val="DADADA"/>
      </a:accent4>
      <a:accent5>
        <a:srgbClr val="00B050"/>
      </a:accent5>
      <a:accent6>
        <a:srgbClr val="00FFFF"/>
      </a:accent6>
      <a:hlink>
        <a:srgbClr val="0000FF"/>
      </a:hlink>
      <a:folHlink>
        <a:srgbClr val="969696"/>
      </a:folHlink>
    </a:clrScheme>
    <a:fontScheme name="Astronomy White on Bla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800" dirty="0" smtClean="0">
            <a:solidFill>
              <a:schemeClr val="bg1"/>
            </a:solidFill>
            <a:latin typeface="Helvetica Neue"/>
            <a:cs typeface="Helvetica Neue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stro2015" id="{5FD21678-1633-4298-8C67-512A64190C47}" vid="{BD071A66-7CBF-4E4B-BC00-8B21ACE07FC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Astro2015</Template>
  <TotalTime>12806</TotalTime>
  <Words>1262</Words>
  <Application>Microsoft Macintosh PowerPoint</Application>
  <PresentationFormat>On-screen Show (4:3)</PresentationFormat>
  <Paragraphs>195</Paragraphs>
  <Slides>25</Slides>
  <Notes>7</Notes>
  <HiddenSlides>4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Cambria Math</vt:lpstr>
      <vt:lpstr>Helvetica Neue</vt:lpstr>
      <vt:lpstr>Helvetica Neue Regular</vt:lpstr>
      <vt:lpstr>Palatino</vt:lpstr>
      <vt:lpstr>Times New Roman</vt:lpstr>
      <vt:lpstr>Astro2015</vt:lpstr>
      <vt:lpstr>Equation</vt:lpstr>
      <vt:lpstr>PowerPoint Presentation</vt:lpstr>
      <vt:lpstr>Matter &amp; 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OSU Astronomy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4: Measuring the Earth</dc:title>
  <dc:creator>Richard W. Pogge</dc:creator>
  <cp:lastModifiedBy>Pradhan, Anil</cp:lastModifiedBy>
  <cp:revision>943</cp:revision>
  <cp:lastPrinted>2018-01-08T21:28:02Z</cp:lastPrinted>
  <dcterms:created xsi:type="dcterms:W3CDTF">1999-09-22T17:45:30Z</dcterms:created>
  <dcterms:modified xsi:type="dcterms:W3CDTF">2024-08-29T13:23:06Z</dcterms:modified>
</cp:coreProperties>
</file>