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88" r:id="rId2"/>
    <p:sldId id="289" r:id="rId3"/>
    <p:sldId id="292" r:id="rId4"/>
    <p:sldId id="297" r:id="rId5"/>
    <p:sldId id="281" r:id="rId6"/>
    <p:sldId id="282" r:id="rId7"/>
    <p:sldId id="256" r:id="rId8"/>
    <p:sldId id="277" r:id="rId9"/>
    <p:sldId id="283" r:id="rId10"/>
    <p:sldId id="279" r:id="rId11"/>
    <p:sldId id="273" r:id="rId12"/>
    <p:sldId id="296" r:id="rId13"/>
    <p:sldId id="298" r:id="rId14"/>
    <p:sldId id="276" r:id="rId15"/>
    <p:sldId id="272" r:id="rId16"/>
    <p:sldId id="271" r:id="rId17"/>
    <p:sldId id="259" r:id="rId18"/>
    <p:sldId id="286" r:id="rId19"/>
    <p:sldId id="274" r:id="rId20"/>
    <p:sldId id="275" r:id="rId21"/>
    <p:sldId id="300" r:id="rId22"/>
    <p:sldId id="260" r:id="rId23"/>
    <p:sldId id="696" r:id="rId24"/>
    <p:sldId id="299" r:id="rId25"/>
    <p:sldId id="692" r:id="rId26"/>
    <p:sldId id="278" r:id="rId27"/>
    <p:sldId id="258" r:id="rId28"/>
    <p:sldId id="302" r:id="rId29"/>
    <p:sldId id="270" r:id="rId30"/>
    <p:sldId id="262" r:id="rId31"/>
    <p:sldId id="263" r:id="rId32"/>
    <p:sldId id="264" r:id="rId33"/>
    <p:sldId id="265" r:id="rId34"/>
    <p:sldId id="691" r:id="rId35"/>
    <p:sldId id="741" r:id="rId36"/>
    <p:sldId id="742" r:id="rId37"/>
    <p:sldId id="267" r:id="rId38"/>
    <p:sldId id="268" r:id="rId39"/>
    <p:sldId id="287" r:id="rId40"/>
    <p:sldId id="266" r:id="rId41"/>
    <p:sldId id="269" r:id="rId42"/>
    <p:sldId id="739" r:id="rId4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FFFF"/>
    <a:srgbClr val="FF7400"/>
    <a:srgbClr val="FF5100"/>
    <a:srgbClr val="000000"/>
    <a:srgbClr val="FF30FF"/>
    <a:srgbClr val="73D9FF"/>
    <a:srgbClr val="A9BCFF"/>
    <a:srgbClr val="E0FFB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79320" autoAdjust="0"/>
  </p:normalViewPr>
  <p:slideViewPr>
    <p:cSldViewPr snapToGrid="0">
      <p:cViewPr varScale="1">
        <p:scale>
          <a:sx n="100" d="100"/>
          <a:sy n="100" d="100"/>
        </p:scale>
        <p:origin x="2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64"/>
    </p:cViewPr>
  </p:sorterViewPr>
  <p:notesViewPr>
    <p:cSldViewPr snapToGrid="0">
      <p:cViewPr varScale="1">
        <p:scale>
          <a:sx n="108" d="100"/>
          <a:sy n="108" d="100"/>
        </p:scale>
        <p:origin x="34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/>
              <a:t>Astronomy 1141</a:t>
            </a:r>
          </a:p>
          <a:p>
            <a:pPr algn="ctr"/>
            <a:r>
              <a:rPr lang="en-US" sz="1700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9ABF0-F5B4-48FB-8DC5-E2663E153FC9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F9001-9F8D-4F37-B253-80C3CEC023D7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www.nationalgeographic.com</a:t>
            </a:r>
            <a:r>
              <a:rPr lang="en-US" dirty="0"/>
              <a:t>/science/earth/inside-the-earth/rocks/#close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ECA5-9307-49BB-BBF5-1B771E9FFE99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guess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20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46075"/>
            <a:ext cx="8455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489075"/>
            <a:ext cx="4151312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51313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Lecture 15: Star Formation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B7399A-7544-4A22-871B-018AB3EC85C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27432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rgbClr val="0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000000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rgbClr val="000000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000000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5982552-033C-694C-BD46-7565A7320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The Planets</a:t>
            </a:r>
          </a:p>
        </p:txBody>
      </p:sp>
      <p:pic>
        <p:nvPicPr>
          <p:cNvPr id="13314" name="Picture 3" descr="fig07-01">
            <a:extLst>
              <a:ext uri="{FF2B5EF4-FFF2-40B4-BE49-F238E27FC236}">
                <a16:creationId xmlns:a16="http://schemas.microsoft.com/office/drawing/2014/main" id="{4B59CCAD-09FD-CF45-AF0C-CCE87EFB2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0050"/>
            <a:ext cx="8229600" cy="4386263"/>
          </a:xfrm>
          <a:noFill/>
        </p:spPr>
      </p:pic>
    </p:spTree>
    <p:extLst>
      <p:ext uri="{BB962C8B-B14F-4D97-AF65-F5344CB8AC3E}">
        <p14:creationId xmlns:p14="http://schemas.microsoft.com/office/powerpoint/2010/main" val="32646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8312D018-AA86-1142-9AE2-E66749B6B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Atmospheric Compositions:</a:t>
            </a:r>
            <a:b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How did they evolve ?</a:t>
            </a:r>
          </a:p>
        </p:txBody>
      </p:sp>
      <p:pic>
        <p:nvPicPr>
          <p:cNvPr id="22530" name="Picture 4" descr="table08-03">
            <a:extLst>
              <a:ext uri="{FF2B5EF4-FFF2-40B4-BE49-F238E27FC236}">
                <a16:creationId xmlns:a16="http://schemas.microsoft.com/office/drawing/2014/main" id="{0DBF81AF-E94C-8941-8507-E643264FE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27338"/>
            <a:ext cx="8229600" cy="2070100"/>
          </a:xfrm>
          <a:noFill/>
        </p:spPr>
      </p:pic>
    </p:spTree>
    <p:extLst>
      <p:ext uri="{BB962C8B-B14F-4D97-AF65-F5344CB8AC3E}">
        <p14:creationId xmlns:p14="http://schemas.microsoft.com/office/powerpoint/2010/main" val="13487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>
            <a:extLst>
              <a:ext uri="{FF2B5EF4-FFF2-40B4-BE49-F238E27FC236}">
                <a16:creationId xmlns:a16="http://schemas.microsoft.com/office/drawing/2014/main" id="{B3FCDC40-6018-B145-AF01-F42BFB819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Atmospheric layers: Height vs. Temp</a:t>
            </a:r>
          </a:p>
        </p:txBody>
      </p:sp>
      <p:pic>
        <p:nvPicPr>
          <p:cNvPr id="23554" name="Picture 4" descr="fig08-23">
            <a:extLst>
              <a:ext uri="{FF2B5EF4-FFF2-40B4-BE49-F238E27FC236}">
                <a16:creationId xmlns:a16="http://schemas.microsoft.com/office/drawing/2014/main" id="{9A6E1B57-C91C-C540-85A1-0B073BE76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600200"/>
            <a:ext cx="58658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007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7B354A4-2361-4F47-99E9-2E1F5E240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Structure of Earth</a:t>
            </a:r>
            <a:r>
              <a:rPr lang="ja-JP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rgbClr val="CC3300"/>
                </a:solidFill>
                <a:ea typeface="ＭＳ Ｐゴシック" panose="020B0600070205080204" pitchFamily="34" charset="-128"/>
              </a:rPr>
              <a:t>s Atmosphere</a:t>
            </a:r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9AE2D44-DFB8-9B47-B6BD-BE23329F8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Troposphere</a:t>
            </a:r>
            <a:r>
              <a:rPr lang="en-US" altLang="en-US">
                <a:ea typeface="ＭＳ Ｐゴシック" panose="020B0600070205080204" pitchFamily="34" charset="-128"/>
              </a:rPr>
              <a:t>: &lt; 10 Kms, dense,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-100</a:t>
            </a:r>
            <a:r>
              <a:rPr lang="en-US" altLang="en-US" baseline="30000"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 C &lt; T &lt; 50 C, Clouds, planes, weather currents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Stratosphere</a:t>
            </a:r>
            <a:r>
              <a:rPr lang="en-US" altLang="en-US">
                <a:ea typeface="ＭＳ Ｐゴシック" panose="020B0600070205080204" pitchFamily="34" charset="-128"/>
              </a:rPr>
              <a:t>: &lt; 80 Kms, above clouds, cold but an embedded ozone (O</a:t>
            </a:r>
            <a:r>
              <a:rPr lang="en-US" altLang="en-US" baseline="-25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) layer is hot! (why?)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Mesosphere</a:t>
            </a:r>
            <a:r>
              <a:rPr lang="en-US" altLang="en-US">
                <a:ea typeface="ＭＳ Ｐゴシック" panose="020B0600070205080204" pitchFamily="34" charset="-128"/>
              </a:rPr>
              <a:t> (Thermosphere, Exosphere): &gt; 80 Kms, molecules O2,N2 etc. break-up into atoms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Ionosphere</a:t>
            </a:r>
            <a:r>
              <a:rPr lang="en-US" altLang="en-US">
                <a:ea typeface="ＭＳ Ｐゴシック" panose="020B0600070205080204" pitchFamily="34" charset="-128"/>
              </a:rPr>
              <a:t>: Atoms break-up (ionize) into ions and electrons (why?), reflects radio waves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radio transmission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7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47053504-40CB-F44A-84D9-64262E4DD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</a:t>
            </a:r>
          </a:p>
        </p:txBody>
      </p:sp>
      <p:sp>
        <p:nvSpPr>
          <p:cNvPr id="25602" name="Oval 4">
            <a:extLst>
              <a:ext uri="{FF2B5EF4-FFF2-40B4-BE49-F238E27FC236}">
                <a16:creationId xmlns:a16="http://schemas.microsoft.com/office/drawing/2014/main" id="{AD1F0AD7-133B-2842-8779-75BAD221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24384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03" name="Arc 6">
            <a:extLst>
              <a:ext uri="{FF2B5EF4-FFF2-40B4-BE49-F238E27FC236}">
                <a16:creationId xmlns:a16="http://schemas.microsoft.com/office/drawing/2014/main" id="{E1FA3B78-885A-2C4A-8DBC-457EC380D9D0}"/>
              </a:ext>
            </a:extLst>
          </p:cNvPr>
          <p:cNvSpPr>
            <a:spLocks/>
          </p:cNvSpPr>
          <p:nvPr/>
        </p:nvSpPr>
        <p:spPr bwMode="auto">
          <a:xfrm flipH="1">
            <a:off x="2819400" y="33528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rc 7">
            <a:extLst>
              <a:ext uri="{FF2B5EF4-FFF2-40B4-BE49-F238E27FC236}">
                <a16:creationId xmlns:a16="http://schemas.microsoft.com/office/drawing/2014/main" id="{5F9D49F0-0A49-F940-9573-11153503DDF5}"/>
              </a:ext>
            </a:extLst>
          </p:cNvPr>
          <p:cNvSpPr>
            <a:spLocks/>
          </p:cNvSpPr>
          <p:nvPr/>
        </p:nvSpPr>
        <p:spPr bwMode="auto">
          <a:xfrm flipH="1">
            <a:off x="2286000" y="2971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Arc 8">
            <a:extLst>
              <a:ext uri="{FF2B5EF4-FFF2-40B4-BE49-F238E27FC236}">
                <a16:creationId xmlns:a16="http://schemas.microsoft.com/office/drawing/2014/main" id="{FB017AFE-92D6-6D48-BB2F-BDCD5BC7ECAF}"/>
              </a:ext>
            </a:extLst>
          </p:cNvPr>
          <p:cNvSpPr>
            <a:spLocks/>
          </p:cNvSpPr>
          <p:nvPr/>
        </p:nvSpPr>
        <p:spPr bwMode="auto">
          <a:xfrm flipH="1">
            <a:off x="1828800" y="2590800"/>
            <a:ext cx="1371600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7A216F6C-3760-3246-BC7F-AF3317F245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26670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Oval 11">
            <a:extLst>
              <a:ext uri="{FF2B5EF4-FFF2-40B4-BE49-F238E27FC236}">
                <a16:creationId xmlns:a16="http://schemas.microsoft.com/office/drawing/2014/main" id="{1AB6EFB7-9BA7-8346-9D72-206E04EE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61FB6A8E-4D18-9545-99DA-F9D6DFD8D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13">
            <a:extLst>
              <a:ext uri="{FF2B5EF4-FFF2-40B4-BE49-F238E27FC236}">
                <a16:creationId xmlns:a16="http://schemas.microsoft.com/office/drawing/2014/main" id="{E39039CD-7159-C448-81AC-0E65B039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0" name="Text Box 15">
            <a:extLst>
              <a:ext uri="{FF2B5EF4-FFF2-40B4-BE49-F238E27FC236}">
                <a16:creationId xmlns:a16="http://schemas.microsoft.com/office/drawing/2014/main" id="{3B22AEA1-94DC-C94F-AB5D-15910550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0"/>
              <a:t> </a:t>
            </a:r>
            <a:r>
              <a:rPr lang="en-US" altLang="en-US" sz="2000" b="1" baseline="0"/>
              <a:t>Broadcast radio signal</a:t>
            </a:r>
            <a:endParaRPr lang="en-US" altLang="en-US" sz="2000" b="1"/>
          </a:p>
        </p:txBody>
      </p:sp>
      <p:sp>
        <p:nvSpPr>
          <p:cNvPr id="25611" name="Text Box 16">
            <a:extLst>
              <a:ext uri="{FF2B5EF4-FFF2-40B4-BE49-F238E27FC236}">
                <a16:creationId xmlns:a16="http://schemas.microsoft.com/office/drawing/2014/main" id="{C5B4AB17-747B-9A4F-85E2-50A09E54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43200"/>
            <a:ext cx="2454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2" name="Text Box 17">
            <a:extLst>
              <a:ext uri="{FF2B5EF4-FFF2-40B4-BE49-F238E27FC236}">
                <a16:creationId xmlns:a16="http://schemas.microsoft.com/office/drawing/2014/main" id="{258F423C-43A8-5C4C-AB23-1F615920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3" name="Text Box 18">
            <a:extLst>
              <a:ext uri="{FF2B5EF4-FFF2-40B4-BE49-F238E27FC236}">
                <a16:creationId xmlns:a16="http://schemas.microsoft.com/office/drawing/2014/main" id="{68FA65E4-72F7-F747-8F8D-B1EF0A3D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59769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4" name="Text Box 19">
            <a:extLst>
              <a:ext uri="{FF2B5EF4-FFF2-40B4-BE49-F238E27FC236}">
                <a16:creationId xmlns:a16="http://schemas.microsoft.com/office/drawing/2014/main" id="{DF081155-9623-BE40-AA38-815ED9304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670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Receive radio signal ?</a:t>
            </a:r>
          </a:p>
        </p:txBody>
      </p:sp>
      <p:sp>
        <p:nvSpPr>
          <p:cNvPr id="70676" name="AutoShape 20">
            <a:extLst>
              <a:ext uri="{FF2B5EF4-FFF2-40B4-BE49-F238E27FC236}">
                <a16:creationId xmlns:a16="http://schemas.microsoft.com/office/drawing/2014/main" id="{BE6445C3-8514-D842-9DD2-86A80E84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8458200" cy="2286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D96D7F0B-E352-8D49-85D5-26714F31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Ionosphere</a:t>
            </a:r>
          </a:p>
        </p:txBody>
      </p:sp>
      <p:sp>
        <p:nvSpPr>
          <p:cNvPr id="16402" name="Text Box 22">
            <a:extLst>
              <a:ext uri="{FF2B5EF4-FFF2-40B4-BE49-F238E27FC236}">
                <a16:creationId xmlns:a16="http://schemas.microsoft.com/office/drawing/2014/main" id="{69F1B5AB-5418-5946-9704-A410AEED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0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The Ionosphere reflects radio waves back to the Earth</a:t>
            </a:r>
            <a:endParaRPr lang="en-US" altLang="en-US" sz="3600" b="1" baseline="0"/>
          </a:p>
        </p:txBody>
      </p:sp>
    </p:spTree>
    <p:extLst>
      <p:ext uri="{BB962C8B-B14F-4D97-AF65-F5344CB8AC3E}">
        <p14:creationId xmlns:p14="http://schemas.microsoft.com/office/powerpoint/2010/main" val="35116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F26299A-AA79-3A4A-AED5-CCFFB19C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Ozone </a:t>
            </a:r>
            <a:r>
              <a:rPr lang="ja-JP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solidFill>
                  <a:srgbClr val="CC3300"/>
                </a:solidFill>
                <a:ea typeface="ＭＳ Ｐゴシック" panose="020B0600070205080204" pitchFamily="34" charset="-128"/>
              </a:rPr>
              <a:t>Hole</a:t>
            </a:r>
            <a:r>
              <a:rPr lang="ja-JP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solidFill>
                  <a:srgbClr val="CC3300"/>
                </a:solidFill>
                <a:ea typeface="ＭＳ Ｐゴシック" panose="020B0600070205080204" pitchFamily="34" charset="-128"/>
              </a:rPr>
              <a:t> over Antarctica</a:t>
            </a:r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6" name="Rectangle 8">
            <a:extLst>
              <a:ext uri="{FF2B5EF4-FFF2-40B4-BE49-F238E27FC236}">
                <a16:creationId xmlns:a16="http://schemas.microsoft.com/office/drawing/2014/main" id="{7FAC36C8-5FF8-8947-A146-DD43BDFCB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72200" cy="33528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7" name="Picture 4" descr="fig08-30">
            <a:extLst>
              <a:ext uri="{FF2B5EF4-FFF2-40B4-BE49-F238E27FC236}">
                <a16:creationId xmlns:a16="http://schemas.microsoft.com/office/drawing/2014/main" id="{0ECC21F0-9F84-044B-ABC2-A923D7AF303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8229600" cy="3348038"/>
          </a:xfrm>
          <a:noFill/>
        </p:spPr>
      </p:pic>
      <p:sp>
        <p:nvSpPr>
          <p:cNvPr id="41993" name="Text Box 9">
            <a:extLst>
              <a:ext uri="{FF2B5EF4-FFF2-40B4-BE49-F238E27FC236}">
                <a16:creationId xmlns:a16="http://schemas.microsoft.com/office/drawing/2014/main" id="{FC763068-4012-E044-8240-80699072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361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aseline="0"/>
              <a:t> </a:t>
            </a:r>
            <a:r>
              <a:rPr lang="en-US" altLang="en-US" b="1" baseline="0">
                <a:solidFill>
                  <a:srgbClr val="CC3300"/>
                </a:solidFill>
              </a:rPr>
              <a:t>What destroys Ozone</a:t>
            </a:r>
            <a:r>
              <a:rPr lang="en-US" altLang="en-US" baseline="0">
                <a:solidFill>
                  <a:srgbClr val="CC3300"/>
                </a:solidFill>
              </a:rPr>
              <a:t> ?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E12B537A-20BE-C34C-A538-6A15A79EC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795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baseline="0">
                <a:solidFill>
                  <a:srgbClr val="CC3300"/>
                </a:solidFill>
              </a:rPr>
              <a:t>Chloro-Fluoro-Carbons (CFC</a:t>
            </a:r>
            <a:r>
              <a:rPr lang="ja-JP" altLang="en-US" b="1" baseline="0">
                <a:solidFill>
                  <a:srgbClr val="CC3300"/>
                </a:solidFill>
              </a:rPr>
              <a:t>’</a:t>
            </a:r>
            <a:r>
              <a:rPr lang="en-US" altLang="ja-JP" b="1" baseline="0">
                <a:solidFill>
                  <a:srgbClr val="CC3300"/>
                </a:solidFill>
              </a:rPr>
              <a:t>s) – in spray propellents</a:t>
            </a:r>
            <a:endParaRPr lang="en-US" altLang="en-US" b="1" baseline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36B042B2-27F9-4D49-BD87-136DF9F0D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Northern Lights – Aurora Borealis</a:t>
            </a:r>
          </a:p>
        </p:txBody>
      </p:sp>
      <p:pic>
        <p:nvPicPr>
          <p:cNvPr id="27650" name="Picture 4" descr="fig08-21c">
            <a:extLst>
              <a:ext uri="{FF2B5EF4-FFF2-40B4-BE49-F238E27FC236}">
                <a16:creationId xmlns:a16="http://schemas.microsoft.com/office/drawing/2014/main" id="{94C94874-3AEB-E040-A10C-BF7557AAF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6994525" cy="4525963"/>
          </a:xfrm>
          <a:noFill/>
        </p:spPr>
      </p:pic>
      <p:sp>
        <p:nvSpPr>
          <p:cNvPr id="27651" name="Text Box 7">
            <a:extLst>
              <a:ext uri="{FF2B5EF4-FFF2-40B4-BE49-F238E27FC236}">
                <a16:creationId xmlns:a16="http://schemas.microsoft.com/office/drawing/2014/main" id="{FDC4BF86-6767-3E4C-8388-2B72731A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83216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Charged particles in the ionosphere interact with the Earth</a:t>
            </a:r>
            <a:r>
              <a:rPr lang="ja-JP" altLang="en-US" sz="3200" b="1"/>
              <a:t>’</a:t>
            </a:r>
            <a:r>
              <a:rPr lang="en-US" altLang="ja-JP" sz="3200" b="1"/>
              <a:t>s atmosphere, particularly around polar regions</a:t>
            </a:r>
            <a:endParaRPr lang="en-US" altLang="en-US" sz="3200" b="1" baseline="0"/>
          </a:p>
        </p:txBody>
      </p:sp>
    </p:spTree>
    <p:extLst>
      <p:ext uri="{BB962C8B-B14F-4D97-AF65-F5344CB8AC3E}">
        <p14:creationId xmlns:p14="http://schemas.microsoft.com/office/powerpoint/2010/main" val="36009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79BF9D45-9E91-074D-9892-054F6363B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 </a:t>
            </a:r>
            <a:r>
              <a:rPr lang="en-US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Magnetosphere and Van Allen Radiation Belts: The First Line of Defense</a:t>
            </a:r>
          </a:p>
        </p:txBody>
      </p:sp>
      <p:pic>
        <p:nvPicPr>
          <p:cNvPr id="28674" name="Picture 4" descr="fig08-20">
            <a:extLst>
              <a:ext uri="{FF2B5EF4-FFF2-40B4-BE49-F238E27FC236}">
                <a16:creationId xmlns:a16="http://schemas.microsoft.com/office/drawing/2014/main" id="{F11CB620-C001-664C-93A6-73FF91D1B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1513" y="1600200"/>
            <a:ext cx="5259387" cy="4525963"/>
          </a:xfrm>
          <a:noFill/>
        </p:spPr>
      </p:pic>
      <p:sp>
        <p:nvSpPr>
          <p:cNvPr id="28675" name="Text Box 7">
            <a:extLst>
              <a:ext uri="{FF2B5EF4-FFF2-40B4-BE49-F238E27FC236}">
                <a16:creationId xmlns:a16="http://schemas.microsoft.com/office/drawing/2014/main" id="{5C0BF173-F9FA-1E45-8897-BDC0D647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07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Charged particles from the Sun in the solar wind are deflected by Magnetosphere,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Or trapped in Van Allen radiation belts extending out to thousands of miles</a:t>
            </a:r>
          </a:p>
        </p:txBody>
      </p:sp>
    </p:spTree>
    <p:extLst>
      <p:ext uri="{BB962C8B-B14F-4D97-AF65-F5344CB8AC3E}">
        <p14:creationId xmlns:p14="http://schemas.microsoft.com/office/powerpoint/2010/main" val="17743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8810A86B-7577-FE43-892F-0935A3848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The Greenhouse Effect</a:t>
            </a:r>
          </a:p>
        </p:txBody>
      </p:sp>
      <p:pic>
        <p:nvPicPr>
          <p:cNvPr id="29698" name="Picture 4" descr="fig08-05">
            <a:extLst>
              <a:ext uri="{FF2B5EF4-FFF2-40B4-BE49-F238E27FC236}">
                <a16:creationId xmlns:a16="http://schemas.microsoft.com/office/drawing/2014/main" id="{DFCE6F68-C33C-6F40-AF89-3121F19C6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1600200"/>
            <a:ext cx="5770563" cy="4525963"/>
          </a:xfrm>
          <a:noFill/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2BE57D75-D38B-E645-92F9-A8313EF3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751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baseline="0">
                <a:solidFill>
                  <a:srgbClr val="CC3300"/>
                </a:solidFill>
              </a:rPr>
              <a:t>How can the GH effect go into a </a:t>
            </a:r>
            <a:r>
              <a:rPr lang="ja-JP" altLang="en-US" b="1" baseline="0">
                <a:solidFill>
                  <a:srgbClr val="CC3300"/>
                </a:solidFill>
              </a:rPr>
              <a:t>“</a:t>
            </a:r>
            <a:r>
              <a:rPr lang="en-US" altLang="ja-JP" b="1" baseline="0">
                <a:solidFill>
                  <a:srgbClr val="CC3300"/>
                </a:solidFill>
              </a:rPr>
              <a:t>runaway</a:t>
            </a:r>
            <a:r>
              <a:rPr lang="ja-JP" altLang="en-US" b="1" baseline="0">
                <a:solidFill>
                  <a:srgbClr val="CC3300"/>
                </a:solidFill>
              </a:rPr>
              <a:t>”</a:t>
            </a:r>
            <a:r>
              <a:rPr lang="en-US" altLang="ja-JP" b="1" baseline="0">
                <a:solidFill>
                  <a:srgbClr val="CC3300"/>
                </a:solidFill>
              </a:rPr>
              <a:t> cycle ?</a:t>
            </a:r>
            <a:endParaRPr lang="en-US" altLang="en-US" b="1" baseline="0">
              <a:solidFill>
                <a:srgbClr val="CC3300"/>
              </a:solidFill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8901310-FAA4-3C46-A057-68EE5C6A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084513"/>
            <a:ext cx="17684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H</a:t>
            </a:r>
            <a:r>
              <a:rPr lang="en-US" altLang="en-US" sz="1800" b="1" baseline="-25000">
                <a:solidFill>
                  <a:srgbClr val="CC3300"/>
                </a:solidFill>
              </a:rPr>
              <a:t>2</a:t>
            </a:r>
            <a:r>
              <a:rPr lang="en-US" altLang="en-US" sz="1800" b="1" baseline="0">
                <a:solidFill>
                  <a:srgbClr val="CC3300"/>
                </a:solidFill>
              </a:rPr>
              <a:t>O,CO</a:t>
            </a:r>
            <a:r>
              <a:rPr lang="en-US" altLang="en-US" sz="1800" b="1" baseline="-25000">
                <a:solidFill>
                  <a:srgbClr val="CC3300"/>
                </a:solidFill>
              </a:rPr>
              <a:t>2</a:t>
            </a:r>
            <a:r>
              <a:rPr lang="en-US" altLang="en-US" sz="1800" b="1" baseline="0">
                <a:solidFill>
                  <a:srgbClr val="CC3300"/>
                </a:solidFill>
              </a:rPr>
              <a:t>,SO</a:t>
            </a:r>
            <a:r>
              <a:rPr lang="en-US" altLang="en-US" sz="1800" b="1" baseline="-25000">
                <a:solidFill>
                  <a:srgbClr val="CC3300"/>
                </a:solidFill>
              </a:rPr>
              <a:t>2</a:t>
            </a:r>
            <a:endParaRPr lang="en-US" altLang="en-US" sz="1800" b="1" baseline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Trap IR.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Increase in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these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compounds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would heat 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oceans, 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leading to 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increased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H</a:t>
            </a:r>
            <a:r>
              <a:rPr lang="en-US" altLang="en-US" sz="1800" b="1" baseline="-25000">
                <a:solidFill>
                  <a:srgbClr val="CC3300"/>
                </a:solidFill>
              </a:rPr>
              <a:t>2</a:t>
            </a:r>
            <a:r>
              <a:rPr lang="en-US" altLang="en-US" sz="1800" b="1" baseline="0">
                <a:solidFill>
                  <a:srgbClr val="CC3300"/>
                </a:solidFill>
              </a:rPr>
              <a:t>O in the</a:t>
            </a:r>
          </a:p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17854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A1D1861D-A609-6243-A7F6-8DCEE71A6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Greenhouse Effect and the Atmosphere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A380916-E1A7-584B-93DC-69E611BF1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Composition of the atmosphere is critical to maintain the  greenhouse effect in balance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Even relatively small changes in chemical composition could alter global balance and result in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runaway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cycle (as on Venus) – 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more contaminants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 more heating 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   (due to increased IR trapping)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In the absence of the GH effect, the Earth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temperature would be 260 K, ONLY 30 degrees lower on average, BUT oceans would freeze !!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>
            <a:extLst>
              <a:ext uri="{FF2B5EF4-FFF2-40B4-BE49-F238E27FC236}">
                <a16:creationId xmlns:a16="http://schemas.microsoft.com/office/drawing/2014/main" id="{78E17507-D1E6-9840-809A-DF92E86A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Increase in CO</a:t>
            </a:r>
            <a:r>
              <a:rPr lang="en-US" altLang="en-US" sz="4000" baseline="-25000">
                <a:solidFill>
                  <a:srgbClr val="CC33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 fraction with time</a:t>
            </a:r>
          </a:p>
        </p:txBody>
      </p:sp>
      <p:pic>
        <p:nvPicPr>
          <p:cNvPr id="31746" name="Picture 4" descr="fig08-28">
            <a:extLst>
              <a:ext uri="{FF2B5EF4-FFF2-40B4-BE49-F238E27FC236}">
                <a16:creationId xmlns:a16="http://schemas.microsoft.com/office/drawing/2014/main" id="{029EECAD-2C8F-BE48-96A5-150474038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13" y="1600200"/>
            <a:ext cx="658018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096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B765181-B88A-0544-B105-0BACE7B4E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225" y="349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Planets and the Sun: Two Groups and Pluto</a:t>
            </a:r>
          </a:p>
        </p:txBody>
      </p:sp>
      <p:pic>
        <p:nvPicPr>
          <p:cNvPr id="14338" name="Picture 3" descr="fig07-02">
            <a:extLst>
              <a:ext uri="{FF2B5EF4-FFF2-40B4-BE49-F238E27FC236}">
                <a16:creationId xmlns:a16="http://schemas.microsoft.com/office/drawing/2014/main" id="{53823BED-0131-324C-BABD-4A03BAE77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1600200"/>
            <a:ext cx="7889875" cy="4525963"/>
          </a:xfrm>
          <a:noFill/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239F738D-000F-A443-B54F-0D3DFCD2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284913"/>
            <a:ext cx="855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Terrestrial - With a solid surface; Jovian – Gaseous atmospheres and interior</a:t>
            </a: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C1CA19EC-9981-FF4F-9F76-0CBDA923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7923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baseline="0"/>
              <a:t>The Sun contains 99.9% of the mass in the solar system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>
            <a:extLst>
              <a:ext uri="{FF2B5EF4-FFF2-40B4-BE49-F238E27FC236}">
                <a16:creationId xmlns:a16="http://schemas.microsoft.com/office/drawing/2014/main" id="{8A1D529E-5976-F24D-AD28-F3E0901DC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Global Warming</a:t>
            </a:r>
          </a:p>
        </p:txBody>
      </p:sp>
      <p:pic>
        <p:nvPicPr>
          <p:cNvPr id="32770" name="Picture 4" descr="fig08-29">
            <a:extLst>
              <a:ext uri="{FF2B5EF4-FFF2-40B4-BE49-F238E27FC236}">
                <a16:creationId xmlns:a16="http://schemas.microsoft.com/office/drawing/2014/main" id="{A3B3DAEB-50BD-C643-9A6C-46A7037397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75" y="1600200"/>
            <a:ext cx="73596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9616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2849D10-141C-6640-9B1E-18DD5767B7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Earth</a:t>
            </a:r>
            <a:r>
              <a:rPr lang="ja-JP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s Geology and Astronomy</a:t>
            </a:r>
            <a:endParaRPr lang="en-US" altLang="en-US" sz="40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3D9693-75B6-844D-B27F-FDEAD785E8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The solar system formed about 4.6 billion year ago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Astronomical Age must coincide with geological age determined from rocks (radioactive dating)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Terrestrial planets lost H, He (primary and primordial constituents of the solar nebula), but Jovian planets retain large atmospheres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Iron </a:t>
            </a:r>
            <a:r>
              <a:rPr lang="ja-JP" altLang="en-US" sz="2800" b="1">
                <a:ea typeface="ＭＳ Ｐゴシック" panose="020B0600070205080204" pitchFamily="34" charset="-128"/>
              </a:rPr>
              <a:t>‘</a:t>
            </a:r>
            <a:r>
              <a:rPr lang="en-US" altLang="ja-JP" sz="2800" b="1">
                <a:ea typeface="ＭＳ Ｐゴシック" panose="020B0600070205080204" pitchFamily="34" charset="-128"/>
              </a:rPr>
              <a:t>sinks</a:t>
            </a:r>
            <a:r>
              <a:rPr lang="ja-JP" altLang="en-US" sz="2800" b="1">
                <a:ea typeface="ＭＳ Ｐゴシック" panose="020B0600070205080204" pitchFamily="34" charset="-128"/>
              </a:rPr>
              <a:t>’</a:t>
            </a:r>
            <a:r>
              <a:rPr lang="en-US" altLang="ja-JP" sz="2800" b="1">
                <a:ea typeface="ＭＳ Ｐゴシック" panose="020B0600070205080204" pitchFamily="34" charset="-128"/>
              </a:rPr>
              <a:t> to the core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Iron is the heaviest element made from stellar nucleosynthesis (nuclear fusion in stars)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The core remains hot due to radioactive decay of very heavy trace elements such as Uranium (found in rocks)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b="1">
                <a:ea typeface="ＭＳ Ｐゴシック" panose="020B0600070205080204" pitchFamily="34" charset="-128"/>
              </a:rPr>
              <a:t> Oceans </a:t>
            </a:r>
            <a:r>
              <a:rPr lang="en-US" altLang="en-US" sz="2800" b="1">
                <a:ea typeface="ＭＳ Ｐゴシック" panose="020B0600070205080204" pitchFamily="34" charset="-128"/>
                <a:sym typeface="Wingdings" pitchFamily="2" charset="2"/>
              </a:rPr>
              <a:t> water (where did it come from?)</a:t>
            </a:r>
          </a:p>
        </p:txBody>
      </p:sp>
    </p:spTree>
    <p:extLst>
      <p:ext uri="{BB962C8B-B14F-4D97-AF65-F5344CB8AC3E}">
        <p14:creationId xmlns:p14="http://schemas.microsoft.com/office/powerpoint/2010/main" val="42640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>
            <a:extLst>
              <a:ext uri="{FF2B5EF4-FFF2-40B4-BE49-F238E27FC236}">
                <a16:creationId xmlns:a16="http://schemas.microsoft.com/office/drawing/2014/main" id="{C9DF5169-F6B5-AB4D-B88F-72931CE90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Internal Structure of the Earth</a:t>
            </a:r>
          </a:p>
        </p:txBody>
      </p:sp>
      <p:pic>
        <p:nvPicPr>
          <p:cNvPr id="34818" name="Picture 4" descr="fig08-06">
            <a:extLst>
              <a:ext uri="{FF2B5EF4-FFF2-40B4-BE49-F238E27FC236}">
                <a16:creationId xmlns:a16="http://schemas.microsoft.com/office/drawing/2014/main" id="{FA2C1786-F00E-6046-8C32-2A35681FF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3" y="1600200"/>
            <a:ext cx="73691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5698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94881"/>
            <a:ext cx="8819955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Earthquakes create </a:t>
            </a:r>
            <a:r>
              <a:rPr lang="en-US" sz="2800" dirty="0">
                <a:solidFill>
                  <a:srgbClr val="0000FF"/>
                </a:solidFill>
              </a:rPr>
              <a:t>seismic waves </a:t>
            </a:r>
            <a:r>
              <a:rPr lang="en-US" sz="2800" dirty="0"/>
              <a:t>that pass through the Earth.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64453" y="4558892"/>
            <a:ext cx="441107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srgbClr val="BB0000"/>
                </a:solidFill>
              </a:rPr>
              <a:t>P-waves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BB0000"/>
                </a:solidFill>
              </a:rPr>
              <a:t>Pressure </a:t>
            </a:r>
            <a:r>
              <a:rPr lang="en-US" sz="2400" dirty="0"/>
              <a:t>waves</a:t>
            </a:r>
          </a:p>
          <a:p>
            <a:pPr algn="l">
              <a:spcBef>
                <a:spcPct val="20000"/>
              </a:spcBef>
            </a:pPr>
            <a:r>
              <a:rPr lang="en-US" sz="2400" dirty="0"/>
              <a:t>that pass through both solid &amp; </a:t>
            </a:r>
            <a:br>
              <a:rPr lang="en-US" sz="2400" dirty="0"/>
            </a:br>
            <a:r>
              <a:rPr lang="en-US" sz="2400" dirty="0"/>
              <a:t>molten regions.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82880" y="1691640"/>
            <a:ext cx="44454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400" dirty="0">
                <a:solidFill>
                  <a:srgbClr val="BB0000"/>
                </a:solidFill>
              </a:rPr>
              <a:t>S-waves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BB0000"/>
                </a:solidFill>
              </a:rPr>
              <a:t>Shear </a:t>
            </a:r>
            <a:r>
              <a:rPr lang="en-US" sz="2400" dirty="0"/>
              <a:t>waves that </a:t>
            </a:r>
            <a:br>
              <a:rPr lang="en-US" sz="2400" dirty="0"/>
            </a:br>
            <a:r>
              <a:rPr lang="en-US" sz="2400" dirty="0"/>
              <a:t>pass through solids, but are </a:t>
            </a:r>
            <a:br>
              <a:rPr lang="en-US" sz="2400" dirty="0"/>
            </a:br>
            <a:r>
              <a:rPr lang="en-US" sz="2400" dirty="0"/>
              <a:t>reflected/absorbed by liquid</a:t>
            </a:r>
            <a:br>
              <a:rPr lang="en-US" sz="2400" dirty="0"/>
            </a:br>
            <a:r>
              <a:rPr lang="en-US" sz="2400" dirty="0"/>
              <a:t>(molten) regions.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r="5000" b="50000"/>
          <a:stretch/>
        </p:blipFill>
        <p:spPr>
          <a:xfrm>
            <a:off x="182880" y="4405594"/>
            <a:ext cx="4229643" cy="1547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48081" r="6054"/>
          <a:stretch/>
        </p:blipFill>
        <p:spPr>
          <a:xfrm>
            <a:off x="4628328" y="1691640"/>
            <a:ext cx="4278981" cy="1618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1165" y="5607911"/>
            <a:ext cx="764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USGS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9238" y="2968466"/>
            <a:ext cx="764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4031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2B342D4-750E-1C4D-9F5B-515E134DA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Melting point temperature vs. pressure</a:t>
            </a:r>
            <a:r>
              <a:rPr lang="en-US" altLang="en-US" sz="40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5842" name="Picture 3" descr="fig08-09">
            <a:extLst>
              <a:ext uri="{FF2B5EF4-FFF2-40B4-BE49-F238E27FC236}">
                <a16:creationId xmlns:a16="http://schemas.microsoft.com/office/drawing/2014/main" id="{CBEF10F4-E746-9043-99A8-6E081CB12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5" y="1600200"/>
            <a:ext cx="3549650" cy="4525963"/>
          </a:xfrm>
          <a:noFill/>
        </p:spPr>
      </p:pic>
      <p:sp>
        <p:nvSpPr>
          <p:cNvPr id="35843" name="Text Box 4">
            <a:extLst>
              <a:ext uri="{FF2B5EF4-FFF2-40B4-BE49-F238E27FC236}">
                <a16:creationId xmlns:a16="http://schemas.microsoft.com/office/drawing/2014/main" id="{0311EB24-AFE9-9849-9D20-8BC76F6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0"/>
            <a:ext cx="850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>
                <a:solidFill>
                  <a:srgbClr val="CC3300"/>
                </a:solidFill>
              </a:rPr>
              <a:t>The Earth</a:t>
            </a:r>
            <a:r>
              <a:rPr lang="ja-JP" altLang="en-US" sz="1800" b="1" baseline="0">
                <a:solidFill>
                  <a:srgbClr val="CC3300"/>
                </a:solidFill>
              </a:rPr>
              <a:t>’</a:t>
            </a:r>
            <a:r>
              <a:rPr lang="en-US" altLang="ja-JP" sz="1800" b="1" baseline="0">
                <a:solidFill>
                  <a:srgbClr val="CC3300"/>
                </a:solidFill>
              </a:rPr>
              <a:t>s iron core is </a:t>
            </a:r>
            <a:r>
              <a:rPr lang="ja-JP" altLang="en-US" sz="1800" b="1" baseline="0">
                <a:solidFill>
                  <a:srgbClr val="CC3300"/>
                </a:solidFill>
              </a:rPr>
              <a:t>‘</a:t>
            </a:r>
            <a:r>
              <a:rPr lang="en-US" altLang="ja-JP" sz="1800" b="1" baseline="0">
                <a:solidFill>
                  <a:srgbClr val="CC3300"/>
                </a:solidFill>
              </a:rPr>
              <a:t>solid</a:t>
            </a:r>
            <a:r>
              <a:rPr lang="ja-JP" altLang="en-US" sz="1800" b="1" baseline="0">
                <a:solidFill>
                  <a:srgbClr val="CC3300"/>
                </a:solidFill>
              </a:rPr>
              <a:t>’</a:t>
            </a:r>
            <a:r>
              <a:rPr lang="en-US" altLang="ja-JP" sz="1800" b="1" baseline="0">
                <a:solidFill>
                  <a:srgbClr val="CC3300"/>
                </a:solidFill>
              </a:rPr>
              <a:t> and at higher temperature than the liquid core</a:t>
            </a:r>
            <a:endParaRPr lang="en-US" altLang="en-US" sz="1800" b="1" baseline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182563"/>
            <a:ext cx="8732837" cy="1143000"/>
          </a:xfrm>
        </p:spPr>
        <p:txBody>
          <a:bodyPr>
            <a:noAutofit/>
          </a:bodyPr>
          <a:lstStyle/>
          <a:p>
            <a:r>
              <a:rPr lang="en-US" sz="2800" dirty="0"/>
              <a:t>Earth’s surface is composed of silicates, iron-rich basalts, &amp; carbonaceous rocks.</a:t>
            </a:r>
          </a:p>
        </p:txBody>
      </p:sp>
      <p:pic>
        <p:nvPicPr>
          <p:cNvPr id="88070" name="Picture 6" descr="saliniangrani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5263"/>
            <a:ext cx="3382963" cy="20558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74" name="Picture 10" descr="qtzpebbles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325" y="1462088"/>
            <a:ext cx="4003675" cy="2054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751138" y="3490913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Silicate Rocks (granite, quartz)</a:t>
            </a:r>
          </a:p>
        </p:txBody>
      </p:sp>
      <p:grpSp>
        <p:nvGrpSpPr>
          <p:cNvPr id="88086" name="Group 22"/>
          <p:cNvGrpSpPr>
            <a:grpSpLocks/>
          </p:cNvGrpSpPr>
          <p:nvPr/>
        </p:nvGrpSpPr>
        <p:grpSpPr bwMode="auto">
          <a:xfrm>
            <a:off x="735013" y="3971925"/>
            <a:ext cx="2998787" cy="2684463"/>
            <a:chOff x="325" y="2502"/>
            <a:chExt cx="1889" cy="1691"/>
          </a:xfrm>
        </p:grpSpPr>
        <p:pic>
          <p:nvPicPr>
            <p:cNvPr id="88068" name="Picture 4" descr="basa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2502"/>
              <a:ext cx="1889" cy="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45" y="3941"/>
              <a:ext cx="18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/>
                <a:t>Iron-rich Rocks (basalts)</a:t>
              </a:r>
            </a:p>
          </p:txBody>
        </p:sp>
      </p:grp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4470400" y="3971925"/>
            <a:ext cx="3938588" cy="2682875"/>
            <a:chOff x="2718" y="2502"/>
            <a:chExt cx="2481" cy="1690"/>
          </a:xfrm>
        </p:grpSpPr>
        <p:pic>
          <p:nvPicPr>
            <p:cNvPr id="88072" name="Picture 8" descr="limest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2502"/>
              <a:ext cx="2401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2718" y="3942"/>
              <a:ext cx="24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/>
                <a:t>Carbonaceous Rocks (limestone)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>
            <a:extLst>
              <a:ext uri="{FF2B5EF4-FFF2-40B4-BE49-F238E27FC236}">
                <a16:creationId xmlns:a16="http://schemas.microsoft.com/office/drawing/2014/main" id="{C3045A58-D9D5-F240-81BD-541EF68E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Crust, Mantle, Core of the Earth</a:t>
            </a:r>
          </a:p>
        </p:txBody>
      </p:sp>
      <p:pic>
        <p:nvPicPr>
          <p:cNvPr id="36866" name="Picture 4" descr="table08-02">
            <a:extLst>
              <a:ext uri="{FF2B5EF4-FFF2-40B4-BE49-F238E27FC236}">
                <a16:creationId xmlns:a16="http://schemas.microsoft.com/office/drawing/2014/main" id="{88487993-D685-7547-833A-E66E0FD366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1300"/>
            <a:ext cx="8229600" cy="2163763"/>
          </a:xfrm>
          <a:noFill/>
        </p:spPr>
      </p:pic>
      <p:sp>
        <p:nvSpPr>
          <p:cNvPr id="47111" name="Text Box 7">
            <a:extLst>
              <a:ext uri="{FF2B5EF4-FFF2-40B4-BE49-F238E27FC236}">
                <a16:creationId xmlns:a16="http://schemas.microsoft.com/office/drawing/2014/main" id="{994AB488-A257-DA4F-B1E6-F47245D2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84313"/>
            <a:ext cx="605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/>
              <a:t>Oceanic Crust – Basalt;      Continental Crust - Granite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53E4561D-8CBF-5748-95E5-879FAAF4F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905000"/>
            <a:ext cx="870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/>
              <a:t>Mantle – Silicate rocks, solid and partially molten (</a:t>
            </a:r>
            <a:r>
              <a:rPr lang="en-US" altLang="en-US" sz="1800" b="1" baseline="0">
                <a:solidFill>
                  <a:srgbClr val="CC3300"/>
                </a:solidFill>
              </a:rPr>
              <a:t>magma</a:t>
            </a:r>
            <a:r>
              <a:rPr lang="en-US" altLang="en-US" sz="1800" b="1" baseline="0"/>
              <a:t> inside, </a:t>
            </a:r>
            <a:r>
              <a:rPr lang="en-US" altLang="en-US" sz="1800" b="1" baseline="0">
                <a:solidFill>
                  <a:srgbClr val="CC3300"/>
                </a:solidFill>
              </a:rPr>
              <a:t>lava</a:t>
            </a:r>
            <a:r>
              <a:rPr lang="en-US" altLang="en-US" sz="1800" b="1" baseline="0"/>
              <a:t> outside)</a:t>
            </a:r>
          </a:p>
          <a:p>
            <a:pPr eaLnBrk="1" hangingPunct="1"/>
            <a:r>
              <a:rPr lang="en-US" altLang="en-US" sz="1800" b="1" baseline="0"/>
              <a:t>                 Upper mantle + Crust </a:t>
            </a:r>
            <a:r>
              <a:rPr lang="en-US" altLang="en-US" sz="1800" b="1" baseline="0">
                <a:sym typeface="Wingdings" pitchFamily="2" charset="2"/>
              </a:rPr>
              <a:t> LITHOSPHERE  (&lt; 100 Km)</a:t>
            </a:r>
            <a:endParaRPr lang="en-US" altLang="en-US" sz="1800" b="1" baseline="0"/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C7195C0C-77B9-A943-81F2-99EBAA52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446713"/>
            <a:ext cx="840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baseline="0"/>
              <a:t>Core – Molten iron in liquid core is responsible for the magnetic field. Why?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9681CBAD-5847-A74F-ADAE-2B4D0D25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8285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        Electrically charged (ionized)  convection currents create a</a:t>
            </a:r>
          </a:p>
          <a:p>
            <a:pPr eaLnBrk="1" hangingPunct="1"/>
            <a:r>
              <a:rPr lang="en-US" altLang="en-US" sz="2800" b="1"/>
              <a:t> </a:t>
            </a:r>
            <a:r>
              <a:rPr lang="ja-JP" altLang="en-US" sz="2800" b="1"/>
              <a:t>“</a:t>
            </a:r>
            <a:r>
              <a:rPr lang="en-US" altLang="ja-JP" sz="2800" b="1"/>
              <a:t>dynamo effect</a:t>
            </a:r>
            <a:r>
              <a:rPr lang="ja-JP" altLang="en-US" sz="2800" b="1"/>
              <a:t>”</a:t>
            </a:r>
            <a:r>
              <a:rPr lang="en-US" altLang="ja-JP" sz="2800" b="1">
                <a:sym typeface="Wingdings" pitchFamily="2" charset="2"/>
              </a:rPr>
              <a:t> electromagnet (Electric current  Magnetic Field)</a:t>
            </a:r>
            <a:endParaRPr lang="en-US" altLang="en-US" sz="2800" b="1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47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build="allAtOnce"/>
      <p:bldP spid="471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>
            <a:extLst>
              <a:ext uri="{FF2B5EF4-FFF2-40B4-BE49-F238E27FC236}">
                <a16:creationId xmlns:a16="http://schemas.microsoft.com/office/drawing/2014/main" id="{CAB8F1B7-77B6-4549-9B56-9EF9DAAE7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Convection Currents</a:t>
            </a:r>
          </a:p>
        </p:txBody>
      </p:sp>
      <p:pic>
        <p:nvPicPr>
          <p:cNvPr id="37890" name="Picture 4" descr="fig08-04">
            <a:extLst>
              <a:ext uri="{FF2B5EF4-FFF2-40B4-BE49-F238E27FC236}">
                <a16:creationId xmlns:a16="http://schemas.microsoft.com/office/drawing/2014/main" id="{A431A780-C288-7E46-900D-DA65F8158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1600200"/>
            <a:ext cx="62642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7648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858F4AD-0615-8C43-8CA2-2925C6A6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a typeface="ＭＳ Ｐゴシック" panose="020B0600070205080204" pitchFamily="34" charset="-128"/>
              </a:rPr>
              <a:t>Magnetic Field:</a:t>
            </a:r>
            <a:br>
              <a:rPr lang="en-US" altLang="en-US" sz="3200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rgbClr val="FF0000"/>
                </a:solidFill>
                <a:ea typeface="ＭＳ Ｐゴシック" panose="020B0600070205080204" pitchFamily="34" charset="-128"/>
              </a:rPr>
              <a:t>Electricity and Magnetism are unified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6005601E-EA1F-F443-B863-86BA3331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 Moving electrical charges give rise to magnetism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 Electromagnet; </a:t>
            </a:r>
            <a:r>
              <a:rPr lang="en-US" altLang="en-US" sz="2800" i="1">
                <a:ea typeface="ＭＳ Ｐゴシック" panose="020B0600070205080204" pitchFamily="34" charset="-128"/>
                <a:sym typeface="Wingdings" pitchFamily="2" charset="2"/>
              </a:rPr>
              <a:t>viz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. electrons moving through a wire constitute electric current, surrounded by magnetic field</a:t>
            </a:r>
          </a:p>
          <a:p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 Presence of an appreciable magnetic field requires all three criteria to be met</a:t>
            </a:r>
          </a:p>
          <a:p>
            <a:pPr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   1. </a:t>
            </a: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  <a:sym typeface="Wingdings" pitchFamily="2" charset="2"/>
              </a:rPr>
              <a:t>Metallic interior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to that atoms are closely packed to enable movement of electrons among them</a:t>
            </a:r>
          </a:p>
          <a:p>
            <a:pPr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   2. </a:t>
            </a: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  <a:sym typeface="Wingdings" pitchFamily="2" charset="2"/>
              </a:rPr>
              <a:t>Hot liquid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state to enable flow </a:t>
            </a:r>
          </a:p>
          <a:p>
            <a:pPr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   3. </a:t>
            </a: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  <a:sym typeface="Wingdings" pitchFamily="2" charset="2"/>
              </a:rPr>
              <a:t>Fast rotation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to enable convection currents 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8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>
            <a:extLst>
              <a:ext uri="{FF2B5EF4-FFF2-40B4-BE49-F238E27FC236}">
                <a16:creationId xmlns:a16="http://schemas.microsoft.com/office/drawing/2014/main" id="{27DDF93A-2AA1-1740-92C2-25D7DB01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Magnetic and Rotation Axes</a:t>
            </a:r>
          </a:p>
        </p:txBody>
      </p:sp>
      <p:pic>
        <p:nvPicPr>
          <p:cNvPr id="39938" name="Picture 4" descr="fig08-19">
            <a:extLst>
              <a:ext uri="{FF2B5EF4-FFF2-40B4-BE49-F238E27FC236}">
                <a16:creationId xmlns:a16="http://schemas.microsoft.com/office/drawing/2014/main" id="{C7E470C1-6FA4-DB40-BF7E-85D70368E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1588" y="1600200"/>
            <a:ext cx="405923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509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64AB872-1B30-3B4A-AC6B-BE379F86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Planetary Statistics</a:t>
            </a:r>
          </a:p>
        </p:txBody>
      </p:sp>
      <p:pic>
        <p:nvPicPr>
          <p:cNvPr id="15362" name="Picture 3" descr="table07-01">
            <a:extLst>
              <a:ext uri="{FF2B5EF4-FFF2-40B4-BE49-F238E27FC236}">
                <a16:creationId xmlns:a16="http://schemas.microsoft.com/office/drawing/2014/main" id="{E420BEF0-B106-6140-AD5C-4533BF391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6700" y="1600200"/>
            <a:ext cx="3530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684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>
            <a:extLst>
              <a:ext uri="{FF2B5EF4-FFF2-40B4-BE49-F238E27FC236}">
                <a16:creationId xmlns:a16="http://schemas.microsoft.com/office/drawing/2014/main" id="{F09BF16F-76D3-BA41-8FB4-59F667B39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Pangaea – Primordial Land Mass</a:t>
            </a:r>
          </a:p>
        </p:txBody>
      </p:sp>
      <p:pic>
        <p:nvPicPr>
          <p:cNvPr id="40962" name="Picture 4" descr="fig08-10">
            <a:extLst>
              <a:ext uri="{FF2B5EF4-FFF2-40B4-BE49-F238E27FC236}">
                <a16:creationId xmlns:a16="http://schemas.microsoft.com/office/drawing/2014/main" id="{571F5D36-2641-2643-A98B-810136CFE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788" y="1600200"/>
            <a:ext cx="31464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884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>
            <a:extLst>
              <a:ext uri="{FF2B5EF4-FFF2-40B4-BE49-F238E27FC236}">
                <a16:creationId xmlns:a16="http://schemas.microsoft.com/office/drawing/2014/main" id="{B19B5CCB-C955-A34A-9E0C-21D8DD7CE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Evolution of Pangaea</a:t>
            </a:r>
          </a:p>
        </p:txBody>
      </p:sp>
      <p:pic>
        <p:nvPicPr>
          <p:cNvPr id="41986" name="Picture 4" descr="fig08-11a">
            <a:extLst>
              <a:ext uri="{FF2B5EF4-FFF2-40B4-BE49-F238E27FC236}">
                <a16:creationId xmlns:a16="http://schemas.microsoft.com/office/drawing/2014/main" id="{9EABD716-5326-2640-BF9B-64BEEC140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1600200"/>
            <a:ext cx="81248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779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>
            <a:extLst>
              <a:ext uri="{FF2B5EF4-FFF2-40B4-BE49-F238E27FC236}">
                <a16:creationId xmlns:a16="http://schemas.microsoft.com/office/drawing/2014/main" id="{728844D5-BD8A-E442-BCBA-F2434A2F2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Breakup of Pangaea into </a:t>
            </a:r>
            <a:r>
              <a:rPr lang="ja-JP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Plates</a:t>
            </a:r>
            <a:r>
              <a:rPr lang="ja-JP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”</a:t>
            </a:r>
            <a:br>
              <a:rPr lang="en-US" altLang="ja-JP" sz="40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ja-JP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Via Plate Tectonics</a:t>
            </a:r>
            <a:endParaRPr lang="en-US" altLang="en-US" sz="40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3010" name="Picture 4" descr="fig08-11b">
            <a:extLst>
              <a:ext uri="{FF2B5EF4-FFF2-40B4-BE49-F238E27FC236}">
                <a16:creationId xmlns:a16="http://schemas.microsoft.com/office/drawing/2014/main" id="{36913FED-36F1-5E41-8349-A8E0FEE54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8138"/>
            <a:ext cx="8229600" cy="4508500"/>
          </a:xfrm>
          <a:noFill/>
        </p:spPr>
      </p:pic>
    </p:spTree>
    <p:extLst>
      <p:ext uri="{BB962C8B-B14F-4D97-AF65-F5344CB8AC3E}">
        <p14:creationId xmlns:p14="http://schemas.microsoft.com/office/powerpoint/2010/main" val="22117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0DBF31FD-6758-4643-ADFC-A1CCC95D6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Plate Tectonics and Geography</a:t>
            </a:r>
          </a:p>
        </p:txBody>
      </p:sp>
      <p:pic>
        <p:nvPicPr>
          <p:cNvPr id="44034" name="Picture 4" descr="fig08-11c">
            <a:extLst>
              <a:ext uri="{FF2B5EF4-FFF2-40B4-BE49-F238E27FC236}">
                <a16:creationId xmlns:a16="http://schemas.microsoft.com/office/drawing/2014/main" id="{892C6BF3-1239-094E-94C4-0E7C7D7AE4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600200"/>
            <a:ext cx="81438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61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earthtruecolor_mo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" y="1463412"/>
            <a:ext cx="9140825" cy="45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182563"/>
            <a:ext cx="879652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Earth’s surface is mostly oceans (about 71%) with 29% solid land.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2639" y="6169025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31775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CB0E9-7A1A-A247-B449-0D810F8B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2" y="0"/>
            <a:ext cx="860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D54A70-C201-BA46-A4D1-B770CB5F8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94881"/>
            <a:ext cx="881995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How much water is there in Earth (in volume)?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5B498D-EC67-214E-964D-F2659468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" y="2577122"/>
            <a:ext cx="8819955" cy="203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A: 50%</a:t>
            </a:r>
          </a:p>
          <a:p>
            <a:r>
              <a:rPr lang="en-US" sz="2800" kern="0" dirty="0"/>
              <a:t>B: 10%</a:t>
            </a:r>
          </a:p>
          <a:p>
            <a:r>
              <a:rPr lang="en-US" sz="2800" kern="0" dirty="0"/>
              <a:t>C: 1%</a:t>
            </a:r>
          </a:p>
          <a:p>
            <a:r>
              <a:rPr lang="en-US" sz="2800" kern="0" dirty="0"/>
              <a:t>D: 0.1%</a:t>
            </a:r>
          </a:p>
        </p:txBody>
      </p:sp>
    </p:spTree>
    <p:extLst>
      <p:ext uri="{BB962C8B-B14F-4D97-AF65-F5344CB8AC3E}">
        <p14:creationId xmlns:p14="http://schemas.microsoft.com/office/powerpoint/2010/main" val="41769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>
            <a:extLst>
              <a:ext uri="{FF2B5EF4-FFF2-40B4-BE49-F238E27FC236}">
                <a16:creationId xmlns:a16="http://schemas.microsoft.com/office/drawing/2014/main" id="{7793DDB2-6DD4-9C4F-90E2-C5C4A539C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Geological Activity at Plate Boundaries</a:t>
            </a:r>
          </a:p>
        </p:txBody>
      </p:sp>
      <p:pic>
        <p:nvPicPr>
          <p:cNvPr id="45058" name="Picture 4" descr="fig08-13">
            <a:extLst>
              <a:ext uri="{FF2B5EF4-FFF2-40B4-BE49-F238E27FC236}">
                <a16:creationId xmlns:a16="http://schemas.microsoft.com/office/drawing/2014/main" id="{1DB805A7-0C10-F84A-8E7D-9FD713E5F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1275" y="1600200"/>
            <a:ext cx="6519863" cy="4525963"/>
          </a:xfrm>
          <a:noFill/>
        </p:spPr>
      </p:pic>
      <p:sp>
        <p:nvSpPr>
          <p:cNvPr id="45059" name="Text Box 7">
            <a:extLst>
              <a:ext uri="{FF2B5EF4-FFF2-40B4-BE49-F238E27FC236}">
                <a16:creationId xmlns:a16="http://schemas.microsoft.com/office/drawing/2014/main" id="{E8BFB99B-BA85-6B46-B3E4-17F244EB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554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baseline="0">
                <a:solidFill>
                  <a:srgbClr val="CC3300"/>
                </a:solidFill>
              </a:rPr>
              <a:t>Earthquakes, Volcanoes, </a:t>
            </a:r>
            <a:r>
              <a:rPr lang="ja-JP" altLang="en-US" b="1" baseline="0">
                <a:solidFill>
                  <a:srgbClr val="CC3300"/>
                </a:solidFill>
              </a:rPr>
              <a:t>“</a:t>
            </a:r>
            <a:r>
              <a:rPr lang="en-US" altLang="ja-JP" b="1" baseline="0">
                <a:solidFill>
                  <a:srgbClr val="CC3300"/>
                </a:solidFill>
              </a:rPr>
              <a:t>hot spots</a:t>
            </a:r>
            <a:r>
              <a:rPr lang="ja-JP" altLang="en-US" b="1" baseline="0">
                <a:solidFill>
                  <a:srgbClr val="CC3300"/>
                </a:solidFill>
              </a:rPr>
              <a:t>”</a:t>
            </a:r>
            <a:endParaRPr lang="en-US" altLang="en-US" b="1" baseline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>
            <a:extLst>
              <a:ext uri="{FF2B5EF4-FFF2-40B4-BE49-F238E27FC236}">
                <a16:creationId xmlns:a16="http://schemas.microsoft.com/office/drawing/2014/main" id="{D03B501F-BB10-8149-9884-3AB9CD90A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Lithosphere and Mantle</a:t>
            </a:r>
          </a:p>
        </p:txBody>
      </p:sp>
      <p:pic>
        <p:nvPicPr>
          <p:cNvPr id="46082" name="Picture 4" descr="fig08-15">
            <a:extLst>
              <a:ext uri="{FF2B5EF4-FFF2-40B4-BE49-F238E27FC236}">
                <a16:creationId xmlns:a16="http://schemas.microsoft.com/office/drawing/2014/main" id="{60AC5542-0ABB-F04D-98F2-A5A8E1699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13025"/>
            <a:ext cx="8229600" cy="2498725"/>
          </a:xfrm>
          <a:noFill/>
        </p:spPr>
      </p:pic>
    </p:spTree>
    <p:extLst>
      <p:ext uri="{BB962C8B-B14F-4D97-AF65-F5344CB8AC3E}">
        <p14:creationId xmlns:p14="http://schemas.microsoft.com/office/powerpoint/2010/main" val="9433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064FF38-327E-1F48-93C4-5285D7D71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Plate Tectonics: Movement and Activity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E69CEE8-8154-C44A-AB99-5AFD90A2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 Lithosphere is divided into 16 plates with oceans and continents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Rift Zones</a:t>
            </a:r>
            <a:r>
              <a:rPr lang="en-US" altLang="en-US" sz="2800">
                <a:solidFill>
                  <a:srgbClr val="CC33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800">
                <a:ea typeface="ＭＳ Ｐゴシック" panose="020B0600070205080204" pitchFamily="34" charset="-128"/>
              </a:rPr>
              <a:t> Plates pulling apart along a ridge, which may show volcanic activity, e.g. mid-Atlantic ridge,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ea typeface="ＭＳ Ｐゴシック" panose="020B0600070205080204" pitchFamily="34" charset="-128"/>
              </a:rPr>
              <a:t>Ring-of-Fire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ea typeface="ＭＳ Ｐゴシック" panose="020B0600070205080204" pitchFamily="34" charset="-128"/>
              </a:rPr>
              <a:t> volcanoes along the pacific rim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Subduction Zones</a:t>
            </a:r>
            <a:r>
              <a:rPr lang="en-US" altLang="en-US" sz="2800">
                <a:ea typeface="ＭＳ Ｐゴシック" panose="020B0600070205080204" pitchFamily="34" charset="-128"/>
              </a:rPr>
              <a:t>: Plates colliding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 one plate forces under the other (e.g. oceanic Japan trench), or rising to form mountains (e.g. Himalayas)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Fault Zones</a:t>
            </a:r>
            <a:r>
              <a:rPr lang="en-US" altLang="en-US" sz="2800">
                <a:ea typeface="ＭＳ Ｐゴシック" panose="020B0600070205080204" pitchFamily="34" charset="-128"/>
              </a:rPr>
              <a:t>: Crustal plates sliding along each other – plate boundaries are called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ea typeface="ＭＳ Ｐゴシック" panose="020B0600070205080204" pitchFamily="34" charset="-128"/>
              </a:rPr>
              <a:t>faults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ea typeface="ＭＳ Ｐゴシック" panose="020B0600070205080204" pitchFamily="34" charset="-128"/>
              </a:rPr>
              <a:t> (e.g. San Andreas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Hot-Spot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ea typeface="ＭＳ Ｐゴシック" panose="020B0600070205080204" pitchFamily="34" charset="-128"/>
              </a:rPr>
              <a:t> Volcanoes – Hawaiian islands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4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71B2232-2E93-0F4B-9979-207FFB8C0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Solar System: Overview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DBF4FB4-DA1F-C043-8BF0-9212303C1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Planet   S-P (AU)      Feature(s)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</a:t>
            </a:r>
            <a:r>
              <a:rPr lang="en-US" altLang="en-US" sz="2800" b="1">
                <a:ea typeface="ＭＳ Ｐゴシック" panose="020B0600070205080204" pitchFamily="34" charset="-128"/>
              </a:rPr>
              <a:t>Mercury     0.4         Smallest, metallic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Venus        0.7         Brightest, dense, acidic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Earth         1.0          Life !             </a:t>
            </a:r>
            <a:endParaRPr lang="en-US" altLang="en-US" sz="2800" b="1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Mars          1.5          Red, flowing water!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           Asteroid Belt (2.8  - 3.2 AU)</a:t>
            </a:r>
            <a:r>
              <a:rPr lang="en-US" altLang="en-US" sz="2800" b="1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Jupiter       5.2          Largest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Saturn       9.5           Rings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Uranus      19.2         Tipped on one side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Neptune    30.1         Cloudy, twin like Uranus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  (x)Pluto     39.4        Minor planet, planetesimal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      </a:t>
            </a: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Kuiper-Belt Objects, Comets, Oort Cloud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408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>
            <a:extLst>
              <a:ext uri="{FF2B5EF4-FFF2-40B4-BE49-F238E27FC236}">
                <a16:creationId xmlns:a16="http://schemas.microsoft.com/office/drawing/2014/main" id="{8CA65355-B5E1-8C43-A69D-FBE9F0CD4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Mid-ocean Ridge, Rift Zones</a:t>
            </a:r>
          </a:p>
        </p:txBody>
      </p:sp>
      <p:pic>
        <p:nvPicPr>
          <p:cNvPr id="47106" name="Picture 4" descr="fig08-12">
            <a:extLst>
              <a:ext uri="{FF2B5EF4-FFF2-40B4-BE49-F238E27FC236}">
                <a16:creationId xmlns:a16="http://schemas.microsoft.com/office/drawing/2014/main" id="{D08CAE6D-0798-274B-84B0-18E025753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1600200"/>
            <a:ext cx="4095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940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>
            <a:extLst>
              <a:ext uri="{FF2B5EF4-FFF2-40B4-BE49-F238E27FC236}">
                <a16:creationId xmlns:a16="http://schemas.microsoft.com/office/drawing/2014/main" id="{6FD97542-0510-D249-8C65-410E75EF8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Colliding Plates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  <a:sym typeface="Wingdings" pitchFamily="2" charset="2"/>
              </a:rPr>
              <a:t> Mountains</a:t>
            </a:r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8130" name="Picture 4" descr="fig08-17">
            <a:extLst>
              <a:ext uri="{FF2B5EF4-FFF2-40B4-BE49-F238E27FC236}">
                <a16:creationId xmlns:a16="http://schemas.microsoft.com/office/drawing/2014/main" id="{1D505217-7676-E543-8D38-31C13DE44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525" y="1600200"/>
            <a:ext cx="45529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034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59974" y="182880"/>
            <a:ext cx="62862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James Joule is honored by scientists because he helped to develop a very important idea...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84558" y="2381717"/>
            <a:ext cx="663512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Helvetica Neue Regular"/>
                <a:cs typeface="Arial" panose="020B0604020202020204" pitchFamily="34" charset="0"/>
              </a:rPr>
              <a:t>Law of Conservation of Energy</a:t>
            </a:r>
            <a:endParaRPr lang="en-US" sz="3200" dirty="0">
              <a:solidFill>
                <a:srgbClr val="000000"/>
              </a:solidFill>
              <a:latin typeface="Helvetica Neue Regular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" y="6172200"/>
            <a:ext cx="6784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This is the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First Law of Thermodynamics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Joule-p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182880"/>
            <a:ext cx="223227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86" y="4085243"/>
            <a:ext cx="6858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Helvetica Neue Regular"/>
              </a:rPr>
              <a:t>Energy cannot be created or destroyed, it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Helvetica Neue Regular"/>
              </a:rPr>
              <a:t>can only change from one form of energy</a:t>
            </a:r>
            <a:br>
              <a:rPr lang="en-US" sz="2800" dirty="0">
                <a:solidFill>
                  <a:schemeClr val="bg1"/>
                </a:solidFill>
                <a:latin typeface="Helvetica Neue Regular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</a:rPr>
              <a:t>to another.</a:t>
            </a:r>
          </a:p>
        </p:txBody>
      </p:sp>
    </p:spTree>
    <p:extLst>
      <p:ext uri="{BB962C8B-B14F-4D97-AF65-F5344CB8AC3E}">
        <p14:creationId xmlns:p14="http://schemas.microsoft.com/office/powerpoint/2010/main" val="2281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82089C4-4F0D-B64F-B719-E380978D5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Terrestrial and Jovian Planets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F55172-4731-754D-89A1-E5D221392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Terrestrial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>
                <a:ea typeface="ＭＳ Ｐゴシック" panose="020B0600070205080204" pitchFamily="34" charset="-128"/>
              </a:rPr>
              <a:t> Mercury, Venus, Earth, Mars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-  Composition: Rocks and Metals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- Largely </a:t>
            </a: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Refractory Elements</a:t>
            </a:r>
            <a:r>
              <a:rPr lang="en-US" altLang="en-US">
                <a:ea typeface="ＭＳ Ｐゴシック" panose="020B0600070205080204" pitchFamily="34" charset="-128"/>
              </a:rPr>
              <a:t>, with high boiling point, e.g. Silicon, Sulfur, Iron,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- Density: 3-5.5 g/cc  (Density = M / 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Jovian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>
                <a:ea typeface="ＭＳ Ｐゴシック" panose="020B0600070205080204" pitchFamily="34" charset="-128"/>
              </a:rPr>
              <a:t> Jupiter, Saturn, Uranus, Neptune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- Composition: Gases and Ices (but solid core)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- Largely </a:t>
            </a: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Volatile Elements</a:t>
            </a:r>
            <a:r>
              <a:rPr lang="en-US" altLang="en-US" b="1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ea typeface="ＭＳ Ｐゴシック" panose="020B0600070205080204" pitchFamily="34" charset="-128"/>
              </a:rPr>
              <a:t>low evaporation temperatures, e.g. H, He, C, N, O, 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     </a:t>
            </a:r>
            <a:r>
              <a:rPr lang="en-US" altLang="en-US">
                <a:ea typeface="ＭＳ Ｐゴシック" panose="020B0600070205080204" pitchFamily="34" charset="-128"/>
              </a:rPr>
              <a:t>- Density: 1-1.5 g/cc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385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0FE3562-E1FF-A94E-925A-AA2C2C719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CC3300"/>
                </a:solidFill>
                <a:ea typeface="ＭＳ Ｐゴシック" panose="020B0600070205080204" pitchFamily="34" charset="-128"/>
              </a:rPr>
              <a:t>Retention of Planetary Atmospheres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C14835C-80CC-714D-ACD7-5982B2F85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Jovian planets are massive and cool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    Have high escape velocities due to large gravity which enables retention of extensive atmospheres, therefore retain light volatile elements like H and He that would otherwise evaporate easily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Terrestrial planets have low gravity and are warmer</a:t>
            </a:r>
            <a:r>
              <a:rPr lang="en-US" altLang="en-US" b="1">
                <a:ea typeface="ＭＳ Ｐゴシック" panose="020B0600070205080204" pitchFamily="34" charset="-128"/>
              </a:rPr>
              <a:t>, therefore allowing volatile elements to escape, leaving behind heavier refractory elements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8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20C78D5-E953-9145-AA86-F495809326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0C1C12A-711A-D546-A294-040D33373C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9" name="Picture 4" descr="fig08-00">
            <a:extLst>
              <a:ext uri="{FF2B5EF4-FFF2-40B4-BE49-F238E27FC236}">
                <a16:creationId xmlns:a16="http://schemas.microsoft.com/office/drawing/2014/main" id="{330EDA2F-B17A-3442-B413-7E5FB73B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6046787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F46B98C1-CFBF-5B41-AF55-09295FCA2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Earth Data</a:t>
            </a:r>
          </a:p>
        </p:txBody>
      </p:sp>
      <p:pic>
        <p:nvPicPr>
          <p:cNvPr id="20482" name="Picture 4" descr="table08-01">
            <a:extLst>
              <a:ext uri="{FF2B5EF4-FFF2-40B4-BE49-F238E27FC236}">
                <a16:creationId xmlns:a16="http://schemas.microsoft.com/office/drawing/2014/main" id="{FACB2638-AAEF-B547-BEE6-A4C026B5D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9538" y="1600200"/>
            <a:ext cx="63849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544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969B2B2-D2A2-AF42-A848-CE2E7095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Albedo and Atmosphere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BAA87BE-994D-5C49-9555-0149D6239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Albedo: </a:t>
            </a:r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Reflectivity</a:t>
            </a:r>
            <a:r>
              <a:rPr lang="en-US" altLang="en-US">
                <a:ea typeface="ＭＳ Ｐゴシック" panose="020B0600070205080204" pitchFamily="34" charset="-128"/>
              </a:rPr>
              <a:t> – percentage or fraction of energy reflected from the surface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Earth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albedo is 0.39; Venus is 0.72 and Moon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only 0.11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earth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atmosphere composed of? What is it there you are breathing mostly?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0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16782</TotalTime>
  <Words>1394</Words>
  <Application>Microsoft Macintosh PowerPoint</Application>
  <PresentationFormat>On-screen Show (4:3)</PresentationFormat>
  <Paragraphs>150</Paragraphs>
  <Slides>42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Helvetica Neue Regular</vt:lpstr>
      <vt:lpstr>Wingdings</vt:lpstr>
      <vt:lpstr>Astro2015</vt:lpstr>
      <vt:lpstr>The Planets</vt:lpstr>
      <vt:lpstr>Planets and the Sun: Two Groups and Pluto</vt:lpstr>
      <vt:lpstr>Planetary Statistics</vt:lpstr>
      <vt:lpstr>Solar System: Overview</vt:lpstr>
      <vt:lpstr>Terrestrial and Jovian Planets</vt:lpstr>
      <vt:lpstr>Retention of Planetary Atmospheres</vt:lpstr>
      <vt:lpstr>PowerPoint Presentation</vt:lpstr>
      <vt:lpstr>Earth Data</vt:lpstr>
      <vt:lpstr>Albedo and Atmosphere</vt:lpstr>
      <vt:lpstr>Atmospheric Compositions: How did they evolve ?</vt:lpstr>
      <vt:lpstr>Atmospheric layers: Height vs. Temp</vt:lpstr>
      <vt:lpstr>Structure of Earth’s Atmosphere</vt:lpstr>
      <vt:lpstr>PowerPoint Presentation</vt:lpstr>
      <vt:lpstr>Ozone “Hole” over Antarctica</vt:lpstr>
      <vt:lpstr>Northern Lights – Aurora Borealis</vt:lpstr>
      <vt:lpstr> Magnetosphere and Van Allen Radiation Belts: The First Line of Defense</vt:lpstr>
      <vt:lpstr>The Greenhouse Effect</vt:lpstr>
      <vt:lpstr>Greenhouse Effect and the Atmosphere</vt:lpstr>
      <vt:lpstr>Increase in CO2 fraction with time</vt:lpstr>
      <vt:lpstr>Global Warming</vt:lpstr>
      <vt:lpstr>Earth’s Geology and Astronomy</vt:lpstr>
      <vt:lpstr>Internal Structure of the Earth</vt:lpstr>
      <vt:lpstr>Earthquakes create seismic waves that pass through the Earth.</vt:lpstr>
      <vt:lpstr>Melting point temperature vs. pressure </vt:lpstr>
      <vt:lpstr>Earth’s surface is composed of silicates, iron-rich basalts, &amp; carbonaceous rocks.</vt:lpstr>
      <vt:lpstr>Crust, Mantle, Core of the Earth</vt:lpstr>
      <vt:lpstr>Convection Currents</vt:lpstr>
      <vt:lpstr>Magnetic Field: Electricity and Magnetism are unified</vt:lpstr>
      <vt:lpstr>Magnetic and Rotation Axes</vt:lpstr>
      <vt:lpstr>Pangaea – Primordial Land Mass</vt:lpstr>
      <vt:lpstr>Evolution of Pangaea</vt:lpstr>
      <vt:lpstr>Breakup of Pangaea into “Plates” Via Plate Tectonics</vt:lpstr>
      <vt:lpstr>Plate Tectonics and Geography</vt:lpstr>
      <vt:lpstr>The Earth’s surface is mostly oceans (about 71%) with 29% solid land.</vt:lpstr>
      <vt:lpstr>PowerPoint Presentation</vt:lpstr>
      <vt:lpstr>PowerPoint Presentation</vt:lpstr>
      <vt:lpstr>Geological Activity at Plate Boundaries</vt:lpstr>
      <vt:lpstr>Lithosphere and Mantle</vt:lpstr>
      <vt:lpstr>Plate Tectonics: Movement and Activity</vt:lpstr>
      <vt:lpstr>Mid-ocean Ridge, Rift Zones</vt:lpstr>
      <vt:lpstr>Colliding Plates  Mountains</vt:lpstr>
      <vt:lpstr>PowerPoint Presentation</vt:lpstr>
    </vt:vector>
  </TitlesOfParts>
  <Company>OSU Astronomy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Measuring the Earth</dc:title>
  <dc:creator>Richard W. Pogge</dc:creator>
  <cp:lastModifiedBy>Pradhan, Anil</cp:lastModifiedBy>
  <cp:revision>924</cp:revision>
  <cp:lastPrinted>2015-07-27T16:37:15Z</cp:lastPrinted>
  <dcterms:created xsi:type="dcterms:W3CDTF">1999-09-22T17:45:30Z</dcterms:created>
  <dcterms:modified xsi:type="dcterms:W3CDTF">2024-02-21T21:17:39Z</dcterms:modified>
</cp:coreProperties>
</file>