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431" r:id="rId2"/>
    <p:sldId id="432" r:id="rId3"/>
    <p:sldId id="422" r:id="rId4"/>
    <p:sldId id="414" r:id="rId5"/>
    <p:sldId id="454" r:id="rId6"/>
    <p:sldId id="460" r:id="rId7"/>
    <p:sldId id="459" r:id="rId8"/>
    <p:sldId id="462" r:id="rId9"/>
    <p:sldId id="386" r:id="rId10"/>
    <p:sldId id="463" r:id="rId11"/>
    <p:sldId id="464" r:id="rId12"/>
    <p:sldId id="446" r:id="rId13"/>
    <p:sldId id="465" r:id="rId14"/>
    <p:sldId id="423" r:id="rId15"/>
    <p:sldId id="473" r:id="rId16"/>
    <p:sldId id="474" r:id="rId17"/>
    <p:sldId id="453" r:id="rId18"/>
    <p:sldId id="397" r:id="rId19"/>
    <p:sldId id="419" r:id="rId20"/>
    <p:sldId id="478" r:id="rId21"/>
    <p:sldId id="443" r:id="rId22"/>
    <p:sldId id="429" r:id="rId23"/>
    <p:sldId id="477" r:id="rId24"/>
    <p:sldId id="428" r:id="rId25"/>
    <p:sldId id="349" r:id="rId26"/>
    <p:sldId id="469" r:id="rId27"/>
    <p:sldId id="470" r:id="rId28"/>
    <p:sldId id="445" r:id="rId29"/>
    <p:sldId id="475" r:id="rId30"/>
    <p:sldId id="476" r:id="rId31"/>
    <p:sldId id="435" r:id="rId32"/>
    <p:sldId id="468" r:id="rId33"/>
    <p:sldId id="447" r:id="rId34"/>
    <p:sldId id="451" r:id="rId35"/>
    <p:sldId id="438" r:id="rId36"/>
    <p:sldId id="448" r:id="rId37"/>
    <p:sldId id="449" r:id="rId38"/>
    <p:sldId id="450" r:id="rId39"/>
    <p:sldId id="418" r:id="rId4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D01FD"/>
    <a:srgbClr val="2A7045"/>
    <a:srgbClr val="8C230E"/>
    <a:srgbClr val="003300"/>
    <a:srgbClr val="D30AA5"/>
    <a:srgbClr val="A2AB00"/>
    <a:srgbClr val="730000"/>
    <a:srgbClr val="04350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34615" autoAdjust="0"/>
    <p:restoredTop sz="86458" autoAdjust="0"/>
  </p:normalViewPr>
  <p:slideViewPr>
    <p:cSldViewPr snapToGrid="0">
      <p:cViewPr>
        <p:scale>
          <a:sx n="94" d="100"/>
          <a:sy n="94" d="100"/>
        </p:scale>
        <p:origin x="-2312" y="4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352" y="19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NULL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5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2592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8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ln/>
        </p:spPr>
        <p:txBody>
          <a:bodyPr lIns="93177" tIns="46589" rIns="93177" bIns="46589"/>
          <a:lstStyle/>
          <a:p>
            <a:fld id="{7B731A25-A38F-4F9C-972B-13ED74C9521D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14421" y="4388354"/>
            <a:ext cx="5986427" cy="4128505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4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DB91229E-4A5F-4D9D-832F-3374C5B17506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D4311E44-6F4F-4337-A91E-B5C6DEE06AB6}" type="slidenum">
              <a:rPr lang="en-US"/>
              <a:pPr/>
              <a:t>18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0170E883-41B7-C94E-B53B-275D3294FA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4FB3-7969-4181-8505-FA4B30A9241A}" type="datetimeFigureOut">
              <a:rPr lang="en-US"/>
              <a:pPr>
                <a:defRPr/>
              </a:pPr>
              <a:t>5/29/14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D15-ECB1-4D01-AFE3-0456E692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59C0-7012-4C40-A7D3-6FA0E9ECAAD2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AA93-7F59-4802-A223-62A4DB26D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E2EC-30BE-4617-8285-BB0DB35481D9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C20-53CC-4423-9651-8DD2CDA57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EE873-1EBF-486A-8874-51373FE23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DEF3-A716-4E8F-8E47-7688F51BAD8E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EC9-C1DA-42D8-B439-1D34EFD4C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20A9-F73E-4268-B88E-8A0311DD3E3B}" type="datetimeFigureOut">
              <a:rPr lang="en-US"/>
              <a:pPr>
                <a:defRPr/>
              </a:pPr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8D9D-7C46-4C4E-809B-59E93DEA2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08CB-1164-4816-96DB-25AC57ED98C4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ABD6-82DC-47E5-9B41-4ADE34D2E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6354-6198-4837-AEF9-D5BEB190ADAE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CC3F-9CB4-43BA-8A8F-FEB58731F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32BE-CABB-473D-BBEA-993965B06EEA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EAFD-8497-404F-86D2-1835D62D3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01D9-EC63-4A41-AEF0-7E77ED3E174A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C311-C24E-42F6-8BBA-AA5BC716F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751-679C-4287-B6F6-FFA09F4A638B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FBAE-F4DC-46E1-A1CC-A072805CE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E246-5CC2-47B7-BE40-7E164C71329E}" type="datetimeFigureOut">
              <a:rPr lang="en-US"/>
              <a:pPr>
                <a:defRPr/>
              </a:pPr>
              <a:t>5/29/14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238D-3B77-47FB-9CC1-6F8B521A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A579D7A-BFDD-483F-86D1-B86B0DFE34E0}" type="datetimeFigureOut">
              <a:rPr lang="en-US"/>
              <a:pPr>
                <a:defRPr/>
              </a:pPr>
              <a:t>5/29/14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477C06-2472-4675-88E1-0EC3EEBF0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hyperlink" Target="http://www.ece.unm.edu/icops-beams2014/atomic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44.wmf"/><Relationship Id="rId15" Type="http://schemas.openxmlformats.org/officeDocument/2006/relationships/image" Target="../media/image45.jpeg"/><Relationship Id="rId16" Type="http://schemas.openxmlformats.org/officeDocument/2006/relationships/image" Target="../media/image46.jpeg"/><Relationship Id="rId17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42.wmf"/><Relationship Id="rId10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181"/>
            <a:ext cx="9144000" cy="137583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Opacity: Theoretical and Astrophysical Aspects</a:t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High-Energy-Density (HED) Atomic-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Astro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Plasma Physics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2A7045"/>
                </a:solidFill>
                <a:latin typeface="Arial" pitchFamily="34" charset="0"/>
                <a:cs typeface="Arial" pitchFamily="34" charset="0"/>
              </a:rPr>
              <a:t>Anil Pradhan</a:t>
            </a:r>
            <a:r>
              <a:rPr lang="en-US" sz="2400" b="1" dirty="0">
                <a:solidFill>
                  <a:srgbClr val="2A704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2A7045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rgbClr val="8C230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ole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984"/>
          <a:stretch>
            <a:fillRect/>
          </a:stretch>
        </p:blipFill>
        <p:spPr bwMode="auto">
          <a:xfrm>
            <a:off x="0" y="2861004"/>
            <a:ext cx="4529667" cy="3615996"/>
          </a:xfrm>
          <a:prstGeom prst="rect">
            <a:avLst/>
          </a:prstGeom>
          <a:noFill/>
        </p:spPr>
      </p:pic>
      <p:pic>
        <p:nvPicPr>
          <p:cNvPr id="6" name="Picture 5" descr="nist.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667" y="3090333"/>
            <a:ext cx="4550833" cy="3513667"/>
          </a:xfrm>
          <a:prstGeom prst="rect">
            <a:avLst/>
          </a:prstGeom>
        </p:spPr>
      </p:pic>
      <p:pic>
        <p:nvPicPr>
          <p:cNvPr id="8" name="Picture 71" descr="OSU_9900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1375834" cy="13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4082" y="114851"/>
            <a:ext cx="73001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 smtClean="0">
                <a:solidFill>
                  <a:srgbClr val="008000"/>
                </a:solidFill>
              </a:rPr>
              <a:t>ICOPS Mini-Course: May 29-30, 2014</a:t>
            </a:r>
          </a:p>
          <a:p>
            <a:r>
              <a:rPr lang="en-US" sz="3200" b="1" i="0" dirty="0" smtClean="0">
                <a:solidFill>
                  <a:srgbClr val="008000"/>
                </a:solidFill>
              </a:rPr>
              <a:t>Washington, DC </a:t>
            </a:r>
          </a:p>
          <a:p>
            <a:r>
              <a:rPr lang="en-US" sz="1800" b="1" i="0" dirty="0" smtClean="0">
                <a:solidFill>
                  <a:srgbClr val="FF0000"/>
                </a:solidFill>
                <a:hlinkClick r:id="rId6"/>
              </a:rPr>
              <a:t>www.ece.unm.edu/icops-beams2014/atomic.html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3748" y="423333"/>
            <a:ext cx="4388585" cy="606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 smtClean="0">
                <a:solidFill>
                  <a:srgbClr val="008000"/>
                </a:solidFill>
              </a:rPr>
              <a:t>Rosseland</a:t>
            </a:r>
            <a:r>
              <a:rPr lang="en-US" sz="2800" b="1" i="0" dirty="0" smtClean="0">
                <a:solidFill>
                  <a:srgbClr val="008000"/>
                </a:solidFill>
              </a:rPr>
              <a:t> Mean Opacity </a:t>
            </a:r>
            <a:r>
              <a:rPr lang="en-US" b="1" i="0" dirty="0" smtClean="0">
                <a:solidFill>
                  <a:srgbClr val="008000"/>
                </a:solidFill>
              </a:rPr>
              <a:t>(RMO) </a:t>
            </a:r>
            <a:r>
              <a:rPr lang="en-US" b="1" i="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b="1" i="0" baseline="-25000" dirty="0" err="1" smtClean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lang="en-US" b="1" i="0" dirty="0" smtClean="0">
                <a:solidFill>
                  <a:srgbClr val="008000"/>
                </a:solidFill>
              </a:rPr>
              <a:t>  in Eq. (11.15) governs the flow of radiation through matter with </a:t>
            </a:r>
            <a:r>
              <a:rPr lang="en-US" b="1" i="0" dirty="0" smtClean="0">
                <a:solidFill>
                  <a:srgbClr val="FF0000"/>
                </a:solidFill>
              </a:rPr>
              <a:t>frequency-dependent opacity.</a:t>
            </a:r>
          </a:p>
          <a:p>
            <a:pPr algn="l"/>
            <a:endParaRPr lang="en-US" b="1" i="0" dirty="0" smtClean="0">
              <a:solidFill>
                <a:srgbClr val="008000"/>
              </a:solidFill>
            </a:endParaRPr>
          </a:p>
          <a:p>
            <a:pPr algn="l"/>
            <a:r>
              <a:rPr lang="en-US" b="1" i="0" dirty="0" smtClean="0">
                <a:solidFill>
                  <a:srgbClr val="008000"/>
                </a:solidFill>
              </a:rPr>
              <a:t> RMO is a </a:t>
            </a:r>
            <a:r>
              <a:rPr lang="en-US" b="1" i="0" dirty="0" smtClean="0">
                <a:solidFill>
                  <a:srgbClr val="FF0000"/>
                </a:solidFill>
              </a:rPr>
              <a:t>harmonic mean </a:t>
            </a:r>
            <a:r>
              <a:rPr lang="en-US" b="1" i="0" dirty="0" smtClean="0">
                <a:solidFill>
                  <a:srgbClr val="008000"/>
                </a:solidFill>
              </a:rPr>
              <a:t>of monochromatic opacity </a:t>
            </a:r>
            <a:r>
              <a:rPr lang="en-US" b="1" i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1/</a:t>
            </a:r>
            <a:r>
              <a:rPr lang="en-US" b="1" i="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b="1" i="0" baseline="-25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endParaRPr lang="en-US" b="1" i="0" baseline="-25000" dirty="0" smtClean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pPr algn="l"/>
            <a:r>
              <a:rPr lang="en-US" b="1" i="0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lang="en-US" b="1" i="0" dirty="0" smtClean="0">
                <a:solidFill>
                  <a:srgbClr val="008000"/>
                </a:solidFill>
                <a:latin typeface="Arial"/>
                <a:cs typeface="Arial"/>
              </a:rPr>
              <a:t>veraged over the derivative of the Planck function </a:t>
            </a:r>
            <a:r>
              <a:rPr lang="en-US" b="1" i="0" dirty="0" err="1" smtClean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b="1" i="0" baseline="-25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b="1" i="0" dirty="0" smtClean="0">
                <a:solidFill>
                  <a:srgbClr val="008000"/>
                </a:solidFill>
                <a:latin typeface="Arial"/>
                <a:cs typeface="Arial"/>
              </a:rPr>
              <a:t>(T).</a:t>
            </a:r>
          </a:p>
          <a:p>
            <a:pPr algn="l"/>
            <a:endParaRPr lang="en-US" b="1" i="0" dirty="0">
              <a:solidFill>
                <a:srgbClr val="008000"/>
              </a:solidFill>
              <a:latin typeface="Arial"/>
              <a:cs typeface="Arial"/>
            </a:endParaRPr>
          </a:p>
          <a:p>
            <a:pPr algn="l"/>
            <a:r>
              <a:rPr lang="en-US" b="1" i="0" dirty="0" smtClean="0">
                <a:solidFill>
                  <a:srgbClr val="008000"/>
                </a:solidFill>
                <a:latin typeface="Arial"/>
                <a:cs typeface="Arial"/>
              </a:rPr>
              <a:t>RMO is analogous to the harmonic mean over electric current flowing through </a:t>
            </a:r>
            <a:r>
              <a:rPr lang="en-US" b="1" i="0" dirty="0" smtClean="0">
                <a:solidFill>
                  <a:srgbClr val="FF0000"/>
                </a:solidFill>
                <a:latin typeface="Arial"/>
                <a:cs typeface="Arial"/>
              </a:rPr>
              <a:t>parallel resistors.</a:t>
            </a:r>
            <a:endParaRPr lang="en-US" b="1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o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519"/>
            <a:ext cx="4661514" cy="2215636"/>
          </a:xfrm>
          <a:prstGeom prst="rect">
            <a:avLst/>
          </a:prstGeom>
        </p:spPr>
      </p:pic>
      <p:pic>
        <p:nvPicPr>
          <p:cNvPr id="3" name="Picture 2" descr="op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743"/>
            <a:ext cx="4622800" cy="34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" y="1251906"/>
            <a:ext cx="4406900" cy="3706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3371" y="30443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     </a:t>
            </a:r>
            <a:endParaRPr lang="en-US" b="1" i="0" dirty="0">
              <a:solidFill>
                <a:srgbClr val="FF0000"/>
              </a:solidFill>
            </a:endParaRPr>
          </a:p>
        </p:txBody>
      </p:sp>
      <p:pic>
        <p:nvPicPr>
          <p:cNvPr id="6" name="Picture 5" descr="op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241100"/>
            <a:ext cx="4673600" cy="490593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97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</a:t>
            </a:r>
            <a:r>
              <a:rPr lang="en-US" sz="4000" b="1" dirty="0" smtClean="0">
                <a:solidFill>
                  <a:srgbClr val="FF0000"/>
                </a:solidFill>
              </a:rPr>
              <a:t>Atomic Physics of Opacity: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       Bound-Bound and Bound-Free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148349"/>
            <a:ext cx="9144000" cy="517625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C230E"/>
                </a:solidFill>
              </a:rPr>
              <a:t>    </a:t>
            </a:r>
            <a:r>
              <a:rPr lang="en-US" b="1" dirty="0" smtClean="0">
                <a:solidFill>
                  <a:srgbClr val="8C230E"/>
                </a:solidFill>
              </a:rPr>
              <a:t>Atomic Physics of Opacities</a:t>
            </a:r>
            <a:endParaRPr lang="en-US" b="1" dirty="0">
              <a:solidFill>
                <a:srgbClr val="8C230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/>
                <a:cs typeface="Arial"/>
              </a:rPr>
              <a:t>Recall that the total </a:t>
            </a:r>
            <a:r>
              <a:rPr lang="en-US" b="1" dirty="0" err="1" smtClean="0">
                <a:latin typeface="Arial"/>
                <a:cs typeface="Arial"/>
              </a:rPr>
              <a:t>monochromtic</a:t>
            </a:r>
            <a:r>
              <a:rPr lang="en-US" b="1" dirty="0" smtClean="0">
                <a:latin typeface="Arial"/>
                <a:cs typeface="Arial"/>
              </a:rPr>
              <a:t> opacity is:</a:t>
            </a:r>
          </a:p>
          <a:p>
            <a:pPr marL="0" indent="0">
              <a:buNone/>
            </a:pPr>
            <a:endParaRPr lang="en-US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 bb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 bound-bound  oscillator strengths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bf  bound-free  photoionization cross sections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ff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  free-free  inverse bremsstrahlung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sc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 scattering  Thomson, Rayleigh, Compton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May compute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ff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and </a:t>
            </a:r>
            <a:r>
              <a:rPr lang="en-US" b="1" dirty="0" err="1" smtClean="0">
                <a:latin typeface="Arial"/>
                <a:cs typeface="Arial"/>
                <a:sym typeface="Wingdings"/>
              </a:rPr>
              <a:t>sc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with simple approximations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But need to calculate bb and bf with high accuracy</a:t>
            </a:r>
            <a:endParaRPr lang="en-US" b="1" dirty="0" smtClean="0">
              <a:latin typeface="Arial"/>
              <a:cs typeface="Arial"/>
            </a:endParaRPr>
          </a:p>
        </p:txBody>
      </p:sp>
      <p:pic>
        <p:nvPicPr>
          <p:cNvPr id="4" name="Picture 3" descr="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" y="2353733"/>
            <a:ext cx="8297333" cy="103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445884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</a:rPr>
              <a:t> Equation-of-State (EOS)</a:t>
            </a:r>
          </a:p>
          <a:p>
            <a:endParaRPr lang="en-US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Need an EOS that describes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t</a:t>
            </a:r>
            <a:r>
              <a:rPr lang="en-US" sz="2000" b="1" i="0" dirty="0" smtClean="0">
                <a:solidFill>
                  <a:srgbClr val="FF0000"/>
                </a:solidFill>
              </a:rPr>
              <a:t>he ionization state and atomic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l</a:t>
            </a:r>
            <a:r>
              <a:rPr lang="en-US" sz="2000" b="1" i="0" dirty="0" smtClean="0">
                <a:solidFill>
                  <a:srgbClr val="FF0000"/>
                </a:solidFill>
              </a:rPr>
              <a:t>evel populations at all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r</a:t>
            </a:r>
            <a:r>
              <a:rPr lang="en-US" sz="2000" b="1" i="0" dirty="0" smtClean="0">
                <a:solidFill>
                  <a:srgbClr val="FF0000"/>
                </a:solidFill>
              </a:rPr>
              <a:t>elevant temperatures and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d</a:t>
            </a:r>
            <a:r>
              <a:rPr lang="en-US" sz="2000" b="1" i="0" dirty="0" smtClean="0">
                <a:solidFill>
                  <a:srgbClr val="FF0000"/>
                </a:solidFill>
              </a:rPr>
              <a:t>ensities.</a:t>
            </a:r>
          </a:p>
          <a:p>
            <a:pPr algn="l"/>
            <a:endParaRPr lang="en-US" sz="2000" b="1" i="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Modified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Saha</a:t>
            </a:r>
            <a:r>
              <a:rPr lang="en-US" sz="2000" b="1" i="0" dirty="0" smtClean="0">
                <a:solidFill>
                  <a:srgbClr val="FF0000"/>
                </a:solidFill>
              </a:rPr>
              <a:t>-Boltzmann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err="1" smtClean="0">
                <a:solidFill>
                  <a:srgbClr val="FF0000"/>
                </a:solidFill>
              </a:rPr>
              <a:t>Mihalas</a:t>
            </a:r>
            <a:r>
              <a:rPr lang="en-US" sz="2000" b="1" i="0" dirty="0" smtClean="0">
                <a:solidFill>
                  <a:srgbClr val="FF0000"/>
                </a:solidFill>
              </a:rPr>
              <a:t>-Hummer-</a:t>
            </a:r>
            <a:r>
              <a:rPr lang="en-US" sz="2000" b="1" i="0" dirty="0" err="1" smtClean="0">
                <a:solidFill>
                  <a:srgbClr val="FF0000"/>
                </a:solidFill>
              </a:rPr>
              <a:t>Dappen</a:t>
            </a:r>
            <a:r>
              <a:rPr lang="en-US" sz="2000" b="1" i="0" dirty="0" smtClean="0">
                <a:solidFill>
                  <a:srgbClr val="FF0000"/>
                </a:solidFill>
              </a:rPr>
              <a:t> (MHD)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“chemical picture” and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</a:rPr>
              <a:t> occupation probability  </a:t>
            </a:r>
            <a:r>
              <a:rPr lang="en-US" sz="2000" b="1" i="0" dirty="0" err="1" smtClean="0">
                <a:solidFill>
                  <a:srgbClr val="FF0000"/>
                </a:solidFill>
              </a:rPr>
              <a:t>w</a:t>
            </a:r>
            <a:r>
              <a:rPr lang="en-US" sz="2000" b="1" i="0" baseline="-25000" dirty="0" err="1" smtClean="0">
                <a:solidFill>
                  <a:srgbClr val="FF0000"/>
                </a:solidFill>
              </a:rPr>
              <a:t>ij</a:t>
            </a:r>
            <a:endParaRPr lang="en-US" sz="2000" b="1" i="0" dirty="0" smtClean="0">
              <a:solidFill>
                <a:srgbClr val="FF0000"/>
              </a:solidFill>
            </a:endParaRP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“Stellar Envelope”: Where Atoms exist and are not markedly perturbed by 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     plasma environment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     (SYMP94)</a:t>
            </a:r>
          </a:p>
          <a:p>
            <a:pPr algn="l"/>
            <a:endParaRPr lang="en-US" b="1" i="0" dirty="0">
              <a:solidFill>
                <a:srgbClr val="FF0000"/>
              </a:solidFill>
            </a:endParaRPr>
          </a:p>
          <a:p>
            <a:pPr algn="l"/>
            <a:endParaRPr lang="en-US" b="1" i="0" dirty="0" smtClean="0">
              <a:solidFill>
                <a:srgbClr val="FF0000"/>
              </a:solidFill>
            </a:endParaRPr>
          </a:p>
          <a:p>
            <a:pPr algn="l"/>
            <a:endParaRPr lang="en-US" b="1" i="0" dirty="0">
              <a:solidFill>
                <a:srgbClr val="FF0000"/>
              </a:solidFill>
            </a:endParaRPr>
          </a:p>
        </p:txBody>
      </p:sp>
      <p:pic>
        <p:nvPicPr>
          <p:cNvPr id="4" name="Picture 3" descr="o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0" y="432319"/>
            <a:ext cx="4847300" cy="3863851"/>
          </a:xfrm>
          <a:prstGeom prst="rect">
            <a:avLst/>
          </a:prstGeom>
        </p:spPr>
      </p:pic>
      <p:pic>
        <p:nvPicPr>
          <p:cNvPr id="5" name="Picture 4" descr="op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0" y="4199297"/>
            <a:ext cx="5090509" cy="23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520262"/>
            <a:ext cx="8403021" cy="52814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   Radiation Physics of</a:t>
            </a:r>
            <a:r>
              <a:rPr lang="en-US" sz="3200" b="1" dirty="0" smtClean="0">
                <a:solidFill>
                  <a:srgbClr val="C00000"/>
                </a:solidFill>
                <a:sym typeface="Wingdings" pitchFamily="2" charset="2"/>
              </a:rPr>
              <a:t>  Stellar Interiors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225715"/>
            <a:ext cx="8529145" cy="504896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Propagation of radiation through matter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Opacities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          </a:t>
            </a:r>
            <a:r>
              <a:rPr lang="en-US" dirty="0" smtClean="0">
                <a:sym typeface="Wingdings" pitchFamily="2" charset="2"/>
              </a:rPr>
              <a:t>- Frequency dependent absorption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          </a:t>
            </a:r>
            <a:r>
              <a:rPr lang="en-US" dirty="0" smtClean="0">
                <a:sym typeface="Wingdings" pitchFamily="2" charset="2"/>
              </a:rPr>
              <a:t>- All elements (H-Ni) , all ions, all transitions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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Equation-of-state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- Local Thermodynamic Equilibrium (LTE)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- Ionization states and occupation probabilities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- </a:t>
            </a:r>
            <a:r>
              <a:rPr lang="en-US" dirty="0" err="1" smtClean="0">
                <a:sym typeface="Wingdings" pitchFamily="2" charset="2"/>
              </a:rPr>
              <a:t>Mihalas</a:t>
            </a:r>
            <a:r>
              <a:rPr lang="en-US" dirty="0" smtClean="0">
                <a:sym typeface="Wingdings" pitchFamily="2" charset="2"/>
              </a:rPr>
              <a:t>-Hummer-</a:t>
            </a:r>
            <a:r>
              <a:rPr lang="en-US" dirty="0" err="1" smtClean="0">
                <a:sym typeface="Wingdings" pitchFamily="2" charset="2"/>
              </a:rPr>
              <a:t>Dappen</a:t>
            </a:r>
            <a:r>
              <a:rPr lang="en-US" dirty="0" smtClean="0">
                <a:sym typeface="Wingdings" pitchFamily="2" charset="2"/>
              </a:rPr>
              <a:t>: “chemical picture”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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Iron most important contributor to stellar opacity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03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Elemental Stellar Opacity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p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r="3695"/>
          <a:stretch>
            <a:fillRect/>
          </a:stretch>
        </p:blipFill>
        <p:spPr>
          <a:xfrm>
            <a:off x="0" y="1164167"/>
            <a:ext cx="9143999" cy="5545666"/>
          </a:xfrm>
        </p:spPr>
      </p:pic>
      <p:sp>
        <p:nvSpPr>
          <p:cNvPr id="2" name="TextBox 1"/>
          <p:cNvSpPr txBox="1"/>
          <p:nvPr/>
        </p:nvSpPr>
        <p:spPr>
          <a:xfrm>
            <a:off x="1240030" y="3080274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H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857050" y="3026236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83427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751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</a:rPr>
              <a:t>Rosseland</a:t>
            </a:r>
            <a:r>
              <a:rPr lang="en-US" sz="3600" b="1" dirty="0" smtClean="0">
                <a:solidFill>
                  <a:srgbClr val="FF0000"/>
                </a:solidFill>
              </a:rPr>
              <a:t> Mean and Monochromatic Opacity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p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10396"/>
          <a:stretch>
            <a:fillRect/>
          </a:stretch>
        </p:blipFill>
        <p:spPr>
          <a:xfrm>
            <a:off x="0" y="2040997"/>
            <a:ext cx="5312833" cy="3271837"/>
          </a:xfrm>
        </p:spPr>
      </p:pic>
      <p:pic>
        <p:nvPicPr>
          <p:cNvPr id="5" name="Picture 4" descr="op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67" y="1955800"/>
            <a:ext cx="4169833" cy="323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158" y="5461000"/>
            <a:ext cx="425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 smtClean="0">
                <a:solidFill>
                  <a:srgbClr val="FF0000"/>
                </a:solidFill>
              </a:rPr>
              <a:t>Rossseland</a:t>
            </a:r>
            <a:r>
              <a:rPr lang="en-US" b="1" i="0" dirty="0" smtClean="0">
                <a:solidFill>
                  <a:srgbClr val="FF0000"/>
                </a:solidFill>
              </a:rPr>
              <a:t> Mean Opacities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0762" y="5122333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Monochromatic opacity</a:t>
            </a:r>
          </a:p>
          <a:p>
            <a:r>
              <a:rPr lang="en-US" b="1" i="0" dirty="0">
                <a:solidFill>
                  <a:srgbClr val="FF0000"/>
                </a:solidFill>
              </a:rPr>
              <a:t>o</a:t>
            </a:r>
            <a:r>
              <a:rPr lang="en-US" b="1" i="0" dirty="0" smtClean="0">
                <a:solidFill>
                  <a:srgbClr val="FF0000"/>
                </a:solidFill>
              </a:rPr>
              <a:t>f Fe II 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948" y="1823846"/>
            <a:ext cx="105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Log R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8988" y="5160810"/>
            <a:ext cx="10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Log T</a:t>
            </a:r>
            <a:endParaRPr lang="en-US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3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250" y="1335088"/>
            <a:ext cx="5562600" cy="43894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6" name="Picture 4" descr="f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6172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12568" y="571500"/>
            <a:ext cx="4968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8C230E"/>
                </a:solidFill>
              </a:rPr>
              <a:t>Recalculation of Opacities</a:t>
            </a:r>
            <a:r>
              <a:rPr lang="en-US" b="1" i="0" dirty="0" smtClean="0">
                <a:solidFill>
                  <a:srgbClr val="8C230E"/>
                </a:solidFill>
              </a:rPr>
              <a:t>:</a:t>
            </a:r>
          </a:p>
          <a:p>
            <a:r>
              <a:rPr lang="en-US" b="1" i="0" dirty="0" smtClean="0">
                <a:solidFill>
                  <a:srgbClr val="8C230E"/>
                </a:solidFill>
              </a:rPr>
              <a:t> </a:t>
            </a:r>
            <a:r>
              <a:rPr lang="en-US" b="1" i="0" dirty="0">
                <a:solidFill>
                  <a:srgbClr val="8C230E"/>
                </a:solidFill>
              </a:rPr>
              <a:t>Monochromatic Opacity of Fe IV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34100" y="2397978"/>
            <a:ext cx="2647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Huge amount of atomic data for each ion </a:t>
            </a:r>
            <a:endParaRPr lang="en-US" dirty="0" smtClean="0">
              <a:solidFill>
                <a:srgbClr val="CC3300"/>
              </a:solidFill>
            </a:endParaRPr>
          </a:p>
          <a:p>
            <a:r>
              <a:rPr lang="en-US" dirty="0" smtClean="0">
                <a:solidFill>
                  <a:srgbClr val="CC3300"/>
                </a:solidFill>
              </a:rPr>
              <a:t>(</a:t>
            </a:r>
            <a:r>
              <a:rPr lang="en-US" dirty="0">
                <a:solidFill>
                  <a:srgbClr val="CC3300"/>
                </a:solidFill>
              </a:rPr>
              <a:t>e.g. 1.5 million </a:t>
            </a:r>
            <a:endParaRPr lang="en-US" dirty="0" smtClean="0">
              <a:solidFill>
                <a:srgbClr val="CC3300"/>
              </a:solidFill>
            </a:endParaRPr>
          </a:p>
          <a:p>
            <a:r>
              <a:rPr lang="en-US" dirty="0" smtClean="0">
                <a:solidFill>
                  <a:srgbClr val="CC3300"/>
                </a:solidFill>
              </a:rPr>
              <a:t>f-values </a:t>
            </a:r>
            <a:r>
              <a:rPr lang="en-US" dirty="0">
                <a:solidFill>
                  <a:srgbClr val="CC3300"/>
                </a:solidFill>
              </a:rPr>
              <a:t>for </a:t>
            </a:r>
            <a:r>
              <a:rPr lang="en-US" dirty="0" smtClean="0">
                <a:solidFill>
                  <a:srgbClr val="CC3300"/>
                </a:solidFill>
              </a:rPr>
              <a:t>Fe IV</a:t>
            </a:r>
            <a:r>
              <a:rPr lang="en-US" dirty="0">
                <a:solidFill>
                  <a:srgbClr val="CC33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8372"/>
            <a:ext cx="8991600" cy="740979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C3300"/>
                </a:solidFill>
              </a:rPr>
              <a:t>                The Solar Abundances Problem !!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solar abundances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Disordant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with solar models, 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tructure, opacities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atest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spectroscopic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determination of Volatile light elements 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Asplund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Grevesse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Sauval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&amp; Scott  2009)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olar spectroscopy + 3D NLTE Hydrodynamic models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30- 50% lower abundances of C, N ,O, 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than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“standard”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solar abundances 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sz="2000" b="1" dirty="0" err="1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Grevesse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sz="2000" b="1" dirty="0" err="1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Sauval</a:t>
            </a:r>
            <a:r>
              <a:rPr lang="en-US" sz="2000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1992)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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But Refractory elements Mg-Fe abundances agree (meteorites)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Discordant with precise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Helioseismology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solar oscillations 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ound speed and Boundary of the Convection Zone (BCZ)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lang="en-US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equire mean opacities to be higher by up to 50% to reconcile new abundances in stellar models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 Inverse relation between opacities and abundances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D01F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090"/>
            <a:ext cx="9144000" cy="794516"/>
          </a:xfrm>
        </p:spPr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  <a:t>                              </a:t>
            </a:r>
            <a:b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  <a:t>                                                   </a:t>
            </a:r>
            <a:br>
              <a:rPr lang="en-US" sz="12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5789" y="1066800"/>
            <a:ext cx="5578796" cy="4319766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57201" y="5133796"/>
            <a:ext cx="7496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“Customized opacities for arbitrary mixture of elements</a:t>
            </a:r>
          </a:p>
          <a:p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From on-line database OPSERVER at</a:t>
            </a:r>
          </a:p>
          <a:p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Ohio Supercomputer Center: http://opacities.osc.edu</a:t>
            </a:r>
            <a:endParaRPr lang="en-US" b="1" i="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b="1" i="0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endParaRPr lang="en-U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6713461" y="2740244"/>
            <a:ext cx="2171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OP and OPAL</a:t>
            </a:r>
          </a:p>
          <a:p>
            <a:r>
              <a:rPr lang="en-US" b="1" i="0" dirty="0" smtClean="0">
                <a:solidFill>
                  <a:srgbClr val="C00000"/>
                </a:solidFill>
              </a:rPr>
              <a:t>Agree</a:t>
            </a:r>
          </a:p>
          <a:p>
            <a:r>
              <a:rPr lang="en-US" b="1" i="0" dirty="0" smtClean="0">
                <a:solidFill>
                  <a:srgbClr val="C00000"/>
                </a:solidFill>
              </a:rPr>
              <a:t>3-5%</a:t>
            </a:r>
            <a:endParaRPr lang="en-US" b="1" i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17" y="1574252"/>
            <a:ext cx="13525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CC3300"/>
                </a:solidFill>
                <a:latin typeface="Times New Roman" pitchFamily="18" charset="0"/>
              </a:rPr>
              <a:t>Log </a:t>
            </a:r>
            <a:r>
              <a:rPr lang="en-US" sz="2000" b="1" i="0" dirty="0" err="1" smtClean="0">
                <a:solidFill>
                  <a:srgbClr val="CC3300"/>
                </a:solidFill>
                <a:latin typeface="Symbol" pitchFamily="18" charset="2"/>
              </a:rPr>
              <a:t>k</a:t>
            </a:r>
            <a:r>
              <a:rPr lang="en-US" sz="2000" b="1" i="0" baseline="-25000" dirty="0" err="1" smtClean="0">
                <a:solidFill>
                  <a:srgbClr val="CC3300"/>
                </a:solidFill>
                <a:latin typeface="Times New Roman" pitchFamily="18" charset="0"/>
              </a:rPr>
              <a:t>R</a:t>
            </a:r>
            <a:r>
              <a:rPr lang="en-US" sz="2000" b="1" i="0" baseline="-250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000" b="1" i="0" dirty="0" smtClean="0">
                <a:solidFill>
                  <a:srgbClr val="CC3300"/>
                </a:solidFill>
                <a:latin typeface="Times New Roman" pitchFamily="18" charset="0"/>
              </a:rPr>
              <a:t> vs.  </a:t>
            </a:r>
          </a:p>
          <a:p>
            <a:r>
              <a:rPr lang="en-US" sz="2000" b="1" i="0" dirty="0" smtClean="0">
                <a:solidFill>
                  <a:srgbClr val="CC3300"/>
                </a:solidFill>
                <a:latin typeface="Times New Roman" pitchFamily="18" charset="0"/>
              </a:rPr>
              <a:t>Log T </a:t>
            </a:r>
          </a:p>
          <a:p>
            <a:r>
              <a:rPr lang="en-US" sz="2000" b="1" i="0" dirty="0" smtClean="0">
                <a:solidFill>
                  <a:srgbClr val="CC3300"/>
                </a:solidFill>
                <a:latin typeface="Times New Roman" pitchFamily="18" charset="0"/>
              </a:rPr>
              <a:t> at </a:t>
            </a:r>
          </a:p>
          <a:p>
            <a:r>
              <a:rPr lang="en-US" sz="2000" b="1" i="0" dirty="0" smtClean="0">
                <a:solidFill>
                  <a:srgbClr val="CC3300"/>
                </a:solidFill>
                <a:latin typeface="Times New Roman" pitchFamily="18" charset="0"/>
              </a:rPr>
              <a:t> Log  R =  </a:t>
            </a:r>
          </a:p>
          <a:p>
            <a:r>
              <a:rPr lang="en-US" sz="2000" b="1" i="0" dirty="0" smtClean="0">
                <a:solidFill>
                  <a:srgbClr val="CC3300"/>
                </a:solidFill>
                <a:latin typeface="Symbol" pitchFamily="18" charset="2"/>
              </a:rPr>
              <a:t>r / (T/10</a:t>
            </a:r>
            <a:r>
              <a:rPr lang="en-US" sz="2000" b="1" i="0" baseline="30000" dirty="0" smtClean="0">
                <a:solidFill>
                  <a:srgbClr val="CC3300"/>
                </a:solidFill>
                <a:latin typeface="Symbol" pitchFamily="18" charset="2"/>
              </a:rPr>
              <a:t>6</a:t>
            </a:r>
            <a:r>
              <a:rPr lang="en-US" sz="2000" b="1" i="0" dirty="0" smtClean="0">
                <a:solidFill>
                  <a:srgbClr val="CC3300"/>
                </a:solidFill>
                <a:latin typeface="Symbol" pitchFamily="18" charset="2"/>
              </a:rPr>
              <a:t>)</a:t>
            </a:r>
            <a:r>
              <a:rPr lang="en-US" sz="2000" b="1" i="0" baseline="30000" dirty="0" smtClean="0">
                <a:solidFill>
                  <a:srgbClr val="CC3300"/>
                </a:solidFill>
                <a:latin typeface="Symbol" pitchFamily="18" charset="2"/>
              </a:rPr>
              <a:t>3</a:t>
            </a:r>
            <a:endParaRPr lang="en-US" sz="2000" b="1" i="0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608" y="536028"/>
            <a:ext cx="7550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The Opacity Project (OP) and the LLNL-OPAL</a:t>
            </a:r>
            <a:b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     </a:t>
            </a:r>
            <a:r>
              <a:rPr lang="en-US" b="1" i="0" dirty="0" err="1" smtClean="0">
                <a:solidFill>
                  <a:srgbClr val="CC3300"/>
                </a:solidFill>
                <a:latin typeface="Times New Roman" pitchFamily="18" charset="0"/>
              </a:rPr>
              <a:t>Rosseland</a:t>
            </a:r>
            <a: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  <a:t> Mean Opacities (Standard Solar Mixture)</a:t>
            </a:r>
            <a:br>
              <a:rPr lang="en-US" b="1" i="0" dirty="0" smtClean="0">
                <a:solidFill>
                  <a:srgbClr val="CC3300"/>
                </a:solidFill>
                <a:latin typeface="Times New Roman" pitchFamily="18" charset="0"/>
              </a:rPr>
            </a:br>
            <a:endParaRPr lang="en-US" i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60731" y="2601310"/>
            <a:ext cx="0" cy="16869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7177" y="231753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</a:rPr>
              <a:t>Z</a:t>
            </a:r>
            <a:endParaRPr lang="en-US" sz="2800" b="1" i="0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38193" y="3436882"/>
            <a:ext cx="0" cy="86710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75735" y="2806259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C00000"/>
                </a:solidFill>
              </a:rPr>
              <a:t>Solar</a:t>
            </a:r>
          </a:p>
          <a:p>
            <a:r>
              <a:rPr lang="en-US" sz="2000" b="1" i="0" dirty="0" smtClean="0">
                <a:solidFill>
                  <a:srgbClr val="C00000"/>
                </a:solidFill>
              </a:rPr>
              <a:t>Core</a:t>
            </a:r>
            <a:endParaRPr lang="en-US" sz="2000" b="1" i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354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Inter-Related Scientific Problems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017"/>
            <a:ext cx="8229600" cy="494658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Fundamental issues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Astrophysics: </a:t>
            </a:r>
            <a:r>
              <a:rPr lang="en-US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Opacity and abundances</a:t>
            </a:r>
          </a:p>
          <a:p>
            <a:pPr>
              <a:buNone/>
            </a:pPr>
            <a:r>
              <a:rPr lang="en-US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Elemental abundances and stellar models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Plasma Physics : Inertial confinement fusion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ICF Z-pinch measurements vs. theory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Atomic Physics: lines and resonances</a:t>
            </a:r>
          </a:p>
          <a:p>
            <a:pPr>
              <a:buNone/>
            </a:pPr>
            <a:r>
              <a:rPr lang="en-US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bound-bound vs. bound-free opacity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- symmetric vs. asymmetric distribution </a:t>
            </a: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High-Energy-Density (HED) Physics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19685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Accuracy of Opacities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6600"/>
                </a:solidFill>
              </a:rPr>
              <a:t>Are existing opacities accurate?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Laboratory tests:  Z-pinch  experiments (Bailey et al.) 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D01FD"/>
                </a:solidFill>
              </a:rPr>
              <a:t>Uncertainty in heavy element opacities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006600"/>
                </a:solidFill>
              </a:rPr>
              <a:t>What might be the problem ?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All opacities codes employ the same basic atomic physics: similar atomic structure codes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 Fundamental physics of </a:t>
            </a:r>
            <a:r>
              <a:rPr lang="en-US" b="1" dirty="0" smtClean="0">
                <a:solidFill>
                  <a:srgbClr val="C00000"/>
                </a:solidFill>
              </a:rPr>
              <a:t>resonances </a:t>
            </a:r>
            <a:r>
              <a:rPr lang="en-US" b="1" dirty="0" smtClean="0">
                <a:solidFill>
                  <a:srgbClr val="006600"/>
                </a:solidFill>
              </a:rPr>
              <a:t>missing from   opacities calculations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Resonances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treated as (bound</a:t>
            </a:r>
            <a:r>
              <a:rPr lang="en-US" b="1" smtClean="0">
                <a:solidFill>
                  <a:srgbClr val="C00000"/>
                </a:solidFill>
              </a:rPr>
              <a:t>-bound) lines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Resonances also affect the bound-free background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8C230E"/>
                </a:solidFill>
              </a:rPr>
              <a:t>   Stellar Radiation Transport and Opacities</a:t>
            </a:r>
            <a:endParaRPr lang="en-US" sz="3200" b="1" dirty="0">
              <a:solidFill>
                <a:srgbClr val="8C230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4600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07037" y="1219200"/>
            <a:ext cx="437530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Convection / Radiation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boundary R(BCZ) is highly 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sensitive to opacity:</a:t>
            </a:r>
          </a:p>
          <a:p>
            <a:pPr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Measured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0.713 +/- 0.001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  Theory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0.726  *  R(Sun)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Helioseismology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can reveal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differences at  &lt; 1%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KEPLER: </a:t>
            </a:r>
            <a:r>
              <a:rPr lang="en-US" b="1" i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Astroseismology</a:t>
            </a:r>
            <a:endParaRPr lang="en-US" b="1" i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solar-type stars’ mass-radius</a:t>
            </a:r>
          </a:p>
          <a:p>
            <a:pPr algn="l"/>
            <a:r>
              <a:rPr lang="en-US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(with earth-like planets)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29200"/>
            <a:ext cx="885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Opacities depend on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b="1" i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) Element abundances : Hydrogen to Nickel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(ii) Equation-of-state, (iii)  Atomic physics: H – Ni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elements, all ions, all transitions</a:t>
            </a:r>
          </a:p>
          <a:p>
            <a:pPr algn="l"/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885"/>
            <a:ext cx="8828690" cy="1143000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Plasma Physics Problem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            </a:t>
            </a:r>
            <a:r>
              <a:rPr lang="en-US" sz="3600" b="1" dirty="0" smtClean="0">
                <a:solidFill>
                  <a:srgbClr val="C00000"/>
                </a:solidFill>
              </a:rPr>
              <a:t>Z-Pinch Opacity Measurements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4271"/>
            <a:ext cx="5833241" cy="4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899" y="1513489"/>
            <a:ext cx="1535659" cy="1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381" y="2916621"/>
            <a:ext cx="3057525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824" y="4177863"/>
            <a:ext cx="2527758" cy="19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62805" y="5123793"/>
            <a:ext cx="8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Iron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Mix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0044" y="174997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Z-pinch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801712" y="2191406"/>
            <a:ext cx="2049517" cy="12612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1352" y="3988676"/>
            <a:ext cx="1718441" cy="9616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884" y="6153150"/>
            <a:ext cx="6802438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953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All opacity calculations disagree with Sandia-Z experiments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100670"/>
            <a:ext cx="609600" cy="374650"/>
          </a:xfrm>
        </p:spPr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8" name="TextBox 128"/>
          <p:cNvSpPr txBox="1">
            <a:spLocks noChangeArrowheads="1"/>
          </p:cNvSpPr>
          <p:nvPr/>
        </p:nvSpPr>
        <p:spPr bwMode="auto">
          <a:xfrm rot="16200000">
            <a:off x="1042058" y="3399261"/>
            <a:ext cx="1993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Opacity (10</a:t>
            </a:r>
            <a:r>
              <a:rPr lang="en-US" sz="1600" baseline="30000" dirty="0"/>
              <a:t>4</a:t>
            </a:r>
            <a:r>
              <a:rPr lang="en-US" sz="1600" dirty="0"/>
              <a:t> cm2/g)</a:t>
            </a:r>
            <a:endParaRPr lang="en-US" sz="1600" baseline="30000" dirty="0"/>
          </a:p>
        </p:txBody>
      </p:sp>
      <p:sp>
        <p:nvSpPr>
          <p:cNvPr id="39" name="TextBox 129"/>
          <p:cNvSpPr txBox="1">
            <a:spLocks noChangeArrowheads="1"/>
          </p:cNvSpPr>
          <p:nvPr/>
        </p:nvSpPr>
        <p:spPr bwMode="auto">
          <a:xfrm>
            <a:off x="4500837" y="6589107"/>
            <a:ext cx="1981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photon wavelength (</a:t>
            </a:r>
            <a:r>
              <a:rPr lang="en-US" sz="1400" dirty="0" err="1" smtClean="0"/>
              <a:t>Å</a:t>
            </a:r>
            <a:r>
              <a:rPr lang="en-US" sz="1400" dirty="0" smtClean="0"/>
              <a:t>)</a:t>
            </a:r>
            <a:endParaRPr lang="en-US" sz="1400" baseline="30000" dirty="0"/>
          </a:p>
        </p:txBody>
      </p:sp>
      <p:sp>
        <p:nvSpPr>
          <p:cNvPr id="43" name="TextBox 142"/>
          <p:cNvSpPr txBox="1">
            <a:spLocks noChangeArrowheads="1"/>
          </p:cNvSpPr>
          <p:nvPr/>
        </p:nvSpPr>
        <p:spPr bwMode="auto">
          <a:xfrm>
            <a:off x="3019324" y="6439560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8</a:t>
            </a:r>
            <a:endParaRPr lang="en-US" sz="1400" baseline="30000"/>
          </a:p>
        </p:txBody>
      </p:sp>
      <p:sp>
        <p:nvSpPr>
          <p:cNvPr id="44" name="TextBox 143"/>
          <p:cNvSpPr txBox="1">
            <a:spLocks noChangeArrowheads="1"/>
          </p:cNvSpPr>
          <p:nvPr/>
        </p:nvSpPr>
        <p:spPr bwMode="auto">
          <a:xfrm>
            <a:off x="4235349" y="6439560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9</a:t>
            </a:r>
            <a:endParaRPr lang="en-US" sz="1400" baseline="30000"/>
          </a:p>
        </p:txBody>
      </p:sp>
      <p:sp>
        <p:nvSpPr>
          <p:cNvPr id="45" name="TextBox 144"/>
          <p:cNvSpPr txBox="1">
            <a:spLocks noChangeArrowheads="1"/>
          </p:cNvSpPr>
          <p:nvPr/>
        </p:nvSpPr>
        <p:spPr bwMode="auto">
          <a:xfrm>
            <a:off x="5422799" y="6439560"/>
            <a:ext cx="384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10</a:t>
            </a:r>
            <a:endParaRPr lang="en-US" sz="1400" baseline="30000"/>
          </a:p>
        </p:txBody>
      </p:sp>
      <p:sp>
        <p:nvSpPr>
          <p:cNvPr id="46" name="TextBox 145"/>
          <p:cNvSpPr txBox="1">
            <a:spLocks noChangeArrowheads="1"/>
          </p:cNvSpPr>
          <p:nvPr/>
        </p:nvSpPr>
        <p:spPr bwMode="auto">
          <a:xfrm>
            <a:off x="6629299" y="6439560"/>
            <a:ext cx="371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11</a:t>
            </a:r>
            <a:endParaRPr lang="en-US" sz="1400" baseline="30000"/>
          </a:p>
        </p:txBody>
      </p:sp>
      <p:sp>
        <p:nvSpPr>
          <p:cNvPr id="47" name="TextBox 146"/>
          <p:cNvSpPr txBox="1">
            <a:spLocks noChangeArrowheads="1"/>
          </p:cNvSpPr>
          <p:nvPr/>
        </p:nvSpPr>
        <p:spPr bwMode="auto">
          <a:xfrm>
            <a:off x="7846912" y="6439560"/>
            <a:ext cx="384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12</a:t>
            </a:r>
            <a:endParaRPr lang="en-US" sz="1400" baseline="30000"/>
          </a:p>
        </p:txBody>
      </p:sp>
      <p:pic>
        <p:nvPicPr>
          <p:cNvPr id="4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0001" r="9111" b="22221"/>
          <a:stretch>
            <a:fillRect/>
          </a:stretch>
        </p:blipFill>
        <p:spPr bwMode="auto">
          <a:xfrm>
            <a:off x="2528522" y="808436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441459" y="1625906"/>
            <a:ext cx="514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OP</a:t>
            </a:r>
          </a:p>
        </p:txBody>
      </p:sp>
      <p:pic>
        <p:nvPicPr>
          <p:cNvPr id="50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0001" r="9111" b="21111"/>
          <a:stretch>
            <a:fillRect/>
          </a:stretch>
        </p:blipFill>
        <p:spPr bwMode="auto">
          <a:xfrm>
            <a:off x="2528522" y="1954611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3"/>
          <p:cNvSpPr txBox="1">
            <a:spLocks noChangeArrowheads="1"/>
          </p:cNvSpPr>
          <p:nvPr/>
        </p:nvSpPr>
        <p:spPr bwMode="auto">
          <a:xfrm>
            <a:off x="4441459" y="2737156"/>
            <a:ext cx="1031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3333CC"/>
                </a:solidFill>
              </a:rPr>
              <a:t>SCRAM</a:t>
            </a:r>
          </a:p>
        </p:txBody>
      </p:sp>
      <p:pic>
        <p:nvPicPr>
          <p:cNvPr id="52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3083323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4441459" y="3882622"/>
            <a:ext cx="1073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3333CC"/>
                </a:solidFill>
              </a:rPr>
              <a:t>ATOMIC</a:t>
            </a:r>
          </a:p>
        </p:txBody>
      </p:sp>
      <p:pic>
        <p:nvPicPr>
          <p:cNvPr id="54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4231086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37"/>
          <p:cNvSpPr txBox="1">
            <a:spLocks noChangeArrowheads="1"/>
          </p:cNvSpPr>
          <p:nvPr/>
        </p:nvSpPr>
        <p:spPr bwMode="auto">
          <a:xfrm>
            <a:off x="4441459" y="5045381"/>
            <a:ext cx="821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OPAS</a:t>
            </a:r>
          </a:p>
        </p:txBody>
      </p:sp>
      <p:pic>
        <p:nvPicPr>
          <p:cNvPr id="56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5368969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441459" y="6194731"/>
            <a:ext cx="1274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SCO-RCG</a:t>
            </a:r>
          </a:p>
        </p:txBody>
      </p:sp>
      <p:sp>
        <p:nvSpPr>
          <p:cNvPr id="67" name="TextBox 130"/>
          <p:cNvSpPr txBox="1">
            <a:spLocks noChangeArrowheads="1"/>
          </p:cNvSpPr>
          <p:nvPr/>
        </p:nvSpPr>
        <p:spPr bwMode="auto">
          <a:xfrm>
            <a:off x="2167676" y="179884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68" name="TextBox 134"/>
          <p:cNvSpPr txBox="1">
            <a:spLocks noChangeArrowheads="1"/>
          </p:cNvSpPr>
          <p:nvPr/>
        </p:nvSpPr>
        <p:spPr bwMode="auto">
          <a:xfrm>
            <a:off x="2172110" y="104954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69" name="TextBox 135"/>
          <p:cNvSpPr txBox="1">
            <a:spLocks noChangeArrowheads="1"/>
          </p:cNvSpPr>
          <p:nvPr/>
        </p:nvSpPr>
        <p:spPr bwMode="auto">
          <a:xfrm>
            <a:off x="2173862" y="142419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0" name="TextBox 130"/>
          <p:cNvSpPr txBox="1">
            <a:spLocks noChangeArrowheads="1"/>
          </p:cNvSpPr>
          <p:nvPr/>
        </p:nvSpPr>
        <p:spPr bwMode="auto">
          <a:xfrm>
            <a:off x="2153935" y="288858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1" name="TextBox 134"/>
          <p:cNvSpPr txBox="1">
            <a:spLocks noChangeArrowheads="1"/>
          </p:cNvSpPr>
          <p:nvPr/>
        </p:nvSpPr>
        <p:spPr bwMode="auto">
          <a:xfrm>
            <a:off x="2158369" y="213928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2" name="TextBox 135"/>
          <p:cNvSpPr txBox="1">
            <a:spLocks noChangeArrowheads="1"/>
          </p:cNvSpPr>
          <p:nvPr/>
        </p:nvSpPr>
        <p:spPr bwMode="auto">
          <a:xfrm>
            <a:off x="2160121" y="251393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3" name="TextBox 130"/>
          <p:cNvSpPr txBox="1">
            <a:spLocks noChangeArrowheads="1"/>
          </p:cNvSpPr>
          <p:nvPr/>
        </p:nvSpPr>
        <p:spPr bwMode="auto">
          <a:xfrm>
            <a:off x="2143440" y="406036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4" name="TextBox 134"/>
          <p:cNvSpPr txBox="1">
            <a:spLocks noChangeArrowheads="1"/>
          </p:cNvSpPr>
          <p:nvPr/>
        </p:nvSpPr>
        <p:spPr bwMode="auto">
          <a:xfrm>
            <a:off x="2147874" y="331106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5" name="TextBox 135"/>
          <p:cNvSpPr txBox="1">
            <a:spLocks noChangeArrowheads="1"/>
          </p:cNvSpPr>
          <p:nvPr/>
        </p:nvSpPr>
        <p:spPr bwMode="auto">
          <a:xfrm>
            <a:off x="2149626" y="368571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6" name="TextBox 130"/>
          <p:cNvSpPr txBox="1">
            <a:spLocks noChangeArrowheads="1"/>
          </p:cNvSpPr>
          <p:nvPr/>
        </p:nvSpPr>
        <p:spPr bwMode="auto">
          <a:xfrm>
            <a:off x="2132945" y="521862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7" name="TextBox 134"/>
          <p:cNvSpPr txBox="1">
            <a:spLocks noChangeArrowheads="1"/>
          </p:cNvSpPr>
          <p:nvPr/>
        </p:nvSpPr>
        <p:spPr bwMode="auto">
          <a:xfrm>
            <a:off x="2137379" y="446932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8" name="TextBox 135"/>
          <p:cNvSpPr txBox="1">
            <a:spLocks noChangeArrowheads="1"/>
          </p:cNvSpPr>
          <p:nvPr/>
        </p:nvSpPr>
        <p:spPr bwMode="auto">
          <a:xfrm>
            <a:off x="2139131" y="484397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9" name="TextBox 130"/>
          <p:cNvSpPr txBox="1">
            <a:spLocks noChangeArrowheads="1"/>
          </p:cNvSpPr>
          <p:nvPr/>
        </p:nvSpPr>
        <p:spPr bwMode="auto">
          <a:xfrm>
            <a:off x="2122450" y="634255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80" name="TextBox 134"/>
          <p:cNvSpPr txBox="1">
            <a:spLocks noChangeArrowheads="1"/>
          </p:cNvSpPr>
          <p:nvPr/>
        </p:nvSpPr>
        <p:spPr bwMode="auto">
          <a:xfrm>
            <a:off x="2126884" y="559325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81" name="TextBox 135"/>
          <p:cNvSpPr txBox="1">
            <a:spLocks noChangeArrowheads="1"/>
          </p:cNvSpPr>
          <p:nvPr/>
        </p:nvSpPr>
        <p:spPr bwMode="auto">
          <a:xfrm>
            <a:off x="2128636" y="596790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82" name="TextBox 127"/>
          <p:cNvSpPr txBox="1">
            <a:spLocks noChangeArrowheads="1"/>
          </p:cNvSpPr>
          <p:nvPr/>
        </p:nvSpPr>
        <p:spPr bwMode="auto">
          <a:xfrm>
            <a:off x="2706317" y="864880"/>
            <a:ext cx="3589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 err="1" smtClean="0">
                <a:solidFill>
                  <a:srgbClr val="FF0000"/>
                </a:solidFill>
              </a:rPr>
              <a:t>Z;Be</a:t>
            </a:r>
            <a:r>
              <a:rPr lang="en-US" altLang="en-US" b="1" dirty="0" smtClean="0">
                <a:solidFill>
                  <a:srgbClr val="FF0000"/>
                </a:solidFill>
              </a:rPr>
              <a:t> tamper 182 </a:t>
            </a:r>
            <a:r>
              <a:rPr lang="en-US" altLang="en-US" b="1" dirty="0">
                <a:solidFill>
                  <a:srgbClr val="FF0000"/>
                </a:solidFill>
              </a:rPr>
              <a:t>eV, </a:t>
            </a:r>
            <a:r>
              <a:rPr lang="en-US" altLang="en-US" b="1" dirty="0" smtClean="0">
                <a:solidFill>
                  <a:srgbClr val="FF0000"/>
                </a:solidFill>
              </a:rPr>
              <a:t>3x10</a:t>
            </a:r>
            <a:r>
              <a:rPr lang="en-US" altLang="en-US" b="1" baseline="30000" dirty="0" smtClean="0">
                <a:solidFill>
                  <a:srgbClr val="FF0000"/>
                </a:solidFill>
              </a:rPr>
              <a:t>22</a:t>
            </a:r>
            <a:r>
              <a:rPr lang="en-US" altLang="en-US" b="1" dirty="0" smtClean="0">
                <a:solidFill>
                  <a:srgbClr val="FF0000"/>
                </a:solidFill>
              </a:rPr>
              <a:t>cm</a:t>
            </a:r>
            <a:r>
              <a:rPr lang="en-US" altLang="en-US" b="1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824107"/>
            <a:ext cx="2324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Measured</a:t>
            </a:r>
            <a:endParaRPr lang="en-US" sz="2000" b="1" i="0" dirty="0">
              <a:solidFill>
                <a:srgbClr val="FF0000"/>
              </a:solidFill>
            </a:endParaRP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opacity is higher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than computed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Measured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b</a:t>
            </a:r>
            <a:r>
              <a:rPr lang="en-US" sz="2000" b="1" i="0" dirty="0" smtClean="0">
                <a:solidFill>
                  <a:srgbClr val="FF0000"/>
                </a:solidFill>
              </a:rPr>
              <a:t>ound-free  is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g</a:t>
            </a:r>
            <a:r>
              <a:rPr lang="en-US" sz="2000" b="1" i="0" dirty="0" smtClean="0">
                <a:solidFill>
                  <a:srgbClr val="FF0000"/>
                </a:solidFill>
              </a:rPr>
              <a:t>reater than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computed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</a:rPr>
              <a:t>Theoretically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</a:rPr>
              <a:t>Redistribution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f</a:t>
            </a:r>
            <a:r>
              <a:rPr lang="en-US" sz="2000" b="1" i="0" dirty="0" smtClean="0">
                <a:solidFill>
                  <a:srgbClr val="FF0000"/>
                </a:solidFill>
              </a:rPr>
              <a:t>rom b-b </a:t>
            </a:r>
            <a:r>
              <a:rPr lang="en-US" sz="2000" b="1" i="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b="1" i="0" smtClean="0">
                <a:solidFill>
                  <a:srgbClr val="FF0000"/>
                </a:solidFill>
                <a:sym typeface="Wingdings"/>
              </a:rPr>
              <a:t>b-f </a:t>
            </a:r>
            <a:r>
              <a:rPr lang="en-US" sz="2000" b="1" i="0" dirty="0" smtClean="0">
                <a:solidFill>
                  <a:srgbClr val="FF0000"/>
                </a:solidFill>
                <a:sym typeface="Wingdings"/>
              </a:rPr>
              <a:t>?</a:t>
            </a:r>
          </a:p>
          <a:p>
            <a:pPr algn="l"/>
            <a:endParaRPr lang="en-US" sz="2000" b="1" i="0" dirty="0">
              <a:solidFill>
                <a:srgbClr val="FF0000"/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smtClean="0">
                <a:solidFill>
                  <a:srgbClr val="FF0000"/>
                </a:solidFill>
                <a:sym typeface="Wingdings"/>
              </a:rPr>
              <a:t>Resonances !</a:t>
            </a:r>
            <a:endParaRPr lang="en-US" sz="2000" b="1" i="0" dirty="0" smtClean="0">
              <a:solidFill>
                <a:srgbClr val="FF0000"/>
              </a:solidFill>
            </a:endParaRPr>
          </a:p>
          <a:p>
            <a:pPr algn="l"/>
            <a:endParaRPr lang="en-US" sz="2000" i="0" dirty="0" smtClean="0"/>
          </a:p>
          <a:p>
            <a:pPr algn="l"/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62506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Iron Ions Dominant At The Base of the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              Solar Convection Zone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008" y="1762466"/>
            <a:ext cx="5691352" cy="45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opacit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3851275"/>
            <a:ext cx="6618287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323850"/>
            <a:ext cx="7485062" cy="1085849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latin typeface="Helvetica" charset="0"/>
              </a:rPr>
              <a:t>Transitions in Fe with L shell vacancies influence the radiation/convection boundary opacity</a:t>
            </a:r>
            <a:endParaRPr lang="en-US" sz="2400" dirty="0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 rot="-5400000">
            <a:off x="7527131" y="3685382"/>
            <a:ext cx="153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opacity (cm</a:t>
            </a:r>
            <a:r>
              <a:rPr lang="en-US" sz="1600" i="0" baseline="30000"/>
              <a:t>2</a:t>
            </a:r>
            <a:r>
              <a:rPr lang="en-US" sz="1600" i="0"/>
              <a:t>/g)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 rot="-5400000">
            <a:off x="-631031" y="3710782"/>
            <a:ext cx="2789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intensity (10</a:t>
            </a:r>
            <a:r>
              <a:rPr lang="en-US" sz="1600" i="0" baseline="30000"/>
              <a:t>10</a:t>
            </a:r>
            <a:r>
              <a:rPr lang="en-US" sz="1600" i="0"/>
              <a:t> Watts/cm</a:t>
            </a:r>
            <a:r>
              <a:rPr lang="en-US" sz="1600" i="0" baseline="30000"/>
              <a:t>2</a:t>
            </a:r>
            <a:r>
              <a:rPr lang="en-US" sz="1600" i="0"/>
              <a:t>/eV)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894138" y="6346825"/>
            <a:ext cx="842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h</a:t>
            </a:r>
            <a:r>
              <a:rPr lang="en-US" sz="1600" i="0">
                <a:latin typeface="Symbol" pitchFamily="18" charset="2"/>
              </a:rPr>
              <a:t>n</a:t>
            </a:r>
            <a:r>
              <a:rPr lang="en-US" sz="1600" i="0"/>
              <a:t> (eV)</a:t>
            </a:r>
          </a:p>
        </p:txBody>
      </p:sp>
      <p:pic>
        <p:nvPicPr>
          <p:cNvPr id="23559" name="Picture 10" descr="opacity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213" y="1490663"/>
            <a:ext cx="6618287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891088" y="61468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1000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6792913" y="61468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1400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3067050" y="61468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600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1157288" y="61468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200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1287463" y="1744663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M-shell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1820863" y="2390775"/>
            <a:ext cx="2659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0"/>
              <a:t>b-f </a:t>
            </a:r>
          </a:p>
          <a:p>
            <a:pPr eaLnBrk="1" hangingPunct="1"/>
            <a:r>
              <a:rPr lang="en-US" sz="1600" i="0"/>
              <a:t>(excited states)</a:t>
            </a:r>
          </a:p>
        </p:txBody>
      </p:sp>
      <p:grpSp>
        <p:nvGrpSpPr>
          <p:cNvPr id="23566" name="Group 17"/>
          <p:cNvGrpSpPr>
            <a:grpSpLocks/>
          </p:cNvGrpSpPr>
          <p:nvPr/>
        </p:nvGrpSpPr>
        <p:grpSpPr bwMode="auto">
          <a:xfrm>
            <a:off x="2755900" y="2921000"/>
            <a:ext cx="865188" cy="331788"/>
            <a:chOff x="1022" y="614"/>
            <a:chExt cx="226" cy="81"/>
          </a:xfrm>
        </p:grpSpPr>
        <p:sp>
          <p:nvSpPr>
            <p:cNvPr id="23591" name="Line 18"/>
            <p:cNvSpPr>
              <a:spLocks noChangeShapeType="1"/>
            </p:cNvSpPr>
            <p:nvPr/>
          </p:nvSpPr>
          <p:spPr bwMode="auto">
            <a:xfrm>
              <a:off x="1022" y="693"/>
              <a:ext cx="2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19"/>
            <p:cNvSpPr>
              <a:spLocks noChangeShapeType="1"/>
            </p:cNvSpPr>
            <p:nvPr/>
          </p:nvSpPr>
          <p:spPr bwMode="auto">
            <a:xfrm>
              <a:off x="1133" y="614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5081588" y="3443288"/>
            <a:ext cx="164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i="0"/>
              <a:t>L-shell</a:t>
            </a:r>
          </a:p>
        </p:txBody>
      </p:sp>
      <p:sp>
        <p:nvSpPr>
          <p:cNvPr id="23568" name="Line 21"/>
          <p:cNvSpPr>
            <a:spLocks noChangeShapeType="1"/>
          </p:cNvSpPr>
          <p:nvPr/>
        </p:nvSpPr>
        <p:spPr bwMode="auto">
          <a:xfrm>
            <a:off x="3932238" y="3475038"/>
            <a:ext cx="3298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2"/>
          <p:cNvSpPr>
            <a:spLocks noChangeShapeType="1"/>
          </p:cNvSpPr>
          <p:nvPr/>
        </p:nvSpPr>
        <p:spPr bwMode="auto">
          <a:xfrm flipH="1">
            <a:off x="1690688" y="2060575"/>
            <a:ext cx="11112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7737475" y="5094288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4</a:t>
            </a:r>
          </a:p>
        </p:txBody>
      </p:sp>
      <p:sp>
        <p:nvSpPr>
          <p:cNvPr id="23571" name="Text Box 24"/>
          <p:cNvSpPr txBox="1">
            <a:spLocks noChangeArrowheads="1"/>
          </p:cNvSpPr>
          <p:nvPr/>
        </p:nvSpPr>
        <p:spPr bwMode="auto">
          <a:xfrm>
            <a:off x="7737475" y="4159250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6</a:t>
            </a:r>
          </a:p>
        </p:txBody>
      </p:sp>
      <p:sp>
        <p:nvSpPr>
          <p:cNvPr id="23572" name="Text Box 25"/>
          <p:cNvSpPr txBox="1">
            <a:spLocks noChangeArrowheads="1"/>
          </p:cNvSpPr>
          <p:nvPr/>
        </p:nvSpPr>
        <p:spPr bwMode="auto">
          <a:xfrm>
            <a:off x="977900" y="60150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0</a:t>
            </a:r>
            <a:endParaRPr lang="en-US" sz="1600" i="0" baseline="30000"/>
          </a:p>
        </p:txBody>
      </p:sp>
      <p:sp>
        <p:nvSpPr>
          <p:cNvPr id="23573" name="Text Box 26"/>
          <p:cNvSpPr txBox="1">
            <a:spLocks noChangeArrowheads="1"/>
          </p:cNvSpPr>
          <p:nvPr/>
        </p:nvSpPr>
        <p:spPr bwMode="auto">
          <a:xfrm>
            <a:off x="977900" y="52720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</a:t>
            </a:r>
            <a:endParaRPr lang="en-US" sz="1600" i="0" baseline="30000"/>
          </a:p>
        </p:txBody>
      </p:sp>
      <p:sp>
        <p:nvSpPr>
          <p:cNvPr id="23574" name="Text Box 27"/>
          <p:cNvSpPr txBox="1">
            <a:spLocks noChangeArrowheads="1"/>
          </p:cNvSpPr>
          <p:nvPr/>
        </p:nvSpPr>
        <p:spPr bwMode="auto">
          <a:xfrm>
            <a:off x="977900" y="44815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</a:t>
            </a:r>
            <a:endParaRPr lang="en-US" sz="1600" i="0" baseline="30000"/>
          </a:p>
        </p:txBody>
      </p:sp>
      <p:sp>
        <p:nvSpPr>
          <p:cNvPr id="23575" name="Text Box 28"/>
          <p:cNvSpPr txBox="1">
            <a:spLocks noChangeArrowheads="1"/>
          </p:cNvSpPr>
          <p:nvPr/>
        </p:nvSpPr>
        <p:spPr bwMode="auto">
          <a:xfrm>
            <a:off x="7770813" y="3098800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3</a:t>
            </a:r>
          </a:p>
        </p:txBody>
      </p:sp>
      <p:sp>
        <p:nvSpPr>
          <p:cNvPr id="23576" name="Text Box 29"/>
          <p:cNvSpPr txBox="1">
            <a:spLocks noChangeArrowheads="1"/>
          </p:cNvSpPr>
          <p:nvPr/>
        </p:nvSpPr>
        <p:spPr bwMode="auto">
          <a:xfrm>
            <a:off x="7770813" y="2511425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4</a:t>
            </a:r>
          </a:p>
        </p:txBody>
      </p:sp>
      <p:sp>
        <p:nvSpPr>
          <p:cNvPr id="23577" name="Text Box 30"/>
          <p:cNvSpPr txBox="1">
            <a:spLocks noChangeArrowheads="1"/>
          </p:cNvSpPr>
          <p:nvPr/>
        </p:nvSpPr>
        <p:spPr bwMode="auto">
          <a:xfrm>
            <a:off x="977900" y="2746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</a:t>
            </a:r>
            <a:endParaRPr lang="en-US" sz="1600" i="0" baseline="30000"/>
          </a:p>
        </p:txBody>
      </p:sp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977900" y="1795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4</a:t>
            </a:r>
            <a:endParaRPr lang="en-US" sz="1600" i="0" baseline="30000"/>
          </a:p>
        </p:txBody>
      </p:sp>
      <p:sp>
        <p:nvSpPr>
          <p:cNvPr id="23579" name="Text Box 32"/>
          <p:cNvSpPr txBox="1">
            <a:spLocks noChangeArrowheads="1"/>
          </p:cNvSpPr>
          <p:nvPr/>
        </p:nvSpPr>
        <p:spPr bwMode="auto">
          <a:xfrm>
            <a:off x="977900" y="36845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0</a:t>
            </a:r>
            <a:endParaRPr lang="en-US" sz="1600" i="0" baseline="30000"/>
          </a:p>
        </p:txBody>
      </p:sp>
      <p:sp>
        <p:nvSpPr>
          <p:cNvPr id="23580" name="Text Box 33"/>
          <p:cNvSpPr txBox="1">
            <a:spLocks noChangeArrowheads="1"/>
          </p:cNvSpPr>
          <p:nvPr/>
        </p:nvSpPr>
        <p:spPr bwMode="auto">
          <a:xfrm>
            <a:off x="5227638" y="1565275"/>
            <a:ext cx="2319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="1" i="0"/>
              <a:t>solar interior</a:t>
            </a:r>
          </a:p>
          <a:p>
            <a:pPr algn="l" eaLnBrk="1" hangingPunct="1"/>
            <a:r>
              <a:rPr lang="en-US" sz="1600" b="1" i="0">
                <a:solidFill>
                  <a:srgbClr val="000000"/>
                </a:solidFill>
              </a:rPr>
              <a:t>182 eV, 9x10</a:t>
            </a:r>
            <a:r>
              <a:rPr lang="en-US" sz="1600" b="1" i="0" baseline="30000">
                <a:solidFill>
                  <a:srgbClr val="000000"/>
                </a:solidFill>
              </a:rPr>
              <a:t>22</a:t>
            </a:r>
            <a:r>
              <a:rPr lang="en-US" sz="1600" b="1" i="0">
                <a:solidFill>
                  <a:srgbClr val="000000"/>
                </a:solidFill>
              </a:rPr>
              <a:t> cm</a:t>
            </a:r>
            <a:r>
              <a:rPr lang="en-US" sz="1600" b="1" i="0" baseline="3000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5227638" y="3933825"/>
            <a:ext cx="202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 i="0"/>
              <a:t>Z conditions</a:t>
            </a:r>
          </a:p>
          <a:p>
            <a:pPr algn="l" eaLnBrk="1" hangingPunct="1"/>
            <a:r>
              <a:rPr lang="en-US" sz="1600" b="1" i="0"/>
              <a:t>155 eV, 1x10</a:t>
            </a:r>
            <a:r>
              <a:rPr lang="en-US" sz="1600" b="1" i="0" baseline="30000"/>
              <a:t>22</a:t>
            </a:r>
            <a:r>
              <a:rPr lang="en-US" sz="1600" b="1" i="0"/>
              <a:t> cm</a:t>
            </a:r>
            <a:r>
              <a:rPr lang="en-US" sz="1600" b="1" i="0" baseline="30000"/>
              <a:t>-3</a:t>
            </a:r>
          </a:p>
        </p:txBody>
      </p:sp>
      <p:sp>
        <p:nvSpPr>
          <p:cNvPr id="23582" name="Rectangle 35"/>
          <p:cNvSpPr>
            <a:spLocks noChangeArrowheads="1"/>
          </p:cNvSpPr>
          <p:nvPr/>
        </p:nvSpPr>
        <p:spPr bwMode="auto">
          <a:xfrm>
            <a:off x="5251450" y="1584325"/>
            <a:ext cx="2043113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Text Box 36"/>
          <p:cNvSpPr txBox="1">
            <a:spLocks noChangeArrowheads="1"/>
          </p:cNvSpPr>
          <p:nvPr/>
        </p:nvSpPr>
        <p:spPr bwMode="auto">
          <a:xfrm>
            <a:off x="5641975" y="2060575"/>
            <a:ext cx="2659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0"/>
              <a:t>b-f </a:t>
            </a:r>
          </a:p>
          <a:p>
            <a:pPr eaLnBrk="1" hangingPunct="1"/>
            <a:r>
              <a:rPr lang="en-US" sz="1600" i="0"/>
              <a:t>(ground states)</a:t>
            </a:r>
          </a:p>
        </p:txBody>
      </p:sp>
      <p:grpSp>
        <p:nvGrpSpPr>
          <p:cNvPr id="23584" name="Group 37"/>
          <p:cNvGrpSpPr>
            <a:grpSpLocks/>
          </p:cNvGrpSpPr>
          <p:nvPr/>
        </p:nvGrpSpPr>
        <p:grpSpPr bwMode="auto">
          <a:xfrm>
            <a:off x="6583363" y="2573338"/>
            <a:ext cx="866775" cy="134937"/>
            <a:chOff x="1022" y="614"/>
            <a:chExt cx="226" cy="81"/>
          </a:xfrm>
        </p:grpSpPr>
        <p:sp>
          <p:nvSpPr>
            <p:cNvPr id="23589" name="Line 38"/>
            <p:cNvSpPr>
              <a:spLocks noChangeShapeType="1"/>
            </p:cNvSpPr>
            <p:nvPr/>
          </p:nvSpPr>
          <p:spPr bwMode="auto">
            <a:xfrm>
              <a:off x="1022" y="693"/>
              <a:ext cx="2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9"/>
            <p:cNvSpPr>
              <a:spLocks noChangeShapeType="1"/>
            </p:cNvSpPr>
            <p:nvPr/>
          </p:nvSpPr>
          <p:spPr bwMode="auto">
            <a:xfrm>
              <a:off x="1133" y="614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5" name="Rectangle 40"/>
          <p:cNvSpPr>
            <a:spLocks noChangeArrowheads="1"/>
          </p:cNvSpPr>
          <p:nvPr/>
        </p:nvSpPr>
        <p:spPr bwMode="auto">
          <a:xfrm>
            <a:off x="5257800" y="3914775"/>
            <a:ext cx="20955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41"/>
          <p:cNvSpPr txBox="1">
            <a:spLocks noChangeArrowheads="1"/>
          </p:cNvSpPr>
          <p:nvPr/>
        </p:nvSpPr>
        <p:spPr bwMode="auto">
          <a:xfrm>
            <a:off x="7751763" y="192246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5</a:t>
            </a:r>
          </a:p>
        </p:txBody>
      </p:sp>
      <p:sp>
        <p:nvSpPr>
          <p:cNvPr id="23587" name="Text Box 42"/>
          <p:cNvSpPr txBox="1">
            <a:spLocks noChangeArrowheads="1"/>
          </p:cNvSpPr>
          <p:nvPr/>
        </p:nvSpPr>
        <p:spPr bwMode="auto">
          <a:xfrm>
            <a:off x="7739063" y="46339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5</a:t>
            </a:r>
          </a:p>
        </p:txBody>
      </p:sp>
      <p:sp>
        <p:nvSpPr>
          <p:cNvPr id="23588" name="Text Box 43"/>
          <p:cNvSpPr txBox="1">
            <a:spLocks noChangeArrowheads="1"/>
          </p:cNvSpPr>
          <p:nvPr/>
        </p:nvSpPr>
        <p:spPr bwMode="auto">
          <a:xfrm>
            <a:off x="7748588" y="55737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39183"/>
            <a:ext cx="86868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Atomic Physics of Plasmas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9332" y="1490663"/>
            <a:ext cx="8974667" cy="515567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Why high accuracy on large-scale?</a:t>
            </a: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1. Rules out errors in atomic physics</a:t>
            </a: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    </a:t>
            </a:r>
            <a:r>
              <a:rPr lang="en-US" sz="3200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focus on plasma or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astro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modeling</a:t>
            </a:r>
            <a:endParaRPr lang="en-US" sz="32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2. Neglected physical effects may be important, viz. channel coupling 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  <a:sym typeface="Wingdings"/>
              </a:rPr>
              <a:t> </a:t>
            </a:r>
            <a:r>
              <a:rPr lang="en-US" sz="3200" b="1" dirty="0" smtClean="0">
                <a:latin typeface="Arial"/>
                <a:cs typeface="Arial"/>
                <a:sym typeface="Wingdings"/>
              </a:rPr>
              <a:t>   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r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esonances and bound-free background</a:t>
            </a:r>
            <a:endParaRPr lang="en-US" sz="32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3. Accurate data may be applicable for other scientific and technological applications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   </a:t>
            </a:r>
            <a:r>
              <a:rPr lang="en-US" sz="3200" b="1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high-intensity laser-induced fusion</a:t>
            </a:r>
            <a:endParaRPr lang="en-US" sz="32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33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517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Atomic Calculations for opacities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Recall that we need bb and bf atomic data</a:t>
            </a:r>
          </a:p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Compute bb line oscillator strengths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Many atomic structure codes</a:t>
            </a:r>
            <a:endParaRPr lang="en-US" sz="3200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Compute background bf cross sections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Central-field approximations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                     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PROBLEM</a:t>
            </a:r>
          </a:p>
          <a:p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 Quantum mechanical interference between the bb and the bf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Resonances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Bound-free opacity: </a:t>
            </a:r>
            <a:r>
              <a:rPr lang="en-US" sz="3200" b="1" dirty="0" err="1" smtClean="0">
                <a:solidFill>
                  <a:srgbClr val="8C230E"/>
                </a:solidFill>
              </a:rPr>
              <a:t>Photoionization</a:t>
            </a:r>
            <a:r>
              <a:rPr lang="en-US" sz="3200" b="1" dirty="0" smtClean="0">
                <a:solidFill>
                  <a:srgbClr val="8C230E"/>
                </a:solidFill>
              </a:rPr>
              <a:t> cross </a:t>
            </a:r>
            <a:r>
              <a:rPr lang="en-US" sz="3200" b="1" smtClean="0">
                <a:solidFill>
                  <a:srgbClr val="8C230E"/>
                </a:solidFill>
              </a:rPr>
              <a:t>sections </a:t>
            </a:r>
            <a:r>
              <a:rPr lang="en-US" sz="3200" b="1" dirty="0" smtClean="0">
                <a:solidFill>
                  <a:srgbClr val="8C230E"/>
                </a:solidFill>
              </a:rPr>
              <a:t>w</a:t>
            </a:r>
            <a:r>
              <a:rPr lang="en-US" sz="3200" b="1" smtClean="0">
                <a:solidFill>
                  <a:srgbClr val="8C230E"/>
                </a:solidFill>
              </a:rPr>
              <a:t>ith </a:t>
            </a:r>
            <a:r>
              <a:rPr lang="en-US" sz="3200" b="1" dirty="0" smtClean="0">
                <a:solidFill>
                  <a:srgbClr val="8C230E"/>
                </a:solidFill>
              </a:rPr>
              <a:t>Resonances </a:t>
            </a:r>
          </a:p>
        </p:txBody>
      </p:sp>
      <p:pic>
        <p:nvPicPr>
          <p:cNvPr id="20483" name="Content Placeholder 3" descr="pxcmpf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419225"/>
            <a:ext cx="6248400" cy="4857749"/>
          </a:xfrm>
        </p:spPr>
      </p:pic>
      <p:sp>
        <p:nvSpPr>
          <p:cNvPr id="4" name="TextBox 3"/>
          <p:cNvSpPr txBox="1"/>
          <p:nvPr/>
        </p:nvSpPr>
        <p:spPr>
          <a:xfrm>
            <a:off x="-42479" y="2428875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Opacity Project:</a:t>
            </a:r>
          </a:p>
          <a:p>
            <a:r>
              <a:rPr lang="en-US" dirty="0" smtClean="0"/>
              <a:t>No resonances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6631" y="2701499"/>
            <a:ext cx="886144" cy="441751"/>
          </a:xfrm>
          <a:prstGeom prst="straightConnector1">
            <a:avLst/>
          </a:prstGeom>
          <a:ln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4438650"/>
            <a:ext cx="2460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Iron Project</a:t>
            </a:r>
          </a:p>
          <a:p>
            <a:r>
              <a:rPr lang="en-US" dirty="0" smtClean="0"/>
              <a:t>Calculations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Nahar</a:t>
            </a:r>
            <a:r>
              <a:rPr lang="en-US" sz="2000" dirty="0" smtClean="0"/>
              <a:t> et.al. 2011)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0750" y="4591050"/>
            <a:ext cx="1095375" cy="495300"/>
          </a:xfrm>
          <a:prstGeom prst="straightConnector1">
            <a:avLst/>
          </a:prstGeom>
          <a:ln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8174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Large resonance enhancement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97222" y="4195482"/>
            <a:ext cx="1657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Relativistic</a:t>
            </a:r>
          </a:p>
          <a:p>
            <a:r>
              <a:rPr lang="en-US" dirty="0" smtClean="0"/>
              <a:t>R-matrix</a:t>
            </a:r>
          </a:p>
          <a:p>
            <a:r>
              <a:rPr lang="en-US" dirty="0" smtClean="0"/>
              <a:t>Method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86" y="0"/>
            <a:ext cx="880621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Coupled channel approximation: R-Matrix Method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2596"/>
          <a:stretch>
            <a:fillRect/>
          </a:stretch>
        </p:blipFill>
        <p:spPr>
          <a:xfrm>
            <a:off x="581000" y="1164902"/>
            <a:ext cx="4269677" cy="1874842"/>
          </a:xfrm>
        </p:spPr>
      </p:pic>
      <p:pic>
        <p:nvPicPr>
          <p:cNvPr id="6" name="Picture 5" descr="o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8" y="3120804"/>
            <a:ext cx="7039563" cy="341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538" y="1634707"/>
            <a:ext cx="37771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000FF"/>
                </a:solidFill>
              </a:rPr>
              <a:t>Coupling between open</a:t>
            </a:r>
          </a:p>
          <a:p>
            <a:r>
              <a:rPr lang="en-US" b="1" i="0" dirty="0">
                <a:solidFill>
                  <a:srgbClr val="0000FF"/>
                </a:solidFill>
              </a:rPr>
              <a:t>a</a:t>
            </a:r>
            <a:r>
              <a:rPr lang="en-US" b="1" i="0" dirty="0" smtClean="0">
                <a:solidFill>
                  <a:srgbClr val="0000FF"/>
                </a:solidFill>
              </a:rPr>
              <a:t>nd closed channels</a:t>
            </a:r>
          </a:p>
          <a:p>
            <a:r>
              <a:rPr lang="en-US" b="1" i="0" dirty="0">
                <a:solidFill>
                  <a:srgbClr val="0000FF"/>
                </a:solidFill>
              </a:rPr>
              <a:t>g</a:t>
            </a:r>
            <a:r>
              <a:rPr lang="en-US" b="1" i="0" dirty="0" smtClean="0">
                <a:solidFill>
                  <a:srgbClr val="0000FF"/>
                </a:solidFill>
              </a:rPr>
              <a:t>ives rise to resonances </a:t>
            </a:r>
            <a:endParaRPr lang="en-US" b="1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8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8731" y="252248"/>
            <a:ext cx="8229600" cy="58332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C230E"/>
                </a:solidFill>
              </a:rPr>
              <a:t>Temperature-Density In HED Environments</a:t>
            </a:r>
            <a:endParaRPr lang="en-US" sz="3600" b="1" dirty="0">
              <a:solidFill>
                <a:srgbClr val="8C230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2869" y="821373"/>
            <a:ext cx="6968359" cy="5752848"/>
          </a:xfrm>
          <a:solidFill>
            <a:srgbClr val="C00000"/>
          </a:solidFill>
        </p:spPr>
      </p:pic>
      <p:sp>
        <p:nvSpPr>
          <p:cNvPr id="9" name="TextBox 8"/>
          <p:cNvSpPr txBox="1"/>
          <p:nvPr/>
        </p:nvSpPr>
        <p:spPr>
          <a:xfrm>
            <a:off x="2506717" y="3153103"/>
            <a:ext cx="96169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25159" y="2081048"/>
            <a:ext cx="56755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91862" y="4792716"/>
            <a:ext cx="709448" cy="378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9946" y="4540469"/>
            <a:ext cx="646386" cy="83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77863" y="4934607"/>
            <a:ext cx="882868" cy="7409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37738" y="1608083"/>
            <a:ext cx="945930" cy="536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8861544">
            <a:off x="5863084" y="2121327"/>
            <a:ext cx="1631233" cy="12146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8349745">
            <a:off x="6183232" y="4810830"/>
            <a:ext cx="608557" cy="3421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8238" y="1954923"/>
            <a:ext cx="16882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Adapted From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“Atomic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Astrophysics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And</a:t>
            </a:r>
          </a:p>
          <a:p>
            <a:r>
              <a:rPr lang="en-US" sz="1400" b="1" i="0" dirty="0" smtClean="0">
                <a:solidFill>
                  <a:srgbClr val="8C230E"/>
                </a:solidFill>
              </a:rPr>
              <a:t>Spectroscopy”</a:t>
            </a:r>
            <a:endParaRPr lang="en-US" sz="1400" b="1" i="0" dirty="0" smtClean="0"/>
          </a:p>
          <a:p>
            <a:endParaRPr lang="en-US" sz="1400" b="1" i="0" dirty="0" smtClean="0"/>
          </a:p>
          <a:p>
            <a:r>
              <a:rPr lang="en-US" sz="1400" b="1" i="0" dirty="0" smtClean="0"/>
              <a:t>Anil </a:t>
            </a:r>
            <a:r>
              <a:rPr lang="en-US" sz="1400" b="1" i="0" dirty="0" err="1" smtClean="0"/>
              <a:t>Pradhan</a:t>
            </a:r>
            <a:r>
              <a:rPr lang="en-US" sz="1400" b="1" i="0" dirty="0" smtClean="0"/>
              <a:t> </a:t>
            </a:r>
          </a:p>
          <a:p>
            <a:r>
              <a:rPr lang="en-US" sz="1400" b="1" i="0" dirty="0" smtClean="0"/>
              <a:t>and</a:t>
            </a:r>
          </a:p>
          <a:p>
            <a:r>
              <a:rPr lang="en-US" sz="1400" b="1" i="0" dirty="0" smtClean="0"/>
              <a:t>Sultana </a:t>
            </a:r>
            <a:r>
              <a:rPr lang="en-US" sz="1400" b="1" i="0" dirty="0" err="1" smtClean="0"/>
              <a:t>Nahar</a:t>
            </a:r>
            <a:r>
              <a:rPr lang="en-US" sz="1400" b="1" i="0" dirty="0" smtClean="0"/>
              <a:t>,</a:t>
            </a:r>
          </a:p>
          <a:p>
            <a:r>
              <a:rPr lang="en-US" sz="1400" b="1" i="0" dirty="0" smtClean="0"/>
              <a:t>(Cambridge </a:t>
            </a:r>
          </a:p>
          <a:p>
            <a:r>
              <a:rPr lang="en-US" sz="1400" b="1" i="0" dirty="0" smtClean="0"/>
              <a:t>  University Press</a:t>
            </a:r>
          </a:p>
          <a:p>
            <a:r>
              <a:rPr lang="en-US" sz="1400" b="1" i="0" dirty="0" smtClean="0"/>
              <a:t>2011)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183524" y="1962806"/>
            <a:ext cx="4776952" cy="2648607"/>
          </a:xfrm>
          <a:prstGeom prst="line">
            <a:avLst/>
          </a:prstGeom>
          <a:ln w="38100">
            <a:solidFill>
              <a:srgbClr val="0D0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2814" y="2979683"/>
            <a:ext cx="914400" cy="15765"/>
          </a:xfrm>
          <a:prstGeom prst="straightConnector1">
            <a:avLst/>
          </a:prstGeom>
          <a:ln w="38100">
            <a:solidFill>
              <a:srgbClr val="0D01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090041" y="1466192"/>
            <a:ext cx="472966" cy="362608"/>
          </a:xfrm>
          <a:prstGeom prst="straightConnector1">
            <a:avLst/>
          </a:prstGeom>
          <a:ln w="38100">
            <a:solidFill>
              <a:srgbClr val="0D01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27201" y="1639613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D01FD"/>
                </a:solidFill>
                <a:latin typeface="Times New Roman" pitchFamily="18" charset="0"/>
                <a:cs typeface="Times New Roman" pitchFamily="18" charset="0"/>
              </a:rPr>
              <a:t>Non-HED</a:t>
            </a:r>
            <a:endParaRPr lang="en-US" b="1" dirty="0">
              <a:solidFill>
                <a:srgbClr val="0D01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1576" y="253824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D01FD"/>
                </a:solidFill>
              </a:rPr>
              <a:t>HED</a:t>
            </a:r>
            <a:endParaRPr lang="en-US" i="0" dirty="0">
              <a:solidFill>
                <a:srgbClr val="0D01F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8414" y="274319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dirty="0" smtClean="0">
                <a:solidFill>
                  <a:srgbClr val="0D01FD"/>
                </a:solidFill>
              </a:rPr>
              <a:t>Z</a:t>
            </a:r>
            <a:endParaRPr lang="en-US" sz="4000" b="1" i="0" dirty="0">
              <a:solidFill>
                <a:srgbClr val="0D01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69" y="0"/>
            <a:ext cx="8229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Coupled </a:t>
            </a:r>
            <a:r>
              <a:rPr lang="en-US" sz="3200" b="1" dirty="0" err="1" smtClean="0">
                <a:solidFill>
                  <a:srgbClr val="FF0000"/>
                </a:solidFill>
              </a:rPr>
              <a:t>Integro</a:t>
            </a:r>
            <a:r>
              <a:rPr lang="en-US" sz="3200" b="1" dirty="0" smtClean="0">
                <a:solidFill>
                  <a:srgbClr val="FF0000"/>
                </a:solidFill>
              </a:rPr>
              <a:t>-Differential Equations: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The R-Matrix Region and Boundary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op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3065"/>
          <a:stretch>
            <a:fillRect/>
          </a:stretch>
        </p:blipFill>
        <p:spPr>
          <a:xfrm>
            <a:off x="94581" y="1432056"/>
            <a:ext cx="8917680" cy="5160810"/>
          </a:xfrm>
        </p:spPr>
      </p:pic>
    </p:spTree>
    <p:extLst>
      <p:ext uri="{BB962C8B-B14F-4D97-AF65-F5344CB8AC3E}">
        <p14:creationId xmlns:p14="http://schemas.microsoft.com/office/powerpoint/2010/main" val="102436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180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Resonances:</a:t>
            </a:r>
            <a:r>
              <a:rPr lang="en-US" dirty="0" smtClean="0"/>
              <a:t>  </a:t>
            </a:r>
            <a:r>
              <a:rPr lang="en-US" sz="3100" b="1" dirty="0" smtClean="0"/>
              <a:t>Bound </a:t>
            </a:r>
            <a:r>
              <a:rPr lang="en-US" sz="3100" b="1" dirty="0" smtClean="0">
                <a:solidFill>
                  <a:srgbClr val="C00000"/>
                </a:solidFill>
              </a:rPr>
              <a:t>and</a:t>
            </a:r>
            <a:r>
              <a:rPr lang="en-US" sz="3100" b="1" dirty="0" smtClean="0"/>
              <a:t> continuum states</a:t>
            </a:r>
            <a:br>
              <a:rPr lang="en-US" sz="3100" b="1" dirty="0" smtClean="0"/>
            </a:br>
            <a:r>
              <a:rPr lang="en-US" sz="3100" b="1" dirty="0" smtClean="0"/>
              <a:t>                                     (</a:t>
            </a:r>
            <a:r>
              <a:rPr lang="en-US" sz="3100" b="1" dirty="0" smtClean="0">
                <a:solidFill>
                  <a:srgbClr val="C00000"/>
                </a:solidFill>
              </a:rPr>
              <a:t>Coupled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wavefunctions</a:t>
            </a:r>
            <a:r>
              <a:rPr lang="en-US" sz="3100" b="1" dirty="0" smtClean="0"/>
              <a:t>) 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57330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2195" y="5459506"/>
          <a:ext cx="634253" cy="10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" name="Equation" r:id="rId3" imgW="380880" imgH="279360" progId="Equation.3">
                  <p:embed/>
                </p:oleObj>
              </mc:Choice>
              <mc:Fallback>
                <p:oleObj name="Equation" r:id="rId3" imgW="380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95" y="5459506"/>
                        <a:ext cx="634253" cy="1075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4439" y="2026491"/>
          <a:ext cx="59578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" name="Equation" r:id="rId8" imgW="1739880" imgH="266400" progId="Equation.3">
                  <p:embed/>
                </p:oleObj>
              </mc:Choice>
              <mc:Fallback>
                <p:oleObj name="Equation" r:id="rId8" imgW="173988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39" y="2026491"/>
                        <a:ext cx="59578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248771" y="3529851"/>
            <a:ext cx="1129553" cy="134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676775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338356" y="4260288"/>
          <a:ext cx="4665663" cy="11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" name="Equation" r:id="rId11" imgW="1739880" imgH="355320" progId="Equation.3">
                  <p:embed/>
                </p:oleObj>
              </mc:Choice>
              <mc:Fallback>
                <p:oleObj name="Equation" r:id="rId11" imgW="1739880" imgH="355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356" y="4260288"/>
                        <a:ext cx="4665663" cy="110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4810" y="4276165"/>
          <a:ext cx="1035423" cy="9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" name="Equation" r:id="rId13" imgW="444240" imgH="342720" progId="Equation.3">
                  <p:embed/>
                </p:oleObj>
              </mc:Choice>
              <mc:Fallback>
                <p:oleObj name="Equation" r:id="rId13" imgW="44424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10" y="4276165"/>
                        <a:ext cx="1035423" cy="910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Gauss-Lorentz_09-05-0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37730" y="1237129"/>
            <a:ext cx="2541494" cy="2554942"/>
          </a:xfrm>
          <a:prstGeom prst="rect">
            <a:avLst/>
          </a:prstGeom>
        </p:spPr>
      </p:pic>
      <p:pic>
        <p:nvPicPr>
          <p:cNvPr id="24" name="Picture 23" descr="f3-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24282" y="3931583"/>
            <a:ext cx="2743200" cy="21145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9182" y="1506071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D01FD"/>
                </a:solidFill>
              </a:rPr>
              <a:t>Uncoupled bound states</a:t>
            </a:r>
            <a:endParaRPr lang="en-US" b="1" i="0" dirty="0">
              <a:solidFill>
                <a:srgbClr val="0D01F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263" y="3523129"/>
            <a:ext cx="7324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D01FD"/>
                </a:solidFill>
              </a:rPr>
              <a:t>Coupled bound and continuum states (channels)</a:t>
            </a:r>
          </a:p>
          <a:p>
            <a:r>
              <a:rPr lang="en-US" b="1" i="0" dirty="0" err="1" smtClean="0">
                <a:solidFill>
                  <a:srgbClr val="0D01FD"/>
                </a:solidFill>
              </a:rPr>
              <a:t>Autoionization</a:t>
            </a:r>
            <a:endParaRPr lang="en-US" b="1" i="0" dirty="0">
              <a:solidFill>
                <a:srgbClr val="0D01F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1924" y="2635624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Symmetric</a:t>
            </a:r>
            <a:r>
              <a:rPr lang="en-US" i="0" dirty="0" smtClean="0"/>
              <a:t> </a:t>
            </a:r>
            <a:r>
              <a:rPr lang="en-US" b="1" i="0" dirty="0" smtClean="0">
                <a:solidFill>
                  <a:srgbClr val="C00000"/>
                </a:solidFill>
              </a:rPr>
              <a:t>line profile</a:t>
            </a:r>
            <a:endParaRPr lang="en-US" b="1" i="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5115" y="5271246"/>
            <a:ext cx="459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C00000"/>
                </a:solidFill>
              </a:rPr>
              <a:t>Asymmetric resonance profile</a:t>
            </a:r>
            <a:endParaRPr lang="en-US" b="1" i="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633" y="5755341"/>
            <a:ext cx="497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D01FD"/>
                </a:solidFill>
              </a:rPr>
              <a:t>Coupled channel approximation:</a:t>
            </a:r>
          </a:p>
          <a:p>
            <a:r>
              <a:rPr lang="en-US" b="1" i="0" dirty="0" smtClean="0">
                <a:solidFill>
                  <a:srgbClr val="0D01FD"/>
                </a:solidFill>
              </a:rPr>
              <a:t>The R-Matrix Method</a:t>
            </a:r>
            <a:endParaRPr lang="en-US" b="1" i="0" dirty="0">
              <a:solidFill>
                <a:srgbClr val="0D01FD"/>
              </a:solidFill>
            </a:endParaRPr>
          </a:p>
        </p:txBody>
      </p:sp>
      <p:graphicFrame>
        <p:nvGraphicFramePr>
          <p:cNvPr id="22" name="Object 2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" name="Equation" r:id="rId17" imgW="0" imgH="0" progId="Equation.3">
                  <p:embed/>
                </p:oleObj>
              </mc:Choice>
              <mc:Fallback>
                <p:oleObj name="Equation" r:id="rId17" imgW="0" imgH="0" progId="Equation.3">
                  <p:embed/>
                  <p:pic>
                    <p:nvPicPr>
                      <p:cNvPr id="0" name="Rectangle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Opacity and Resonances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Much of the opacity is through </a:t>
            </a:r>
            <a:r>
              <a:rPr lang="en-US" b="1" dirty="0" err="1">
                <a:solidFill>
                  <a:srgbClr val="8C230E"/>
                </a:solidFill>
              </a:rPr>
              <a:t>photoabsorption</a:t>
            </a:r>
            <a:r>
              <a:rPr lang="en-US" dirty="0"/>
              <a:t> by inner-shell electrons in heavy ions</a:t>
            </a:r>
          </a:p>
          <a:p>
            <a:r>
              <a:rPr lang="en-US" dirty="0"/>
              <a:t> Inner-shell excitation leads to </a:t>
            </a:r>
            <a:r>
              <a:rPr lang="en-US" b="1" dirty="0">
                <a:solidFill>
                  <a:srgbClr val="8C230E"/>
                </a:solidFill>
              </a:rPr>
              <a:t>resonances</a:t>
            </a:r>
            <a:r>
              <a:rPr lang="en-US" dirty="0"/>
              <a:t> in the </a:t>
            </a:r>
            <a:r>
              <a:rPr lang="en-US" b="1" dirty="0">
                <a:solidFill>
                  <a:srgbClr val="8C230E"/>
                </a:solidFill>
              </a:rPr>
              <a:t>bound-free</a:t>
            </a:r>
            <a:r>
              <a:rPr lang="en-US" dirty="0"/>
              <a:t> continuum</a:t>
            </a:r>
          </a:p>
          <a:p>
            <a:pPr>
              <a:buNone/>
            </a:pPr>
            <a:r>
              <a:rPr lang="en-US" dirty="0"/>
              <a:t>                                       BUT</a:t>
            </a:r>
          </a:p>
          <a:p>
            <a:r>
              <a:rPr lang="en-US" dirty="0"/>
              <a:t> These excitations are currently treated as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8C230E"/>
                </a:solidFill>
              </a:rPr>
              <a:t>bound-bound</a:t>
            </a:r>
            <a:r>
              <a:rPr lang="en-US" dirty="0"/>
              <a:t> transitions (lines)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8C230E"/>
                </a:solidFill>
              </a:rPr>
              <a:t>Are the two equivalent?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1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1" y="148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8C230E"/>
                </a:solidFill>
              </a:rPr>
              <a:t>Photoexcitation</a:t>
            </a:r>
            <a:r>
              <a:rPr lang="en-US" sz="3600" b="1" dirty="0" smtClean="0">
                <a:solidFill>
                  <a:srgbClr val="8C230E"/>
                </a:solidFill>
              </a:rPr>
              <a:t>-of-core (PEC) Resonances</a:t>
            </a:r>
            <a:endParaRPr lang="en-US" sz="3600" b="1" dirty="0">
              <a:solidFill>
                <a:srgbClr val="8C230E"/>
              </a:solidFill>
            </a:endParaRPr>
          </a:p>
        </p:txBody>
      </p:sp>
      <p:pic>
        <p:nvPicPr>
          <p:cNvPr id="4" name="Content Placeholder 3" descr="p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425" y="2167731"/>
            <a:ext cx="3914775" cy="1499394"/>
          </a:xfrm>
        </p:spPr>
      </p:pic>
      <p:sp>
        <p:nvSpPr>
          <p:cNvPr id="5" name="TextBox 4"/>
          <p:cNvSpPr txBox="1"/>
          <p:nvPr/>
        </p:nvSpPr>
        <p:spPr>
          <a:xfrm>
            <a:off x="190500" y="1666875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Coupled-channel </a:t>
            </a:r>
            <a:r>
              <a:rPr lang="en-US" b="1" i="0" dirty="0" err="1" smtClean="0">
                <a:latin typeface="Times New Roman" pitchFamily="18" charset="0"/>
                <a:cs typeface="Times New Roman" pitchFamily="18" charset="0"/>
              </a:rPr>
              <a:t>wavefunction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72200" y="4533900"/>
            <a:ext cx="2314575" cy="19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8400" y="6267450"/>
            <a:ext cx="2314575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6793" y="6010275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Fe XVII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129" y="440055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Fe XVIII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72225" y="1628775"/>
            <a:ext cx="14859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72225" y="2571750"/>
            <a:ext cx="14859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7975" y="3781425"/>
            <a:ext cx="12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7811" y="4105275"/>
            <a:ext cx="87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 2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66004" y="2381250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</a:t>
            </a:r>
          </a:p>
          <a:p>
            <a:r>
              <a:rPr lang="en-US" dirty="0" smtClean="0"/>
              <a:t>(57 levels)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06396" y="1428750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</a:t>
            </a:r>
          </a:p>
          <a:p>
            <a:r>
              <a:rPr lang="en-US" dirty="0" smtClean="0"/>
              <a:t>levels</a:t>
            </a:r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38900" y="26479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591300" y="28003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34175" y="28765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81775" y="27241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29425" y="29337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972300" y="29908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15175" y="30670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29400" y="17811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43675" y="17145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81800" y="18573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53250" y="191452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77075" y="19716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77100" y="20193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6300788" y="5386390"/>
            <a:ext cx="1781182" cy="19052"/>
          </a:xfrm>
          <a:prstGeom prst="straightConnector1">
            <a:avLst/>
          </a:prstGeom>
          <a:ln w="28575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5672941" y="3567113"/>
            <a:ext cx="1970875" cy="800"/>
          </a:xfrm>
          <a:prstGeom prst="straightConnector1">
            <a:avLst/>
          </a:prstGeom>
          <a:ln w="28575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47369" y="3584762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884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45313" y="3816163"/>
            <a:ext cx="4555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8C230E"/>
                </a:solidFill>
              </a:rPr>
              <a:t>PEC Resonances </a:t>
            </a:r>
            <a:r>
              <a:rPr lang="en-US" sz="2800" b="1" i="0" dirty="0" smtClean="0">
                <a:solidFill>
                  <a:srgbClr val="8C230E"/>
                </a:solidFill>
              </a:rPr>
              <a:t>in </a:t>
            </a:r>
          </a:p>
          <a:p>
            <a:pPr algn="l"/>
            <a:r>
              <a:rPr lang="en-US" sz="2800" b="1" i="0" dirty="0" smtClean="0">
                <a:solidFill>
                  <a:srgbClr val="8C230E"/>
                </a:solidFill>
              </a:rPr>
              <a:t>  </a:t>
            </a:r>
            <a:r>
              <a:rPr lang="en-US" sz="2800" b="1" i="0" dirty="0" err="1" smtClean="0">
                <a:solidFill>
                  <a:srgbClr val="8C230E"/>
                </a:solidFill>
              </a:rPr>
              <a:t>photoionization</a:t>
            </a:r>
            <a:r>
              <a:rPr lang="en-US" sz="2800" b="1" i="0" dirty="0" smtClean="0">
                <a:solidFill>
                  <a:srgbClr val="8C230E"/>
                </a:solidFill>
              </a:rPr>
              <a:t> </a:t>
            </a:r>
            <a:r>
              <a:rPr lang="en-US" sz="2800" b="1" dirty="0" smtClean="0">
                <a:solidFill>
                  <a:srgbClr val="8C230E"/>
                </a:solidFill>
              </a:rPr>
              <a:t>of</a:t>
            </a:r>
          </a:p>
          <a:p>
            <a:pPr algn="l"/>
            <a:r>
              <a:rPr lang="en-US" sz="2800" b="1" dirty="0" smtClean="0">
                <a:solidFill>
                  <a:srgbClr val="8C230E"/>
                </a:solidFill>
              </a:rPr>
              <a:t>ALL excited bound states</a:t>
            </a:r>
          </a:p>
          <a:p>
            <a:pPr algn="l"/>
            <a:endParaRPr lang="en-US" sz="2800" b="1" i="0" dirty="0" smtClean="0">
              <a:solidFill>
                <a:srgbClr val="8C230E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195482" y="2960036"/>
            <a:ext cx="2952750" cy="116204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70953" y="623497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2s</a:t>
            </a:r>
            <a:r>
              <a:rPr lang="en-US" b="1" i="0" baseline="30000" dirty="0" smtClean="0"/>
              <a:t>2</a:t>
            </a:r>
            <a:r>
              <a:rPr lang="en-US" b="1" i="0" dirty="0" smtClean="0"/>
              <a:t> 2p</a:t>
            </a:r>
            <a:r>
              <a:rPr lang="en-US" b="1" i="0" baseline="30000" dirty="0" smtClean="0"/>
              <a:t>6</a:t>
            </a:r>
            <a:endParaRPr lang="en-US" b="1" i="0" dirty="0"/>
          </a:p>
        </p:txBody>
      </p:sp>
      <p:sp>
        <p:nvSpPr>
          <p:cNvPr id="43" name="TextBox 42"/>
          <p:cNvSpPr txBox="1"/>
          <p:nvPr/>
        </p:nvSpPr>
        <p:spPr>
          <a:xfrm>
            <a:off x="7238190" y="459889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2s</a:t>
            </a:r>
            <a:r>
              <a:rPr lang="en-US" b="1" i="0" baseline="30000" dirty="0" smtClean="0"/>
              <a:t>2</a:t>
            </a:r>
            <a:r>
              <a:rPr lang="en-US" b="1" i="0" dirty="0" smtClean="0"/>
              <a:t> 2p</a:t>
            </a:r>
            <a:r>
              <a:rPr lang="en-US" b="1" i="0" baseline="30000" dirty="0" smtClean="0"/>
              <a:t>5</a:t>
            </a:r>
            <a:endParaRPr lang="en-US" b="1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7061237" y="3079377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2s</a:t>
            </a:r>
            <a:r>
              <a:rPr lang="en-US" b="1" i="0" baseline="30000" dirty="0" smtClean="0"/>
              <a:t>2</a:t>
            </a:r>
            <a:r>
              <a:rPr lang="en-US" b="1" i="0" dirty="0" smtClean="0"/>
              <a:t> 2p</a:t>
            </a:r>
            <a:r>
              <a:rPr lang="en-US" b="1" i="0" baseline="30000" dirty="0" smtClean="0"/>
              <a:t>4</a:t>
            </a:r>
            <a:r>
              <a:rPr lang="en-US" b="1" i="0" dirty="0" smtClean="0"/>
              <a:t> 3</a:t>
            </a:r>
            <a:r>
              <a:rPr lang="en-US" b="1" i="0" dirty="0" smtClean="0">
                <a:latin typeface="Brush Script MT" pitchFamily="66" charset="0"/>
              </a:rPr>
              <a:t>l</a:t>
            </a:r>
            <a:endParaRPr lang="en-US" b="1" i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        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54752" y="336735"/>
            <a:ext cx="7160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8C230E"/>
                </a:solidFill>
              </a:rPr>
              <a:t>R-matrix Computational Package For Opacities:</a:t>
            </a:r>
          </a:p>
          <a:p>
            <a:r>
              <a:rPr lang="en-US" b="1" i="0" dirty="0" smtClean="0">
                <a:solidFill>
                  <a:srgbClr val="8C230E"/>
                </a:solidFill>
              </a:rPr>
              <a:t>Coupled-Channel Approximation</a:t>
            </a:r>
            <a:endParaRPr lang="en-US" b="1" i="0" dirty="0">
              <a:solidFill>
                <a:srgbClr val="8C230E"/>
              </a:solidFill>
            </a:endParaRPr>
          </a:p>
        </p:txBody>
      </p:sp>
      <p:pic>
        <p:nvPicPr>
          <p:cNvPr id="6" name="Content Placeholder 5" descr="r-code-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330" y="1075765"/>
            <a:ext cx="7422776" cy="578223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              Opacity Project Codes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6500"/>
            <a:ext cx="9143999" cy="565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724900" cy="71966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Resonances in </a:t>
            </a:r>
            <a:r>
              <a:rPr lang="en-US" sz="2000" b="1" dirty="0" err="1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photoionization</a:t>
            </a:r>
            <a: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cross section (</a:t>
            </a:r>
            <a:r>
              <a:rPr lang="en-US" sz="2000" b="1" dirty="0" err="1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et.al. 2011):  </a:t>
            </a:r>
            <a:b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8C230E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+  Fe XVII  </a:t>
            </a:r>
            <a:r>
              <a:rPr lang="en-US" sz="2000" b="1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 + Fe XVIII (core)</a:t>
            </a:r>
            <a:endParaRPr lang="en-US" sz="2000" b="1" dirty="0">
              <a:solidFill>
                <a:srgbClr val="8C23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xbppecdtfe17.3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0625"/>
            <a:ext cx="5815785" cy="5667375"/>
          </a:xfrm>
        </p:spPr>
      </p:pic>
      <p:sp>
        <p:nvSpPr>
          <p:cNvPr id="5" name="TextBox 4"/>
          <p:cNvSpPr txBox="1"/>
          <p:nvPr/>
        </p:nvSpPr>
        <p:spPr>
          <a:xfrm>
            <a:off x="5381624" y="1585496"/>
            <a:ext cx="3505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Single level </a:t>
            </a:r>
            <a:r>
              <a:rPr lang="en-US" b="1" i="0" dirty="0" err="1" smtClean="0">
                <a:latin typeface="Times New Roman" pitchFamily="18" charset="0"/>
                <a:cs typeface="Times New Roman" pitchFamily="18" charset="0"/>
              </a:rPr>
              <a:t>xsectn</a:t>
            </a:r>
            <a:endParaRPr lang="en-US" b="1" i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Resonances due to 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channel coupling</a:t>
            </a:r>
          </a:p>
          <a:p>
            <a:pPr algn="l"/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attenuate bound-free</a:t>
            </a:r>
          </a:p>
          <a:p>
            <a:pPr algn="l"/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continuum by orders of</a:t>
            </a:r>
          </a:p>
          <a:p>
            <a:pPr algn="l"/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magnitude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over large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energy ranges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Arrays of </a:t>
            </a:r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strong dipole    transitions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in the core ion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Overlapping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infinite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0" dirty="0" err="1" smtClean="0">
                <a:latin typeface="Times New Roman" pitchFamily="18" charset="0"/>
                <a:cs typeface="Times New Roman" pitchFamily="18" charset="0"/>
              </a:rPr>
              <a:t>Rydberg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series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Asymmetric </a:t>
            </a:r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profiles</a:t>
            </a:r>
          </a:p>
          <a:p>
            <a:pPr algn="l"/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   at core transitions</a:t>
            </a:r>
          </a:p>
          <a:p>
            <a:pPr algn="l"/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533901" y="5372100"/>
            <a:ext cx="962025" cy="266700"/>
          </a:xfrm>
          <a:prstGeom prst="straightConnector1">
            <a:avLst/>
          </a:prstGeom>
          <a:ln w="38100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651" y="841375"/>
            <a:ext cx="749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Distribution of resonance oscillator strengths is different from lines</a:t>
            </a:r>
          </a:p>
          <a:p>
            <a:r>
              <a:rPr lang="en-US" sz="2000" b="1" i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(even if the integrated oscillator strength is the same)</a:t>
            </a:r>
            <a:endParaRPr lang="en-US" sz="2000" b="1" i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Breit</a:t>
            </a:r>
            <a:r>
              <a:rPr lang="en-US" dirty="0" smtClean="0">
                <a:solidFill>
                  <a:srgbClr val="C00000"/>
                </a:solidFill>
              </a:rPr>
              <a:t>-Pauli R-Matrix Opacities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(with fine structure resonances)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6" y="1447800"/>
            <a:ext cx="5153024" cy="4733925"/>
          </a:xfrm>
        </p:spPr>
      </p:pic>
      <p:sp>
        <p:nvSpPr>
          <p:cNvPr id="5" name="TextBox 4"/>
          <p:cNvSpPr txBox="1"/>
          <p:nvPr/>
        </p:nvSpPr>
        <p:spPr>
          <a:xfrm>
            <a:off x="4002526" y="1400175"/>
            <a:ext cx="423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et.al. (Phys. Rev. A, 2011)</a:t>
            </a:r>
            <a:endParaRPr lang="en-US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966" y="2114550"/>
            <a:ext cx="3751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Monochromatic opacity </a:t>
            </a:r>
          </a:p>
          <a:p>
            <a:pPr algn="l"/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of Fe XVII</a:t>
            </a:r>
          </a:p>
          <a:p>
            <a:pPr algn="l"/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Plasma conditions</a:t>
            </a:r>
          </a:p>
          <a:p>
            <a:pPr algn="l"/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 = 2.25 MK</a:t>
            </a:r>
          </a:p>
          <a:p>
            <a:pPr algn="l"/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Log Ne = 23.0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Similar to solar BCZ and</a:t>
            </a:r>
          </a:p>
          <a:p>
            <a:pPr algn="l"/>
            <a:r>
              <a:rPr lang="en-US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the Sandia Z-pinch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5485" y="5962650"/>
            <a:ext cx="442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latin typeface="Times New Roman" pitchFamily="18" charset="0"/>
                <a:cs typeface="Times New Roman" pitchFamily="18" charset="0"/>
              </a:rPr>
              <a:t>Preliminary results (incomplete)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Consequences of Resonances in Opacities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3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Owing to quantum interference in the bound-free:  </a:t>
            </a:r>
            <a:r>
              <a:rPr lang="en-US" b="1" dirty="0" smtClean="0">
                <a:solidFill>
                  <a:srgbClr val="FF0000"/>
                </a:solidFill>
              </a:rPr>
              <a:t>channel coupling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autoionization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Intrinsically </a:t>
            </a:r>
            <a:r>
              <a:rPr lang="en-US" b="1" dirty="0" smtClean="0">
                <a:solidFill>
                  <a:srgbClr val="FF0000"/>
                </a:solidFill>
              </a:rPr>
              <a:t>asymmetric</a:t>
            </a:r>
            <a:r>
              <a:rPr lang="en-US" dirty="0" smtClean="0"/>
              <a:t> resonance profiles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Giant PEC resonances </a:t>
            </a:r>
            <a:r>
              <a:rPr lang="en-US" dirty="0" smtClean="0">
                <a:sym typeface="Wingdings" pitchFamily="2" charset="2"/>
              </a:rPr>
              <a:t> Much</a:t>
            </a:r>
            <a:r>
              <a:rPr lang="en-US" dirty="0" smtClean="0"/>
              <a:t> of the opacity may lie </a:t>
            </a:r>
            <a:r>
              <a:rPr lang="en-US" dirty="0" err="1" smtClean="0"/>
              <a:t>inthe</a:t>
            </a:r>
            <a:r>
              <a:rPr lang="en-US" dirty="0" smtClean="0"/>
              <a:t> bound-free</a:t>
            </a:r>
          </a:p>
          <a:p>
            <a:r>
              <a:rPr lang="en-US" dirty="0" smtClean="0"/>
              <a:t> Monochromatic opacities energy distribution fundamentally </a:t>
            </a:r>
            <a:r>
              <a:rPr lang="en-US" b="1" dirty="0" smtClean="0">
                <a:solidFill>
                  <a:srgbClr val="FF0000"/>
                </a:solidFill>
              </a:rPr>
              <a:t>different from lines</a:t>
            </a:r>
          </a:p>
          <a:p>
            <a:r>
              <a:rPr lang="en-US" dirty="0" smtClean="0"/>
              <a:t> Resonances are broadened, smeared and wiped out </a:t>
            </a:r>
            <a:r>
              <a:rPr lang="en-US" b="1" dirty="0" smtClean="0">
                <a:solidFill>
                  <a:srgbClr val="FF0000"/>
                </a:solidFill>
              </a:rPr>
              <a:t>more rapidly </a:t>
            </a:r>
            <a:r>
              <a:rPr lang="en-US" dirty="0" smtClean="0"/>
              <a:t>than lines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Continuum lowering </a:t>
            </a:r>
            <a:r>
              <a:rPr lang="en-US" dirty="0" smtClean="0"/>
              <a:t>of opacity below all thresholds in each 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12" y="-15764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Summary: Theoretical and Astrophysical Opacity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29" y="999739"/>
            <a:ext cx="8844455" cy="511061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Governs radiation transport through material media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Atomic-plasma-</a:t>
            </a: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astro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physics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Solar abundances problem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fundamental issues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Helioseismology models discordant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Z-pinch experimental benchmarks reveal problems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High-precision opacities needed in models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Missing atomic physics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Bound-free opacity not adequately treated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Resonances as bound-bound transitions (lines)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HED effects not fully incorporated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Plasma broadening of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autoionizing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resonances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8C230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Iron Opacity Project</a:t>
            </a:r>
          </a:p>
          <a:p>
            <a:endParaRPr lang="en-US" b="1" dirty="0" smtClean="0">
              <a:solidFill>
                <a:srgbClr val="8C230E"/>
              </a:solidFill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</a:t>
            </a:r>
            <a:endParaRPr lang="en-US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634" y="1219200"/>
            <a:ext cx="5638800" cy="56388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4725" y="6075363"/>
            <a:ext cx="1900238" cy="215900"/>
            <a:chOff x="3014" y="3827"/>
            <a:chExt cx="1197" cy="136"/>
          </a:xfrm>
        </p:grpSpPr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3014" y="3827"/>
              <a:ext cx="1198" cy="133"/>
            </a:xfrm>
            <a:prstGeom prst="roundRect">
              <a:avLst>
                <a:gd name="adj" fmla="val 755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3014" y="3827"/>
              <a:ext cx="1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50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>
                  <a:solidFill>
                    <a:srgbClr val="FFFFFF"/>
                  </a:solidFill>
                  <a:latin typeface="Times New Roman" pitchFamily="18" charset="0"/>
                </a:rPr>
                <a:t>Drake et al. 2005 (Nature 436/Chandra)</a:t>
              </a:r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0717"/>
            <a:ext cx="9144000" cy="790575"/>
          </a:xfrm>
          <a:ln/>
        </p:spPr>
        <p:txBody>
          <a:bodyPr lIns="92160" tIns="46080" rIns="92160" bIns="46080" anchor="b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CC3300"/>
                </a:solidFill>
              </a:rPr>
              <a:t>                      </a:t>
            </a:r>
            <a:br>
              <a:rPr lang="en-GB" sz="2800" b="1" dirty="0" smtClean="0">
                <a:solidFill>
                  <a:srgbClr val="CC3300"/>
                </a:solidFill>
              </a:rPr>
            </a:br>
            <a:r>
              <a:rPr lang="en-GB" sz="2800" b="1" dirty="0" smtClean="0">
                <a:solidFill>
                  <a:srgbClr val="CC3300"/>
                </a:solidFill>
              </a:rPr>
              <a:t>                          Stellar Interiors:   Solar Structure</a:t>
            </a:r>
            <a:endParaRPr lang="en-GB" sz="2800" b="1" dirty="0">
              <a:solidFill>
                <a:srgbClr val="CC3300"/>
              </a:solidFill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1676400" y="3276600"/>
            <a:ext cx="3124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1752600" y="29718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1447800" y="2057400"/>
            <a:ext cx="2743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1676400" y="1752600"/>
            <a:ext cx="2286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28600" y="51435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Nuclear Core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23850" y="40862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Radiative</a:t>
            </a:r>
            <a:endParaRPr lang="en-US" b="1" dirty="0"/>
          </a:p>
          <a:p>
            <a:r>
              <a:rPr lang="en-US" b="1" dirty="0"/>
              <a:t>Zone (RZ)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47650" y="3076575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Convection</a:t>
            </a:r>
          </a:p>
          <a:p>
            <a:r>
              <a:rPr lang="en-US" b="1" dirty="0"/>
              <a:t>Zone (CZ)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209550" y="198120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Atmosphere</a:t>
            </a:r>
          </a:p>
          <a:p>
            <a:r>
              <a:rPr lang="en-US" b="1" dirty="0"/>
              <a:t>+ Corona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-47307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301843" y="1689210"/>
            <a:ext cx="1479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Stellar</a:t>
            </a:r>
          </a:p>
          <a:p>
            <a:r>
              <a:rPr lang="en-US" b="1" dirty="0">
                <a:solidFill>
                  <a:srgbClr val="CC3300"/>
                </a:solidFill>
              </a:rPr>
              <a:t>Envelope:</a:t>
            </a:r>
          </a:p>
          <a:p>
            <a:r>
              <a:rPr lang="en-US" b="1" dirty="0">
                <a:solidFill>
                  <a:srgbClr val="CC3300"/>
                </a:solidFill>
              </a:rPr>
              <a:t>RZ + CZ</a:t>
            </a:r>
          </a:p>
          <a:p>
            <a:endParaRPr lang="en-US" b="1" dirty="0">
              <a:solidFill>
                <a:srgbClr val="CC3300"/>
              </a:solidFill>
            </a:endParaRPr>
          </a:p>
          <a:p>
            <a:r>
              <a:rPr lang="en-US" b="1" dirty="0">
                <a:solidFill>
                  <a:srgbClr val="CC3300"/>
                </a:solidFill>
              </a:rPr>
              <a:t>  Isolated</a:t>
            </a:r>
          </a:p>
          <a:p>
            <a:r>
              <a:rPr lang="en-US" b="1" dirty="0">
                <a:solidFill>
                  <a:srgbClr val="CC3300"/>
                </a:solidFill>
              </a:rPr>
              <a:t>  atoms +</a:t>
            </a:r>
          </a:p>
          <a:p>
            <a:r>
              <a:rPr lang="en-US" b="1" dirty="0">
                <a:solidFill>
                  <a:srgbClr val="CC3300"/>
                </a:solidFill>
              </a:rPr>
              <a:t>  plasma</a:t>
            </a:r>
          </a:p>
          <a:p>
            <a:r>
              <a:rPr lang="en-US" b="1" dirty="0">
                <a:solidFill>
                  <a:srgbClr val="CC3300"/>
                </a:solidFill>
              </a:rPr>
              <a:t>interactions</a:t>
            </a:r>
          </a:p>
          <a:p>
            <a:endParaRPr lang="en-US" b="1" dirty="0">
              <a:solidFill>
                <a:srgbClr val="CC3300"/>
              </a:solidFill>
            </a:endParaRPr>
          </a:p>
          <a:p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8163910" y="2827282"/>
            <a:ext cx="2628" cy="325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27" y="-197604"/>
            <a:ext cx="8931773" cy="683944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10143" y="3890872"/>
            <a:ext cx="4053491" cy="1323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1966" y="2674975"/>
            <a:ext cx="13260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Opacity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647447" y="3134314"/>
            <a:ext cx="0" cy="75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667" y="0"/>
            <a:ext cx="8932333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Opacity: Theory and Astrophysics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5833"/>
            <a:ext cx="8229600" cy="49487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Ch. 11 From AAS: Opacity and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Radiative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Forces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tellar astrophysics and structure: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   Mass Conservation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  Energy Generation and Luminosity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  Hydrostatic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  Radiation Transport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 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Radiative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Diffusion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        Convection</a:t>
            </a:r>
            <a:endParaRPr lang="en-US" b="1" dirty="0">
              <a:solidFill>
                <a:srgbClr val="000000"/>
              </a:solidFill>
              <a:latin typeface="Arial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30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13117"/>
            <a:ext cx="300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0000FF"/>
                </a:solidFill>
              </a:rPr>
              <a:t>Equations of Stellar Structure</a:t>
            </a:r>
          </a:p>
          <a:p>
            <a:endParaRPr lang="en-US" b="1" i="0" dirty="0" smtClean="0">
              <a:solidFill>
                <a:srgbClr val="0000FF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1800" b="1" i="0" dirty="0" smtClean="0">
                <a:solidFill>
                  <a:srgbClr val="FF0000"/>
                </a:solidFill>
              </a:rPr>
              <a:t>Mass conservation</a:t>
            </a:r>
          </a:p>
          <a:p>
            <a:pPr marL="457200" indent="-457200" algn="l">
              <a:buAutoNum type="arabicPeriod"/>
            </a:pPr>
            <a:r>
              <a:rPr lang="en-US" sz="1800" b="1" i="0" dirty="0" smtClean="0">
                <a:solidFill>
                  <a:srgbClr val="FF0000"/>
                </a:solidFill>
              </a:rPr>
              <a:t>Energy generation</a:t>
            </a:r>
          </a:p>
          <a:p>
            <a:pPr marL="457200" indent="-457200" algn="l">
              <a:buAutoNum type="arabicPeriod"/>
            </a:pPr>
            <a:r>
              <a:rPr lang="en-US" sz="1800" b="1" i="0" dirty="0" smtClean="0">
                <a:solidFill>
                  <a:srgbClr val="FF0000"/>
                </a:solidFill>
              </a:rPr>
              <a:t>Hydro equilibrium</a:t>
            </a:r>
          </a:p>
          <a:p>
            <a:pPr marL="457200" indent="-457200" algn="l">
              <a:buAutoNum type="arabicPeriod"/>
            </a:pPr>
            <a:r>
              <a:rPr lang="en-US" sz="1800" b="1" i="0" dirty="0" smtClean="0">
                <a:solidFill>
                  <a:srgbClr val="FF0000"/>
                </a:solidFill>
              </a:rPr>
              <a:t>Radiation Transport </a:t>
            </a:r>
          </a:p>
        </p:txBody>
      </p:sp>
      <p:pic>
        <p:nvPicPr>
          <p:cNvPr id="2" name="Picture 1" descr="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27" y="1445568"/>
            <a:ext cx="6441673" cy="437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509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Radiation Transport in Stars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8816" y="1340723"/>
            <a:ext cx="6455183" cy="51845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" y="1574799"/>
            <a:ext cx="7641166" cy="4796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67" y="571501"/>
            <a:ext cx="8995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>
                <a:solidFill>
                  <a:srgbClr val="FF0000"/>
                </a:solidFill>
              </a:rPr>
              <a:t>Solar Temperatures and Densities:</a:t>
            </a:r>
          </a:p>
          <a:p>
            <a:r>
              <a:rPr lang="en-US" sz="3200" b="1" i="0" dirty="0" smtClean="0">
                <a:solidFill>
                  <a:srgbClr val="FF0000"/>
                </a:solidFill>
              </a:rPr>
              <a:t>Atmosphere to Thermonuclear Core</a:t>
            </a:r>
            <a:endParaRPr lang="en-US" sz="3200" b="1" i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891" y="6187568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T(surface) = 5700 K,     T(core)  = 15 million K</a:t>
            </a:r>
            <a:endParaRPr lang="en-US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665788" y="1641475"/>
            <a:ext cx="2795587" cy="1752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measured boundary</a:t>
            </a:r>
          </a:p>
          <a:p>
            <a:pPr algn="l"/>
            <a:r>
              <a:rPr lang="en-US" sz="1800" b="1" i="0">
                <a:latin typeface="Helvetica" charset="0"/>
              </a:rPr>
              <a:t>  R</a:t>
            </a:r>
            <a:r>
              <a:rPr lang="en-US" sz="1800" b="1" i="0" baseline="-25000">
                <a:latin typeface="Helvetica" charset="0"/>
              </a:rPr>
              <a:t>CZ</a:t>
            </a:r>
            <a:r>
              <a:rPr lang="en-US" sz="1800" b="1" i="0">
                <a:latin typeface="Helvetica" charset="0"/>
              </a:rPr>
              <a:t> = 0.713 </a:t>
            </a:r>
            <a:r>
              <a:rPr lang="en-US" sz="1800" b="1" i="0" u="sng">
                <a:latin typeface="Helvetica" charset="0"/>
              </a:rPr>
              <a:t>+</a:t>
            </a:r>
            <a:r>
              <a:rPr lang="en-US" sz="1800" b="1" i="0">
                <a:latin typeface="Helvetica" charset="0"/>
              </a:rPr>
              <a:t> 0.001</a:t>
            </a:r>
          </a:p>
          <a:p>
            <a:pPr algn="l"/>
            <a:endParaRPr lang="en-US" sz="1800" b="1" i="0">
              <a:latin typeface="Helvetica" charset="0"/>
            </a:endParaRPr>
          </a:p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Predicted R</a:t>
            </a:r>
            <a:r>
              <a:rPr lang="en-US" sz="1800" b="1" i="0" baseline="-25000">
                <a:latin typeface="Helvetica" charset="0"/>
              </a:rPr>
              <a:t>CZ</a:t>
            </a:r>
            <a:r>
              <a:rPr lang="en-US" sz="1800" b="1" i="0">
                <a:latin typeface="Helvetica" charset="0"/>
              </a:rPr>
              <a:t>= 0.726</a:t>
            </a:r>
          </a:p>
          <a:p>
            <a:pPr algn="l"/>
            <a:endParaRPr lang="en-US" sz="1800" b="1" i="0">
              <a:latin typeface="Helvetica" charset="0"/>
            </a:endParaRPr>
          </a:p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Thirteen </a:t>
            </a:r>
            <a:r>
              <a:rPr lang="en-US" sz="1800" b="1" i="0">
                <a:latin typeface="Symbol" pitchFamily="18" charset="2"/>
              </a:rPr>
              <a:t>s</a:t>
            </a:r>
            <a:r>
              <a:rPr lang="en-US" sz="1800" b="1" i="0">
                <a:latin typeface="Helvetica" charset="0"/>
              </a:rPr>
              <a:t> difference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603875" y="4333875"/>
            <a:ext cx="3540125" cy="698500"/>
            <a:chOff x="3530" y="2507"/>
            <a:chExt cx="2230" cy="440"/>
          </a:xfrm>
        </p:grpSpPr>
        <p:sp>
          <p:nvSpPr>
            <p:cNvPr id="22572" name="AutoShape 4"/>
            <p:cNvSpPr>
              <a:spLocks noChangeArrowheads="1"/>
            </p:cNvSpPr>
            <p:nvPr/>
          </p:nvSpPr>
          <p:spPr bwMode="auto">
            <a:xfrm>
              <a:off x="3532" y="2507"/>
              <a:ext cx="1937" cy="44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Text Box 5"/>
            <p:cNvSpPr txBox="1">
              <a:spLocks noChangeArrowheads="1"/>
            </p:cNvSpPr>
            <p:nvPr/>
          </p:nvSpPr>
          <p:spPr bwMode="auto">
            <a:xfrm>
              <a:off x="3530" y="2555"/>
              <a:ext cx="2230" cy="3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 i="0">
                  <a:latin typeface="Helvetica" charset="0"/>
                </a:rPr>
                <a:t>Bahcall et al, ApJ 614, 464 (2004).</a:t>
              </a:r>
            </a:p>
            <a:p>
              <a:pPr algn="l"/>
              <a:r>
                <a:rPr lang="en-US" sz="1400" b="1" i="0">
                  <a:latin typeface="Helvetica" charset="0"/>
                </a:rPr>
                <a:t>Basu &amp; Antia ApJ 606, L85 (2004).</a:t>
              </a:r>
            </a:p>
          </p:txBody>
        </p:sp>
      </p:grp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55625" y="5578475"/>
            <a:ext cx="7031038" cy="11128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b="1" i="0" dirty="0"/>
              <a:t> </a:t>
            </a:r>
            <a:r>
              <a:rPr lang="en-US" sz="1600" b="1" i="0" dirty="0"/>
              <a:t>Boundary location depends on radiation transport</a:t>
            </a:r>
          </a:p>
          <a:p>
            <a:pPr algn="l">
              <a:buFontTx/>
              <a:buChar char="•"/>
            </a:pPr>
            <a:r>
              <a:rPr lang="en-US" sz="1600" b="1" i="0" dirty="0"/>
              <a:t> A 1% opacity change leads to observable RCZ changes.</a:t>
            </a:r>
          </a:p>
          <a:p>
            <a:pPr algn="l">
              <a:buFontTx/>
              <a:buChar char="•"/>
            </a:pPr>
            <a:r>
              <a:rPr lang="en-US" sz="1600" b="1" i="0" dirty="0"/>
              <a:t> This accuracy is a challenge – experiments are needed to know if the solar problem arises in the opacities or elsewhere.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H="1" flipV="1">
            <a:off x="3767138" y="2517775"/>
            <a:ext cx="1862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174625" y="1528763"/>
            <a:ext cx="5341938" cy="3848100"/>
            <a:chOff x="-10" y="879"/>
            <a:chExt cx="3365" cy="2424"/>
          </a:xfrm>
        </p:grpSpPr>
        <p:sp>
          <p:nvSpPr>
            <p:cNvPr id="22544" name="Text Box 9"/>
            <p:cNvSpPr txBox="1">
              <a:spLocks noChangeArrowheads="1"/>
            </p:cNvSpPr>
            <p:nvPr/>
          </p:nvSpPr>
          <p:spPr bwMode="auto">
            <a:xfrm>
              <a:off x="2116" y="3072"/>
              <a:ext cx="956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>
                  <a:latin typeface="Helvetica" charset="0"/>
                </a:rPr>
                <a:t> </a:t>
              </a:r>
              <a:r>
                <a:rPr lang="en-US" sz="1800" b="1" i="0">
                  <a:latin typeface="Helvetica" charset="0"/>
                </a:rPr>
                <a:t>convection</a:t>
              </a:r>
              <a:r>
                <a:rPr lang="en-US" sz="1800" i="0">
                  <a:latin typeface="Helvetica" charset="0"/>
                </a:rPr>
                <a:t> </a:t>
              </a:r>
            </a:p>
          </p:txBody>
        </p:sp>
        <p:sp>
          <p:nvSpPr>
            <p:cNvPr id="22545" name="Text Box 10"/>
            <p:cNvSpPr txBox="1">
              <a:spLocks noChangeArrowheads="1"/>
            </p:cNvSpPr>
            <p:nvPr/>
          </p:nvSpPr>
          <p:spPr bwMode="auto">
            <a:xfrm>
              <a:off x="907" y="3072"/>
              <a:ext cx="80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>
                  <a:latin typeface="Helvetica" charset="0"/>
                </a:rPr>
                <a:t> </a:t>
              </a:r>
              <a:r>
                <a:rPr lang="en-US" sz="1800" b="1" i="0">
                  <a:latin typeface="Helvetica" charset="0"/>
                </a:rPr>
                <a:t>radiation</a:t>
              </a:r>
              <a:r>
                <a:rPr lang="en-US" sz="1800" i="0">
                  <a:latin typeface="Helvetica" charset="0"/>
                </a:rPr>
                <a:t> </a:t>
              </a:r>
            </a:p>
          </p:txBody>
        </p:sp>
        <p:sp>
          <p:nvSpPr>
            <p:cNvPr id="22546" name="AutoShape 11"/>
            <p:cNvSpPr>
              <a:spLocks/>
            </p:cNvSpPr>
            <p:nvPr/>
          </p:nvSpPr>
          <p:spPr bwMode="auto">
            <a:xfrm rot="-5400000">
              <a:off x="1263" y="2165"/>
              <a:ext cx="96" cy="1811"/>
            </a:xfrm>
            <a:prstGeom prst="leftBrace">
              <a:avLst>
                <a:gd name="adj1" fmla="val 15720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12"/>
            <p:cNvSpPr>
              <a:spLocks/>
            </p:cNvSpPr>
            <p:nvPr/>
          </p:nvSpPr>
          <p:spPr bwMode="auto">
            <a:xfrm rot="-5400000">
              <a:off x="2547" y="2709"/>
              <a:ext cx="96" cy="715"/>
            </a:xfrm>
            <a:prstGeom prst="leftBrace">
              <a:avLst>
                <a:gd name="adj1" fmla="val 6206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13"/>
            <p:cNvSpPr txBox="1">
              <a:spLocks noChangeArrowheads="1"/>
            </p:cNvSpPr>
            <p:nvPr/>
          </p:nvSpPr>
          <p:spPr bwMode="auto">
            <a:xfrm>
              <a:off x="1484" y="2791"/>
              <a:ext cx="38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/>
                <a:t>R/R</a:t>
              </a:r>
              <a:r>
                <a:rPr lang="en-US" sz="1600" b="1" i="0" baseline="-25000"/>
                <a:t>0</a:t>
              </a:r>
            </a:p>
          </p:txBody>
        </p:sp>
        <p:sp>
          <p:nvSpPr>
            <p:cNvPr id="22549" name="Text Box 14"/>
            <p:cNvSpPr txBox="1">
              <a:spLocks noChangeArrowheads="1"/>
            </p:cNvSpPr>
            <p:nvPr/>
          </p:nvSpPr>
          <p:spPr bwMode="auto">
            <a:xfrm rot="-5400000">
              <a:off x="-159" y="1836"/>
              <a:ext cx="509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/>
                <a:t>T</a:t>
              </a:r>
              <a:r>
                <a:rPr lang="en-US" sz="1600" b="1" i="0" baseline="-25000"/>
                <a:t>e </a:t>
              </a:r>
              <a:r>
                <a:rPr lang="en-US" sz="1600" b="1" i="0"/>
                <a:t>(eV)</a:t>
              </a:r>
            </a:p>
          </p:txBody>
        </p:sp>
        <p:sp>
          <p:nvSpPr>
            <p:cNvPr id="22550" name="Text Box 15"/>
            <p:cNvSpPr txBox="1">
              <a:spLocks noChangeArrowheads="1"/>
            </p:cNvSpPr>
            <p:nvPr/>
          </p:nvSpPr>
          <p:spPr bwMode="auto">
            <a:xfrm rot="-5400000">
              <a:off x="2874" y="1823"/>
              <a:ext cx="750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i="0"/>
                <a:t>n</a:t>
              </a:r>
              <a:r>
                <a:rPr lang="en-US" sz="1600" b="1" i="0" baseline="-25000"/>
                <a:t>e</a:t>
              </a:r>
              <a:r>
                <a:rPr lang="en-US" sz="1600" b="1" i="0"/>
                <a:t> (cm</a:t>
              </a:r>
              <a:r>
                <a:rPr lang="en-US" sz="1600" b="1" i="0" baseline="30000"/>
                <a:t>-3</a:t>
              </a:r>
              <a:r>
                <a:rPr lang="en-US" sz="1600" b="1" i="0"/>
                <a:t>)</a:t>
              </a:r>
            </a:p>
          </p:txBody>
        </p:sp>
        <p:grpSp>
          <p:nvGrpSpPr>
            <p:cNvPr id="22551" name="Group 16"/>
            <p:cNvGrpSpPr>
              <a:grpSpLocks/>
            </p:cNvGrpSpPr>
            <p:nvPr/>
          </p:nvGrpSpPr>
          <p:grpSpPr bwMode="auto">
            <a:xfrm>
              <a:off x="19" y="879"/>
              <a:ext cx="3229" cy="2015"/>
              <a:chOff x="19" y="879"/>
              <a:chExt cx="3229" cy="2015"/>
            </a:xfrm>
          </p:grpSpPr>
          <p:grpSp>
            <p:nvGrpSpPr>
              <p:cNvPr id="22552" name="Group 17"/>
              <p:cNvGrpSpPr>
                <a:grpSpLocks/>
              </p:cNvGrpSpPr>
              <p:nvPr/>
            </p:nvGrpSpPr>
            <p:grpSpPr bwMode="auto">
              <a:xfrm>
                <a:off x="254" y="879"/>
                <a:ext cx="2994" cy="2015"/>
                <a:chOff x="174" y="879"/>
                <a:chExt cx="2994" cy="2015"/>
              </a:xfrm>
            </p:grpSpPr>
            <p:grpSp>
              <p:nvGrpSpPr>
                <p:cNvPr id="22558" name="Group 18"/>
                <p:cNvGrpSpPr>
                  <a:grpSpLocks/>
                </p:cNvGrpSpPr>
                <p:nvPr/>
              </p:nvGrpSpPr>
              <p:grpSpPr bwMode="auto">
                <a:xfrm>
                  <a:off x="174" y="2682"/>
                  <a:ext cx="2780" cy="212"/>
                  <a:chOff x="174" y="2682"/>
                  <a:chExt cx="2780" cy="212"/>
                </a:xfrm>
              </p:grpSpPr>
              <p:sp>
                <p:nvSpPr>
                  <p:cNvPr id="2256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0.4</a:t>
                    </a:r>
                  </a:p>
                </p:txBody>
              </p:sp>
              <p:sp>
                <p:nvSpPr>
                  <p:cNvPr id="2256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0.2</a:t>
                    </a:r>
                  </a:p>
                </p:txBody>
              </p:sp>
              <p:sp>
                <p:nvSpPr>
                  <p:cNvPr id="2256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0.0</a:t>
                    </a:r>
                  </a:p>
                </p:txBody>
              </p:sp>
              <p:sp>
                <p:nvSpPr>
                  <p:cNvPr id="2256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0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0.8</a:t>
                    </a:r>
                  </a:p>
                </p:txBody>
              </p:sp>
              <p:sp>
                <p:nvSpPr>
                  <p:cNvPr id="2257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2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0.6</a:t>
                    </a:r>
                  </a:p>
                </p:txBody>
              </p:sp>
              <p:sp>
                <p:nvSpPr>
                  <p:cNvPr id="2257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7" y="2682"/>
                    <a:ext cx="187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1</a:t>
                    </a:r>
                  </a:p>
                </p:txBody>
              </p:sp>
            </p:grpSp>
            <p:grpSp>
              <p:nvGrpSpPr>
                <p:cNvPr id="22559" name="Group 25"/>
                <p:cNvGrpSpPr>
                  <a:grpSpLocks/>
                </p:cNvGrpSpPr>
                <p:nvPr/>
              </p:nvGrpSpPr>
              <p:grpSpPr bwMode="auto">
                <a:xfrm>
                  <a:off x="319" y="879"/>
                  <a:ext cx="2849" cy="1922"/>
                  <a:chOff x="319" y="879"/>
                  <a:chExt cx="2849" cy="1922"/>
                </a:xfrm>
              </p:grpSpPr>
              <p:pic>
                <p:nvPicPr>
                  <p:cNvPr id="22560" name="Picture 26" descr="solar_temp_den_plot10240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9" y="879"/>
                    <a:ext cx="2545" cy="18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56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812" y="1172"/>
                    <a:ext cx="356" cy="1629"/>
                    <a:chOff x="2812" y="1326"/>
                    <a:chExt cx="356" cy="1629"/>
                  </a:xfrm>
                </p:grpSpPr>
                <p:sp>
                  <p:nvSpPr>
                    <p:cNvPr id="22562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2743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22</a:t>
                      </a:r>
                    </a:p>
                  </p:txBody>
                </p:sp>
                <p:sp>
                  <p:nvSpPr>
                    <p:cNvPr id="22563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2272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23</a:t>
                      </a:r>
                    </a:p>
                  </p:txBody>
                </p:sp>
                <p:sp>
                  <p:nvSpPr>
                    <p:cNvPr id="2256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1800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24</a:t>
                      </a:r>
                    </a:p>
                  </p:txBody>
                </p:sp>
                <p:sp>
                  <p:nvSpPr>
                    <p:cNvPr id="2256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1326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25</a:t>
                      </a:r>
                    </a:p>
                  </p:txBody>
                </p:sp>
              </p:grpSp>
            </p:grpSp>
          </p:grpSp>
          <p:grpSp>
            <p:nvGrpSpPr>
              <p:cNvPr id="22553" name="Group 32"/>
              <p:cNvGrpSpPr>
                <a:grpSpLocks/>
              </p:cNvGrpSpPr>
              <p:nvPr/>
            </p:nvGrpSpPr>
            <p:grpSpPr bwMode="auto">
              <a:xfrm>
                <a:off x="19" y="1035"/>
                <a:ext cx="401" cy="1763"/>
                <a:chOff x="19" y="1035"/>
                <a:chExt cx="401" cy="1763"/>
              </a:xfrm>
            </p:grpSpPr>
            <p:sp>
              <p:nvSpPr>
                <p:cNvPr id="225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0" y="1555"/>
                  <a:ext cx="330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800</a:t>
                  </a:r>
                </a:p>
              </p:txBody>
            </p:sp>
            <p:sp>
              <p:nvSpPr>
                <p:cNvPr id="2255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" y="1035"/>
                  <a:ext cx="401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1200</a:t>
                  </a:r>
                </a:p>
              </p:txBody>
            </p:sp>
            <p:sp>
              <p:nvSpPr>
                <p:cNvPr id="225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0" y="2074"/>
                  <a:ext cx="330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400</a:t>
                  </a:r>
                </a:p>
              </p:txBody>
            </p:sp>
            <p:sp>
              <p:nvSpPr>
                <p:cNvPr id="225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2" y="2586"/>
                  <a:ext cx="187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0</a:t>
                  </a:r>
                </a:p>
              </p:txBody>
            </p:sp>
          </p:grpSp>
        </p:grpSp>
      </p:grpSp>
      <p:sp>
        <p:nvSpPr>
          <p:cNvPr id="22535" name="Text Box 37"/>
          <p:cNvSpPr txBox="1">
            <a:spLocks noChangeArrowheads="1"/>
          </p:cNvSpPr>
          <p:nvPr/>
        </p:nvSpPr>
        <p:spPr bwMode="auto">
          <a:xfrm>
            <a:off x="1593850" y="3297238"/>
            <a:ext cx="4079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>
                <a:solidFill>
                  <a:schemeClr val="hlink"/>
                </a:solidFill>
              </a:rPr>
              <a:t>T</a:t>
            </a:r>
            <a:r>
              <a:rPr lang="en-US" sz="1800" b="1" i="0" baseline="-25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2536" name="Line 38"/>
          <p:cNvSpPr>
            <a:spLocks noChangeShapeType="1"/>
          </p:cNvSpPr>
          <p:nvPr/>
        </p:nvSpPr>
        <p:spPr bwMode="auto">
          <a:xfrm flipH="1">
            <a:off x="1158875" y="3138488"/>
            <a:ext cx="7715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9"/>
          <p:cNvSpPr>
            <a:spLocks noChangeShapeType="1"/>
          </p:cNvSpPr>
          <p:nvPr/>
        </p:nvSpPr>
        <p:spPr bwMode="auto">
          <a:xfrm>
            <a:off x="1992313" y="2243138"/>
            <a:ext cx="771525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40"/>
          <p:cNvSpPr txBox="1">
            <a:spLocks noChangeArrowheads="1"/>
          </p:cNvSpPr>
          <p:nvPr/>
        </p:nvSpPr>
        <p:spPr bwMode="auto">
          <a:xfrm>
            <a:off x="2081213" y="1854200"/>
            <a:ext cx="4079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>
                <a:solidFill>
                  <a:srgbClr val="00FF00"/>
                </a:solidFill>
              </a:rPr>
              <a:t>n</a:t>
            </a:r>
            <a:r>
              <a:rPr lang="en-US" sz="1800" b="1" i="0" baseline="-2500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22539" name="Rectangle 41"/>
          <p:cNvSpPr>
            <a:spLocks noChangeArrowheads="1"/>
          </p:cNvSpPr>
          <p:nvPr/>
        </p:nvSpPr>
        <p:spPr bwMode="auto">
          <a:xfrm>
            <a:off x="3638550" y="5092700"/>
            <a:ext cx="1341438" cy="244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42"/>
          <p:cNvSpPr>
            <a:spLocks noChangeArrowheads="1"/>
          </p:cNvSpPr>
          <p:nvPr/>
        </p:nvSpPr>
        <p:spPr bwMode="auto">
          <a:xfrm>
            <a:off x="1646238" y="5089525"/>
            <a:ext cx="1341437" cy="244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44"/>
          <p:cNvSpPr>
            <a:spLocks noChangeShapeType="1"/>
          </p:cNvSpPr>
          <p:nvPr/>
        </p:nvSpPr>
        <p:spPr bwMode="auto">
          <a:xfrm>
            <a:off x="2295525" y="5343525"/>
            <a:ext cx="935038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45"/>
          <p:cNvSpPr>
            <a:spLocks noChangeShapeType="1"/>
          </p:cNvSpPr>
          <p:nvPr/>
        </p:nvSpPr>
        <p:spPr bwMode="auto">
          <a:xfrm flipH="1">
            <a:off x="3221038" y="5332413"/>
            <a:ext cx="935037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94538" y="3547241"/>
            <a:ext cx="141890" cy="551793"/>
          </a:xfrm>
          <a:prstGeom prst="ellipse">
            <a:avLst/>
          </a:prstGeom>
          <a:solidFill>
            <a:srgbClr val="8C230E"/>
          </a:solidFill>
          <a:ln>
            <a:solidFill>
              <a:srgbClr val="8C2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3783724" y="3799490"/>
            <a:ext cx="1765738" cy="1588"/>
          </a:xfrm>
          <a:prstGeom prst="straightConnector1">
            <a:avLst/>
          </a:prstGeom>
          <a:ln w="38100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6321" y="804041"/>
            <a:ext cx="651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8C230E"/>
                </a:solidFill>
              </a:rPr>
              <a:t>Temperature and density profile of the Sun </a:t>
            </a:r>
            <a:endParaRPr lang="en-US" b="1" i="0" dirty="0">
              <a:solidFill>
                <a:srgbClr val="8C230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48342" y="3436881"/>
            <a:ext cx="362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8C230E"/>
                </a:solidFill>
              </a:rPr>
              <a:t>Temperature and density</a:t>
            </a:r>
          </a:p>
          <a:p>
            <a:r>
              <a:rPr lang="en-US" sz="1800" b="1" i="0" dirty="0" smtClean="0">
                <a:solidFill>
                  <a:srgbClr val="8C230E"/>
                </a:solidFill>
              </a:rPr>
              <a:t>at R</a:t>
            </a:r>
            <a:r>
              <a:rPr lang="en-US" sz="1800" b="1" i="0" baseline="-25000" dirty="0" smtClean="0">
                <a:solidFill>
                  <a:srgbClr val="8C230E"/>
                </a:solidFill>
              </a:rPr>
              <a:t>CZ  </a:t>
            </a:r>
            <a:r>
              <a:rPr lang="en-US" sz="1800" b="1" i="0" dirty="0" smtClean="0">
                <a:solidFill>
                  <a:srgbClr val="8C230E"/>
                </a:solidFill>
              </a:rPr>
              <a:t>(</a:t>
            </a:r>
            <a:r>
              <a:rPr lang="en-US" sz="1800" b="1" i="0" dirty="0" err="1" smtClean="0">
                <a:solidFill>
                  <a:srgbClr val="8C230E"/>
                </a:solidFill>
              </a:rPr>
              <a:t>Helioseismology</a:t>
            </a:r>
            <a:r>
              <a:rPr lang="en-US" sz="1800" b="1" i="0" dirty="0" smtClean="0">
                <a:solidFill>
                  <a:srgbClr val="8C230E"/>
                </a:solidFill>
              </a:rPr>
              <a:t>)</a:t>
            </a:r>
            <a:endParaRPr lang="en-US" sz="1800" b="1" i="0" dirty="0">
              <a:solidFill>
                <a:srgbClr val="8C230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28192</TotalTime>
  <Words>1978</Words>
  <Application>Microsoft Macintosh PowerPoint</Application>
  <PresentationFormat>On-screen Show (4:3)</PresentationFormat>
  <Paragraphs>425</Paragraphs>
  <Slides>39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Flow</vt:lpstr>
      <vt:lpstr>Equation</vt:lpstr>
      <vt:lpstr>Opacity: Theoretical and Astrophysical Aspects High-Energy-Density (HED) Atomic-Astro-Plasma Physics Anil Pradhan </vt:lpstr>
      <vt:lpstr>Inter-Related Scientific Problems</vt:lpstr>
      <vt:lpstr>Temperature-Density In HED Environments</vt:lpstr>
      <vt:lpstr>                                                 Stellar Interiors:   Solar Structure</vt:lpstr>
      <vt:lpstr>PowerPoint Presentation</vt:lpstr>
      <vt:lpstr>Opacity: Theory and Astrophysics</vt:lpstr>
      <vt:lpstr>   Radiation Transport in Stars  </vt:lpstr>
      <vt:lpstr>PowerPoint Presentation</vt:lpstr>
      <vt:lpstr>PowerPoint Presentation</vt:lpstr>
      <vt:lpstr>PowerPoint Presentation</vt:lpstr>
      <vt:lpstr>           Atomic Physics of Opacity:             Bound-Bound and Bound-Free</vt:lpstr>
      <vt:lpstr>    Atomic Physics of Opacities</vt:lpstr>
      <vt:lpstr>PowerPoint Presentation</vt:lpstr>
      <vt:lpstr>          Radiation Physics of  Stellar Interiors</vt:lpstr>
      <vt:lpstr>     Elemental Stellar Opacity</vt:lpstr>
      <vt:lpstr>  Rosseland Mean and Monochromatic Opacity</vt:lpstr>
      <vt:lpstr>PowerPoint Presentation</vt:lpstr>
      <vt:lpstr>                The Solar Abundances Problem !!</vt:lpstr>
      <vt:lpstr>                                                                                       </vt:lpstr>
      <vt:lpstr>Accuracy of Opacities</vt:lpstr>
      <vt:lpstr>   Stellar Radiation Transport and Opacities</vt:lpstr>
      <vt:lpstr>       The Plasma Physics Problem              Z-Pinch Opacity Measurements</vt:lpstr>
      <vt:lpstr>  All opacity calculations disagree with Sandia-Z experiments</vt:lpstr>
      <vt:lpstr>  Iron Ions Dominant At The Base of the                Solar Convection Zone</vt:lpstr>
      <vt:lpstr>Transitions in Fe with L shell vacancies influence the radiation/convection boundary opacity</vt:lpstr>
      <vt:lpstr>                       Atomic Physics of Plasmas</vt:lpstr>
      <vt:lpstr>Atomic Calculations for opacities</vt:lpstr>
      <vt:lpstr>      Bound-free opacity: Photoionization cross sections with Resonances </vt:lpstr>
      <vt:lpstr>Coupled channel approximation: R-Matrix Method</vt:lpstr>
      <vt:lpstr>Coupled Integro-Differential Equations:  The R-Matrix Region and Boundary</vt:lpstr>
      <vt:lpstr>Resonances:  Bound and continuum states                                      (Coupled wavefunctions) </vt:lpstr>
      <vt:lpstr>Opacity and Resonances</vt:lpstr>
      <vt:lpstr>Photoexcitation-of-core (PEC) Resonances</vt:lpstr>
      <vt:lpstr>                          </vt:lpstr>
      <vt:lpstr>                Opacity Project Codes</vt:lpstr>
      <vt:lpstr>Resonances in photoionization cross section (Nahar et.al. 2011):   hn  +  Fe XVII   e + Fe XVIII (core)</vt:lpstr>
      <vt:lpstr>Breit-Pauli R-Matrix Opacities (with fine structure resonances)</vt:lpstr>
      <vt:lpstr>Consequences of Resonances in Opacities</vt:lpstr>
      <vt:lpstr>Summary: Theoretical and Astrophysical Opacity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Anil Pradhan</cp:lastModifiedBy>
  <cp:revision>663</cp:revision>
  <dcterms:modified xsi:type="dcterms:W3CDTF">2014-05-29T17:05:13Z</dcterms:modified>
</cp:coreProperties>
</file>