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8" r:id="rId4"/>
    <p:sldId id="266" r:id="rId5"/>
    <p:sldId id="267" r:id="rId6"/>
    <p:sldId id="273" r:id="rId7"/>
    <p:sldId id="259" r:id="rId8"/>
    <p:sldId id="269" r:id="rId9"/>
    <p:sldId id="271" r:id="rId10"/>
    <p:sldId id="274" r:id="rId11"/>
    <p:sldId id="278" r:id="rId12"/>
    <p:sldId id="285" r:id="rId13"/>
    <p:sldId id="284" r:id="rId14"/>
    <p:sldId id="272" r:id="rId15"/>
    <p:sldId id="275" r:id="rId16"/>
    <p:sldId id="276" r:id="rId17"/>
    <p:sldId id="279" r:id="rId18"/>
    <p:sldId id="277" r:id="rId19"/>
    <p:sldId id="280" r:id="rId20"/>
    <p:sldId id="281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16AEE-7992-BC4A-9104-3B53DFE8B754}" type="datetimeFigureOut">
              <a:rPr lang="en-US" smtClean="0"/>
              <a:t>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057F3-2E42-E145-B73E-36B732101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3F0D1E-A056-433B-B212-2EF139BEFCB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8AA-7A05-7E47-B690-8E7DCB31E65A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77E4-ABA9-8741-B414-5225B1AF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9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8AA-7A05-7E47-B690-8E7DCB31E65A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77E4-ABA9-8741-B414-5225B1AF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8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8AA-7A05-7E47-B690-8E7DCB31E65A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77E4-ABA9-8741-B414-5225B1AF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0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8AA-7A05-7E47-B690-8E7DCB31E65A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77E4-ABA9-8741-B414-5225B1AF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8AA-7A05-7E47-B690-8E7DCB31E65A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77E4-ABA9-8741-B414-5225B1AF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2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8AA-7A05-7E47-B690-8E7DCB31E65A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77E4-ABA9-8741-B414-5225B1AF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8AA-7A05-7E47-B690-8E7DCB31E65A}" type="datetimeFigureOut">
              <a:rPr lang="en-US" smtClean="0"/>
              <a:t>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77E4-ABA9-8741-B414-5225B1AF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6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8AA-7A05-7E47-B690-8E7DCB31E65A}" type="datetimeFigureOut">
              <a:rPr lang="en-US" smtClean="0"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77E4-ABA9-8741-B414-5225B1AF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8AA-7A05-7E47-B690-8E7DCB31E65A}" type="datetimeFigureOut">
              <a:rPr lang="en-US" smtClean="0"/>
              <a:t>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77E4-ABA9-8741-B414-5225B1AF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1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8AA-7A05-7E47-B690-8E7DCB31E65A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77E4-ABA9-8741-B414-5225B1AF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3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8AA-7A05-7E47-B690-8E7DCB31E65A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77E4-ABA9-8741-B414-5225B1AF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5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F8AA-7A05-7E47-B690-8E7DCB31E65A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A77E4-ABA9-8741-B414-5225B1AF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Atomic and Molecular Radiation Physics: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From Astronomy To Biomedicine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Light and Matter </a:t>
            </a:r>
            <a:r>
              <a:rPr lang="en-US" dirty="0" smtClean="0">
                <a:sym typeface="Wingdings"/>
              </a:rPr>
              <a:t> Spectroscopy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Generalized interactions  Radiation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Atomic physics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Astrophysics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Plasma physics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Molecular physics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Biophysics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5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525963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How are X-rays produced?</a:t>
            </a:r>
          </a:p>
          <a:p>
            <a:pPr eaLnBrk="1" hangingPunct="1"/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Roentgen X-ray tube 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  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Cathode + anode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3581400"/>
            <a:ext cx="27432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429000" y="3200400"/>
            <a:ext cx="11430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933701" y="4610100"/>
            <a:ext cx="2057400" cy="31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1600" y="3657600"/>
            <a:ext cx="0" cy="2362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6019800"/>
            <a:ext cx="304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181600" y="4343400"/>
            <a:ext cx="2909888" cy="1911350"/>
          </a:xfrm>
          <a:custGeom>
            <a:avLst/>
            <a:gdLst>
              <a:gd name="connsiteX0" fmla="*/ 0 w 2909248"/>
              <a:gd name="connsiteY0" fmla="*/ 1626358 h 1910686"/>
              <a:gd name="connsiteX1" fmla="*/ 764275 w 2909248"/>
              <a:gd name="connsiteY1" fmla="*/ 2275 h 1910686"/>
              <a:gd name="connsiteX2" fmla="*/ 2606723 w 2909248"/>
              <a:gd name="connsiteY2" fmla="*/ 1640006 h 1910686"/>
              <a:gd name="connsiteX3" fmla="*/ 2579427 w 2909248"/>
              <a:gd name="connsiteY3" fmla="*/ 1626358 h 1910686"/>
              <a:gd name="connsiteX4" fmla="*/ 2552132 w 2909248"/>
              <a:gd name="connsiteY4" fmla="*/ 1612710 h 1910686"/>
              <a:gd name="connsiteX5" fmla="*/ 2565779 w 2909248"/>
              <a:gd name="connsiteY5" fmla="*/ 1640006 h 1910686"/>
              <a:gd name="connsiteX6" fmla="*/ 2565779 w 2909248"/>
              <a:gd name="connsiteY6" fmla="*/ 1640006 h 1910686"/>
              <a:gd name="connsiteX7" fmla="*/ 2538484 w 2909248"/>
              <a:gd name="connsiteY7" fmla="*/ 1626358 h 1910686"/>
              <a:gd name="connsiteX8" fmla="*/ 2538484 w 2909248"/>
              <a:gd name="connsiteY8" fmla="*/ 1626358 h 1910686"/>
              <a:gd name="connsiteX9" fmla="*/ 2538484 w 2909248"/>
              <a:gd name="connsiteY9" fmla="*/ 1626358 h 19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9248" h="1910686">
                <a:moveTo>
                  <a:pt x="0" y="1626358"/>
                </a:moveTo>
                <a:cubicBezTo>
                  <a:pt x="164910" y="813179"/>
                  <a:pt x="329821" y="0"/>
                  <a:pt x="764275" y="2275"/>
                </a:cubicBezTo>
                <a:cubicBezTo>
                  <a:pt x="1198729" y="4550"/>
                  <a:pt x="2304198" y="1369326"/>
                  <a:pt x="2606723" y="1640006"/>
                </a:cubicBezTo>
                <a:cubicBezTo>
                  <a:pt x="2909248" y="1910686"/>
                  <a:pt x="2579427" y="1626358"/>
                  <a:pt x="2579427" y="1626358"/>
                </a:cubicBezTo>
                <a:cubicBezTo>
                  <a:pt x="2570329" y="1621809"/>
                  <a:pt x="2554407" y="1610435"/>
                  <a:pt x="2552132" y="1612710"/>
                </a:cubicBezTo>
                <a:cubicBezTo>
                  <a:pt x="2549857" y="1614985"/>
                  <a:pt x="2565779" y="1640006"/>
                  <a:pt x="2565779" y="1640006"/>
                </a:cubicBezTo>
                <a:lnTo>
                  <a:pt x="2565779" y="1640006"/>
                </a:lnTo>
                <a:lnTo>
                  <a:pt x="2538484" y="1626358"/>
                </a:lnTo>
                <a:lnTo>
                  <a:pt x="2538484" y="1626358"/>
                </a:lnTo>
                <a:lnTo>
                  <a:pt x="2538484" y="1626358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6" name="TextBox 20"/>
          <p:cNvSpPr txBox="1">
            <a:spLocks noChangeArrowheads="1"/>
          </p:cNvSpPr>
          <p:nvPr/>
        </p:nvSpPr>
        <p:spPr bwMode="auto">
          <a:xfrm>
            <a:off x="1752600" y="3505200"/>
            <a:ext cx="125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Electrons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5800" y="32766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8" name="TextBox 23"/>
          <p:cNvSpPr txBox="1">
            <a:spLocks noChangeArrowheads="1"/>
          </p:cNvSpPr>
          <p:nvPr/>
        </p:nvSpPr>
        <p:spPr bwMode="auto">
          <a:xfrm>
            <a:off x="304800" y="3962400"/>
            <a:ext cx="1154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Cathode</a:t>
            </a:r>
          </a:p>
        </p:txBody>
      </p:sp>
      <p:sp>
        <p:nvSpPr>
          <p:cNvPr id="24589" name="TextBox 24"/>
          <p:cNvSpPr txBox="1">
            <a:spLocks noChangeArrowheads="1"/>
          </p:cNvSpPr>
          <p:nvPr/>
        </p:nvSpPr>
        <p:spPr bwMode="auto">
          <a:xfrm>
            <a:off x="3657600" y="29718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Tungsten</a:t>
            </a:r>
          </a:p>
          <a:p>
            <a:r>
              <a:rPr lang="en-US"/>
              <a:t>    Anode</a:t>
            </a:r>
          </a:p>
        </p:txBody>
      </p:sp>
      <p:sp>
        <p:nvSpPr>
          <p:cNvPr id="24590" name="TextBox 27"/>
          <p:cNvSpPr txBox="1">
            <a:spLocks noChangeArrowheads="1"/>
          </p:cNvSpPr>
          <p:nvPr/>
        </p:nvSpPr>
        <p:spPr bwMode="auto">
          <a:xfrm>
            <a:off x="5791200" y="6096000"/>
            <a:ext cx="167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X-ray Energy</a:t>
            </a:r>
          </a:p>
        </p:txBody>
      </p:sp>
      <p:sp>
        <p:nvSpPr>
          <p:cNvPr id="24591" name="TextBox 28"/>
          <p:cNvSpPr txBox="1">
            <a:spLocks noChangeArrowheads="1"/>
          </p:cNvSpPr>
          <p:nvPr/>
        </p:nvSpPr>
        <p:spPr bwMode="auto">
          <a:xfrm>
            <a:off x="5105400" y="3200400"/>
            <a:ext cx="113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24592" name="TextBox 30"/>
          <p:cNvSpPr txBox="1">
            <a:spLocks noChangeArrowheads="1"/>
          </p:cNvSpPr>
          <p:nvPr/>
        </p:nvSpPr>
        <p:spPr bwMode="auto">
          <a:xfrm>
            <a:off x="5334000" y="5181600"/>
            <a:ext cx="1979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Bremsstrahlung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 Radiation</a:t>
            </a:r>
          </a:p>
        </p:txBody>
      </p:sp>
      <p:sp>
        <p:nvSpPr>
          <p:cNvPr id="24593" name="TextBox 20"/>
          <p:cNvSpPr txBox="1">
            <a:spLocks noChangeArrowheads="1"/>
          </p:cNvSpPr>
          <p:nvPr/>
        </p:nvSpPr>
        <p:spPr bwMode="auto">
          <a:xfrm>
            <a:off x="7391400" y="4343400"/>
            <a:ext cx="104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Peak</a:t>
            </a:r>
          </a:p>
          <a:p>
            <a:r>
              <a:rPr lang="en-US" dirty="0"/>
              <a:t>Voltage</a:t>
            </a:r>
          </a:p>
          <a:p>
            <a:r>
              <a:rPr lang="en-US" dirty="0" err="1"/>
              <a:t>kVp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7583487" y="5675313"/>
            <a:ext cx="5334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hospital_xray_mach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760" y="1"/>
            <a:ext cx="2325240" cy="2438399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184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82800" y="533400"/>
            <a:ext cx="4970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Medical X-Rays: Imaging and Therapy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1219200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6 </a:t>
            </a:r>
            <a:r>
              <a:rPr lang="en-US" sz="1800" b="1" dirty="0" err="1" smtClean="0"/>
              <a:t>MVp</a:t>
            </a:r>
            <a:r>
              <a:rPr lang="en-US" sz="1800" b="1" dirty="0" smtClean="0"/>
              <a:t> LINAC</a:t>
            </a:r>
          </a:p>
          <a:p>
            <a:r>
              <a:rPr lang="en-US" sz="1800" b="1" dirty="0" smtClean="0"/>
              <a:t>Radiation Therapy</a:t>
            </a:r>
            <a:endParaRPr lang="en-US" sz="1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1219200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 </a:t>
            </a:r>
            <a:r>
              <a:rPr lang="en-US" b="1" dirty="0" err="1" smtClean="0"/>
              <a:t>kVp</a:t>
            </a:r>
            <a:r>
              <a:rPr lang="en-US" b="1" dirty="0" smtClean="0"/>
              <a:t>  </a:t>
            </a:r>
          </a:p>
          <a:p>
            <a:r>
              <a:rPr lang="en-US" b="1" dirty="0" smtClean="0"/>
              <a:t>Diagnostics</a:t>
            </a:r>
            <a:endParaRPr lang="en-US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181600" y="3733800"/>
            <a:ext cx="990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High-Energy-Density Physics (HEDP)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Laboratory and astrophysical sources</a:t>
            </a:r>
          </a:p>
          <a:p>
            <a:r>
              <a:rPr lang="en-US" dirty="0"/>
              <a:t> E</a:t>
            </a:r>
            <a:r>
              <a:rPr lang="en-US" dirty="0" smtClean="0"/>
              <a:t>nergetic phenomena </a:t>
            </a:r>
            <a:r>
              <a:rPr lang="en-US" dirty="0" smtClean="0">
                <a:sym typeface="Wingdings"/>
              </a:rPr>
              <a:t> AGN, ICF, lasers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Temperature-Density regimes 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Fig. (1.3)</a:t>
            </a:r>
          </a:p>
          <a:p>
            <a:r>
              <a:rPr lang="en-US" b="1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Opacity: Radiation  Matter</a:t>
            </a: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Opacity Project, Iron Project</a:t>
            </a:r>
          </a:p>
          <a:p>
            <a:r>
              <a:rPr lang="en-US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Iron Opacity Project  Theoretical work related to the Z-pinch fusion device at Sandia, creating stellar plasmas in the lab and measuring iron opacity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885"/>
            <a:ext cx="882869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HED Plasma at Solar Interior conditions: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ICF Z-Pinch Iron Opacity Measurements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4271"/>
            <a:ext cx="5833241" cy="43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899" y="1513489"/>
            <a:ext cx="1535659" cy="13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381" y="2916621"/>
            <a:ext cx="3057525" cy="16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7824" y="4177863"/>
            <a:ext cx="2527758" cy="197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62805" y="5123793"/>
            <a:ext cx="805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Iron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Mix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0044" y="1749973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Z-pinch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5801712" y="2191406"/>
            <a:ext cx="2049517" cy="12612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91352" y="3988676"/>
            <a:ext cx="1718441" cy="9616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8731" y="252248"/>
            <a:ext cx="8229600" cy="58332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8C230E"/>
                </a:solidFill>
              </a:rPr>
              <a:t>Temperature-Density In HED Environments</a:t>
            </a:r>
            <a:endParaRPr lang="en-US" sz="3600" b="1" dirty="0">
              <a:solidFill>
                <a:srgbClr val="8C230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2869" y="821373"/>
            <a:ext cx="6968359" cy="5752848"/>
          </a:xfrm>
          <a:solidFill>
            <a:srgbClr val="C00000"/>
          </a:solidFill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506717" y="3153103"/>
            <a:ext cx="961697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25159" y="2081048"/>
            <a:ext cx="567557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58384" y="4792716"/>
            <a:ext cx="842926" cy="5360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99946" y="4540469"/>
            <a:ext cx="646386" cy="83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77863" y="4934607"/>
            <a:ext cx="882868" cy="74097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37738" y="1608083"/>
            <a:ext cx="945930" cy="5360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8861544">
            <a:off x="5863084" y="2121327"/>
            <a:ext cx="1631233" cy="12146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8349745">
            <a:off x="6183232" y="4810830"/>
            <a:ext cx="608557" cy="3421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51228" y="906334"/>
            <a:ext cx="14608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/>
              <a:t>Adapted From</a:t>
            </a:r>
            <a:endParaRPr lang="en-US" sz="1400" i="0" dirty="0" smtClean="0"/>
          </a:p>
          <a:p>
            <a:r>
              <a:rPr lang="en-US" sz="1400" b="1" i="0" dirty="0" smtClean="0">
                <a:solidFill>
                  <a:srgbClr val="8C230E"/>
                </a:solidFill>
              </a:rPr>
              <a:t>“Atomic</a:t>
            </a:r>
          </a:p>
          <a:p>
            <a:r>
              <a:rPr lang="en-US" sz="1400" b="1" i="0" dirty="0" smtClean="0">
                <a:solidFill>
                  <a:srgbClr val="8C230E"/>
                </a:solidFill>
              </a:rPr>
              <a:t>Astrophysics</a:t>
            </a:r>
          </a:p>
          <a:p>
            <a:r>
              <a:rPr lang="en-US" sz="1400" b="1" i="0" dirty="0" smtClean="0">
                <a:solidFill>
                  <a:srgbClr val="8C230E"/>
                </a:solidFill>
              </a:rPr>
              <a:t>And</a:t>
            </a:r>
          </a:p>
          <a:p>
            <a:r>
              <a:rPr lang="en-US" sz="1400" b="1" i="0" dirty="0" smtClean="0">
                <a:solidFill>
                  <a:srgbClr val="8C230E"/>
                </a:solidFill>
              </a:rPr>
              <a:t>Spectroscopy”</a:t>
            </a:r>
            <a:endParaRPr lang="en-US" sz="1400" b="1" i="0" dirty="0" smtClean="0"/>
          </a:p>
          <a:p>
            <a:endParaRPr lang="en-US" sz="1400" b="1" i="0" dirty="0" smtClean="0"/>
          </a:p>
          <a:p>
            <a:r>
              <a:rPr lang="en-US" sz="1400" b="1" dirty="0"/>
              <a:t>(</a:t>
            </a:r>
            <a:r>
              <a:rPr lang="en-US" sz="1400" b="1" i="0" dirty="0" smtClean="0"/>
              <a:t>Pradhan and</a:t>
            </a:r>
            <a:endParaRPr lang="en-US" sz="1400" b="1" i="0" dirty="0" smtClean="0"/>
          </a:p>
          <a:p>
            <a:r>
              <a:rPr lang="en-US" sz="1400" b="1" i="0" dirty="0" err="1" smtClean="0"/>
              <a:t>Nahar</a:t>
            </a:r>
            <a:r>
              <a:rPr lang="en-US" sz="1400" b="1" i="0" dirty="0" smtClean="0"/>
              <a:t>, (Cambridge </a:t>
            </a:r>
            <a:endParaRPr lang="en-US" sz="1400" b="1" i="0" dirty="0" smtClean="0"/>
          </a:p>
          <a:p>
            <a:r>
              <a:rPr lang="en-US" sz="1400" b="1" i="0" dirty="0" smtClean="0"/>
              <a:t>2011</a:t>
            </a:r>
            <a:r>
              <a:rPr lang="en-US" sz="1400" b="1" i="0" dirty="0" smtClean="0"/>
              <a:t>)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2183524" y="1962806"/>
            <a:ext cx="4776952" cy="2648607"/>
          </a:xfrm>
          <a:prstGeom prst="line">
            <a:avLst/>
          </a:prstGeom>
          <a:ln w="38100">
            <a:solidFill>
              <a:srgbClr val="0D01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82814" y="2979683"/>
            <a:ext cx="914400" cy="15765"/>
          </a:xfrm>
          <a:prstGeom prst="straightConnector1">
            <a:avLst/>
          </a:prstGeom>
          <a:ln w="38100">
            <a:solidFill>
              <a:srgbClr val="0D01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090041" y="1466192"/>
            <a:ext cx="472966" cy="362608"/>
          </a:xfrm>
          <a:prstGeom prst="straightConnector1">
            <a:avLst/>
          </a:prstGeom>
          <a:ln w="38100">
            <a:solidFill>
              <a:srgbClr val="0D01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27201" y="1639613"/>
            <a:ext cx="150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D01FD"/>
                </a:solidFill>
                <a:latin typeface="Times New Roman" pitchFamily="18" charset="0"/>
                <a:cs typeface="Times New Roman" pitchFamily="18" charset="0"/>
              </a:rPr>
              <a:t>Non-HED</a:t>
            </a:r>
            <a:endParaRPr lang="en-US" b="1" dirty="0">
              <a:solidFill>
                <a:srgbClr val="0D01F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1576" y="253824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D01FD"/>
                </a:solidFill>
              </a:rPr>
              <a:t>HED</a:t>
            </a:r>
            <a:endParaRPr lang="en-US" i="0" dirty="0">
              <a:solidFill>
                <a:srgbClr val="0D01F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8414" y="2743199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0" dirty="0" smtClean="0">
                <a:solidFill>
                  <a:srgbClr val="0D01FD"/>
                </a:solidFill>
              </a:rPr>
              <a:t>Z</a:t>
            </a:r>
            <a:endParaRPr lang="en-US" sz="4000" b="1" i="0" dirty="0">
              <a:solidFill>
                <a:srgbClr val="0D01F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9852" y="5399872"/>
            <a:ext cx="278532" cy="275714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9852" y="4423384"/>
            <a:ext cx="598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ISM</a:t>
            </a:r>
            <a:endParaRPr lang="en-US" sz="2000" b="1" dirty="0"/>
          </a:p>
        </p:txBody>
      </p:sp>
      <p:cxnSp>
        <p:nvCxnSpPr>
          <p:cNvPr id="7" name="Straight Arrow Connector 6"/>
          <p:cNvCxnSpPr>
            <a:endCxn id="3" idx="0"/>
          </p:cNvCxnSpPr>
          <p:nvPr/>
        </p:nvCxnSpPr>
        <p:spPr>
          <a:xfrm flipH="1">
            <a:off x="1619118" y="4792716"/>
            <a:ext cx="8084" cy="607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69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Light: Electromagnetic Spectrum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From Gamma Rays to Radio</a:t>
            </a:r>
          </a:p>
        </p:txBody>
      </p:sp>
      <p:pic>
        <p:nvPicPr>
          <p:cNvPr id="9219" name="Picture 3" descr="fig05-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1447800"/>
            <a:ext cx="3317875" cy="4389438"/>
          </a:xfr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5867400"/>
            <a:ext cx="77084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Gamma rays are the most energetic (highest frequency, </a:t>
            </a:r>
            <a:r>
              <a:rPr lang="en-US" b="1" dirty="0" smtClean="0"/>
              <a:t> shortest </a:t>
            </a:r>
            <a:r>
              <a:rPr lang="en-US" b="1" dirty="0"/>
              <a:t>wavelength), </a:t>
            </a:r>
            <a:endParaRPr lang="en-US" b="1" dirty="0" smtClean="0"/>
          </a:p>
          <a:p>
            <a:r>
              <a:rPr lang="en-US" b="1" dirty="0" smtClean="0"/>
              <a:t>radio </a:t>
            </a:r>
            <a:r>
              <a:rPr lang="en-US" b="1" dirty="0"/>
              <a:t>waves are the least energetic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600200"/>
            <a:ext cx="1409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Astronomy</a:t>
            </a:r>
          </a:p>
          <a:p>
            <a:endParaRPr lang="en-US" dirty="0" smtClean="0"/>
          </a:p>
          <a:p>
            <a:r>
              <a:rPr lang="en-US" dirty="0" smtClean="0"/>
              <a:t>Medicine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76800" y="1905000"/>
            <a:ext cx="9906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4876800" y="2415808"/>
            <a:ext cx="990600" cy="3273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Light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9325"/>
            <a:ext cx="84328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Electromagnetic radiation: Gamma – Radio</a:t>
            </a:r>
          </a:p>
          <a:p>
            <a:r>
              <a:rPr lang="en-US" dirty="0" smtClean="0"/>
              <a:t> Units: </a:t>
            </a:r>
            <a:r>
              <a:rPr lang="en-US" dirty="0" smtClean="0"/>
              <a:t>1 </a:t>
            </a:r>
            <a:r>
              <a:rPr lang="en-US" dirty="0"/>
              <a:t>nm = 10 A,  10000 A = 1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m</a:t>
            </a:r>
            <a:endParaRPr lang="en-US" dirty="0" smtClean="0"/>
          </a:p>
          <a:p>
            <a:r>
              <a:rPr lang="en-US" dirty="0" smtClean="0"/>
              <a:t> Nuclear </a:t>
            </a:r>
            <a:r>
              <a:rPr lang="en-US" dirty="0" smtClean="0">
                <a:sym typeface="Wingdings"/>
              </a:rPr>
              <a:t> Gamma</a:t>
            </a:r>
          </a:p>
          <a:p>
            <a:r>
              <a:rPr lang="en-US" dirty="0" smtClean="0">
                <a:sym typeface="Wingdings"/>
              </a:rPr>
              <a:t> Atomic  X-ray, UV, O, IR, Radio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(Fig. 1.2)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UV  NUV </a:t>
            </a:r>
            <a:r>
              <a:rPr lang="en-US" dirty="0" smtClean="0">
                <a:sym typeface="Wingdings"/>
              </a:rPr>
              <a:t>(3000-4000 </a:t>
            </a:r>
            <a:r>
              <a:rPr lang="en-US" dirty="0" smtClean="0">
                <a:sym typeface="Wingdings"/>
              </a:rPr>
              <a:t>A), FUV </a:t>
            </a:r>
            <a:r>
              <a:rPr lang="en-US" dirty="0" smtClean="0">
                <a:sym typeface="Wingdings"/>
              </a:rPr>
              <a:t>(1200-2000 A</a:t>
            </a:r>
            <a:r>
              <a:rPr lang="en-US" dirty="0" smtClean="0">
                <a:sym typeface="Wingdings"/>
              </a:rPr>
              <a:t>), </a:t>
            </a:r>
            <a:r>
              <a:rPr lang="en-US" dirty="0" smtClean="0">
                <a:sym typeface="Wingdings"/>
              </a:rPr>
              <a:t> XUV(</a:t>
            </a:r>
            <a:r>
              <a:rPr lang="en-US" dirty="0" smtClean="0">
                <a:sym typeface="Wingdings"/>
              </a:rPr>
              <a:t>100</a:t>
            </a:r>
            <a:r>
              <a:rPr lang="en-US" dirty="0" smtClean="0">
                <a:sym typeface="Wingdings"/>
              </a:rPr>
              <a:t>-1200 </a:t>
            </a:r>
            <a:r>
              <a:rPr lang="en-US" dirty="0" smtClean="0">
                <a:sym typeface="Wingdings"/>
              </a:rPr>
              <a:t>A) 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Ly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a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1215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A, </a:t>
            </a:r>
            <a:r>
              <a:rPr lang="en-US" dirty="0">
                <a:sym typeface="Wingdings"/>
              </a:rPr>
              <a:t>Lyman edge 912 A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)</a:t>
            </a:r>
          </a:p>
          <a:p>
            <a:r>
              <a:rPr lang="en-U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O  4000-7000 A (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Balmer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H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a,…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: 6563-3650 A)</a:t>
            </a:r>
            <a:endParaRPr lang="en-US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IR  NIR </a:t>
            </a:r>
            <a:r>
              <a:rPr lang="en-US" dirty="0" smtClean="0">
                <a:sym typeface="Wingdings"/>
              </a:rPr>
              <a:t>(JHK: 1.2, 1.6, 2.0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), FIR (5-300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m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)</a:t>
            </a:r>
          </a:p>
          <a:p>
            <a:r>
              <a:rPr lang="en-U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Ground-based astronomy: </a:t>
            </a:r>
            <a:r>
              <a:rPr lang="en-US" dirty="0" smtClean="0">
                <a:sym typeface="Wingdings"/>
              </a:rPr>
              <a:t>UBVGRIJHK Bands</a:t>
            </a:r>
            <a:endParaRPr lang="en-US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Molecular  sub-mm, Microwave (cm), Radio (m – km)</a:t>
            </a:r>
          </a:p>
          <a:p>
            <a:r>
              <a:rPr lang="en-US" dirty="0" smtClean="0"/>
              <a:t>Gamma</a:t>
            </a:r>
            <a:r>
              <a:rPr lang="en-US" dirty="0" smtClean="0"/>
              <a:t>, X-ray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keV</a:t>
            </a:r>
            <a:r>
              <a:rPr lang="en-US" dirty="0" smtClean="0">
                <a:sym typeface="Wingdings"/>
              </a:rPr>
              <a:t>, MeV, 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Units: </a:t>
            </a:r>
            <a:r>
              <a:rPr lang="en-US" dirty="0" err="1" smtClean="0">
                <a:sym typeface="Wingdings"/>
              </a:rPr>
              <a:t>Rydbergs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Ang</a:t>
            </a:r>
            <a:r>
              <a:rPr lang="en-US" dirty="0" smtClean="0">
                <a:sym typeface="Wingdings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Eq. 1.27</a:t>
            </a:r>
            <a:r>
              <a:rPr lang="en-US" dirty="0" smtClean="0">
                <a:sym typeface="Wingdings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8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Matter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Atoms, molecules, clusters, ions, plasma</a:t>
            </a:r>
          </a:p>
          <a:p>
            <a:r>
              <a:rPr lang="en-US" dirty="0" smtClean="0"/>
              <a:t>Astrophysics </a:t>
            </a:r>
            <a:r>
              <a:rPr lang="en-US" dirty="0" smtClean="0">
                <a:sym typeface="Wingdings"/>
              </a:rPr>
              <a:t> ISM, Nebulae, Stars, AGN</a:t>
            </a:r>
          </a:p>
          <a:p>
            <a:r>
              <a:rPr lang="en-US" dirty="0" smtClean="0"/>
              <a:t>Compact objects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White dwarfs, Neutron stars (degenerate fermions)</a:t>
            </a:r>
          </a:p>
          <a:p>
            <a:r>
              <a:rPr lang="en-US" dirty="0"/>
              <a:t> </a:t>
            </a:r>
            <a:r>
              <a:rPr lang="en-US" dirty="0" smtClean="0"/>
              <a:t>Black holes ?</a:t>
            </a:r>
          </a:p>
          <a:p>
            <a:r>
              <a:rPr lang="en-US" dirty="0"/>
              <a:t> </a:t>
            </a:r>
            <a:r>
              <a:rPr lang="en-US" dirty="0" smtClean="0"/>
              <a:t>Laboratory </a:t>
            </a:r>
            <a:r>
              <a:rPr lang="en-US" dirty="0" smtClean="0">
                <a:sym typeface="Wingdings"/>
              </a:rPr>
              <a:t> BEC (bosons; viz. alkali atom condensates)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2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" y="274638"/>
            <a:ext cx="9064625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Universal Matter-Energy Distribution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Cosmic abundances</a:t>
            </a:r>
          </a:p>
          <a:p>
            <a:r>
              <a:rPr lang="en-US" b="1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Mass fractions  X, Y, Z (H, He, “metals”)</a:t>
            </a:r>
          </a:p>
          <a:p>
            <a:r>
              <a:rPr lang="en-US" b="1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Solar composition  X: 0.7, Y: 0.28, Z: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0.02</a:t>
            </a:r>
          </a:p>
          <a:p>
            <a:r>
              <a:rPr lang="en-US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All visible matter ~4% of the Universe</a:t>
            </a:r>
          </a:p>
          <a:p>
            <a:r>
              <a:rPr lang="en-US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Dark Matter ~ 22%</a:t>
            </a:r>
          </a:p>
          <a:p>
            <a:r>
              <a:rPr lang="en-US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Dark Energy ~ 74%</a:t>
            </a:r>
            <a:endParaRPr lang="en-US" dirty="0">
              <a:solidFill>
                <a:srgbClr val="000000"/>
              </a:solidFill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6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Spectroscopy (Ch. 1, AAS)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50831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Light + Matter </a:t>
            </a:r>
            <a:r>
              <a:rPr lang="en-US" dirty="0" smtClean="0">
                <a:sym typeface="Wingdings"/>
              </a:rPr>
              <a:t> Spectroscopy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Fraunhofer</a:t>
            </a:r>
            <a:r>
              <a:rPr lang="en-US" dirty="0" smtClean="0">
                <a:sym typeface="Wingdings"/>
              </a:rPr>
              <a:t> lines 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Fig. 1.1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D2-lines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Optical H,K lines of </a:t>
            </a:r>
            <a:r>
              <a:rPr lang="en-US" dirty="0" err="1" smtClean="0">
                <a:sym typeface="Wingdings"/>
              </a:rPr>
              <a:t>Ca</a:t>
            </a:r>
            <a:r>
              <a:rPr lang="en-US" dirty="0" smtClean="0">
                <a:sym typeface="Wingdings"/>
              </a:rPr>
              <a:t> II (UV </a:t>
            </a:r>
            <a:r>
              <a:rPr lang="en-US" dirty="0" err="1" smtClean="0">
                <a:sym typeface="Wingdings"/>
              </a:rPr>
              <a:t>h,k</a:t>
            </a:r>
            <a:r>
              <a:rPr lang="en-US" dirty="0" smtClean="0">
                <a:sym typeface="Wingdings"/>
              </a:rPr>
              <a:t> lines of Mg II)</a:t>
            </a:r>
          </a:p>
          <a:p>
            <a:r>
              <a:rPr lang="en-US" dirty="0" smtClean="0">
                <a:sym typeface="Wingdings"/>
              </a:rPr>
              <a:t>Stellar luminosity classes and spectral types</a:t>
            </a:r>
          </a:p>
          <a:p>
            <a:r>
              <a:rPr lang="en-US" dirty="0" smtClean="0">
                <a:sym typeface="Wingdings"/>
              </a:rPr>
              <a:t> Atomic LS coupling (Russell-Saunders 1925)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Configurations  LS, LSJ, LSJF (Ch. 2)</a:t>
            </a:r>
          </a:p>
          <a:p>
            <a:r>
              <a:rPr lang="en-US" dirty="0" smtClean="0"/>
              <a:t> Atomic structure is governed by the Pauli exclusion principle (Ch. 2), more generally by the </a:t>
            </a:r>
            <a:r>
              <a:rPr lang="en-US" b="1" dirty="0" err="1" smtClean="0">
                <a:solidFill>
                  <a:srgbClr val="FF0000"/>
                </a:solidFill>
              </a:rPr>
              <a:t>Antisymmetry</a:t>
            </a:r>
            <a:r>
              <a:rPr lang="en-US" b="1" dirty="0" smtClean="0">
                <a:solidFill>
                  <a:srgbClr val="FF0000"/>
                </a:solidFill>
              </a:rPr>
              <a:t> postulate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Energy-Matter Micro-distributions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25963"/>
          </a:xfrm>
        </p:spPr>
        <p:txBody>
          <a:bodyPr/>
          <a:lstStyle/>
          <a:p>
            <a:r>
              <a:rPr lang="en-US" dirty="0" smtClean="0"/>
              <a:t>Blackbody, luminosity, Planck function (</a:t>
            </a:r>
            <a:r>
              <a:rPr lang="en-US" dirty="0" err="1" smtClean="0"/>
              <a:t>Eqs</a:t>
            </a:r>
            <a:r>
              <a:rPr lang="en-US" dirty="0" smtClean="0"/>
              <a:t>. </a:t>
            </a:r>
            <a:r>
              <a:rPr lang="en-US" dirty="0" smtClean="0"/>
              <a:t>1.4-1.6)</a:t>
            </a:r>
          </a:p>
          <a:p>
            <a:r>
              <a:rPr lang="en-US" dirty="0"/>
              <a:t> </a:t>
            </a:r>
            <a:r>
              <a:rPr lang="en-US" dirty="0" smtClean="0"/>
              <a:t>Example: The Sun </a:t>
            </a:r>
            <a:r>
              <a:rPr lang="en-US" b="1" dirty="0" smtClean="0">
                <a:solidFill>
                  <a:srgbClr val="FF0000"/>
                </a:solidFill>
              </a:rPr>
              <a:t>(Figs. 1.4</a:t>
            </a:r>
            <a:r>
              <a:rPr lang="en-US" b="1" dirty="0" smtClean="0">
                <a:solidFill>
                  <a:srgbClr val="FF0000"/>
                </a:solidFill>
              </a:rPr>
              <a:t>, 1.5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 Quantum statistics</a:t>
            </a:r>
          </a:p>
          <a:p>
            <a:r>
              <a:rPr lang="en-US" dirty="0"/>
              <a:t> </a:t>
            </a:r>
            <a:r>
              <a:rPr lang="en-US" dirty="0" smtClean="0"/>
              <a:t>Particle distributions: </a:t>
            </a:r>
            <a:r>
              <a:rPr lang="en-US" sz="2800" b="1" dirty="0" smtClean="0"/>
              <a:t>Maxwell, Maxwell-Boltzmann</a:t>
            </a:r>
          </a:p>
          <a:p>
            <a:r>
              <a:rPr lang="en-US" dirty="0" smtClean="0"/>
              <a:t>Fermions, </a:t>
            </a:r>
            <a:r>
              <a:rPr lang="en-US" dirty="0" smtClean="0"/>
              <a:t>Bosons: </a:t>
            </a:r>
            <a:r>
              <a:rPr lang="en-US" sz="2800" b="1" dirty="0" smtClean="0"/>
              <a:t>Fermi</a:t>
            </a:r>
            <a:r>
              <a:rPr lang="en-US" sz="2800" b="1" dirty="0" smtClean="0"/>
              <a:t>-Dirac (FD), Bose-Einstein (BE)</a:t>
            </a:r>
          </a:p>
          <a:p>
            <a:r>
              <a:rPr lang="en-US" dirty="0"/>
              <a:t> </a:t>
            </a:r>
            <a:r>
              <a:rPr lang="en-US" dirty="0" smtClean="0"/>
              <a:t>FD, BE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Maxwellian</a:t>
            </a:r>
            <a:r>
              <a:rPr lang="en-US" dirty="0" smtClean="0">
                <a:sym typeface="Wingdings"/>
              </a:rPr>
              <a:t>, as T </a:t>
            </a:r>
            <a:r>
              <a:rPr lang="en-US" dirty="0" smtClean="0">
                <a:sym typeface="Wingdings"/>
              </a:rPr>
              <a:t>increases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Entropy:  Evaporate from the Fermi-sea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5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2"/>
          <p:cNvSpPr txBox="1">
            <a:spLocks noChangeArrowheads="1"/>
          </p:cNvSpPr>
          <p:nvPr/>
        </p:nvSpPr>
        <p:spPr bwMode="auto">
          <a:xfrm>
            <a:off x="5867400" y="1295400"/>
            <a:ext cx="312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Eta Carinae Nebula</a:t>
            </a:r>
          </a:p>
          <a:p>
            <a:r>
              <a:rPr lang="en-US">
                <a:solidFill>
                  <a:srgbClr val="008000"/>
                </a:solidFill>
              </a:rPr>
              <a:t>Massive Stellar Eruption</a:t>
            </a:r>
          </a:p>
        </p:txBody>
      </p:sp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6019800" y="2971800"/>
            <a:ext cx="27955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Binary Star System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</a:rPr>
              <a:t> Symbiotic Star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</a:rPr>
              <a:t>  ~100 M(Sun)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</a:rPr>
              <a:t>   ~1,000,000 L(Sun)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8000"/>
                </a:solidFill>
              </a:rPr>
              <a:t> Pre-supernova phase</a:t>
            </a:r>
          </a:p>
          <a:p>
            <a:endParaRPr lang="en-US"/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Spectrophotometry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Broadband “colors” </a:t>
            </a:r>
            <a:r>
              <a:rPr lang="en-US" dirty="0" smtClean="0">
                <a:sym typeface="Wingdings"/>
              </a:rPr>
              <a:t> high-res spectroscopy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Spectrophotometry maps an object in one spectral line, e.g. map the entire disk of the Sun in O III green line at 5007 A (filter out rest)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Syllabus and Overview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Methodology, approximations, applications</a:t>
            </a:r>
          </a:p>
          <a:p>
            <a:r>
              <a:rPr lang="en-US" dirty="0"/>
              <a:t> </a:t>
            </a:r>
            <a:r>
              <a:rPr lang="en-US" dirty="0" smtClean="0"/>
              <a:t>Atomic structure and  processes: </a:t>
            </a:r>
            <a:r>
              <a:rPr lang="en-US" b="1" dirty="0" smtClean="0">
                <a:solidFill>
                  <a:srgbClr val="FF0000"/>
                </a:solidFill>
              </a:rPr>
              <a:t>unified</a:t>
            </a:r>
            <a:r>
              <a:rPr lang="en-US" dirty="0" smtClean="0"/>
              <a:t> view </a:t>
            </a:r>
          </a:p>
          <a:p>
            <a:r>
              <a:rPr lang="en-US" dirty="0"/>
              <a:t> </a:t>
            </a:r>
            <a:r>
              <a:rPr lang="en-US" dirty="0" smtClean="0"/>
              <a:t>Radiation scattering, emission, absorption</a:t>
            </a:r>
          </a:p>
          <a:p>
            <a:r>
              <a:rPr lang="en-US" dirty="0"/>
              <a:t> </a:t>
            </a:r>
            <a:r>
              <a:rPr lang="en-US" dirty="0" smtClean="0"/>
              <a:t>Plasma </a:t>
            </a:r>
            <a:r>
              <a:rPr lang="en-US" dirty="0" smtClean="0"/>
              <a:t>interactions: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Line Broadening, </a:t>
            </a:r>
            <a:r>
              <a:rPr lang="en-US" sz="2800" dirty="0" smtClean="0">
                <a:sym typeface="Wingdings"/>
              </a:rPr>
              <a:t>Equation</a:t>
            </a:r>
            <a:r>
              <a:rPr lang="en-US" sz="2800" dirty="0" smtClean="0">
                <a:sym typeface="Wingdings"/>
              </a:rPr>
              <a:t>-of-</a:t>
            </a:r>
            <a:r>
              <a:rPr lang="en-US" sz="2800" dirty="0" smtClean="0">
                <a:sym typeface="Wingdings"/>
              </a:rPr>
              <a:t>state, opacities</a:t>
            </a:r>
            <a:endParaRPr lang="en-US" sz="2800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Nebulae, stars, galaxies, cosmology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Molecular structure and spectra </a:t>
            </a:r>
            <a:endParaRPr lang="en-US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Biophysics and nanophysics</a:t>
            </a:r>
          </a:p>
        </p:txBody>
      </p:sp>
    </p:spTree>
    <p:extLst>
      <p:ext uri="{BB962C8B-B14F-4D97-AF65-F5344CB8AC3E}">
        <p14:creationId xmlns:p14="http://schemas.microsoft.com/office/powerpoint/2010/main" val="241463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Imaging vs. Spectroscopy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Imaging </a:t>
            </a:r>
            <a:r>
              <a:rPr lang="en-US" smtClean="0">
                <a:sym typeface="Wingdings" pitchFamily="2" charset="2"/>
              </a:rPr>
              <a:t> Pictures</a:t>
            </a:r>
          </a:p>
          <a:p>
            <a:pPr eaLnBrk="1" hangingPunct="1"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eaLnBrk="1" hangingPunct="1"/>
            <a:r>
              <a:rPr lang="en-US" smtClean="0">
                <a:sym typeface="Wingdings" pitchFamily="2" charset="2"/>
              </a:rPr>
              <a:t> Spectroscopy  Microscopic (or </a:t>
            </a:r>
            <a:r>
              <a:rPr lang="en-US" smtClean="0">
                <a:solidFill>
                  <a:srgbClr val="CC3300"/>
                </a:solidFill>
                <a:sym typeface="Wingdings" pitchFamily="2" charset="2"/>
              </a:rPr>
              <a:t>Nanoscopic</a:t>
            </a:r>
            <a:r>
              <a:rPr lang="en-US" smtClean="0">
                <a:sym typeface="Wingdings" pitchFamily="2" charset="2"/>
              </a:rPr>
              <a:t>) science of light and matter</a:t>
            </a:r>
          </a:p>
          <a:p>
            <a:pPr eaLnBrk="1" hangingPunct="1"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eaLnBrk="1" hangingPunct="1"/>
            <a:r>
              <a:rPr lang="en-US" smtClean="0">
                <a:sym typeface="Wingdings" pitchFamily="2" charset="2"/>
              </a:rPr>
              <a:t> Pictures are </a:t>
            </a:r>
            <a:r>
              <a:rPr lang="en-US" smtClean="0">
                <a:solidFill>
                  <a:srgbClr val="CC3300"/>
                </a:solidFill>
                <a:sym typeface="Wingdings" pitchFamily="2" charset="2"/>
              </a:rPr>
              <a:t>incomplete</a:t>
            </a:r>
            <a:r>
              <a:rPr lang="en-US" smtClean="0">
                <a:sym typeface="Wingdings" pitchFamily="2" charset="2"/>
              </a:rPr>
              <a:t> at best, and </a:t>
            </a:r>
            <a:r>
              <a:rPr lang="en-US" smtClean="0">
                <a:solidFill>
                  <a:srgbClr val="CC3300"/>
                </a:solidFill>
                <a:sym typeface="Wingdings" pitchFamily="2" charset="2"/>
              </a:rPr>
              <a:t>deceptive</a:t>
            </a:r>
            <a:r>
              <a:rPr lang="en-US" smtClean="0">
                <a:sym typeface="Wingdings" pitchFamily="2" charset="2"/>
              </a:rPr>
              <a:t> at worst</a:t>
            </a: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Image + Spectrum</a:t>
            </a:r>
          </a:p>
        </p:txBody>
      </p:sp>
      <p:pic>
        <p:nvPicPr>
          <p:cNvPr id="46082" name="Content Placeholder 3" descr="etacar.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1113" y="1935163"/>
            <a:ext cx="6581775" cy="43894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Spectrum of Eta Carinae: Iron Lines</a:t>
            </a:r>
          </a:p>
        </p:txBody>
      </p:sp>
      <p:pic>
        <p:nvPicPr>
          <p:cNvPr id="50178" name="Content Placeholder 3" descr="etacar.sp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447800"/>
            <a:ext cx="7718425" cy="50673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NGC 5548, central region, spectral bar code</a:t>
            </a:r>
          </a:p>
        </p:txBody>
      </p:sp>
      <p:pic>
        <p:nvPicPr>
          <p:cNvPr id="14339" name="Picture 4" descr="0170_spectrum-72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935163"/>
            <a:ext cx="5486400" cy="4389437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C3300"/>
                </a:solidFill>
                <a:latin typeface="Arial" charset="0"/>
              </a:rPr>
              <a:t>X-Ray Astronomy: 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</a:rPr>
              <a:t>Evidence for Black Hole</a:t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348C56"/>
                </a:solidFill>
                <a:latin typeface="Arial" charset="0"/>
              </a:rPr>
              <a:t>Relativistic Broadening of Iron K</a:t>
            </a:r>
            <a:r>
              <a:rPr lang="en-US" sz="2800" b="1" dirty="0" smtClean="0">
                <a:solidFill>
                  <a:srgbClr val="348C56"/>
                </a:solidFill>
                <a:latin typeface="Symbol" pitchFamily="18" charset="2"/>
              </a:rPr>
              <a:t>a</a:t>
            </a:r>
            <a:r>
              <a:rPr lang="en-US" sz="2800" b="1" dirty="0" smtClean="0">
                <a:solidFill>
                  <a:srgbClr val="348C56"/>
                </a:solidFill>
                <a:latin typeface="Arial" charset="0"/>
              </a:rPr>
              <a:t> (6.4 </a:t>
            </a:r>
            <a:r>
              <a:rPr lang="en-US" sz="2800" b="1" dirty="0" err="1" smtClean="0">
                <a:solidFill>
                  <a:srgbClr val="348C56"/>
                </a:solidFill>
                <a:latin typeface="Arial" charset="0"/>
              </a:rPr>
              <a:t>keV</a:t>
            </a:r>
            <a:r>
              <a:rPr lang="en-US" sz="2800" b="1" dirty="0" smtClean="0">
                <a:solidFill>
                  <a:srgbClr val="348C56"/>
                </a:solidFill>
                <a:latin typeface="Arial" charset="0"/>
              </a:rPr>
              <a:t>)</a:t>
            </a:r>
            <a:br>
              <a:rPr lang="en-US" sz="2800" b="1" dirty="0" smtClean="0">
                <a:solidFill>
                  <a:srgbClr val="348C56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CC3300"/>
                </a:solidFill>
                <a:latin typeface="Arial" charset="0"/>
              </a:rPr>
              <a:t> 2p </a:t>
            </a:r>
            <a:r>
              <a:rPr lang="en-US" sz="2800" b="1" dirty="0" smtClean="0">
                <a:solidFill>
                  <a:srgbClr val="CC3300"/>
                </a:solidFill>
                <a:latin typeface="Arial" charset="0"/>
                <a:sym typeface="Wingdings" pitchFamily="2" charset="2"/>
              </a:rPr>
              <a:t> 1s transition array</a:t>
            </a:r>
            <a:r>
              <a:rPr lang="en-US" sz="2800" dirty="0" smtClean="0">
                <a:latin typeface="Symbol" pitchFamily="18" charset="2"/>
              </a:rPr>
              <a:t> </a:t>
            </a:r>
            <a:endParaRPr lang="en-US" sz="2800" dirty="0" smtClean="0"/>
          </a:p>
        </p:txBody>
      </p:sp>
      <p:pic>
        <p:nvPicPr>
          <p:cNvPr id="44034" name="Picture 4" descr="mcg_li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057400"/>
            <a:ext cx="4267200" cy="3413125"/>
          </a:xfrm>
        </p:spPr>
      </p:pic>
      <p:pic>
        <p:nvPicPr>
          <p:cNvPr id="44035" name="Picture 5" descr="bhspin_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79625"/>
            <a:ext cx="3810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533400" y="5638800"/>
            <a:ext cx="79095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Due to gravitational potential of the black </a:t>
            </a:r>
            <a:r>
              <a:rPr lang="en-US" dirty="0" smtClean="0"/>
              <a:t>hole photons lose energy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 Asymmetric broadening </a:t>
            </a:r>
            <a:r>
              <a:rPr lang="en-US" dirty="0" smtClean="0"/>
              <a:t>at decreasing </a:t>
            </a:r>
            <a:r>
              <a:rPr lang="en-US" dirty="0"/>
              <a:t>photon energies &lt; 6.4 </a:t>
            </a:r>
            <a:r>
              <a:rPr lang="en-US" dirty="0" err="1"/>
              <a:t>keV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CC3300"/>
                </a:solidFill>
              </a:rPr>
              <a:t>CATSCAN: Image Depends on Viewing Angle </a:t>
            </a:r>
          </a:p>
        </p:txBody>
      </p:sp>
      <p:pic>
        <p:nvPicPr>
          <p:cNvPr id="54274" name="Picture 5" descr="cat-scan-pine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95450"/>
            <a:ext cx="3810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1447800" y="5181600"/>
            <a:ext cx="65627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C3300"/>
                </a:solidFill>
              </a:rPr>
              <a:t>Woman holding a pineapple if viewed from the right;</a:t>
            </a:r>
          </a:p>
          <a:p>
            <a:r>
              <a:rPr lang="en-US" sz="1800" b="1">
                <a:solidFill>
                  <a:srgbClr val="CC3300"/>
                </a:solidFill>
              </a:rPr>
              <a:t>Or a banana if viewed from the front</a:t>
            </a:r>
          </a:p>
          <a:p>
            <a:r>
              <a:rPr lang="en-US" sz="1800" b="1">
                <a:solidFill>
                  <a:schemeClr val="bg1"/>
                </a:solidFill>
              </a:rPr>
              <a:t>N.B. The Image is formed by ABSORPTION not EMISSION,</a:t>
            </a:r>
          </a:p>
          <a:p>
            <a:r>
              <a:rPr lang="en-US" sz="1800" b="1">
                <a:solidFill>
                  <a:schemeClr val="bg1"/>
                </a:solidFill>
              </a:rPr>
              <a:t>          as in an X-ray</a:t>
            </a:r>
          </a:p>
          <a:p>
            <a:r>
              <a:rPr lang="en-US" sz="1800" b="1">
                <a:solidFill>
                  <a:schemeClr val="bg1"/>
                </a:solidFill>
              </a:rPr>
              <a:t>                  </a:t>
            </a:r>
            <a:r>
              <a:rPr lang="en-US" sz="1800" b="1">
                <a:solidFill>
                  <a:srgbClr val="FF0000"/>
                </a:solidFill>
              </a:rPr>
              <a:t>NEED 3D IMAGE </a:t>
            </a:r>
            <a:r>
              <a:rPr lang="en-US" sz="1800" b="1">
                <a:solidFill>
                  <a:srgbClr val="FF0000"/>
                </a:solidFill>
                <a:sym typeface="Wingdings" pitchFamily="2" charset="2"/>
              </a:rPr>
              <a:t> CATSCAN</a:t>
            </a:r>
            <a:endParaRPr lang="en-US" sz="1800" b="1">
              <a:solidFill>
                <a:srgbClr val="FF0000"/>
              </a:solidFill>
            </a:endParaRPr>
          </a:p>
          <a:p>
            <a:endParaRPr 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</a:rPr>
              <a:t>Biophysics: </a:t>
            </a:r>
            <a:r>
              <a:rPr lang="en-US" sz="3600" b="1" dirty="0" smtClean="0">
                <a:solidFill>
                  <a:srgbClr val="C00000"/>
                </a:solidFill>
              </a:rPr>
              <a:t>Imaging </a:t>
            </a:r>
            <a:r>
              <a:rPr lang="en-US" sz="3600" b="1" dirty="0" smtClean="0">
                <a:solidFill>
                  <a:srgbClr val="C00000"/>
                </a:solidFill>
                <a:sym typeface="Wingdings" pitchFamily="2" charset="2"/>
              </a:rPr>
              <a:t> Spectroscopy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15999"/>
            <a:ext cx="8458200" cy="563562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en-US" sz="2800" dirty="0" smtClean="0"/>
              <a:t>Spectroscopy is far more powerful than imaging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rgbClr val="CC3300"/>
                </a:solidFill>
              </a:rPr>
              <a:t>“A spectrum is worth a thousand pictures”</a:t>
            </a:r>
          </a:p>
          <a:p>
            <a:pPr eaLnBrk="1" hangingPunct="1"/>
            <a:r>
              <a:rPr lang="en-US" sz="2800" dirty="0" smtClean="0"/>
              <a:t>Every element or object in the Universe has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CC3300"/>
                </a:solidFill>
              </a:rPr>
              <a:t>unique spectral signature (like DNA)</a:t>
            </a:r>
            <a:endParaRPr lang="en-US" sz="2800" b="1" dirty="0" smtClean="0"/>
          </a:p>
          <a:p>
            <a:pPr eaLnBrk="1" hangingPunct="1"/>
            <a:r>
              <a:rPr lang="en-US" sz="2800" dirty="0" smtClean="0"/>
              <a:t>  </a:t>
            </a:r>
            <a:r>
              <a:rPr lang="en-US" sz="2800" dirty="0" smtClean="0"/>
              <a:t>Radiation absorption </a:t>
            </a:r>
            <a:r>
              <a:rPr lang="en-US" sz="2800" dirty="0" smtClean="0"/>
              <a:t>and emission </a:t>
            </a:r>
            <a:r>
              <a:rPr lang="en-US" sz="2800" dirty="0" smtClean="0"/>
              <a:t>highly </a:t>
            </a:r>
            <a:r>
              <a:rPr lang="en-US" sz="2800" dirty="0" smtClean="0"/>
              <a:t>efficient at </a:t>
            </a:r>
            <a:r>
              <a:rPr lang="en-US" sz="2800" b="1" dirty="0" smtClean="0">
                <a:solidFill>
                  <a:srgbClr val="CC3300"/>
                </a:solidFill>
              </a:rPr>
              <a:t>resonant energies </a:t>
            </a:r>
            <a:r>
              <a:rPr lang="en-US" sz="2800" dirty="0" smtClean="0"/>
              <a:t>corresponding to atomic transitions in heavy element (high-Z) </a:t>
            </a:r>
            <a:r>
              <a:rPr lang="en-US" sz="2800" b="1" dirty="0" smtClean="0">
                <a:solidFill>
                  <a:srgbClr val="CC3300"/>
                </a:solidFill>
              </a:rPr>
              <a:t>nanoparticles</a:t>
            </a:r>
            <a:r>
              <a:rPr lang="en-US" sz="2800" dirty="0" smtClean="0"/>
              <a:t> embedded in tumors</a:t>
            </a:r>
          </a:p>
          <a:p>
            <a:pPr eaLnBrk="1" hangingPunct="1"/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C3300"/>
                </a:solidFill>
              </a:rPr>
              <a:t>Spectroscopic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/>
              <a:t>i</a:t>
            </a:r>
            <a:r>
              <a:rPr lang="en-US" sz="2800" dirty="0" smtClean="0"/>
              <a:t>maging</a:t>
            </a:r>
            <a:r>
              <a:rPr lang="en-US" sz="2800" dirty="0" smtClean="0"/>
              <a:t>, diagnostics, and therapy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6|10.8|2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1012</Words>
  <Application>Microsoft Macintosh PowerPoint</Application>
  <PresentationFormat>On-screen Show (4:3)</PresentationFormat>
  <Paragraphs>146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Atomic and Molecular Radiation Physics: From Astronomy To Biomedicine</vt:lpstr>
      <vt:lpstr>PowerPoint Presentation</vt:lpstr>
      <vt:lpstr>Imaging vs. Spectroscopy</vt:lpstr>
      <vt:lpstr>Image + Spectrum</vt:lpstr>
      <vt:lpstr>Spectrum of Eta Carinae: Iron Lines</vt:lpstr>
      <vt:lpstr>NGC 5548, central region, spectral bar code</vt:lpstr>
      <vt:lpstr>X-Ray Astronomy: Evidence for Black Hole Relativistic Broadening of Iron Ka (6.4 keV)  2p  1s transition array </vt:lpstr>
      <vt:lpstr>CATSCAN: Image Depends on Viewing Angle </vt:lpstr>
      <vt:lpstr>Biophysics: Imaging  Spectroscopy</vt:lpstr>
      <vt:lpstr>PowerPoint Presentation</vt:lpstr>
      <vt:lpstr>High-Energy-Density Physics (HEDP)</vt:lpstr>
      <vt:lpstr>HED Plasma at Solar Interior conditions: ICF Z-Pinch Iron Opacity Measurements</vt:lpstr>
      <vt:lpstr>Temperature-Density In HED Environments</vt:lpstr>
      <vt:lpstr>Light: Electromagnetic Spectrum From Gamma Rays to Radio</vt:lpstr>
      <vt:lpstr>Light</vt:lpstr>
      <vt:lpstr>Matter</vt:lpstr>
      <vt:lpstr>Universal Matter-Energy Distribution</vt:lpstr>
      <vt:lpstr>Spectroscopy (Ch. 1, AAS)</vt:lpstr>
      <vt:lpstr>Energy-Matter Micro-distributions</vt:lpstr>
      <vt:lpstr>Spectrophotometry</vt:lpstr>
      <vt:lpstr>Syllabus and Overview</vt:lpstr>
    </vt:vector>
  </TitlesOfParts>
  <Company>Department of Astronomy, 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Anil Pradhan</dc:creator>
  <cp:lastModifiedBy>Anil Pradhan</cp:lastModifiedBy>
  <cp:revision>89</cp:revision>
  <dcterms:created xsi:type="dcterms:W3CDTF">2014-02-07T08:25:35Z</dcterms:created>
  <dcterms:modified xsi:type="dcterms:W3CDTF">2014-02-10T07:53:44Z</dcterms:modified>
</cp:coreProperties>
</file>