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9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1B8B-3DDE-CE4D-9F4D-5C58656A7F10}" type="datetimeFigureOut">
              <a:rPr lang="en-US" smtClean="0"/>
              <a:t>2/9/14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9485-6D66-8B4F-B57E-0D01AEE1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70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1B8B-3DDE-CE4D-9F4D-5C58656A7F10}" type="datetimeFigureOut">
              <a:rPr lang="en-US" smtClean="0"/>
              <a:t>2/9/14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9485-6D66-8B4F-B57E-0D01AEE1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425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1B8B-3DDE-CE4D-9F4D-5C58656A7F10}" type="datetimeFigureOut">
              <a:rPr lang="en-US" smtClean="0"/>
              <a:t>2/9/14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9485-6D66-8B4F-B57E-0D01AEE1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777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1B8B-3DDE-CE4D-9F4D-5C58656A7F10}" type="datetimeFigureOut">
              <a:rPr lang="en-US" smtClean="0"/>
              <a:t>2/9/14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9485-6D66-8B4F-B57E-0D01AEE1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51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1B8B-3DDE-CE4D-9F4D-5C58656A7F10}" type="datetimeFigureOut">
              <a:rPr lang="en-US" smtClean="0"/>
              <a:t>2/9/14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9485-6D66-8B4F-B57E-0D01AEE1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331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1B8B-3DDE-CE4D-9F4D-5C58656A7F10}" type="datetimeFigureOut">
              <a:rPr lang="en-US" smtClean="0"/>
              <a:t>2/9/14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9485-6D66-8B4F-B57E-0D01AEE1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23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1B8B-3DDE-CE4D-9F4D-5C58656A7F10}" type="datetimeFigureOut">
              <a:rPr lang="en-US" smtClean="0"/>
              <a:t>2/9/14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9485-6D66-8B4F-B57E-0D01AEE1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14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1B8B-3DDE-CE4D-9F4D-5C58656A7F10}" type="datetimeFigureOut">
              <a:rPr lang="en-US" smtClean="0"/>
              <a:t>2/9/14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9485-6D66-8B4F-B57E-0D01AEE1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185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1B8B-3DDE-CE4D-9F4D-5C58656A7F10}" type="datetimeFigureOut">
              <a:rPr lang="en-US" smtClean="0"/>
              <a:t>2/9/14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9485-6D66-8B4F-B57E-0D01AEE1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507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1B8B-3DDE-CE4D-9F4D-5C58656A7F10}" type="datetimeFigureOut">
              <a:rPr lang="en-US" smtClean="0"/>
              <a:t>2/9/14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9485-6D66-8B4F-B57E-0D01AEE1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792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1B8B-3DDE-CE4D-9F4D-5C58656A7F10}" type="datetimeFigureOut">
              <a:rPr lang="en-US" smtClean="0"/>
              <a:t>2/9/14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9485-6D66-8B4F-B57E-0D01AEE1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078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71B8B-3DDE-CE4D-9F4D-5C58656A7F10}" type="datetimeFigureOut">
              <a:rPr lang="en-US" smtClean="0"/>
              <a:t>2/9/14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19485-6D66-8B4F-B57E-0D01AEE1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892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Lecture 2: Physical Processes In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Astrophysical and Laboratory Plasmas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Lecture 1: Temperature-Density regime</a:t>
            </a:r>
          </a:p>
          <a:p>
            <a:r>
              <a:rPr lang="en-US" dirty="0"/>
              <a:t> </a:t>
            </a:r>
            <a:r>
              <a:rPr lang="en-US" dirty="0" smtClean="0"/>
              <a:t>Many physical processes</a:t>
            </a:r>
          </a:p>
          <a:p>
            <a:r>
              <a:rPr lang="en-US" dirty="0"/>
              <a:t> </a:t>
            </a:r>
            <a:r>
              <a:rPr lang="en-US" dirty="0" smtClean="0"/>
              <a:t>Focus on </a:t>
            </a:r>
            <a:r>
              <a:rPr lang="en-US" dirty="0" err="1" smtClean="0"/>
              <a:t>Atomic+Plasma</a:t>
            </a:r>
            <a:r>
              <a:rPr lang="en-US" dirty="0" smtClean="0"/>
              <a:t> interactions</a:t>
            </a:r>
          </a:p>
          <a:p>
            <a:r>
              <a:rPr lang="en-US" dirty="0"/>
              <a:t> </a:t>
            </a:r>
            <a:r>
              <a:rPr lang="en-US" dirty="0" smtClean="0"/>
              <a:t>Atomic properties are </a:t>
            </a:r>
            <a:r>
              <a:rPr lang="en-US" b="1" i="1" dirty="0" smtClean="0">
                <a:solidFill>
                  <a:srgbClr val="FF0000"/>
                </a:solidFill>
              </a:rPr>
              <a:t>intrinsic</a:t>
            </a:r>
            <a:r>
              <a:rPr lang="en-US" b="1" i="1" dirty="0" smtClean="0">
                <a:solidFill>
                  <a:srgbClr val="000000"/>
                </a:solidFill>
              </a:rPr>
              <a:t>, </a:t>
            </a:r>
            <a:r>
              <a:rPr lang="en-US" dirty="0" smtClean="0">
                <a:solidFill>
                  <a:srgbClr val="000000"/>
                </a:solidFill>
              </a:rPr>
              <a:t>independent of external factors (temp, den, etc.)</a:t>
            </a:r>
            <a:endParaRPr lang="en-US" b="1" i="1" dirty="0" smtClean="0">
              <a:solidFill>
                <a:srgbClr val="000000"/>
              </a:solidFill>
            </a:endParaRPr>
          </a:p>
          <a:p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Plasma interactions are treated as </a:t>
            </a:r>
            <a:r>
              <a:rPr lang="en-US" b="1" i="1" dirty="0" smtClean="0">
                <a:solidFill>
                  <a:srgbClr val="FF0000"/>
                </a:solidFill>
              </a:rPr>
              <a:t>extrinsic</a:t>
            </a:r>
          </a:p>
          <a:p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Approximation: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000000"/>
                </a:solidFill>
              </a:rPr>
              <a:t>  </a:t>
            </a:r>
            <a:r>
              <a:rPr lang="en-US" b="1" dirty="0" smtClean="0">
                <a:solidFill>
                  <a:srgbClr val="000000"/>
                </a:solidFill>
                <a:sym typeface="Wingdings"/>
              </a:rPr>
              <a:t> </a:t>
            </a:r>
            <a:r>
              <a:rPr lang="en-US" dirty="0" smtClean="0">
                <a:solidFill>
                  <a:srgbClr val="000000"/>
                </a:solidFill>
              </a:rPr>
              <a:t>Isolated atoms perturbed by environment</a:t>
            </a:r>
            <a:endParaRPr lang="en-US" b="1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996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Quantum Statistical Equilibrium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497530" cy="494440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</a:t>
            </a:r>
            <a:r>
              <a:rPr lang="en-US" dirty="0" smtClean="0"/>
              <a:t>ivision between atomic and plasma physics</a:t>
            </a:r>
          </a:p>
          <a:p>
            <a:r>
              <a:rPr lang="en-US" dirty="0"/>
              <a:t> </a:t>
            </a:r>
            <a:r>
              <a:rPr lang="en-US" dirty="0" smtClean="0"/>
              <a:t>Calculation of </a:t>
            </a:r>
            <a:r>
              <a:rPr lang="en-US" b="1" i="1" dirty="0" smtClean="0">
                <a:solidFill>
                  <a:srgbClr val="FF0000"/>
                </a:solidFill>
              </a:rPr>
              <a:t>individual</a:t>
            </a:r>
            <a:r>
              <a:rPr lang="en-US" i="1" dirty="0" smtClean="0"/>
              <a:t> </a:t>
            </a:r>
            <a:r>
              <a:rPr lang="en-US" dirty="0" smtClean="0"/>
              <a:t>atomic parameters – </a:t>
            </a:r>
            <a:r>
              <a:rPr lang="en-US" b="1" dirty="0" err="1" smtClean="0">
                <a:solidFill>
                  <a:srgbClr val="FF0000"/>
                </a:solidFill>
              </a:rPr>
              <a:t>Chs</a:t>
            </a:r>
            <a:r>
              <a:rPr lang="en-US" b="1" dirty="0" smtClean="0">
                <a:solidFill>
                  <a:srgbClr val="FF0000"/>
                </a:solidFill>
              </a:rPr>
              <a:t>. 2-7</a:t>
            </a:r>
          </a:p>
          <a:p>
            <a:pPr marL="0" indent="0">
              <a:buNone/>
            </a:pPr>
            <a:r>
              <a:rPr lang="en-US" sz="2800" dirty="0" smtClean="0">
                <a:sym typeface="Wingdings"/>
              </a:rPr>
              <a:t>     </a:t>
            </a:r>
            <a:r>
              <a:rPr lang="en-US" sz="2800" dirty="0" err="1" smtClean="0">
                <a:sym typeface="Wingdings"/>
              </a:rPr>
              <a:t>Hartree-Fock</a:t>
            </a:r>
            <a:r>
              <a:rPr lang="en-US" sz="2800" dirty="0" smtClean="0">
                <a:sym typeface="Wingdings"/>
              </a:rPr>
              <a:t>, Close-Coupling (R-Matrix), etc.  </a:t>
            </a:r>
          </a:p>
          <a:p>
            <a:pPr marL="0" indent="0">
              <a:buNone/>
            </a:pPr>
            <a:r>
              <a:rPr lang="en-US" sz="2800" dirty="0">
                <a:sym typeface="Wingdings"/>
              </a:rPr>
              <a:t> </a:t>
            </a:r>
            <a:r>
              <a:rPr lang="en-US" sz="2800" dirty="0" smtClean="0">
                <a:sym typeface="Wingdings"/>
              </a:rPr>
              <a:t>    </a:t>
            </a:r>
            <a:r>
              <a:rPr lang="en-US" sz="2800" dirty="0" err="1" smtClean="0">
                <a:sym typeface="Wingdings"/>
              </a:rPr>
              <a:t>Radiative</a:t>
            </a:r>
            <a:r>
              <a:rPr lang="en-US" sz="2800" dirty="0" smtClean="0">
                <a:sym typeface="Wingdings"/>
              </a:rPr>
              <a:t> and collisional properties</a:t>
            </a:r>
          </a:p>
          <a:p>
            <a:pPr marL="0" indent="0">
              <a:buNone/>
            </a:pPr>
            <a:r>
              <a:rPr lang="en-US" sz="2800" dirty="0">
                <a:sym typeface="Wingdings"/>
              </a:rPr>
              <a:t> </a:t>
            </a:r>
            <a:r>
              <a:rPr lang="en-US" sz="2800" dirty="0" smtClean="0">
                <a:sym typeface="Wingdings"/>
              </a:rPr>
              <a:t>    Transition probabilities and cross sections</a:t>
            </a:r>
            <a:endParaRPr lang="en-US" sz="2800" dirty="0">
              <a:sym typeface="Wingdings"/>
            </a:endParaRPr>
          </a:p>
          <a:p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External </a:t>
            </a:r>
            <a:r>
              <a:rPr lang="en-US" b="1" i="1" dirty="0" smtClean="0">
                <a:solidFill>
                  <a:srgbClr val="FF0000"/>
                </a:solidFill>
                <a:sym typeface="Wingdings"/>
              </a:rPr>
              <a:t>statistical</a:t>
            </a:r>
            <a:r>
              <a:rPr lang="en-US" dirty="0" smtClean="0">
                <a:sym typeface="Wingdings"/>
              </a:rPr>
              <a:t> equilibrium of particles </a:t>
            </a:r>
          </a:p>
          <a:p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Local-Thermodynamic-Equilibrium (LTE)</a:t>
            </a:r>
            <a:endParaRPr lang="en-US" dirty="0">
              <a:sym typeface="Wingdings"/>
            </a:endParaRP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    </a:t>
            </a:r>
            <a:r>
              <a:rPr lang="en-US" sz="2800" dirty="0" smtClean="0">
                <a:sym typeface="Wingdings"/>
              </a:rPr>
              <a:t> characterized by local temperature-density</a:t>
            </a:r>
          </a:p>
          <a:p>
            <a:pPr marL="0" indent="0">
              <a:buNone/>
            </a:pPr>
            <a:r>
              <a:rPr lang="en-US" sz="2800" dirty="0">
                <a:sym typeface="Wingdings"/>
              </a:rPr>
              <a:t> </a:t>
            </a:r>
            <a:r>
              <a:rPr lang="en-US" sz="2800" dirty="0" smtClean="0">
                <a:sym typeface="Wingdings"/>
              </a:rPr>
              <a:t>     </a:t>
            </a:r>
            <a:r>
              <a:rPr lang="en-US" sz="2800" dirty="0" err="1" smtClean="0">
                <a:sym typeface="Wingdings"/>
              </a:rPr>
              <a:t>Saha</a:t>
            </a:r>
            <a:r>
              <a:rPr lang="en-US" sz="2800" dirty="0" smtClean="0">
                <a:sym typeface="Wingdings"/>
              </a:rPr>
              <a:t> ionization balance, Boltzmann level population</a:t>
            </a:r>
          </a:p>
          <a:p>
            <a:pPr marL="0" indent="0">
              <a:buNone/>
            </a:pPr>
            <a:r>
              <a:rPr lang="en-US" sz="2800" dirty="0">
                <a:sym typeface="Wingdings"/>
              </a:rPr>
              <a:t> </a:t>
            </a:r>
            <a:r>
              <a:rPr lang="en-US" sz="2800" dirty="0" smtClean="0">
                <a:sym typeface="Wingdings"/>
              </a:rPr>
              <a:t>     Boltzmann-</a:t>
            </a:r>
            <a:r>
              <a:rPr lang="en-US" sz="2800" dirty="0" err="1" smtClean="0">
                <a:sym typeface="Wingdings"/>
              </a:rPr>
              <a:t>Saha</a:t>
            </a:r>
            <a:r>
              <a:rPr lang="en-US" sz="2800" dirty="0" smtClean="0">
                <a:sym typeface="Wingdings"/>
              </a:rPr>
              <a:t> distribution</a:t>
            </a:r>
          </a:p>
          <a:p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Non-LTE requires explicit particle-radiation coupling </a:t>
            </a:r>
          </a:p>
          <a:p>
            <a:pPr marL="0" indent="0">
              <a:buNone/>
            </a:pP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   </a:t>
            </a:r>
            <a:r>
              <a:rPr lang="en-US" sz="2800" dirty="0" smtClean="0">
                <a:sym typeface="Wingdings"/>
              </a:rPr>
              <a:t> Collisional-</a:t>
            </a:r>
            <a:r>
              <a:rPr lang="en-US" sz="2800" dirty="0" err="1" smtClean="0">
                <a:sym typeface="Wingdings"/>
              </a:rPr>
              <a:t>Radiative</a:t>
            </a:r>
            <a:r>
              <a:rPr lang="en-US" sz="2800" dirty="0" smtClean="0">
                <a:sym typeface="Wingdings"/>
              </a:rPr>
              <a:t> model (simple) – </a:t>
            </a:r>
            <a:r>
              <a:rPr lang="en-US" sz="2800" b="1" dirty="0" smtClean="0">
                <a:solidFill>
                  <a:srgbClr val="FF0000"/>
                </a:solidFill>
                <a:sym typeface="Wingdings"/>
              </a:rPr>
              <a:t>Ch. 8: Emission lines</a:t>
            </a:r>
          </a:p>
          <a:p>
            <a:pPr marL="0" indent="0">
              <a:buNone/>
            </a:pPr>
            <a:r>
              <a:rPr lang="en-US" sz="2800" dirty="0">
                <a:sym typeface="Wingdings"/>
              </a:rPr>
              <a:t> </a:t>
            </a:r>
            <a:r>
              <a:rPr lang="en-US" sz="2800" dirty="0" smtClean="0">
                <a:sym typeface="Wingdings"/>
              </a:rPr>
              <a:t>     Multi-level </a:t>
            </a:r>
            <a:r>
              <a:rPr lang="en-US" sz="2800" dirty="0" err="1" smtClean="0">
                <a:sym typeface="Wingdings"/>
              </a:rPr>
              <a:t>radiative</a:t>
            </a:r>
            <a:r>
              <a:rPr lang="en-US" sz="2800" dirty="0" smtClean="0">
                <a:sym typeface="Wingdings"/>
              </a:rPr>
              <a:t> transfer model (complex) – </a:t>
            </a:r>
            <a:r>
              <a:rPr lang="en-US" sz="2800" b="1" dirty="0" smtClean="0">
                <a:solidFill>
                  <a:srgbClr val="FF0000"/>
                </a:solidFill>
                <a:sym typeface="Wingdings"/>
              </a:rPr>
              <a:t>Ch. 9: Absorption</a:t>
            </a:r>
            <a:endParaRPr lang="en-US" b="1" dirty="0" smtClean="0">
              <a:solidFill>
                <a:srgbClr val="FF0000"/>
              </a:solidFill>
              <a:sym typeface="Wingdings"/>
            </a:endParaRPr>
          </a:p>
          <a:p>
            <a:pPr marL="0" indent="0">
              <a:buNone/>
            </a:pPr>
            <a:endParaRPr lang="en-US" dirty="0" smtClean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4068257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Collisional-</a:t>
            </a:r>
            <a:r>
              <a:rPr lang="en-US" b="1" dirty="0" err="1" smtClean="0">
                <a:solidFill>
                  <a:srgbClr val="FF0000"/>
                </a:solidFill>
              </a:rPr>
              <a:t>Radiative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(CR) Models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064" y="1193197"/>
            <a:ext cx="8596540" cy="5058369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Section 8.2 and Fig. 8.7</a:t>
            </a:r>
          </a:p>
          <a:p>
            <a:r>
              <a:rPr lang="en-US" dirty="0" smtClean="0"/>
              <a:t>Need excitation and </a:t>
            </a:r>
            <a:r>
              <a:rPr lang="en-US" dirty="0" err="1" smtClean="0"/>
              <a:t>radiative</a:t>
            </a:r>
            <a:r>
              <a:rPr lang="en-US" dirty="0" smtClean="0"/>
              <a:t> parameters, </a:t>
            </a:r>
            <a:r>
              <a:rPr lang="en-US" i="1" dirty="0" smtClean="0"/>
              <a:t>viz.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sz="2800" dirty="0" smtClean="0">
                <a:sym typeface="Wingdings"/>
              </a:rPr>
              <a:t> Electron impact cross sections (E): Ch. 5 – EIE </a:t>
            </a:r>
          </a:p>
          <a:p>
            <a:pPr marL="0" indent="0">
              <a:buNone/>
            </a:pPr>
            <a:r>
              <a:rPr lang="en-US" sz="2800" dirty="0">
                <a:sym typeface="Wingdings"/>
              </a:rPr>
              <a:t> </a:t>
            </a:r>
            <a:r>
              <a:rPr lang="en-US" sz="2800" dirty="0" smtClean="0">
                <a:sym typeface="Wingdings"/>
              </a:rPr>
              <a:t>      </a:t>
            </a:r>
            <a:r>
              <a:rPr lang="en-US" sz="2800" dirty="0" err="1" smtClean="0">
                <a:sym typeface="Wingdings"/>
              </a:rPr>
              <a:t>Maxwellian</a:t>
            </a:r>
            <a:r>
              <a:rPr lang="en-US" sz="2800" dirty="0" smtClean="0">
                <a:sym typeface="Wingdings"/>
              </a:rPr>
              <a:t> averaged rate coefficients (T)</a:t>
            </a:r>
          </a:p>
          <a:p>
            <a:pPr marL="0" indent="0">
              <a:buNone/>
            </a:pPr>
            <a:r>
              <a:rPr lang="en-US" sz="2800" dirty="0">
                <a:sym typeface="Wingdings"/>
              </a:rPr>
              <a:t> </a:t>
            </a:r>
            <a:r>
              <a:rPr lang="en-US" sz="2800" dirty="0" smtClean="0">
                <a:sym typeface="Wingdings"/>
              </a:rPr>
              <a:t>      </a:t>
            </a:r>
            <a:r>
              <a:rPr lang="en-US" sz="2800" b="1" dirty="0" smtClean="0">
                <a:solidFill>
                  <a:srgbClr val="FF0000"/>
                </a:solidFill>
                <a:sym typeface="Wingdings"/>
              </a:rPr>
              <a:t>Eq. (5.31)  </a:t>
            </a:r>
          </a:p>
          <a:p>
            <a:pPr marL="0" indent="0">
              <a:buNone/>
            </a:pPr>
            <a:r>
              <a:rPr lang="en-US" sz="2800" dirty="0">
                <a:sym typeface="Wingdings"/>
              </a:rPr>
              <a:t> </a:t>
            </a:r>
            <a:r>
              <a:rPr lang="en-US" sz="2800" dirty="0" smtClean="0">
                <a:sym typeface="Wingdings"/>
              </a:rPr>
              <a:t>      A-values and oscillator strengths</a:t>
            </a:r>
          </a:p>
          <a:p>
            <a:pPr marL="0" indent="0">
              <a:buNone/>
            </a:pPr>
            <a:r>
              <a:rPr lang="en-US" sz="2800" dirty="0">
                <a:sym typeface="Wingdings"/>
              </a:rPr>
              <a:t> </a:t>
            </a:r>
            <a:r>
              <a:rPr lang="en-US" sz="2800" dirty="0" smtClean="0">
                <a:sym typeface="Wingdings"/>
              </a:rPr>
              <a:t>      Ch. 4 – </a:t>
            </a:r>
            <a:r>
              <a:rPr lang="en-US" sz="2800" dirty="0" err="1" smtClean="0">
                <a:sym typeface="Wingdings"/>
              </a:rPr>
              <a:t>Radiative</a:t>
            </a:r>
            <a:r>
              <a:rPr lang="en-US" sz="2800" dirty="0" smtClean="0">
                <a:sym typeface="Wingdings"/>
              </a:rPr>
              <a:t> Transitions</a:t>
            </a:r>
          </a:p>
          <a:p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Other processes such as fluorescent excitation by background radiation field may be </a:t>
            </a:r>
            <a:r>
              <a:rPr lang="en-US" dirty="0" smtClean="0">
                <a:sym typeface="Wingdings"/>
              </a:rPr>
              <a:t>included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7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Coupled CR Rate Equations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</a:t>
            </a:r>
            <a:r>
              <a:rPr lang="en-US" dirty="0" smtClean="0"/>
              <a:t>Level Populations, emissivity, line ratios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>
                <a:sym typeface="Wingdings"/>
              </a:rPr>
              <a:t>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Section 8.1.3</a:t>
            </a:r>
            <a:endParaRPr lang="en-US" b="1" dirty="0" smtClean="0">
              <a:sym typeface="Wingdings"/>
            </a:endParaRPr>
          </a:p>
          <a:p>
            <a:r>
              <a:rPr lang="en-US" b="1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Examples: [O II], [S II] forbidden lines</a:t>
            </a:r>
          </a:p>
          <a:p>
            <a:r>
              <a:rPr lang="en-US" b="1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He-like X-ray lines: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Section 8.4, Fig. 8.7</a:t>
            </a:r>
            <a:endParaRPr lang="en-US" b="1" dirty="0" smtClean="0">
              <a:solidFill>
                <a:srgbClr val="000000"/>
              </a:solidFill>
              <a:sym typeface="Wingdings"/>
            </a:endParaRPr>
          </a:p>
          <a:p>
            <a:r>
              <a:rPr lang="en-US" b="1" dirty="0">
                <a:solidFill>
                  <a:srgbClr val="000000"/>
                </a:solidFill>
                <a:sym typeface="Wingdings"/>
              </a:rPr>
              <a:t> </a:t>
            </a:r>
            <a:r>
              <a:rPr lang="en-US" dirty="0" smtClean="0">
                <a:solidFill>
                  <a:srgbClr val="000000"/>
                </a:solidFill>
                <a:sym typeface="Wingdings"/>
              </a:rPr>
              <a:t>General time-dependent rate equation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sym typeface="Wingdings"/>
              </a:rPr>
              <a:t> </a:t>
            </a:r>
            <a:r>
              <a:rPr lang="en-US" b="1" dirty="0" smtClean="0">
                <a:solidFill>
                  <a:srgbClr val="000000"/>
                </a:solidFill>
                <a:sym typeface="Wingdings"/>
              </a:rPr>
              <a:t> 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Eq. (8.41)</a:t>
            </a:r>
            <a:endParaRPr lang="en-US" b="1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Transient emission spectra (e.g. black-hole accretion disk x-ray flares):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Fig.  8.13</a:t>
            </a:r>
          </a:p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  <a:sym typeface="Wingdings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  <a:sym typeface="Wingdings"/>
            </a:endParaRPr>
          </a:p>
          <a:p>
            <a:pPr marL="0" indent="0">
              <a:buNone/>
            </a:pPr>
            <a:endParaRPr lang="en-US" b="1" dirty="0" smtClean="0">
              <a:sym typeface="Wingdings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  <a:sym typeface="Wingdings"/>
            </a:endParaRP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621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Non-LTE </a:t>
            </a:r>
            <a:r>
              <a:rPr lang="en-US" b="1" dirty="0" err="1" smtClean="0">
                <a:solidFill>
                  <a:srgbClr val="FF0000"/>
                </a:solidFill>
              </a:rPr>
              <a:t>Radiative</a:t>
            </a:r>
            <a:r>
              <a:rPr lang="en-US" b="1" dirty="0" smtClean="0">
                <a:solidFill>
                  <a:srgbClr val="FF0000"/>
                </a:solidFill>
              </a:rPr>
              <a:t> Transfer Models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Ch. 9: Absorption lines and </a:t>
            </a:r>
            <a:r>
              <a:rPr lang="en-US" dirty="0" err="1" smtClean="0"/>
              <a:t>radiative</a:t>
            </a:r>
            <a:r>
              <a:rPr lang="en-US" dirty="0" smtClean="0"/>
              <a:t> transfer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/>
              <a:t> </a:t>
            </a:r>
            <a:r>
              <a:rPr lang="en-US" dirty="0" smtClean="0"/>
              <a:t>Consider radiation-matter coupling explicitly</a:t>
            </a:r>
          </a:p>
          <a:p>
            <a:r>
              <a:rPr lang="en-US" dirty="0"/>
              <a:t> </a:t>
            </a:r>
            <a:r>
              <a:rPr lang="en-US" dirty="0" smtClean="0"/>
              <a:t>For each photon frequency, specify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sz="2800" b="1" dirty="0" smtClean="0">
                <a:sym typeface="Wingdings"/>
              </a:rPr>
              <a:t></a:t>
            </a:r>
            <a:r>
              <a:rPr lang="en-US" b="1" dirty="0" smtClean="0">
                <a:sym typeface="Wingdings"/>
              </a:rPr>
              <a:t> </a:t>
            </a:r>
            <a:r>
              <a:rPr lang="en-US" sz="2800" dirty="0" smtClean="0">
                <a:sym typeface="Wingdings"/>
              </a:rPr>
              <a:t>monochromatic </a:t>
            </a:r>
            <a:r>
              <a:rPr lang="en-US" sz="2800" dirty="0" smtClean="0">
                <a:solidFill>
                  <a:srgbClr val="000000"/>
                </a:solidFill>
              </a:rPr>
              <a:t>source function S 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000000"/>
                </a:solidFill>
                <a:sym typeface="Wingdings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sym typeface="Wingdings"/>
              </a:rPr>
              <a:t>   </a:t>
            </a:r>
            <a:r>
              <a:rPr lang="en-US" sz="2800" dirty="0" smtClean="0">
                <a:solidFill>
                  <a:srgbClr val="000000"/>
                </a:solidFill>
                <a:sym typeface="Wingdings"/>
              </a:rPr>
              <a:t>monochromatic opacity and emissivity</a:t>
            </a:r>
          </a:p>
          <a:p>
            <a:r>
              <a:rPr lang="en-US" b="1" dirty="0">
                <a:solidFill>
                  <a:srgbClr val="FF0000"/>
                </a:solidFill>
              </a:rPr>
              <a:t>Section 9.4: </a:t>
            </a:r>
            <a:r>
              <a:rPr lang="en-US" b="1" dirty="0" err="1">
                <a:solidFill>
                  <a:srgbClr val="FF0000"/>
                </a:solidFill>
              </a:rPr>
              <a:t>Radiative</a:t>
            </a:r>
            <a:r>
              <a:rPr lang="en-US" b="1" dirty="0">
                <a:solidFill>
                  <a:srgbClr val="FF0000"/>
                </a:solidFill>
              </a:rPr>
              <a:t> transfer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699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Optical Depth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Definition: </a:t>
            </a:r>
            <a:r>
              <a:rPr lang="en-US" b="1" dirty="0" smtClean="0">
                <a:solidFill>
                  <a:srgbClr val="FF0000"/>
                </a:solidFill>
              </a:rPr>
              <a:t>Fig. 9.9 and Eq. (9.118)</a:t>
            </a:r>
          </a:p>
          <a:p>
            <a:r>
              <a:rPr lang="en-US" b="1" dirty="0"/>
              <a:t> </a:t>
            </a:r>
            <a:r>
              <a:rPr lang="en-US" dirty="0" smtClean="0"/>
              <a:t>Basic </a:t>
            </a:r>
            <a:r>
              <a:rPr lang="en-US" dirty="0" err="1" smtClean="0"/>
              <a:t>radiative</a:t>
            </a:r>
            <a:r>
              <a:rPr lang="en-US" dirty="0" smtClean="0"/>
              <a:t> transfer equation: Eq. (9.119)</a:t>
            </a:r>
          </a:p>
          <a:p>
            <a:r>
              <a:rPr lang="en-US" dirty="0"/>
              <a:t> </a:t>
            </a:r>
            <a:r>
              <a:rPr lang="en-US" dirty="0" smtClean="0"/>
              <a:t>Absorption and emissivity coefficients</a:t>
            </a:r>
          </a:p>
          <a:p>
            <a:r>
              <a:rPr lang="en-US" b="1" dirty="0"/>
              <a:t> </a:t>
            </a:r>
            <a:r>
              <a:rPr lang="en-US" dirty="0" smtClean="0"/>
              <a:t>Source function: </a:t>
            </a:r>
            <a:r>
              <a:rPr lang="en-US" b="1" dirty="0" smtClean="0">
                <a:solidFill>
                  <a:srgbClr val="FF0000"/>
                </a:solidFill>
              </a:rPr>
              <a:t>Eq. (9.126)</a:t>
            </a:r>
          </a:p>
          <a:p>
            <a:r>
              <a:rPr lang="en-US" b="1" dirty="0"/>
              <a:t> </a:t>
            </a:r>
            <a:r>
              <a:rPr lang="en-US" dirty="0" smtClean="0"/>
              <a:t>S </a:t>
            </a:r>
            <a:r>
              <a:rPr lang="en-US" dirty="0" smtClean="0">
                <a:sym typeface="Wingdings"/>
              </a:rPr>
              <a:t> Einstein A,B coefficients </a:t>
            </a:r>
            <a:endParaRPr lang="en-US" b="1" dirty="0" smtClean="0"/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922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448</Words>
  <Application>Microsoft Macintosh PowerPoint</Application>
  <PresentationFormat>On-screen Show (4:3)</PresentationFormat>
  <Paragraphs>55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Lecture 2: Physical Processes In Astrophysical and Laboratory Plasmas</vt:lpstr>
      <vt:lpstr>Quantum Statistical Equilibrium</vt:lpstr>
      <vt:lpstr>Collisional-Radiative (CR) Models</vt:lpstr>
      <vt:lpstr>Coupled CR Rate Equations</vt:lpstr>
      <vt:lpstr>Non-LTE Radiative Transfer Models</vt:lpstr>
      <vt:lpstr>Optical Depth</vt:lpstr>
    </vt:vector>
  </TitlesOfParts>
  <Company>Department of Astronomy, The Ohio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Physical Processes In Astrophysical and Laboratory Plasmas</dc:title>
  <dc:creator>Anil Pradhan</dc:creator>
  <cp:lastModifiedBy>Anil Pradhan</cp:lastModifiedBy>
  <cp:revision>31</cp:revision>
  <dcterms:created xsi:type="dcterms:W3CDTF">2014-02-09T05:58:53Z</dcterms:created>
  <dcterms:modified xsi:type="dcterms:W3CDTF">2014-02-09T13:11:44Z</dcterms:modified>
</cp:coreProperties>
</file>