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19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4" Type="http://schemas.openxmlformats.org/officeDocument/2006/relationships/image" Target="../media/image4.wmf"/><Relationship Id="rId5" Type="http://schemas.openxmlformats.org/officeDocument/2006/relationships/image" Target="../media/image5.wmf"/><Relationship Id="rId6" Type="http://schemas.openxmlformats.org/officeDocument/2006/relationships/image" Target="NULL"/><Relationship Id="rId1" Type="http://schemas.openxmlformats.org/officeDocument/2006/relationships/image" Target="../media/image1.wmf"/><Relationship Id="rId2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EAA2E-1806-3641-A96D-C1025F901C78}" type="datetimeFigureOut">
              <a:rPr lang="en-US" smtClean="0"/>
              <a:t>2/19/14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0019B-1C9C-284D-BB47-EB450B199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9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EAA2E-1806-3641-A96D-C1025F901C78}" type="datetimeFigureOut">
              <a:rPr lang="en-US" smtClean="0"/>
              <a:t>2/19/14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0019B-1C9C-284D-BB47-EB450B199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35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EAA2E-1806-3641-A96D-C1025F901C78}" type="datetimeFigureOut">
              <a:rPr lang="en-US" smtClean="0"/>
              <a:t>2/19/14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0019B-1C9C-284D-BB47-EB450B199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863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EAA2E-1806-3641-A96D-C1025F901C78}" type="datetimeFigureOut">
              <a:rPr lang="en-US" smtClean="0"/>
              <a:t>2/19/14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0019B-1C9C-284D-BB47-EB450B199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746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EAA2E-1806-3641-A96D-C1025F901C78}" type="datetimeFigureOut">
              <a:rPr lang="en-US" smtClean="0"/>
              <a:t>2/19/14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0019B-1C9C-284D-BB47-EB450B199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574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EAA2E-1806-3641-A96D-C1025F901C78}" type="datetimeFigureOut">
              <a:rPr lang="en-US" smtClean="0"/>
              <a:t>2/19/14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0019B-1C9C-284D-BB47-EB450B199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223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EAA2E-1806-3641-A96D-C1025F901C78}" type="datetimeFigureOut">
              <a:rPr lang="en-US" smtClean="0"/>
              <a:t>2/19/14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0019B-1C9C-284D-BB47-EB450B199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208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EAA2E-1806-3641-A96D-C1025F901C78}" type="datetimeFigureOut">
              <a:rPr lang="en-US" smtClean="0"/>
              <a:t>2/19/14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0019B-1C9C-284D-BB47-EB450B199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80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EAA2E-1806-3641-A96D-C1025F901C78}" type="datetimeFigureOut">
              <a:rPr lang="en-US" smtClean="0"/>
              <a:t>2/19/14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0019B-1C9C-284D-BB47-EB450B199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427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EAA2E-1806-3641-A96D-C1025F901C78}" type="datetimeFigureOut">
              <a:rPr lang="en-US" smtClean="0"/>
              <a:t>2/19/14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0019B-1C9C-284D-BB47-EB450B199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359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EAA2E-1806-3641-A96D-C1025F901C78}" type="datetimeFigureOut">
              <a:rPr lang="en-US" smtClean="0"/>
              <a:t>2/19/14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0019B-1C9C-284D-BB47-EB450B199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225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EAA2E-1806-3641-A96D-C1025F901C78}" type="datetimeFigureOut">
              <a:rPr lang="en-US" smtClean="0"/>
              <a:t>2/19/14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0019B-1C9C-284D-BB47-EB450B199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374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6.bin"/><Relationship Id="rId12" Type="http://schemas.openxmlformats.org/officeDocument/2006/relationships/image" Target="../media/image4.wmf"/><Relationship Id="rId13" Type="http://schemas.openxmlformats.org/officeDocument/2006/relationships/oleObject" Target="../embeddings/oleObject7.bin"/><Relationship Id="rId14" Type="http://schemas.openxmlformats.org/officeDocument/2006/relationships/image" Target="../media/image5.wmf"/><Relationship Id="rId15" Type="http://schemas.openxmlformats.org/officeDocument/2006/relationships/image" Target="../media/image6.jpeg"/><Relationship Id="rId16" Type="http://schemas.openxmlformats.org/officeDocument/2006/relationships/image" Target="../media/image7.jpeg"/><Relationship Id="rId17" Type="http://schemas.openxmlformats.org/officeDocument/2006/relationships/oleObject" Target="../embeddings/oleObject8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.bin"/><Relationship Id="rId4" Type="http://schemas.openxmlformats.org/officeDocument/2006/relationships/image" Target="../media/image1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2.wmf"/><Relationship Id="rId7" Type="http://schemas.openxmlformats.org/officeDocument/2006/relationships/oleObject" Target="../embeddings/oleObject3.bin"/><Relationship Id="rId8" Type="http://schemas.openxmlformats.org/officeDocument/2006/relationships/oleObject" Target="../embeddings/oleObject4.bin"/><Relationship Id="rId9" Type="http://schemas.openxmlformats.org/officeDocument/2006/relationships/image" Target="../media/image3.wmf"/><Relationship Id="rId10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Lecture 3: Atomic Processes in Plasmas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35550"/>
          </a:xfrm>
        </p:spPr>
        <p:txBody>
          <a:bodyPr>
            <a:normAutofit/>
          </a:bodyPr>
          <a:lstStyle/>
          <a:p>
            <a:r>
              <a:rPr lang="en-US" dirty="0" smtClean="0"/>
              <a:t> Recall: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sz="2800" dirty="0" smtClean="0">
                <a:sym typeface="Wingdings"/>
              </a:rPr>
              <a:t> </a:t>
            </a:r>
            <a:r>
              <a:rPr lang="en-US" sz="2800" dirty="0" smtClean="0"/>
              <a:t> Individual atomic properties (intrinsic)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 smtClean="0">
                <a:sym typeface="Wingdings"/>
              </a:rPr>
              <a:t>  Plasma processes (extrinsic)</a:t>
            </a:r>
          </a:p>
          <a:p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Electron-Ion processes: spectral formation </a:t>
            </a:r>
          </a:p>
          <a:p>
            <a:pPr marL="0" indent="0">
              <a:buNone/>
            </a:pPr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 </a:t>
            </a:r>
            <a:r>
              <a:rPr lang="en-US" sz="2800" dirty="0" smtClean="0">
                <a:sym typeface="Wingdings"/>
              </a:rPr>
              <a:t> Electron impact excitation</a:t>
            </a:r>
          </a:p>
          <a:p>
            <a:pPr marL="0" indent="0">
              <a:buNone/>
            </a:pPr>
            <a:r>
              <a:rPr lang="en-US" sz="2800" dirty="0">
                <a:sym typeface="Wingdings"/>
              </a:rPr>
              <a:t> </a:t>
            </a:r>
            <a:r>
              <a:rPr lang="en-US" sz="2800" dirty="0" smtClean="0">
                <a:sym typeface="Wingdings"/>
              </a:rPr>
              <a:t>  </a:t>
            </a:r>
            <a:r>
              <a:rPr lang="en-US" sz="2800" dirty="0" err="1" smtClean="0">
                <a:sym typeface="Wingdings"/>
              </a:rPr>
              <a:t>Radiative</a:t>
            </a:r>
            <a:r>
              <a:rPr lang="en-US" sz="2800" dirty="0" smtClean="0">
                <a:sym typeface="Wingdings"/>
              </a:rPr>
              <a:t> decay and photo-excitation</a:t>
            </a:r>
          </a:p>
          <a:p>
            <a:pPr marL="0" indent="0">
              <a:buNone/>
            </a:pPr>
            <a:r>
              <a:rPr lang="en-US" sz="2800" dirty="0">
                <a:sym typeface="Wingdings"/>
              </a:rPr>
              <a:t> </a:t>
            </a:r>
            <a:r>
              <a:rPr lang="en-US" sz="2800" dirty="0" smtClean="0">
                <a:sym typeface="Wingdings"/>
              </a:rPr>
              <a:t>   Photoionization</a:t>
            </a:r>
          </a:p>
          <a:p>
            <a:pPr marL="0" indent="0">
              <a:buNone/>
            </a:pPr>
            <a:r>
              <a:rPr lang="en-US" sz="2800" dirty="0">
                <a:sym typeface="Wingdings"/>
              </a:rPr>
              <a:t> </a:t>
            </a:r>
            <a:r>
              <a:rPr lang="en-US" sz="2800" dirty="0" smtClean="0">
                <a:sym typeface="Wingdings"/>
              </a:rPr>
              <a:t>   Recombination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6673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Electron-Ion Processes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03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Fig. 3.1 </a:t>
            </a:r>
            <a:r>
              <a:rPr lang="en-US" b="1" dirty="0" smtClean="0">
                <a:sym typeface="Wingdings"/>
              </a:rPr>
              <a:t> Excitation</a:t>
            </a:r>
          </a:p>
          <a:p>
            <a:r>
              <a:rPr lang="en-US" b="1" dirty="0">
                <a:sym typeface="Wingdings"/>
              </a:rPr>
              <a:t> </a:t>
            </a:r>
            <a:r>
              <a:rPr lang="en-US" b="1" dirty="0" smtClean="0">
                <a:solidFill>
                  <a:srgbClr val="FF0000"/>
                </a:solidFill>
                <a:sym typeface="Wingdings"/>
              </a:rPr>
              <a:t>Fig. 3.2 </a:t>
            </a:r>
            <a:r>
              <a:rPr lang="en-US" b="1" dirty="0" smtClean="0">
                <a:sym typeface="Wingdings"/>
              </a:rPr>
              <a:t> Excitation - </a:t>
            </a:r>
            <a:r>
              <a:rPr lang="en-US" b="1" dirty="0" err="1" smtClean="0">
                <a:sym typeface="Wingdings"/>
              </a:rPr>
              <a:t>Radiative</a:t>
            </a:r>
            <a:r>
              <a:rPr lang="en-US" b="1" dirty="0" smtClean="0">
                <a:sym typeface="Wingdings"/>
              </a:rPr>
              <a:t> decay</a:t>
            </a:r>
          </a:p>
          <a:p>
            <a:r>
              <a:rPr lang="en-US" b="1" dirty="0">
                <a:sym typeface="Wingdings"/>
              </a:rPr>
              <a:t> </a:t>
            </a:r>
            <a:r>
              <a:rPr lang="en-US" b="1" dirty="0" smtClean="0">
                <a:solidFill>
                  <a:srgbClr val="FF0000"/>
                </a:solidFill>
                <a:sym typeface="Wingdings"/>
              </a:rPr>
              <a:t>Figs. 3.3, 3.4 </a:t>
            </a:r>
            <a:r>
              <a:rPr lang="en-US" b="1" dirty="0" smtClean="0">
                <a:sym typeface="Wingdings"/>
              </a:rPr>
              <a:t> Excitation – </a:t>
            </a:r>
            <a:r>
              <a:rPr lang="en-US" b="1" dirty="0" err="1" smtClean="0">
                <a:sym typeface="Wingdings"/>
              </a:rPr>
              <a:t>Autoionization</a:t>
            </a:r>
            <a:endParaRPr lang="en-US" b="1" dirty="0" smtClean="0">
              <a:sym typeface="Wingdings"/>
            </a:endParaRPr>
          </a:p>
          <a:p>
            <a:r>
              <a:rPr lang="en-US" b="1" dirty="0">
                <a:sym typeface="Wingdings"/>
              </a:rPr>
              <a:t> </a:t>
            </a:r>
            <a:r>
              <a:rPr lang="en-US" b="1" dirty="0" smtClean="0">
                <a:solidFill>
                  <a:srgbClr val="FF0000"/>
                </a:solidFill>
                <a:sym typeface="Wingdings"/>
              </a:rPr>
              <a:t>Fig. 3.5</a:t>
            </a:r>
            <a:r>
              <a:rPr lang="en-US" b="1" dirty="0" smtClean="0">
                <a:sym typeface="Wingdings"/>
              </a:rPr>
              <a:t>: Unified model</a:t>
            </a:r>
          </a:p>
          <a:p>
            <a:r>
              <a:rPr lang="en-US" b="1" dirty="0">
                <a:sym typeface="Wingdings"/>
              </a:rPr>
              <a:t> </a:t>
            </a:r>
            <a:r>
              <a:rPr lang="en-US" b="1" dirty="0" smtClean="0">
                <a:sym typeface="Wingdings"/>
              </a:rPr>
              <a:t>Inverse processes</a:t>
            </a:r>
          </a:p>
          <a:p>
            <a:r>
              <a:rPr lang="en-US" b="1" dirty="0">
                <a:sym typeface="Wingdings"/>
              </a:rPr>
              <a:t> </a:t>
            </a:r>
            <a:r>
              <a:rPr lang="en-US" b="1" dirty="0" smtClean="0">
                <a:sym typeface="Wingdings"/>
              </a:rPr>
              <a:t>Photoionization – Recombination</a:t>
            </a:r>
          </a:p>
          <a:p>
            <a:r>
              <a:rPr lang="en-US" b="1" dirty="0" err="1" smtClean="0">
                <a:sym typeface="Wingdings"/>
              </a:rPr>
              <a:t>Autoionization</a:t>
            </a:r>
            <a:r>
              <a:rPr lang="en-US" b="1" dirty="0" smtClean="0">
                <a:sym typeface="Wingdings"/>
              </a:rPr>
              <a:t> – </a:t>
            </a:r>
            <a:r>
              <a:rPr lang="en-US" b="1" dirty="0" err="1" smtClean="0">
                <a:sym typeface="Wingdings"/>
              </a:rPr>
              <a:t>Dielectronic</a:t>
            </a:r>
            <a:r>
              <a:rPr lang="en-US" b="1" dirty="0" smtClean="0">
                <a:sym typeface="Wingdings"/>
              </a:rPr>
              <a:t> Recombination </a:t>
            </a:r>
          </a:p>
          <a:p>
            <a:r>
              <a:rPr lang="en-US" b="1" dirty="0">
                <a:sym typeface="Wingdings"/>
              </a:rPr>
              <a:t> </a:t>
            </a:r>
            <a:r>
              <a:rPr lang="en-US" b="1" dirty="0" smtClean="0">
                <a:solidFill>
                  <a:srgbClr val="FF0000"/>
                </a:solidFill>
                <a:sym typeface="Wingdings"/>
              </a:rPr>
              <a:t>Fig. 3.6</a:t>
            </a:r>
            <a:endParaRPr lang="en-US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805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Ch. 3: Theoretical Framework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Coupled channel approximation</a:t>
            </a:r>
          </a:p>
          <a:p>
            <a:r>
              <a:rPr lang="en-US" dirty="0"/>
              <a:t> </a:t>
            </a:r>
            <a:r>
              <a:rPr lang="en-US" dirty="0" smtClean="0"/>
              <a:t>Quantum superposition of </a:t>
            </a:r>
            <a:r>
              <a:rPr lang="en-US" dirty="0" err="1" smtClean="0"/>
              <a:t>wavefunctions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Channels: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(electron-ion) or (</a:t>
            </a:r>
            <a:r>
              <a:rPr lang="en-US" dirty="0" err="1" smtClean="0"/>
              <a:t>e+ion</a:t>
            </a:r>
            <a:r>
              <a:rPr lang="en-US" dirty="0" smtClean="0"/>
              <a:t>) interaction pathways</a:t>
            </a:r>
          </a:p>
          <a:p>
            <a:r>
              <a:rPr lang="en-US" dirty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Fig. 3.7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481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R-Matrix Method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 Coupled channel (</a:t>
            </a:r>
            <a:r>
              <a:rPr lang="en-US" dirty="0" err="1" smtClean="0"/>
              <a:t>e+ion</a:t>
            </a:r>
            <a:r>
              <a:rPr lang="en-US" dirty="0" smtClean="0"/>
              <a:t>) </a:t>
            </a:r>
            <a:r>
              <a:rPr lang="en-US" dirty="0" err="1" smtClean="0"/>
              <a:t>wavefunction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Target of core ion </a:t>
            </a:r>
            <a:r>
              <a:rPr lang="en-US" dirty="0" err="1" smtClean="0"/>
              <a:t>wavefunction</a:t>
            </a:r>
            <a:r>
              <a:rPr lang="en-US" dirty="0" smtClean="0"/>
              <a:t> + free electron </a:t>
            </a:r>
            <a:r>
              <a:rPr lang="en-US" dirty="0" err="1" smtClean="0"/>
              <a:t>wavefunction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Determine target </a:t>
            </a:r>
            <a:r>
              <a:rPr lang="en-US" dirty="0" err="1" smtClean="0"/>
              <a:t>wavefunction</a:t>
            </a:r>
            <a:r>
              <a:rPr lang="en-US" dirty="0" smtClean="0"/>
              <a:t> a priori and independently</a:t>
            </a:r>
          </a:p>
          <a:p>
            <a:r>
              <a:rPr lang="en-US" dirty="0"/>
              <a:t> </a:t>
            </a:r>
            <a:r>
              <a:rPr lang="en-US" dirty="0" smtClean="0"/>
              <a:t>Couple free electron </a:t>
            </a:r>
            <a:r>
              <a:rPr lang="en-US" dirty="0" err="1" smtClean="0"/>
              <a:t>wavefunction</a:t>
            </a:r>
            <a:r>
              <a:rPr lang="en-US" dirty="0" smtClean="0"/>
              <a:t> with all target states considered</a:t>
            </a:r>
          </a:p>
          <a:p>
            <a:r>
              <a:rPr lang="en-US" dirty="0"/>
              <a:t> </a:t>
            </a:r>
            <a:r>
              <a:rPr lang="en-US" dirty="0" smtClean="0"/>
              <a:t>Solve coupled </a:t>
            </a:r>
            <a:r>
              <a:rPr lang="en-US" dirty="0" err="1" smtClean="0"/>
              <a:t>integro</a:t>
            </a:r>
            <a:r>
              <a:rPr lang="en-US" dirty="0" smtClean="0"/>
              <a:t>-differential equations</a:t>
            </a:r>
          </a:p>
          <a:p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Eq.  (3.45)</a:t>
            </a:r>
          </a:p>
          <a:p>
            <a:r>
              <a:rPr lang="en-US" dirty="0" smtClean="0"/>
              <a:t> Approximations: Born, Coulomb Born, Distorted Wave</a:t>
            </a:r>
          </a:p>
          <a:p>
            <a:r>
              <a:rPr lang="en-US" dirty="0" smtClean="0"/>
              <a:t> R-Matrix configuration space:  </a:t>
            </a:r>
            <a:r>
              <a:rPr lang="en-US" b="1" dirty="0" smtClean="0">
                <a:solidFill>
                  <a:srgbClr val="FF0000"/>
                </a:solidFill>
              </a:rPr>
              <a:t>Fig. 3.8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6342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Ch. 5: Electron Impact Excitation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e(E) + </a:t>
            </a:r>
            <a:r>
              <a:rPr lang="en-US" dirty="0" err="1" smtClean="0"/>
              <a:t>X</a:t>
            </a:r>
            <a:r>
              <a:rPr lang="en-US" baseline="30000" dirty="0" err="1" smtClean="0"/>
              <a:t>+</a:t>
            </a:r>
            <a:r>
              <a:rPr lang="en-US" baseline="-25000" dirty="0" err="1" smtClean="0"/>
              <a:t>i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 e(E’) + </a:t>
            </a:r>
            <a:r>
              <a:rPr lang="en-US" dirty="0" err="1" smtClean="0">
                <a:sym typeface="Wingdings"/>
              </a:rPr>
              <a:t>X</a:t>
            </a:r>
            <a:r>
              <a:rPr lang="en-US" baseline="30000" dirty="0" err="1" smtClean="0">
                <a:sym typeface="Wingdings"/>
              </a:rPr>
              <a:t>+</a:t>
            </a:r>
            <a:r>
              <a:rPr lang="en-US" baseline="-25000" dirty="0" err="1" smtClean="0">
                <a:sym typeface="Wingdings"/>
              </a:rPr>
              <a:t>j</a:t>
            </a:r>
            <a:r>
              <a:rPr lang="en-US" baseline="-25000" dirty="0" smtClean="0">
                <a:sym typeface="Wingdings"/>
              </a:rPr>
              <a:t>  </a:t>
            </a:r>
            <a:r>
              <a:rPr lang="en-US" dirty="0" smtClean="0"/>
              <a:t> (level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 j excitation)</a:t>
            </a:r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Fig. 5.1 </a:t>
            </a:r>
            <a:r>
              <a:rPr lang="en-US" dirty="0" smtClean="0">
                <a:sym typeface="Wingdings"/>
              </a:rPr>
              <a:t> Excitation/Ionization of O II</a:t>
            </a:r>
          </a:p>
          <a:p>
            <a:r>
              <a:rPr lang="en-US" dirty="0">
                <a:sym typeface="Wingdings"/>
              </a:rPr>
              <a:t> </a:t>
            </a:r>
            <a:r>
              <a:rPr lang="en-US" b="1" dirty="0" smtClean="0">
                <a:solidFill>
                  <a:srgbClr val="FF0000"/>
                </a:solidFill>
                <a:sym typeface="Wingdings"/>
              </a:rPr>
              <a:t>Eq. 5.1 </a:t>
            </a:r>
            <a:r>
              <a:rPr lang="en-US" dirty="0" smtClean="0">
                <a:sym typeface="Wingdings"/>
              </a:rPr>
              <a:t> Excitation Cross section</a:t>
            </a:r>
          </a:p>
          <a:p>
            <a:r>
              <a:rPr lang="en-US" dirty="0">
                <a:sym typeface="Wingdings"/>
              </a:rPr>
              <a:t> </a:t>
            </a:r>
            <a:r>
              <a:rPr lang="en-US" b="1" dirty="0" smtClean="0">
                <a:solidFill>
                  <a:srgbClr val="FF0000"/>
                </a:solidFill>
                <a:sym typeface="Wingdings"/>
              </a:rPr>
              <a:t>Fig. 5.2 </a:t>
            </a:r>
            <a:r>
              <a:rPr lang="en-US" dirty="0" smtClean="0">
                <a:sym typeface="Wingdings"/>
              </a:rPr>
              <a:t> Electron-ion scattering</a:t>
            </a:r>
          </a:p>
          <a:p>
            <a:r>
              <a:rPr lang="en-US" dirty="0">
                <a:sym typeface="Wingdings"/>
              </a:rPr>
              <a:t> </a:t>
            </a:r>
            <a:r>
              <a:rPr lang="en-US" b="1" dirty="0" smtClean="0">
                <a:solidFill>
                  <a:srgbClr val="FF0000"/>
                </a:solidFill>
                <a:sym typeface="Wingdings"/>
              </a:rPr>
              <a:t>Eq. 5.5 </a:t>
            </a:r>
            <a:r>
              <a:rPr lang="en-US" dirty="0" smtClean="0">
                <a:sym typeface="Wingdings"/>
              </a:rPr>
              <a:t> Collision strength</a:t>
            </a:r>
          </a:p>
          <a:p>
            <a:r>
              <a:rPr lang="en-US" dirty="0">
                <a:sym typeface="Wingdings"/>
              </a:rPr>
              <a:t> </a:t>
            </a:r>
            <a:r>
              <a:rPr lang="en-US" b="1" dirty="0" smtClean="0">
                <a:solidFill>
                  <a:srgbClr val="FF0000"/>
                </a:solidFill>
                <a:sym typeface="Wingdings"/>
              </a:rPr>
              <a:t>Sec. 5.3.1 </a:t>
            </a:r>
            <a:r>
              <a:rPr lang="en-US" dirty="0" smtClean="0">
                <a:sym typeface="Wingdings"/>
              </a:rPr>
              <a:t> Isoelectronic sequence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599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Electron Impact </a:t>
            </a:r>
            <a:r>
              <a:rPr lang="en-US" b="1" dirty="0">
                <a:solidFill>
                  <a:srgbClr val="FF0000"/>
                </a:solidFill>
              </a:rPr>
              <a:t>I</a:t>
            </a:r>
            <a:r>
              <a:rPr lang="en-US" b="1" dirty="0" smtClean="0">
                <a:solidFill>
                  <a:srgbClr val="FF0000"/>
                </a:solidFill>
              </a:rPr>
              <a:t>onization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 and Auger process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e + X</a:t>
            </a:r>
            <a:r>
              <a:rPr lang="en-US" baseline="30000" dirty="0" smtClean="0"/>
              <a:t>+</a:t>
            </a:r>
            <a:r>
              <a:rPr lang="en-US" dirty="0" smtClean="0"/>
              <a:t>  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  e</a:t>
            </a:r>
            <a:r>
              <a:rPr lang="en-US" baseline="-25000" dirty="0" smtClean="0"/>
              <a:t>1 </a:t>
            </a:r>
            <a:r>
              <a:rPr lang="en-US" dirty="0" smtClean="0"/>
              <a:t>+ (X</a:t>
            </a:r>
            <a:r>
              <a:rPr lang="en-US" baseline="30000" dirty="0" smtClean="0"/>
              <a:t>+</a:t>
            </a:r>
            <a:r>
              <a:rPr lang="en-US" dirty="0" smtClean="0"/>
              <a:t> + e</a:t>
            </a:r>
            <a:r>
              <a:rPr lang="en-US" baseline="-25000" dirty="0" smtClean="0"/>
              <a:t>2</a:t>
            </a:r>
            <a:r>
              <a:rPr lang="en-US" dirty="0" smtClean="0"/>
              <a:t>)</a:t>
            </a:r>
          </a:p>
          <a:p>
            <a:r>
              <a:rPr lang="en-US" dirty="0"/>
              <a:t> </a:t>
            </a:r>
            <a:r>
              <a:rPr lang="en-US" dirty="0" smtClean="0"/>
              <a:t>Two electrons in final continuum states</a:t>
            </a:r>
          </a:p>
          <a:p>
            <a:r>
              <a:rPr lang="en-US" dirty="0"/>
              <a:t> </a:t>
            </a:r>
            <a:r>
              <a:rPr lang="en-US" dirty="0" smtClean="0"/>
              <a:t>RHS has a component like EIE</a:t>
            </a:r>
          </a:p>
          <a:p>
            <a:r>
              <a:rPr lang="en-US" dirty="0"/>
              <a:t> </a:t>
            </a:r>
            <a:r>
              <a:rPr lang="en-US" dirty="0" smtClean="0"/>
              <a:t>Resonances in EIE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BUT </a:t>
            </a:r>
            <a:r>
              <a:rPr lang="en-US" dirty="0" smtClean="0">
                <a:sym typeface="Wingdings"/>
              </a:rPr>
              <a:t> resonances appear as stepwise in cross sections: </a:t>
            </a:r>
            <a:r>
              <a:rPr lang="en-US" b="1" dirty="0" smtClean="0">
                <a:solidFill>
                  <a:srgbClr val="FF0000"/>
                </a:solidFill>
                <a:sym typeface="Wingdings"/>
              </a:rPr>
              <a:t>Fig. </a:t>
            </a:r>
            <a:r>
              <a:rPr lang="en-US" b="1" smtClean="0">
                <a:solidFill>
                  <a:srgbClr val="FF0000"/>
                </a:solidFill>
                <a:sym typeface="Wingdings"/>
              </a:rPr>
              <a:t>5.9</a:t>
            </a:r>
            <a:r>
              <a:rPr lang="en-US" b="1" smtClean="0">
                <a:solidFill>
                  <a:srgbClr val="000000"/>
                </a:solidFill>
                <a:sym typeface="Wingdings"/>
              </a:rPr>
              <a:t>  </a:t>
            </a:r>
            <a:endParaRPr lang="en-US" b="1" dirty="0" smtClean="0">
              <a:solidFill>
                <a:srgbClr val="000000"/>
              </a:solidFill>
              <a:sym typeface="Wingdings"/>
            </a:endParaRPr>
          </a:p>
          <a:p>
            <a:r>
              <a:rPr lang="en-US" dirty="0" smtClean="0">
                <a:solidFill>
                  <a:srgbClr val="000000"/>
                </a:solidFill>
                <a:sym typeface="Wingdings"/>
              </a:rPr>
              <a:t>Auger decays: </a:t>
            </a:r>
            <a:r>
              <a:rPr lang="en-US" b="1" dirty="0" smtClean="0">
                <a:solidFill>
                  <a:srgbClr val="FF0000"/>
                </a:solidFill>
                <a:sym typeface="Wingdings"/>
              </a:rPr>
              <a:t>Fig. 5.11</a:t>
            </a:r>
          </a:p>
          <a:p>
            <a:endParaRPr lang="en-US" b="1" dirty="0" smtClean="0">
              <a:solidFill>
                <a:srgbClr val="FF0000"/>
              </a:solidFill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4131889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965" y="180509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Resonances:</a:t>
            </a:r>
            <a:r>
              <a:rPr lang="en-US" dirty="0" smtClean="0"/>
              <a:t>  </a:t>
            </a:r>
            <a:r>
              <a:rPr lang="en-US" sz="3100" b="1" dirty="0" smtClean="0"/>
              <a:t>Bound </a:t>
            </a:r>
            <a:r>
              <a:rPr lang="en-US" sz="3100" b="1" dirty="0" smtClean="0">
                <a:solidFill>
                  <a:srgbClr val="C00000"/>
                </a:solidFill>
              </a:rPr>
              <a:t>and</a:t>
            </a:r>
            <a:r>
              <a:rPr lang="en-US" sz="3100" b="1" dirty="0" smtClean="0"/>
              <a:t> continuum states</a:t>
            </a:r>
            <a:br>
              <a:rPr lang="en-US" sz="3100" b="1" dirty="0" smtClean="0"/>
            </a:br>
            <a:r>
              <a:rPr lang="en-US" sz="3100" b="1" dirty="0" smtClean="0"/>
              <a:t>                                     (</a:t>
            </a:r>
            <a:r>
              <a:rPr lang="en-US" sz="3100" b="1" dirty="0" smtClean="0">
                <a:solidFill>
                  <a:srgbClr val="C00000"/>
                </a:solidFill>
              </a:rPr>
              <a:t>Coupled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wavefunctions</a:t>
            </a:r>
            <a:r>
              <a:rPr lang="en-US" sz="3100" b="1" dirty="0" smtClean="0"/>
              <a:t>) </a:t>
            </a:r>
            <a:endParaRPr lang="en-US" sz="31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647" y="157330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22195" y="5459506"/>
          <a:ext cx="634253" cy="10757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" name="Equation" r:id="rId3" imgW="380880" imgH="279360" progId="Equation.3">
                  <p:embed/>
                </p:oleObj>
              </mc:Choice>
              <mc:Fallback>
                <p:oleObj name="Equation" r:id="rId3" imgW="38088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195" y="5459506"/>
                        <a:ext cx="634253" cy="107576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8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9" name="Equation" r:id="rId7" imgW="114120" imgH="215640" progId="Equation.3">
                  <p:embed/>
                </p:oleObj>
              </mc:Choice>
              <mc:Fallback>
                <p:oleObj name="Equation" r:id="rId7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74439" y="2026491"/>
          <a:ext cx="5957888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0" name="Equation" r:id="rId8" imgW="1739880" imgH="266400" progId="Equation.3">
                  <p:embed/>
                </p:oleObj>
              </mc:Choice>
              <mc:Fallback>
                <p:oleObj name="Equation" r:id="rId8" imgW="173988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439" y="2026491"/>
                        <a:ext cx="5957888" cy="754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Arrow Connector 16"/>
          <p:cNvCxnSpPr/>
          <p:nvPr/>
        </p:nvCxnSpPr>
        <p:spPr>
          <a:xfrm rot="16200000" flipH="1">
            <a:off x="248771" y="3529851"/>
            <a:ext cx="1129553" cy="13447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4676775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1" name="Equation" r:id="rId10" imgW="114120" imgH="215640" progId="Equation.3">
                  <p:embed/>
                </p:oleObj>
              </mc:Choice>
              <mc:Fallback>
                <p:oleObj name="Equation" r:id="rId10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6775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1338356" y="4260288"/>
          <a:ext cx="4665663" cy="110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2" name="Equation" r:id="rId11" imgW="1739880" imgH="355320" progId="Equation.3">
                  <p:embed/>
                </p:oleObj>
              </mc:Choice>
              <mc:Fallback>
                <p:oleObj name="Equation" r:id="rId11" imgW="1739880" imgH="355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8356" y="4260288"/>
                        <a:ext cx="4665663" cy="1105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174810" y="4276165"/>
          <a:ext cx="1035423" cy="910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3" name="Equation" r:id="rId13" imgW="444240" imgH="342720" progId="Equation.3">
                  <p:embed/>
                </p:oleObj>
              </mc:Choice>
              <mc:Fallback>
                <p:oleObj name="Equation" r:id="rId13" imgW="444240" imgH="342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810" y="4276165"/>
                        <a:ext cx="1035423" cy="9102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" name="Picture 22" descr="Gauss-Lorentz_09-05-07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6037730" y="1237129"/>
            <a:ext cx="2541494" cy="2554942"/>
          </a:xfrm>
          <a:prstGeom prst="rect">
            <a:avLst/>
          </a:prstGeom>
        </p:spPr>
      </p:pic>
      <p:pic>
        <p:nvPicPr>
          <p:cNvPr id="24" name="Picture 23" descr="f3-1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6024282" y="3931583"/>
            <a:ext cx="2743200" cy="211455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519182" y="1506071"/>
            <a:ext cx="37721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0" dirty="0" smtClean="0">
                <a:solidFill>
                  <a:srgbClr val="0D01FD"/>
                </a:solidFill>
              </a:rPr>
              <a:t>Uncoupled bound states</a:t>
            </a:r>
            <a:endParaRPr lang="en-US" b="1" i="0" dirty="0">
              <a:solidFill>
                <a:srgbClr val="0D01FD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75263" y="3523129"/>
            <a:ext cx="73244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0" dirty="0" smtClean="0">
                <a:solidFill>
                  <a:srgbClr val="0D01FD"/>
                </a:solidFill>
              </a:rPr>
              <a:t>Coupled bound and continuum states (channels)</a:t>
            </a:r>
          </a:p>
          <a:p>
            <a:r>
              <a:rPr lang="en-US" b="1" i="0" dirty="0" err="1" smtClean="0">
                <a:solidFill>
                  <a:srgbClr val="0D01FD"/>
                </a:solidFill>
              </a:rPr>
              <a:t>Autoionization</a:t>
            </a:r>
            <a:endParaRPr lang="en-US" b="1" i="0" dirty="0">
              <a:solidFill>
                <a:srgbClr val="0D01FD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991924" y="2635624"/>
            <a:ext cx="3398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0" dirty="0" smtClean="0">
                <a:solidFill>
                  <a:srgbClr val="C00000"/>
                </a:solidFill>
              </a:rPr>
              <a:t>Symmetric</a:t>
            </a:r>
            <a:r>
              <a:rPr lang="en-US" i="0" dirty="0" smtClean="0"/>
              <a:t> </a:t>
            </a:r>
            <a:r>
              <a:rPr lang="en-US" b="1" i="0" dirty="0" smtClean="0">
                <a:solidFill>
                  <a:srgbClr val="C00000"/>
                </a:solidFill>
              </a:rPr>
              <a:t>line profile</a:t>
            </a:r>
            <a:endParaRPr lang="en-US" b="1" i="0" dirty="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625115" y="5271246"/>
            <a:ext cx="45993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0" dirty="0" smtClean="0">
                <a:solidFill>
                  <a:srgbClr val="C00000"/>
                </a:solidFill>
              </a:rPr>
              <a:t>Asymmetric resonance profile</a:t>
            </a:r>
            <a:endParaRPr lang="en-US" b="1" i="0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96233" y="5755341"/>
            <a:ext cx="48654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0" dirty="0" smtClean="0">
                <a:solidFill>
                  <a:srgbClr val="0D01FD"/>
                </a:solidFill>
              </a:rPr>
              <a:t>Coupled channel approximation</a:t>
            </a:r>
            <a:endParaRPr lang="en-US" b="1" i="0" dirty="0">
              <a:solidFill>
                <a:srgbClr val="0D01FD"/>
              </a:solidFill>
            </a:endParaRPr>
          </a:p>
        </p:txBody>
      </p:sp>
      <p:graphicFrame>
        <p:nvGraphicFramePr>
          <p:cNvPr id="22" name="Object 21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4" name="Equation" r:id="rId17" imgW="0" imgH="0" progId="Equation.3">
                  <p:embed/>
                </p:oleObj>
              </mc:Choice>
              <mc:Fallback>
                <p:oleObj name="Equation" r:id="rId17" imgW="0" imgH="0" progId="Equation.3">
                  <p:embed/>
                  <p:pic>
                    <p:nvPicPr>
                      <p:cNvPr id="0" name="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298214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370</Words>
  <Application>Microsoft Macintosh PowerPoint</Application>
  <PresentationFormat>On-screen Show (4:3)</PresentationFormat>
  <Paragraphs>56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Equation</vt:lpstr>
      <vt:lpstr>Lecture 3: Atomic Processes in Plasmas</vt:lpstr>
      <vt:lpstr>Electron-Ion Processes</vt:lpstr>
      <vt:lpstr>Ch. 3: Theoretical Framework</vt:lpstr>
      <vt:lpstr>R-Matrix Method</vt:lpstr>
      <vt:lpstr>Ch. 5: Electron Impact Excitation</vt:lpstr>
      <vt:lpstr>Electron Impact Ionization  and Auger process</vt:lpstr>
      <vt:lpstr>Resonances:  Bound and continuum states                                      (Coupled wavefunctions) </vt:lpstr>
    </vt:vector>
  </TitlesOfParts>
  <Company>Department of Astronomy, The Ohio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3: Atomic Processes in Plasmas</dc:title>
  <dc:creator>Anil Pradhan</dc:creator>
  <cp:lastModifiedBy>Anil Pradhan</cp:lastModifiedBy>
  <cp:revision>27</cp:revision>
  <dcterms:created xsi:type="dcterms:W3CDTF">2014-02-17T06:39:41Z</dcterms:created>
  <dcterms:modified xsi:type="dcterms:W3CDTF">2014-02-19T05:19:39Z</dcterms:modified>
</cp:coreProperties>
</file>