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9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2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3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6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1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46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1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9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2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3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4C284-3292-374F-9EA0-5B1C52B9CFA4}" type="datetimeFigureOut">
              <a:rPr lang="en-US" smtClean="0"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5576-FB20-364A-972E-9DDB8E8E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4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0381" y="274638"/>
            <a:ext cx="8993619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Lecture 4: Coupled Channel Approximation and the R-Matrix Codes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0381" y="1600200"/>
            <a:ext cx="8772225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 Recall:</a:t>
            </a:r>
          </a:p>
          <a:p>
            <a:r>
              <a:rPr lang="en-US" dirty="0"/>
              <a:t> </a:t>
            </a:r>
            <a:r>
              <a:rPr lang="en-US" dirty="0" smtClean="0"/>
              <a:t>To solve the (</a:t>
            </a:r>
            <a:r>
              <a:rPr lang="en-US" dirty="0" err="1" smtClean="0"/>
              <a:t>e+ion</a:t>
            </a:r>
            <a:r>
              <a:rPr lang="en-US" dirty="0" smtClean="0"/>
              <a:t>) problem we compute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ion </a:t>
            </a:r>
            <a:r>
              <a:rPr lang="en-US" dirty="0" err="1" smtClean="0"/>
              <a:t>wavefunctions</a:t>
            </a:r>
            <a:r>
              <a:rPr lang="en-US" dirty="0" smtClean="0"/>
              <a:t> </a:t>
            </a:r>
            <a:r>
              <a:rPr lang="en-US" dirty="0" smtClean="0"/>
              <a:t>first, </a:t>
            </a:r>
            <a:r>
              <a:rPr lang="en-US" dirty="0" smtClean="0"/>
              <a:t>independently using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Superstructure or similar atomic structure code</a:t>
            </a:r>
          </a:p>
          <a:p>
            <a:r>
              <a:rPr lang="en-US" dirty="0"/>
              <a:t> </a:t>
            </a:r>
            <a:r>
              <a:rPr lang="en-US" dirty="0" smtClean="0"/>
              <a:t>The coupled-channel (CC) approximation couples the free electron </a:t>
            </a:r>
            <a:r>
              <a:rPr lang="en-US" dirty="0" smtClean="0"/>
              <a:t>and ion </a:t>
            </a:r>
            <a:r>
              <a:rPr lang="en-US" dirty="0" err="1" smtClean="0"/>
              <a:t>wavefunctions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R-Matrix method is the most efficient for most atomic processes in plasmas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73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“Stages” of the R-Matrix Codes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4757"/>
            <a:ext cx="9144000" cy="6043243"/>
          </a:xfrm>
        </p:spPr>
        <p:txBody>
          <a:bodyPr>
            <a:normAutofit/>
          </a:bodyPr>
          <a:lstStyle/>
          <a:p>
            <a:r>
              <a:rPr lang="en-US" dirty="0" smtClean="0"/>
              <a:t> Superstructure (SS)  </a:t>
            </a:r>
            <a:r>
              <a:rPr lang="en-US" dirty="0" smtClean="0">
                <a:sym typeface="Wingdings"/>
              </a:rPr>
              <a:t> one-electron orbitals (</a:t>
            </a:r>
            <a:r>
              <a:rPr lang="en-US" dirty="0" err="1" smtClean="0">
                <a:sym typeface="Wingdings"/>
              </a:rPr>
              <a:t>sspnl</a:t>
            </a:r>
            <a:r>
              <a:rPr lang="en-US" dirty="0" smtClean="0">
                <a:sym typeface="Wingdings"/>
              </a:rPr>
              <a:t>), </a:t>
            </a:r>
            <a:r>
              <a:rPr lang="en-US" dirty="0" err="1" smtClean="0">
                <a:sym typeface="Wingdings"/>
              </a:rPr>
              <a:t>optmized</a:t>
            </a:r>
            <a:r>
              <a:rPr lang="en-US" dirty="0" smtClean="0">
                <a:sym typeface="Wingdings"/>
              </a:rPr>
              <a:t> over target ion </a:t>
            </a:r>
            <a:r>
              <a:rPr lang="en-US" dirty="0" err="1" smtClean="0">
                <a:sym typeface="Wingdings"/>
              </a:rPr>
              <a:t>wavefunctions</a:t>
            </a:r>
            <a:endParaRPr lang="en-US" dirty="0" smtClean="0">
              <a:sym typeface="Wingdings"/>
            </a:endParaRP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One and two-electron Slater integrals        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     SS (</a:t>
            </a:r>
            <a:r>
              <a:rPr lang="en-US" b="1" dirty="0" err="1" smtClean="0">
                <a:solidFill>
                  <a:srgbClr val="FF0000"/>
                </a:solidFill>
                <a:sym typeface="Wingdings"/>
              </a:rPr>
              <a:t>sspnl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)  STG1</a:t>
            </a:r>
          </a:p>
          <a:p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Angular algebra: STG2 reconstructs the target ion and couplings for the (</a:t>
            </a:r>
            <a:r>
              <a:rPr lang="en-US" dirty="0" err="1" smtClean="0">
                <a:sym typeface="Wingdings"/>
              </a:rPr>
              <a:t>e+ion</a:t>
            </a:r>
            <a:r>
              <a:rPr lang="en-US" dirty="0" smtClean="0">
                <a:sym typeface="Wingdings"/>
              </a:rPr>
              <a:t>) system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STG1  STG2    </a:t>
            </a:r>
            <a:r>
              <a:rPr lang="en-US" b="1" dirty="0" smtClean="0">
                <a:sym typeface="Wingdings"/>
              </a:rPr>
              <a:t>(non-relativistic LS coupling)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STG2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 RECUPD: </a:t>
            </a:r>
            <a:r>
              <a:rPr lang="en-US" b="1" dirty="0" smtClean="0">
                <a:solidFill>
                  <a:srgbClr val="000000"/>
                </a:solidFill>
                <a:sym typeface="Wingdings"/>
              </a:rPr>
              <a:t>Intermediate re-coupling  </a:t>
            </a:r>
            <a:r>
              <a:rPr lang="en-US" b="1" dirty="0" smtClean="0">
                <a:solidFill>
                  <a:srgbClr val="000000"/>
                </a:solidFill>
                <a:sym typeface="Wingdings"/>
              </a:rPr>
              <a:t>           </a:t>
            </a:r>
            <a:r>
              <a:rPr lang="en-US" b="1" dirty="0" smtClean="0">
                <a:solidFill>
                  <a:srgbClr val="000000"/>
                </a:solidFill>
                <a:sym typeface="Wingdings"/>
              </a:rPr>
              <a:t>LS  LSJ (</a:t>
            </a:r>
            <a:r>
              <a:rPr lang="en-US" b="1" dirty="0" err="1" smtClean="0">
                <a:solidFill>
                  <a:srgbClr val="000000"/>
                </a:solidFill>
                <a:sym typeface="Wingdings"/>
              </a:rPr>
              <a:t>Breit</a:t>
            </a:r>
            <a:r>
              <a:rPr lang="en-US" b="1" dirty="0" smtClean="0">
                <a:solidFill>
                  <a:srgbClr val="000000"/>
                </a:solidFill>
                <a:sym typeface="Wingdings"/>
              </a:rPr>
              <a:t>-Pauli approximation)</a:t>
            </a:r>
          </a:p>
          <a:p>
            <a:r>
              <a:rPr lang="en-US" b="1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RECUPD  STGH: </a:t>
            </a:r>
            <a:r>
              <a:rPr lang="en-US" b="1" dirty="0" smtClean="0">
                <a:sym typeface="Wingdings"/>
              </a:rPr>
              <a:t>(</a:t>
            </a:r>
            <a:r>
              <a:rPr lang="en-US" b="1" dirty="0" err="1" smtClean="0">
                <a:sym typeface="Wingdings"/>
              </a:rPr>
              <a:t>e+ion</a:t>
            </a:r>
            <a:r>
              <a:rPr lang="en-US" b="1" dirty="0" smtClean="0">
                <a:sym typeface="Wingdings"/>
              </a:rPr>
              <a:t>) Hamiltonian </a:t>
            </a:r>
            <a:r>
              <a:rPr lang="en-US" b="1" dirty="0" err="1" smtClean="0">
                <a:sym typeface="Wingdings"/>
              </a:rPr>
              <a:t>Diagonalization</a:t>
            </a:r>
            <a:endParaRPr lang="en-US" b="1" dirty="0" smtClean="0">
              <a:sym typeface="Wingdings"/>
            </a:endParaRPr>
          </a:p>
          <a:p>
            <a:pPr marL="0" indent="0">
              <a:buNone/>
            </a:pPr>
            <a:endParaRPr lang="en-US" b="1" dirty="0" smtClean="0">
              <a:sym typeface="Wingdings"/>
            </a:endParaRPr>
          </a:p>
          <a:p>
            <a:endParaRPr lang="en-US" b="1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86646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Flow Chart: Sets of R-Matrix Codes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Non-relativistic R-Matrix and relativistic </a:t>
            </a:r>
            <a:r>
              <a:rPr lang="en-US" dirty="0" err="1" smtClean="0"/>
              <a:t>Breit</a:t>
            </a:r>
            <a:r>
              <a:rPr lang="en-US" dirty="0" smtClean="0"/>
              <a:t>-Pauli R-Matrix (BPRM): LS and LSJ coupling</a:t>
            </a:r>
          </a:p>
          <a:p>
            <a:r>
              <a:rPr lang="en-US" dirty="0"/>
              <a:t> </a:t>
            </a:r>
            <a:r>
              <a:rPr lang="en-US" dirty="0" smtClean="0"/>
              <a:t>R-Matrix II codes: “Complete” (</a:t>
            </a:r>
            <a:r>
              <a:rPr lang="en-US" dirty="0" err="1" smtClean="0"/>
              <a:t>e+ion</a:t>
            </a:r>
            <a:r>
              <a:rPr lang="en-US" dirty="0" smtClean="0"/>
              <a:t>) angular treatment; large number of levels</a:t>
            </a:r>
          </a:p>
          <a:p>
            <a:r>
              <a:rPr lang="en-US" dirty="0"/>
              <a:t> </a:t>
            </a:r>
            <a:r>
              <a:rPr lang="en-US" dirty="0" smtClean="0"/>
              <a:t>Dirac R-Matrix Codes (DARC): Use GRASP for  target ion </a:t>
            </a:r>
            <a:r>
              <a:rPr lang="en-US" dirty="0" err="1" smtClean="0"/>
              <a:t>wavefunctions</a:t>
            </a:r>
            <a:r>
              <a:rPr lang="en-US" dirty="0" smtClean="0"/>
              <a:t> for high-Z systems</a:t>
            </a:r>
          </a:p>
          <a:p>
            <a:r>
              <a:rPr lang="en-US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Fig. 3.9 </a:t>
            </a:r>
            <a:r>
              <a:rPr lang="en-US" dirty="0" smtClean="0">
                <a:sym typeface="Wingdings"/>
              </a:rPr>
              <a:t> Flow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653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“Asymptotic” R-Matrix Codes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48951" cy="4833745"/>
          </a:xfrm>
        </p:spPr>
        <p:txBody>
          <a:bodyPr/>
          <a:lstStyle/>
          <a:p>
            <a:r>
              <a:rPr lang="en-US" dirty="0" smtClean="0"/>
              <a:t> Following (</a:t>
            </a:r>
            <a:r>
              <a:rPr lang="en-US" dirty="0" err="1" smtClean="0"/>
              <a:t>e+ion</a:t>
            </a:r>
            <a:r>
              <a:rPr lang="en-US" dirty="0" smtClean="0"/>
              <a:t>) </a:t>
            </a:r>
            <a:r>
              <a:rPr lang="en-US" dirty="0" err="1" smtClean="0"/>
              <a:t>hamiltonian</a:t>
            </a:r>
            <a:r>
              <a:rPr lang="en-US" dirty="0" smtClean="0"/>
              <a:t> </a:t>
            </a:r>
            <a:r>
              <a:rPr lang="en-US" dirty="0" err="1" smtClean="0"/>
              <a:t>diagonalization</a:t>
            </a:r>
            <a:r>
              <a:rPr lang="en-US" dirty="0" smtClean="0"/>
              <a:t>, STGH produces an H.DAT file which is utilized by subsidiary codes to calculate:                              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>
                <a:sym typeface="Wingdings"/>
              </a:rPr>
              <a:t>e</a:t>
            </a:r>
            <a:r>
              <a:rPr lang="en-US" dirty="0" smtClean="0"/>
              <a:t>lectron-ion cross sections (</a:t>
            </a:r>
            <a:r>
              <a:rPr lang="en-US" b="1" dirty="0" smtClean="0">
                <a:solidFill>
                  <a:srgbClr val="FF0000"/>
                </a:solidFill>
              </a:rPr>
              <a:t>STGF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ym typeface="Wingdings"/>
              </a:rPr>
              <a:t> (</a:t>
            </a:r>
            <a:r>
              <a:rPr lang="en-US" dirty="0" err="1" smtClean="0">
                <a:sym typeface="Wingdings"/>
              </a:rPr>
              <a:t>e+ion</a:t>
            </a:r>
            <a:r>
              <a:rPr lang="en-US" dirty="0" smtClean="0">
                <a:sym typeface="Wingdings"/>
              </a:rPr>
              <a:t>) bound state e</a:t>
            </a:r>
            <a:r>
              <a:rPr lang="en-US" dirty="0" smtClean="0"/>
              <a:t>nergy levels (</a:t>
            </a:r>
            <a:r>
              <a:rPr lang="en-US" b="1" dirty="0" smtClean="0">
                <a:solidFill>
                  <a:srgbClr val="FF0000"/>
                </a:solidFill>
              </a:rPr>
              <a:t>STGB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ym typeface="Wingdings"/>
              </a:rPr>
              <a:t> bound-bound transition </a:t>
            </a:r>
            <a:r>
              <a:rPr lang="en-US" dirty="0" err="1" smtClean="0">
                <a:sym typeface="Wingdings"/>
              </a:rPr>
              <a:t>probabities</a:t>
            </a:r>
            <a:r>
              <a:rPr lang="en-US" dirty="0" smtClean="0">
                <a:sym typeface="Wingdings"/>
              </a:rPr>
              <a:t> (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STGBB</a:t>
            </a:r>
            <a:r>
              <a:rPr lang="en-US" dirty="0" smtClean="0">
                <a:sym typeface="Wingdings"/>
              </a:rPr>
              <a:t>)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   bound-free (photoionization) cross sections (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STGBF</a:t>
            </a:r>
            <a:r>
              <a:rPr lang="en-US" dirty="0" smtClean="0">
                <a:sym typeface="Wingdings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283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Astrophysical Quantities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Absorption oscillator strengths and photoionization cross sections </a:t>
            </a:r>
            <a:r>
              <a:rPr lang="en-US" dirty="0" smtClean="0">
                <a:sym typeface="Wingdings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Opacities</a:t>
            </a:r>
            <a:endParaRPr lang="en-US" b="1" dirty="0" smtClean="0">
              <a:solidFill>
                <a:srgbClr val="000000"/>
              </a:solidFill>
              <a:sym typeface="Wingdings"/>
            </a:endParaRPr>
          </a:p>
          <a:p>
            <a:r>
              <a:rPr lang="en-US" b="1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Line 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emissivities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 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Emission Line Diagnostics</a:t>
            </a:r>
            <a:endParaRPr lang="en-US" b="1" dirty="0" smtClean="0">
              <a:sym typeface="Wingdings"/>
            </a:endParaRPr>
          </a:p>
          <a:p>
            <a:r>
              <a:rPr lang="en-US" b="1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All atomic parameters  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Non-LTE </a:t>
            </a:r>
            <a:r>
              <a:rPr lang="en-US" b="1" dirty="0" err="1" smtClean="0">
                <a:solidFill>
                  <a:srgbClr val="FF0000"/>
                </a:solidFill>
                <a:sym typeface="Wingdings"/>
              </a:rPr>
              <a:t>radiative</a:t>
            </a:r>
            <a:r>
              <a:rPr lang="en-US" b="1" dirty="0" smtClean="0">
                <a:solidFill>
                  <a:srgbClr val="FF0000"/>
                </a:solidFill>
                <a:sym typeface="Wingdings"/>
              </a:rPr>
              <a:t> transfer models </a:t>
            </a: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sym typeface="Wingdings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348008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364</Words>
  <Application>Microsoft Macintosh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Lecture 4: Coupled Channel Approximation and the R-Matrix Codes</vt:lpstr>
      <vt:lpstr>“Stages” of the R-Matrix Codes</vt:lpstr>
      <vt:lpstr>Flow Chart: Sets of R-Matrix Codes</vt:lpstr>
      <vt:lpstr>“Asymptotic” R-Matrix Codes</vt:lpstr>
      <vt:lpstr>Astrophysical Quantities</vt:lpstr>
    </vt:vector>
  </TitlesOfParts>
  <Company>Department of Astronomy, The Ohio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R-Matrix Codes</dc:title>
  <dc:creator>Anil Pradhan</dc:creator>
  <cp:lastModifiedBy>Anil Pradhan</cp:lastModifiedBy>
  <cp:revision>16</cp:revision>
  <dcterms:created xsi:type="dcterms:W3CDTF">2014-02-24T07:47:23Z</dcterms:created>
  <dcterms:modified xsi:type="dcterms:W3CDTF">2014-02-24T08:34:35Z</dcterms:modified>
</cp:coreProperties>
</file>