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7" r:id="rId4"/>
    <p:sldId id="257" r:id="rId5"/>
    <p:sldId id="258" r:id="rId6"/>
    <p:sldId id="259" r:id="rId7"/>
    <p:sldId id="264" r:id="rId8"/>
    <p:sldId id="266" r:id="rId9"/>
    <p:sldId id="265" r:id="rId10"/>
    <p:sldId id="271" r:id="rId11"/>
    <p:sldId id="268" r:id="rId12"/>
    <p:sldId id="269" r:id="rId13"/>
    <p:sldId id="270" r:id="rId14"/>
    <p:sldId id="261" r:id="rId15"/>
    <p:sldId id="262" r:id="rId16"/>
    <p:sldId id="263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2A509-5EA2-D444-803F-0AD049C5360B}" type="datetimeFigureOut">
              <a:rPr lang="en-US" smtClean="0"/>
              <a:t>3/3/14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7F515-7612-6141-B8EB-1D4E4B18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9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3F0D1E-A056-433B-B212-2EF139BEFCB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652F-630B-A541-943E-FBEAAA40C527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DBBC-FBAE-5444-A3CC-93BCEF4B5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1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652F-630B-A541-943E-FBEAAA40C527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DBBC-FBAE-5444-A3CC-93BCEF4B5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4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652F-630B-A541-943E-FBEAAA40C527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DBBC-FBAE-5444-A3CC-93BCEF4B5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652F-630B-A541-943E-FBEAAA40C527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DBBC-FBAE-5444-A3CC-93BCEF4B5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3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652F-630B-A541-943E-FBEAAA40C527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DBBC-FBAE-5444-A3CC-93BCEF4B5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8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652F-630B-A541-943E-FBEAAA40C527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DBBC-FBAE-5444-A3CC-93BCEF4B5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3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652F-630B-A541-943E-FBEAAA40C527}" type="datetimeFigureOut">
              <a:rPr lang="en-US" smtClean="0"/>
              <a:t>3/3/14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DBBC-FBAE-5444-A3CC-93BCEF4B5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652F-630B-A541-943E-FBEAAA40C527}" type="datetimeFigureOut">
              <a:rPr lang="en-US" smtClean="0"/>
              <a:t>3/3/14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DBBC-FBAE-5444-A3CC-93BCEF4B5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6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652F-630B-A541-943E-FBEAAA40C527}" type="datetimeFigureOut">
              <a:rPr lang="en-US" smtClean="0"/>
              <a:t>3/3/14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DBBC-FBAE-5444-A3CC-93BCEF4B5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0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652F-630B-A541-943E-FBEAAA40C527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DBBC-FBAE-5444-A3CC-93BCEF4B5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652F-630B-A541-943E-FBEAAA40C527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DBBC-FBAE-5444-A3CC-93BCEF4B5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6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A652F-630B-A541-943E-FBEAAA40C527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CDBBC-FBAE-5444-A3CC-93BCEF4B5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1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Physical_Chemistry/Quantum_Mechanics/Quantum_Theory/Trapped_Particles/Harmonic_Oscillator/Anharmonic_Oscillator" TargetMode="External"/><Relationship Id="rId4" Type="http://schemas.openxmlformats.org/officeDocument/2006/relationships/hyperlink" Target="http://chemwiki.ucdavis.edu/Physical_Chemistry/Quantum_Mechanics/Quantum_Theory/Free_Particles/Rigid_Roto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emwiki.ucdavis.edu/Physical_Chemistry/Quantum_Mechanics/Quantum_Theory/Trapped_Particles/Harmonic_Oscillato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cool.com/definition/molecule.html" TargetMode="External"/><Relationship Id="rId4" Type="http://schemas.openxmlformats.org/officeDocument/2006/relationships/hyperlink" Target="http://www.chemicool.com/definition/well.html" TargetMode="External"/><Relationship Id="rId5" Type="http://schemas.openxmlformats.org/officeDocument/2006/relationships/hyperlink" Target="http://www.chemicool.com/definition/mas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emicool.com/definition/diatomic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Lecture 5: Molecular Physics and Biophysics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9875" y="1600200"/>
            <a:ext cx="8762999" cy="4525963"/>
          </a:xfrm>
        </p:spPr>
        <p:txBody>
          <a:bodyPr/>
          <a:lstStyle/>
          <a:p>
            <a:r>
              <a:rPr lang="en-US" dirty="0" smtClean="0"/>
              <a:t> Comparison with atoms</a:t>
            </a:r>
          </a:p>
          <a:p>
            <a:r>
              <a:rPr lang="en-US" dirty="0"/>
              <a:t> </a:t>
            </a:r>
            <a:r>
              <a:rPr lang="en-US" dirty="0" smtClean="0"/>
              <a:t>No spherical symmetry </a:t>
            </a:r>
            <a:r>
              <a:rPr lang="en-US" dirty="0" smtClean="0">
                <a:sym typeface="Wingdings"/>
              </a:rPr>
              <a:t> symmetry groups</a:t>
            </a:r>
            <a:endParaRPr lang="en-US" dirty="0" smtClean="0"/>
          </a:p>
          <a:p>
            <a:r>
              <a:rPr lang="en-US" dirty="0" smtClean="0"/>
              <a:t> Molecules have three degrees of freedom</a:t>
            </a:r>
          </a:p>
          <a:p>
            <a:r>
              <a:rPr lang="en-US" dirty="0"/>
              <a:t> </a:t>
            </a:r>
            <a:r>
              <a:rPr lang="en-US" dirty="0" smtClean="0"/>
              <a:t>Electronic, Vibrational, Rotational</a:t>
            </a:r>
          </a:p>
          <a:p>
            <a:r>
              <a:rPr lang="en-US" dirty="0"/>
              <a:t> </a:t>
            </a:r>
            <a:r>
              <a:rPr lang="en-US" dirty="0" smtClean="0"/>
              <a:t>Wavelengths: Optical/UV, IR, microwave/radio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80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 and P Branches of Ro-vibrational Spectra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clspec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946275"/>
            <a:ext cx="65024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5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Molecular Orbitals and States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molst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06500"/>
            <a:ext cx="885825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3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Molecular States and Terms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ter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09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6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572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2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Elements of X-Ray Biophysics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X-ray devices emit broadband radiation</a:t>
            </a:r>
          </a:p>
          <a:p>
            <a:r>
              <a:rPr lang="en-US" dirty="0" smtClean="0"/>
              <a:t>Cathode-Anode: Electron beam </a:t>
            </a:r>
            <a:r>
              <a:rPr lang="en-US" dirty="0" smtClean="0">
                <a:sym typeface="Wingdings"/>
              </a:rPr>
              <a:t> high-Z target</a:t>
            </a:r>
          </a:p>
          <a:p>
            <a:r>
              <a:rPr lang="en-US" dirty="0" smtClean="0"/>
              <a:t>Bremsstrahlung radiation: 0-V</a:t>
            </a:r>
            <a:r>
              <a:rPr lang="en-US" baseline="-25000" dirty="0" smtClean="0"/>
              <a:t>p </a:t>
            </a:r>
            <a:r>
              <a:rPr lang="en-US" dirty="0" smtClean="0"/>
              <a:t>(peak voltage)</a:t>
            </a:r>
          </a:p>
          <a:p>
            <a:r>
              <a:rPr lang="en-US" dirty="0"/>
              <a:t> </a:t>
            </a:r>
            <a:r>
              <a:rPr lang="en-US" dirty="0" smtClean="0"/>
              <a:t>X-ray machines, </a:t>
            </a:r>
            <a:r>
              <a:rPr lang="en-US" dirty="0" err="1" smtClean="0"/>
              <a:t>CTscanners</a:t>
            </a:r>
            <a:r>
              <a:rPr lang="en-US" dirty="0" smtClean="0"/>
              <a:t> ~ 100 </a:t>
            </a:r>
            <a:r>
              <a:rPr lang="en-US" dirty="0" err="1" smtClean="0"/>
              <a:t>KV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r>
              <a:rPr lang="en-US" baseline="-25000" dirty="0"/>
              <a:t> </a:t>
            </a:r>
            <a:r>
              <a:rPr lang="en-US" dirty="0" smtClean="0"/>
              <a:t>Linear Accelerators: 6-15 </a:t>
            </a:r>
            <a:r>
              <a:rPr lang="en-US" dirty="0" err="1" smtClean="0"/>
              <a:t>MV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r>
              <a:rPr lang="en-US" baseline="-25000" dirty="0"/>
              <a:t> </a:t>
            </a:r>
            <a:r>
              <a:rPr lang="en-US" dirty="0" smtClean="0"/>
              <a:t>Broadband bremsstrahlung radiation is harmful because it is not energy specific to targeted tissue for imaging or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4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525963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How are X-rays produced?</a:t>
            </a:r>
          </a:p>
          <a:p>
            <a:pPr eaLnBrk="1" hangingPunct="1"/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Roentgen X-ray tube 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   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Cathode + anode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3581400"/>
            <a:ext cx="27432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429000" y="3200400"/>
            <a:ext cx="11430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933701" y="4610100"/>
            <a:ext cx="2057400" cy="31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81600" y="3657600"/>
            <a:ext cx="0" cy="2362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6019800"/>
            <a:ext cx="304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181600" y="4343400"/>
            <a:ext cx="2909888" cy="1911350"/>
          </a:xfrm>
          <a:custGeom>
            <a:avLst/>
            <a:gdLst>
              <a:gd name="connsiteX0" fmla="*/ 0 w 2909248"/>
              <a:gd name="connsiteY0" fmla="*/ 1626358 h 1910686"/>
              <a:gd name="connsiteX1" fmla="*/ 764275 w 2909248"/>
              <a:gd name="connsiteY1" fmla="*/ 2275 h 1910686"/>
              <a:gd name="connsiteX2" fmla="*/ 2606723 w 2909248"/>
              <a:gd name="connsiteY2" fmla="*/ 1640006 h 1910686"/>
              <a:gd name="connsiteX3" fmla="*/ 2579427 w 2909248"/>
              <a:gd name="connsiteY3" fmla="*/ 1626358 h 1910686"/>
              <a:gd name="connsiteX4" fmla="*/ 2552132 w 2909248"/>
              <a:gd name="connsiteY4" fmla="*/ 1612710 h 1910686"/>
              <a:gd name="connsiteX5" fmla="*/ 2565779 w 2909248"/>
              <a:gd name="connsiteY5" fmla="*/ 1640006 h 1910686"/>
              <a:gd name="connsiteX6" fmla="*/ 2565779 w 2909248"/>
              <a:gd name="connsiteY6" fmla="*/ 1640006 h 1910686"/>
              <a:gd name="connsiteX7" fmla="*/ 2538484 w 2909248"/>
              <a:gd name="connsiteY7" fmla="*/ 1626358 h 1910686"/>
              <a:gd name="connsiteX8" fmla="*/ 2538484 w 2909248"/>
              <a:gd name="connsiteY8" fmla="*/ 1626358 h 1910686"/>
              <a:gd name="connsiteX9" fmla="*/ 2538484 w 2909248"/>
              <a:gd name="connsiteY9" fmla="*/ 1626358 h 19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9248" h="1910686">
                <a:moveTo>
                  <a:pt x="0" y="1626358"/>
                </a:moveTo>
                <a:cubicBezTo>
                  <a:pt x="164910" y="813179"/>
                  <a:pt x="329821" y="0"/>
                  <a:pt x="764275" y="2275"/>
                </a:cubicBezTo>
                <a:cubicBezTo>
                  <a:pt x="1198729" y="4550"/>
                  <a:pt x="2304198" y="1369326"/>
                  <a:pt x="2606723" y="1640006"/>
                </a:cubicBezTo>
                <a:cubicBezTo>
                  <a:pt x="2909248" y="1910686"/>
                  <a:pt x="2579427" y="1626358"/>
                  <a:pt x="2579427" y="1626358"/>
                </a:cubicBezTo>
                <a:cubicBezTo>
                  <a:pt x="2570329" y="1621809"/>
                  <a:pt x="2554407" y="1610435"/>
                  <a:pt x="2552132" y="1612710"/>
                </a:cubicBezTo>
                <a:cubicBezTo>
                  <a:pt x="2549857" y="1614985"/>
                  <a:pt x="2565779" y="1640006"/>
                  <a:pt x="2565779" y="1640006"/>
                </a:cubicBezTo>
                <a:lnTo>
                  <a:pt x="2565779" y="1640006"/>
                </a:lnTo>
                <a:lnTo>
                  <a:pt x="2538484" y="1626358"/>
                </a:lnTo>
                <a:lnTo>
                  <a:pt x="2538484" y="1626358"/>
                </a:lnTo>
                <a:lnTo>
                  <a:pt x="2538484" y="1626358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6" name="TextBox 20"/>
          <p:cNvSpPr txBox="1">
            <a:spLocks noChangeArrowheads="1"/>
          </p:cNvSpPr>
          <p:nvPr/>
        </p:nvSpPr>
        <p:spPr bwMode="auto">
          <a:xfrm>
            <a:off x="1752600" y="3505200"/>
            <a:ext cx="125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Electrons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5800" y="32766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8" name="TextBox 23"/>
          <p:cNvSpPr txBox="1">
            <a:spLocks noChangeArrowheads="1"/>
          </p:cNvSpPr>
          <p:nvPr/>
        </p:nvSpPr>
        <p:spPr bwMode="auto">
          <a:xfrm>
            <a:off x="304800" y="3962400"/>
            <a:ext cx="1154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Cathode</a:t>
            </a:r>
          </a:p>
        </p:txBody>
      </p:sp>
      <p:sp>
        <p:nvSpPr>
          <p:cNvPr id="24589" name="TextBox 24"/>
          <p:cNvSpPr txBox="1">
            <a:spLocks noChangeArrowheads="1"/>
          </p:cNvSpPr>
          <p:nvPr/>
        </p:nvSpPr>
        <p:spPr bwMode="auto">
          <a:xfrm>
            <a:off x="3657600" y="29718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Tungsten</a:t>
            </a:r>
          </a:p>
          <a:p>
            <a:r>
              <a:rPr lang="en-US"/>
              <a:t>    Anode</a:t>
            </a:r>
          </a:p>
        </p:txBody>
      </p:sp>
      <p:sp>
        <p:nvSpPr>
          <p:cNvPr id="24590" name="TextBox 27"/>
          <p:cNvSpPr txBox="1">
            <a:spLocks noChangeArrowheads="1"/>
          </p:cNvSpPr>
          <p:nvPr/>
        </p:nvSpPr>
        <p:spPr bwMode="auto">
          <a:xfrm>
            <a:off x="5791200" y="6096000"/>
            <a:ext cx="167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X-ray Energy</a:t>
            </a:r>
          </a:p>
        </p:txBody>
      </p:sp>
      <p:sp>
        <p:nvSpPr>
          <p:cNvPr id="24591" name="TextBox 28"/>
          <p:cNvSpPr txBox="1">
            <a:spLocks noChangeArrowheads="1"/>
          </p:cNvSpPr>
          <p:nvPr/>
        </p:nvSpPr>
        <p:spPr bwMode="auto">
          <a:xfrm>
            <a:off x="5105400" y="3200400"/>
            <a:ext cx="113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24592" name="TextBox 30"/>
          <p:cNvSpPr txBox="1">
            <a:spLocks noChangeArrowheads="1"/>
          </p:cNvSpPr>
          <p:nvPr/>
        </p:nvSpPr>
        <p:spPr bwMode="auto">
          <a:xfrm>
            <a:off x="5334000" y="5181600"/>
            <a:ext cx="1979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Bremsstrahlung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 Radiation</a:t>
            </a:r>
          </a:p>
        </p:txBody>
      </p:sp>
      <p:sp>
        <p:nvSpPr>
          <p:cNvPr id="24593" name="TextBox 20"/>
          <p:cNvSpPr txBox="1">
            <a:spLocks noChangeArrowheads="1"/>
          </p:cNvSpPr>
          <p:nvPr/>
        </p:nvSpPr>
        <p:spPr bwMode="auto">
          <a:xfrm>
            <a:off x="7391400" y="4343400"/>
            <a:ext cx="104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Peak</a:t>
            </a:r>
          </a:p>
          <a:p>
            <a:r>
              <a:rPr lang="en-US" dirty="0"/>
              <a:t>Voltage</a:t>
            </a:r>
          </a:p>
          <a:p>
            <a:r>
              <a:rPr lang="en-US" dirty="0" err="1"/>
              <a:t>kVp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7583487" y="5675313"/>
            <a:ext cx="5334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hospital_xray_mach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8760" y="1"/>
            <a:ext cx="2325240" cy="2438399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184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082800" y="533400"/>
            <a:ext cx="4970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Medical X-Rays: Imaging and Therapy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1219200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6 </a:t>
            </a:r>
            <a:r>
              <a:rPr lang="en-US" sz="1800" b="1" dirty="0" err="1" smtClean="0"/>
              <a:t>MVp</a:t>
            </a:r>
            <a:r>
              <a:rPr lang="en-US" sz="1800" b="1" dirty="0" smtClean="0"/>
              <a:t> LINAC</a:t>
            </a:r>
          </a:p>
          <a:p>
            <a:r>
              <a:rPr lang="en-US" sz="1800" b="1" dirty="0" smtClean="0"/>
              <a:t>Radiation Therapy</a:t>
            </a:r>
            <a:endParaRPr lang="en-US" sz="1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1219200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 </a:t>
            </a:r>
            <a:r>
              <a:rPr lang="en-US" b="1" dirty="0" err="1" smtClean="0"/>
              <a:t>kVp</a:t>
            </a:r>
            <a:r>
              <a:rPr lang="en-US" b="1" dirty="0" smtClean="0"/>
              <a:t>  </a:t>
            </a:r>
          </a:p>
          <a:p>
            <a:r>
              <a:rPr lang="en-US" b="1" dirty="0" smtClean="0"/>
              <a:t>Diagnostics</a:t>
            </a:r>
            <a:endParaRPr lang="en-US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181600" y="3733800"/>
            <a:ext cx="990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Bremsstrahlung X-Ray Spectrum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74750"/>
            <a:ext cx="8496300" cy="4951413"/>
          </a:xfrm>
        </p:spPr>
        <p:txBody>
          <a:bodyPr/>
          <a:lstStyle/>
          <a:p>
            <a:r>
              <a:rPr lang="en-US" dirty="0" smtClean="0"/>
              <a:t> Low-energy filtered</a:t>
            </a:r>
          </a:p>
          <a:p>
            <a:r>
              <a:rPr lang="en-US" dirty="0"/>
              <a:t> </a:t>
            </a:r>
            <a:r>
              <a:rPr lang="en-US" dirty="0" smtClean="0"/>
              <a:t>Bremsstrahlung-to-monochromatic conversion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2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349500"/>
            <a:ext cx="746125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2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Bremsstrahlung-to-Monochromatic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X-Ray Production: </a:t>
            </a:r>
            <a:r>
              <a:rPr lang="en-US" b="1" dirty="0" err="1" smtClean="0">
                <a:solidFill>
                  <a:srgbClr val="FF0000"/>
                </a:solidFill>
              </a:rPr>
              <a:t>Zr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</a:t>
            </a:r>
            <a:r>
              <a:rPr lang="en-US" b="1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 K</a:t>
            </a:r>
            <a:r>
              <a:rPr lang="en-US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Ka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5" b="13965"/>
          <a:stretch>
            <a:fillRect/>
          </a:stretch>
        </p:blipFill>
        <p:spPr>
          <a:xfrm>
            <a:off x="457200" y="1651000"/>
            <a:ext cx="8229600" cy="4824413"/>
          </a:xfrm>
        </p:spPr>
      </p:pic>
    </p:spTree>
    <p:extLst>
      <p:ext uri="{BB962C8B-B14F-4D97-AF65-F5344CB8AC3E}">
        <p14:creationId xmlns:p14="http://schemas.microsoft.com/office/powerpoint/2010/main" val="2840216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</a:rPr>
              <a:t>Biophysics: Imaging </a:t>
            </a:r>
            <a:r>
              <a:rPr lang="en-US" sz="3600" b="1" dirty="0" smtClean="0">
                <a:solidFill>
                  <a:srgbClr val="C00000"/>
                </a:solidFill>
                <a:sym typeface="Wingdings" pitchFamily="2" charset="2"/>
              </a:rPr>
              <a:t> Spectroscopy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15999"/>
            <a:ext cx="8458200" cy="563562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sz="2800" dirty="0" smtClean="0"/>
              <a:t>Radiation absorption and emission highly efficient at </a:t>
            </a:r>
            <a:r>
              <a:rPr lang="en-US" sz="2800" b="1" dirty="0" smtClean="0">
                <a:solidFill>
                  <a:srgbClr val="CC3300"/>
                </a:solidFill>
              </a:rPr>
              <a:t>resonant energies </a:t>
            </a:r>
            <a:r>
              <a:rPr lang="en-US" sz="2800" dirty="0" smtClean="0"/>
              <a:t>corresponding to atomic transitions in heavy element (high-Z) </a:t>
            </a:r>
            <a:r>
              <a:rPr lang="en-US" sz="2800" b="1" dirty="0" smtClean="0">
                <a:solidFill>
                  <a:srgbClr val="CC3300"/>
                </a:solidFill>
              </a:rPr>
              <a:t>nanoparticles</a:t>
            </a:r>
            <a:r>
              <a:rPr lang="en-US" sz="2800" dirty="0" smtClean="0"/>
              <a:t> embedded in tumors</a:t>
            </a:r>
          </a:p>
          <a:p>
            <a:pPr eaLnBrk="1" hangingPunct="1"/>
            <a:r>
              <a:rPr lang="en-US" sz="2800" dirty="0" smtClean="0"/>
              <a:t> Need </a:t>
            </a:r>
            <a:r>
              <a:rPr lang="en-US" sz="2800" b="1" dirty="0" smtClean="0">
                <a:solidFill>
                  <a:srgbClr val="FF0000"/>
                </a:solidFill>
              </a:rPr>
              <a:t>monochromatic X-ray source </a:t>
            </a:r>
            <a:r>
              <a:rPr lang="en-US" sz="2800" dirty="0" smtClean="0"/>
              <a:t>to target specific atomic features in high-Z atoms</a:t>
            </a:r>
          </a:p>
          <a:p>
            <a:pPr eaLnBrk="1" hangingPunct="1"/>
            <a:r>
              <a:rPr lang="en-US" sz="2800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Resonant Nano-Plasma </a:t>
            </a:r>
            <a:r>
              <a:rPr lang="en-US" sz="2800" b="1" dirty="0" err="1" smtClean="0">
                <a:solidFill>
                  <a:srgbClr val="FF0000"/>
                </a:solidFill>
              </a:rPr>
              <a:t>Theranostics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7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Water in Extra-Solar Planet 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wa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0" b="10600"/>
          <a:stretch>
            <a:fillRect/>
          </a:stretch>
        </p:blipFill>
        <p:spPr>
          <a:xfrm>
            <a:off x="0" y="1248291"/>
            <a:ext cx="8229600" cy="4525963"/>
          </a:xfrm>
        </p:spPr>
      </p:pic>
      <p:sp>
        <p:nvSpPr>
          <p:cNvPr id="9" name="TextBox 8"/>
          <p:cNvSpPr txBox="1"/>
          <p:nvPr/>
        </p:nvSpPr>
        <p:spPr>
          <a:xfrm>
            <a:off x="7317096" y="2180152"/>
            <a:ext cx="1356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Tinetti</a:t>
            </a:r>
            <a:r>
              <a:rPr lang="en-US" dirty="0" smtClean="0"/>
              <a:t> et al.</a:t>
            </a:r>
          </a:p>
          <a:p>
            <a:r>
              <a:rPr lang="en-US" dirty="0" smtClean="0"/>
              <a:t>Nature, 448,</a:t>
            </a:r>
          </a:p>
          <a:p>
            <a:r>
              <a:rPr lang="en-US" dirty="0" smtClean="0"/>
              <a:t>169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3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Simplest Molecule: H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Two protons share an electron</a:t>
            </a:r>
          </a:p>
          <a:p>
            <a:r>
              <a:rPr lang="en-US" dirty="0"/>
              <a:t> </a:t>
            </a:r>
            <a:r>
              <a:rPr lang="en-US" dirty="0" err="1" smtClean="0"/>
              <a:t>Gerade</a:t>
            </a:r>
            <a:r>
              <a:rPr lang="en-US" dirty="0" smtClean="0"/>
              <a:t> and </a:t>
            </a:r>
            <a:r>
              <a:rPr lang="en-US" dirty="0" err="1"/>
              <a:t>U</a:t>
            </a:r>
            <a:r>
              <a:rPr lang="en-US" dirty="0" err="1" smtClean="0"/>
              <a:t>ngerade</a:t>
            </a:r>
            <a:r>
              <a:rPr lang="en-US" dirty="0" smtClean="0"/>
              <a:t>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5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molec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5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4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Electronic, Vibrational, Rotational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images_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8"/>
            <a:ext cx="82296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3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Ro-vibrational Transitions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ages_03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8" b="20338"/>
          <a:stretch>
            <a:fillRect/>
          </a:stretch>
        </p:blipFill>
        <p:spPr>
          <a:xfrm>
            <a:off x="457200" y="1147763"/>
            <a:ext cx="8229600" cy="4967288"/>
          </a:xfrm>
        </p:spPr>
      </p:pic>
    </p:spTree>
    <p:extLst>
      <p:ext uri="{BB962C8B-B14F-4D97-AF65-F5344CB8AC3E}">
        <p14:creationId xmlns:p14="http://schemas.microsoft.com/office/powerpoint/2010/main" val="421254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573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Morse Potential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6450"/>
            <a:ext cx="8229600" cy="4525963"/>
          </a:xfrm>
        </p:spPr>
        <p:txBody>
          <a:bodyPr/>
          <a:lstStyle/>
          <a:p>
            <a:r>
              <a:rPr lang="en-US" dirty="0" smtClean="0"/>
              <a:t>Depth minimum of potential well: D</a:t>
            </a:r>
            <a:r>
              <a:rPr lang="en-US" baseline="-25000" dirty="0" smtClean="0"/>
              <a:t>e</a:t>
            </a:r>
            <a:endParaRPr lang="en-US" dirty="0" smtClean="0"/>
          </a:p>
          <a:p>
            <a:r>
              <a:rPr lang="en-US" dirty="0" smtClean="0"/>
              <a:t>Dissociation energy: D</a:t>
            </a:r>
            <a:r>
              <a:rPr lang="en-US" baseline="-25000" dirty="0" smtClean="0"/>
              <a:t>o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5" y="1984375"/>
            <a:ext cx="6794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1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Vibrational and Rotational Energies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4750"/>
            <a:ext cx="8229600" cy="5476875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 </a:t>
            </a:r>
            <a:r>
              <a:rPr lang="en-US" sz="5000" b="1" dirty="0"/>
              <a:t>We treat the molecule's vibrations as those of a </a:t>
            </a:r>
            <a:r>
              <a:rPr lang="en-US" sz="5000" b="1" dirty="0">
                <a:hlinkClick r:id="rId2" tooltip="Physical Chemistry/Quantum Mechanics/Quantum Theory/Trapped Particles/Harmonic Oscillator"/>
              </a:rPr>
              <a:t>harmonic oscillator</a:t>
            </a:r>
            <a:r>
              <a:rPr lang="en-US" sz="5000" b="1" dirty="0"/>
              <a:t> (ignoring </a:t>
            </a:r>
            <a:r>
              <a:rPr lang="en-US" sz="5000" b="1" dirty="0">
                <a:hlinkClick r:id="rId3" tooltip="Physical Chemistry/Quantum Mechanics/Quantum Theory/Trapped Particles/Anharmonic Oscillator"/>
              </a:rPr>
              <a:t>anharmonicity</a:t>
            </a:r>
            <a:r>
              <a:rPr lang="en-US" sz="5000" b="1" dirty="0"/>
              <a:t>). The energy of a vibration is quantized in discrete levels and given by</a:t>
            </a:r>
          </a:p>
          <a:p>
            <a:r>
              <a:rPr lang="en-US" sz="5000" b="1" i="1" dirty="0" smtClean="0"/>
              <a:t>E(v) </a:t>
            </a:r>
            <a:r>
              <a:rPr lang="en-US" sz="5000" b="1" dirty="0" smtClean="0"/>
              <a:t>= </a:t>
            </a:r>
            <a:r>
              <a:rPr lang="en-US" sz="5000" b="1" i="1" dirty="0" err="1" smtClean="0"/>
              <a:t>hν</a:t>
            </a:r>
            <a:r>
              <a:rPr lang="en-US" sz="5000" b="1" i="1" dirty="0" smtClean="0"/>
              <a:t>  </a:t>
            </a:r>
            <a:r>
              <a:rPr lang="en-US" sz="5000" b="1" dirty="0" smtClean="0"/>
              <a:t>(</a:t>
            </a:r>
            <a:r>
              <a:rPr lang="en-US" sz="5000" b="1" i="1" dirty="0"/>
              <a:t>v</a:t>
            </a:r>
            <a:r>
              <a:rPr lang="en-US" sz="5000" b="1" dirty="0"/>
              <a:t>+</a:t>
            </a:r>
            <a:r>
              <a:rPr lang="en-US" sz="5000" b="1" dirty="0" smtClean="0"/>
              <a:t>1/2</a:t>
            </a:r>
            <a:r>
              <a:rPr lang="en-US" sz="5000" b="1" dirty="0"/>
              <a:t>)</a:t>
            </a:r>
          </a:p>
          <a:p>
            <a:r>
              <a:rPr lang="en-US" sz="5000" b="1" dirty="0"/>
              <a:t>Where v is the vibrational quantum number and can have integer values 0, 1, 2..., and </a:t>
            </a:r>
            <a:r>
              <a:rPr lang="en-US" sz="5000" b="1" i="1" dirty="0" err="1"/>
              <a:t>ν</a:t>
            </a:r>
            <a:r>
              <a:rPr lang="en-US" sz="5000" b="1" dirty="0"/>
              <a:t> is the frequency of the vibration given by:</a:t>
            </a:r>
          </a:p>
          <a:p>
            <a:r>
              <a:rPr lang="en-US" sz="5000" b="1" i="1" dirty="0" err="1" smtClean="0"/>
              <a:t>ν</a:t>
            </a:r>
            <a:r>
              <a:rPr lang="en-US" sz="5000" b="1" i="1" dirty="0" smtClean="0"/>
              <a:t> </a:t>
            </a:r>
            <a:r>
              <a:rPr lang="en-US" sz="5000" b="1" dirty="0" smtClean="0"/>
              <a:t>= (1/2</a:t>
            </a:r>
            <a:r>
              <a:rPr lang="en-US" sz="5000" b="1" i="1" dirty="0" smtClean="0"/>
              <a:t>π)  </a:t>
            </a:r>
            <a:r>
              <a:rPr lang="en-US" sz="5000" b="1" dirty="0" smtClean="0"/>
              <a:t>(</a:t>
            </a:r>
            <a:r>
              <a:rPr lang="en-US" sz="5000" b="1" i="1" dirty="0" smtClean="0"/>
              <a:t>k/μ</a:t>
            </a:r>
            <a:r>
              <a:rPr lang="en-US" sz="5000" b="1" dirty="0"/>
              <a:t>)</a:t>
            </a:r>
            <a:r>
              <a:rPr lang="en-US" sz="5000" b="1" baseline="30000" dirty="0" smtClean="0"/>
              <a:t>1/2</a:t>
            </a:r>
            <a:endParaRPr lang="en-US" sz="5000" b="1" baseline="30000" dirty="0"/>
          </a:p>
          <a:p>
            <a:r>
              <a:rPr lang="en-US" sz="5000" b="1" dirty="0"/>
              <a:t>Where k is the force constant and </a:t>
            </a:r>
            <a:r>
              <a:rPr lang="en-US" sz="5000" b="1" i="1" dirty="0"/>
              <a:t>μ</a:t>
            </a:r>
            <a:r>
              <a:rPr lang="en-US" sz="5000" b="1" dirty="0"/>
              <a:t> is the reduced mass of a diatomic molecule with atom masses m</a:t>
            </a:r>
            <a:r>
              <a:rPr lang="en-US" sz="5000" b="1" baseline="-25000" dirty="0"/>
              <a:t>1</a:t>
            </a:r>
            <a:r>
              <a:rPr lang="en-US" sz="5000" b="1" dirty="0"/>
              <a:t> and m</a:t>
            </a:r>
            <a:r>
              <a:rPr lang="en-US" sz="5000" b="1" baseline="-25000" dirty="0"/>
              <a:t>2</a:t>
            </a:r>
            <a:r>
              <a:rPr lang="en-US" sz="5000" b="1" dirty="0"/>
              <a:t>, given by</a:t>
            </a:r>
          </a:p>
          <a:p>
            <a:r>
              <a:rPr lang="el-GR" sz="5000" b="1" i="1" dirty="0" smtClean="0"/>
              <a:t>Μ</a:t>
            </a:r>
            <a:r>
              <a:rPr lang="en-US" sz="5000" b="1" i="1" dirty="0" smtClean="0"/>
              <a:t> </a:t>
            </a:r>
            <a:r>
              <a:rPr lang="en-US" sz="5000" b="1" dirty="0" smtClean="0"/>
              <a:t>= </a:t>
            </a:r>
            <a:r>
              <a:rPr lang="en-US" sz="5000" b="1" i="1" dirty="0" smtClean="0"/>
              <a:t>m</a:t>
            </a:r>
            <a:r>
              <a:rPr lang="en-US" sz="5000" b="1" dirty="0" smtClean="0"/>
              <a:t>1</a:t>
            </a:r>
            <a:r>
              <a:rPr lang="en-US" sz="5000" b="1" i="1" dirty="0" smtClean="0"/>
              <a:t>m</a:t>
            </a:r>
            <a:r>
              <a:rPr lang="en-US" sz="5000" b="1" dirty="0" smtClean="0"/>
              <a:t>2 / (</a:t>
            </a:r>
            <a:r>
              <a:rPr lang="en-US" sz="5000" b="1" i="1" dirty="0" smtClean="0"/>
              <a:t>m</a:t>
            </a:r>
            <a:r>
              <a:rPr lang="en-US" sz="5000" b="1" dirty="0" smtClean="0"/>
              <a:t>1</a:t>
            </a:r>
            <a:r>
              <a:rPr lang="en-US" sz="5000" b="1" dirty="0"/>
              <a:t>+</a:t>
            </a:r>
            <a:r>
              <a:rPr lang="en-US" sz="5000" b="1" i="1" dirty="0" smtClean="0"/>
              <a:t>m</a:t>
            </a:r>
            <a:r>
              <a:rPr lang="en-US" sz="5000" b="1" dirty="0" smtClean="0"/>
              <a:t>2)</a:t>
            </a:r>
            <a:endParaRPr lang="en-US" sz="5000" b="1" dirty="0"/>
          </a:p>
          <a:p>
            <a:r>
              <a:rPr lang="en-US" sz="5000" b="1" dirty="0"/>
              <a:t>We treat the molecule's rotations as those of a </a:t>
            </a:r>
            <a:r>
              <a:rPr lang="en-US" sz="5000" b="1" dirty="0">
                <a:hlinkClick r:id="rId4" tooltip="Physical Chemistry/Quantum Mechanics/Quantum Theory/Free Particles/Rigid Rotor"/>
              </a:rPr>
              <a:t>rigid rotor</a:t>
            </a:r>
            <a:r>
              <a:rPr lang="en-US" sz="5000" b="1" dirty="0"/>
              <a:t> (ignoring centrifugal distortion). The energy of a rotation is also quantized in discrete levels given by</a:t>
            </a:r>
          </a:p>
          <a:p>
            <a:r>
              <a:rPr lang="en-US" sz="5000" b="1" i="1" dirty="0" smtClean="0"/>
              <a:t>E(r)</a:t>
            </a:r>
            <a:r>
              <a:rPr lang="en-US" sz="5000" b="1" dirty="0" smtClean="0"/>
              <a:t>= (</a:t>
            </a:r>
            <a:r>
              <a:rPr lang="en-US" sz="5000" b="1" i="1" dirty="0" smtClean="0"/>
              <a:t>h</a:t>
            </a:r>
            <a:r>
              <a:rPr lang="en-US" sz="5000" b="1" baseline="30000" dirty="0" smtClean="0"/>
              <a:t>2/</a:t>
            </a:r>
            <a:r>
              <a:rPr lang="en-US" sz="5000" b="1" dirty="0" smtClean="0"/>
              <a:t>8</a:t>
            </a:r>
            <a:r>
              <a:rPr lang="en-US" sz="5000" b="1" i="1" dirty="0" smtClean="0"/>
              <a:t>π</a:t>
            </a:r>
            <a:r>
              <a:rPr lang="en-US" sz="5000" b="1" baseline="30000" dirty="0" smtClean="0"/>
              <a:t>2</a:t>
            </a:r>
            <a:r>
              <a:rPr lang="en-US" sz="5000" b="1" i="1" dirty="0" smtClean="0"/>
              <a:t>I)  J</a:t>
            </a:r>
            <a:r>
              <a:rPr lang="en-US" sz="5000" b="1" dirty="0" smtClean="0"/>
              <a:t>(</a:t>
            </a:r>
            <a:r>
              <a:rPr lang="en-US" sz="5000" b="1" i="1" dirty="0" smtClean="0"/>
              <a:t>J</a:t>
            </a:r>
            <a:r>
              <a:rPr lang="en-US" sz="5000" b="1" dirty="0" smtClean="0"/>
              <a:t>+1)</a:t>
            </a:r>
          </a:p>
          <a:p>
            <a:r>
              <a:rPr lang="en-US" sz="5000" b="1" dirty="0" smtClean="0"/>
              <a:t> Rotational constant B = </a:t>
            </a:r>
            <a:r>
              <a:rPr lang="en-US" sz="5000" b="1" dirty="0"/>
              <a:t>(</a:t>
            </a:r>
            <a:r>
              <a:rPr lang="en-US" sz="5000" b="1" i="1" dirty="0"/>
              <a:t>h</a:t>
            </a:r>
            <a:r>
              <a:rPr lang="en-US" sz="5000" b="1" baseline="30000" dirty="0"/>
              <a:t>2/</a:t>
            </a:r>
            <a:r>
              <a:rPr lang="en-US" sz="5000" b="1" dirty="0" smtClean="0"/>
              <a:t>8</a:t>
            </a:r>
            <a:r>
              <a:rPr lang="en-US" sz="5000" b="1" i="1" dirty="0" smtClean="0"/>
              <a:t>π</a:t>
            </a:r>
            <a:r>
              <a:rPr lang="en-US" sz="5000" b="1" baseline="30000" dirty="0" smtClean="0"/>
              <a:t>2</a:t>
            </a:r>
            <a:r>
              <a:rPr lang="en-US" sz="5000" b="1" i="1" dirty="0" smtClean="0"/>
              <a:t>I)</a:t>
            </a:r>
            <a:endParaRPr lang="en-US" sz="5000" b="1" dirty="0"/>
          </a:p>
          <a:p>
            <a:r>
              <a:rPr lang="en-US" sz="5000" b="1" dirty="0"/>
              <a:t>In which I is the moment of inertia, given by</a:t>
            </a:r>
          </a:p>
          <a:p>
            <a:r>
              <a:rPr lang="en-US" sz="5000" b="1" i="1" dirty="0"/>
              <a:t>I</a:t>
            </a:r>
            <a:r>
              <a:rPr lang="en-US" sz="5000" b="1" dirty="0"/>
              <a:t>=</a:t>
            </a:r>
            <a:r>
              <a:rPr lang="en-US" sz="5000" b="1" i="1" dirty="0"/>
              <a:t>μr</a:t>
            </a:r>
            <a:r>
              <a:rPr lang="en-US" sz="5000" b="1" baseline="30000" dirty="0"/>
              <a:t>2</a:t>
            </a:r>
          </a:p>
          <a:p>
            <a:r>
              <a:rPr lang="en-US" sz="5000" b="1" dirty="0"/>
              <a:t>Where </a:t>
            </a:r>
            <a:r>
              <a:rPr lang="en-US" sz="5000" b="1" i="1" dirty="0"/>
              <a:t>μ</a:t>
            </a:r>
            <a:r>
              <a:rPr lang="en-US" sz="5000" b="1" dirty="0"/>
              <a:t> is the reduced mass from above and r is the equilibrium bond length.</a:t>
            </a:r>
          </a:p>
          <a:p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35176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Morse Potential Terms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5067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The potential energy, V(R), of a </a:t>
            </a:r>
            <a:r>
              <a:rPr lang="en-US" dirty="0">
                <a:hlinkClick r:id="rId2"/>
              </a:rPr>
              <a:t>diatomic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molecule</a:t>
            </a:r>
            <a:r>
              <a:rPr lang="en-US" dirty="0"/>
              <a:t> can be described by the Morse </a:t>
            </a:r>
            <a:r>
              <a:rPr lang="en-US" dirty="0" smtClean="0"/>
              <a:t>potential</a:t>
            </a:r>
          </a:p>
          <a:p>
            <a:r>
              <a:rPr lang="en-US" dirty="0"/>
              <a:t> </a:t>
            </a:r>
            <a:r>
              <a:rPr lang="en-US" dirty="0" smtClean="0"/>
              <a:t>V(R) = D</a:t>
            </a:r>
            <a:r>
              <a:rPr lang="en-US" baseline="-25000" dirty="0" smtClean="0"/>
              <a:t>e</a:t>
            </a:r>
            <a:r>
              <a:rPr lang="en-US" dirty="0" smtClean="0"/>
              <a:t> = [1 – </a:t>
            </a:r>
            <a:r>
              <a:rPr lang="en-US" dirty="0" err="1" smtClean="0"/>
              <a:t>exp</a:t>
            </a:r>
            <a:r>
              <a:rPr lang="en-US" dirty="0" smtClean="0"/>
              <a:t>(-</a:t>
            </a:r>
            <a:r>
              <a:rPr lang="en-US" dirty="0" smtClean="0">
                <a:latin typeface="Symbol" charset="2"/>
                <a:cs typeface="Symbol" charset="2"/>
              </a:rPr>
              <a:t>b (</a:t>
            </a:r>
            <a:r>
              <a:rPr lang="en-US" dirty="0" smtClean="0">
                <a:latin typeface="Arial"/>
                <a:cs typeface="Arial"/>
              </a:rPr>
              <a:t>R – R</a:t>
            </a:r>
            <a:r>
              <a:rPr lang="en-US" baseline="-25000" dirty="0" smtClean="0">
                <a:latin typeface="Arial"/>
                <a:cs typeface="Arial"/>
              </a:rPr>
              <a:t>e</a:t>
            </a:r>
            <a:r>
              <a:rPr lang="en-US" dirty="0" smtClean="0">
                <a:latin typeface="Arial"/>
                <a:cs typeface="Arial"/>
              </a:rPr>
              <a:t>)]</a:t>
            </a:r>
            <a:endParaRPr lang="en-US" dirty="0"/>
          </a:p>
          <a:p>
            <a:r>
              <a:rPr lang="en-US" dirty="0"/>
              <a:t>where De is the </a:t>
            </a:r>
            <a:r>
              <a:rPr lang="en-US" dirty="0">
                <a:hlinkClick r:id="rId4"/>
              </a:rPr>
              <a:t>well</a:t>
            </a:r>
            <a:r>
              <a:rPr lang="en-US" dirty="0"/>
              <a:t> depth, R is </a:t>
            </a:r>
            <a:r>
              <a:rPr lang="en-US" dirty="0" err="1"/>
              <a:t>internuclear</a:t>
            </a:r>
            <a:r>
              <a:rPr lang="en-US" dirty="0"/>
              <a:t> distance, Re is the </a:t>
            </a:r>
            <a:r>
              <a:rPr lang="en-US" dirty="0" err="1"/>
              <a:t>equlibrium</a:t>
            </a:r>
            <a:r>
              <a:rPr lang="en-US" dirty="0"/>
              <a:t> </a:t>
            </a:r>
            <a:r>
              <a:rPr lang="en-US" dirty="0" err="1"/>
              <a:t>internuclear</a:t>
            </a:r>
            <a:r>
              <a:rPr lang="en-US" dirty="0"/>
              <a:t> distance (bond length), and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b = </a:t>
            </a:r>
            <a:r>
              <a:rPr lang="en-US" dirty="0" err="1" smtClean="0">
                <a:latin typeface="Symbol" charset="2"/>
                <a:cs typeface="Symbol" charset="2"/>
              </a:rPr>
              <a:t>pn</a:t>
            </a:r>
            <a:r>
              <a:rPr lang="en-US" baseline="-25000" dirty="0" err="1" smtClean="0">
                <a:latin typeface="Arial"/>
                <a:cs typeface="Arial"/>
              </a:rPr>
              <a:t>e</a:t>
            </a:r>
            <a:r>
              <a:rPr lang="en-US" baseline="-25000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(2</a:t>
            </a:r>
            <a:r>
              <a:rPr lang="en-US" dirty="0" smtClean="0">
                <a:latin typeface="Symbol" charset="2"/>
                <a:cs typeface="Symbol" charset="2"/>
              </a:rPr>
              <a:t>m/</a:t>
            </a:r>
            <a:r>
              <a:rPr lang="en-US" dirty="0" smtClean="0">
                <a:latin typeface="Arial"/>
                <a:cs typeface="Arial"/>
              </a:rPr>
              <a:t>D</a:t>
            </a:r>
            <a:r>
              <a:rPr lang="en-US" baseline="-25000" dirty="0" smtClean="0">
                <a:latin typeface="Arial"/>
                <a:cs typeface="Arial"/>
              </a:rPr>
              <a:t>e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baseline="30000" dirty="0" smtClean="0">
                <a:latin typeface="Arial"/>
                <a:cs typeface="Arial"/>
              </a:rPr>
              <a:t>1/2</a:t>
            </a:r>
            <a:endParaRPr lang="en-US" dirty="0"/>
          </a:p>
          <a:p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r>
              <a:rPr lang="en-US" dirty="0"/>
              <a:t>is the vibrational constant and µ is the reduced </a:t>
            </a:r>
            <a:r>
              <a:rPr lang="en-US" dirty="0">
                <a:hlinkClick r:id="rId5"/>
              </a:rPr>
              <a:t>mass</a:t>
            </a:r>
            <a:r>
              <a:rPr lang="en-US" dirty="0"/>
              <a:t>. </a:t>
            </a:r>
          </a:p>
          <a:p>
            <a:r>
              <a:rPr lang="en-US" dirty="0" smtClean="0"/>
              <a:t> Energies may be calculated from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SHO + </a:t>
            </a:r>
            <a:r>
              <a:rPr lang="en-US" dirty="0" err="1" smtClean="0"/>
              <a:t>Anharmonic</a:t>
            </a:r>
            <a:r>
              <a:rPr lang="en-US" dirty="0" smtClean="0"/>
              <a:t>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Rotational Transition Energies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J-selection rules: 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latin typeface="Arial"/>
                <a:cs typeface="Arial"/>
              </a:rPr>
              <a:t>J = +1 </a:t>
            </a:r>
            <a:r>
              <a:rPr lang="en-US" dirty="0" smtClean="0">
                <a:latin typeface="Arial"/>
                <a:cs typeface="Arial"/>
                <a:sym typeface="Wingdings"/>
              </a:rPr>
              <a:t> R Branch</a:t>
            </a:r>
          </a:p>
          <a:p>
            <a:r>
              <a:rPr lang="en-US" dirty="0">
                <a:latin typeface="Arial"/>
                <a:cs typeface="Arial"/>
                <a:sym typeface="Wingdings"/>
              </a:rPr>
              <a:t>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dirty="0" smtClean="0">
                <a:latin typeface="Arial"/>
                <a:cs typeface="Arial"/>
                <a:sym typeface="Wingdings"/>
              </a:rPr>
              <a:t>J = -1  P Branch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For a given vibrational level: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l-GR" dirty="0" smtClean="0"/>
              <a:t>Δ</a:t>
            </a:r>
            <a:r>
              <a:rPr lang="el-GR" i="1" dirty="0" smtClean="0"/>
              <a:t>E</a:t>
            </a:r>
            <a:r>
              <a:rPr lang="el-GR" dirty="0"/>
              <a:t>=</a:t>
            </a:r>
            <a:r>
              <a:rPr lang="el-GR" i="1" dirty="0"/>
              <a:t>hν</a:t>
            </a:r>
            <a:r>
              <a:rPr lang="el-GR" baseline="-25000" dirty="0"/>
              <a:t>0</a:t>
            </a:r>
            <a:r>
              <a:rPr lang="el-GR" dirty="0"/>
              <a:t>+</a:t>
            </a:r>
            <a:r>
              <a:rPr lang="el-GR" i="1" dirty="0"/>
              <a:t>hB</a:t>
            </a:r>
            <a:r>
              <a:rPr lang="el-GR" dirty="0"/>
              <a:t>[</a:t>
            </a:r>
            <a:r>
              <a:rPr lang="el-GR" i="1" dirty="0"/>
              <a:t>J</a:t>
            </a:r>
            <a:r>
              <a:rPr lang="el-GR" dirty="0"/>
              <a:t>(</a:t>
            </a:r>
            <a:r>
              <a:rPr lang="el-GR" i="1" dirty="0"/>
              <a:t>J</a:t>
            </a:r>
            <a:r>
              <a:rPr lang="el-GR" dirty="0"/>
              <a:t>+1)−</a:t>
            </a:r>
            <a:r>
              <a:rPr lang="el-GR" i="1" dirty="0"/>
              <a:t>J</a:t>
            </a:r>
            <a:r>
              <a:rPr lang="el-GR" dirty="0"/>
              <a:t>′(</a:t>
            </a:r>
            <a:r>
              <a:rPr lang="el-GR" i="1" dirty="0"/>
              <a:t>J</a:t>
            </a:r>
            <a:r>
              <a:rPr lang="el-GR" dirty="0"/>
              <a:t>′+1)]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9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6|10.8|2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546</Words>
  <Application>Microsoft Macintosh PowerPoint</Application>
  <PresentationFormat>On-screen Show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Lecture 5: Molecular Physics and Biophysics</vt:lpstr>
      <vt:lpstr>Simplest Molecule: H2+</vt:lpstr>
      <vt:lpstr>PowerPoint Presentation</vt:lpstr>
      <vt:lpstr>Electronic, Vibrational, Rotational </vt:lpstr>
      <vt:lpstr>Ro-vibrational Transitions</vt:lpstr>
      <vt:lpstr>Morse Potential</vt:lpstr>
      <vt:lpstr>Vibrational and Rotational Energies</vt:lpstr>
      <vt:lpstr>Morse Potential Terms</vt:lpstr>
      <vt:lpstr>Rotational Transition Energies</vt:lpstr>
      <vt:lpstr>R and P Branches of Ro-vibrational Spectra</vt:lpstr>
      <vt:lpstr>Molecular Orbitals and States </vt:lpstr>
      <vt:lpstr>Molecular States and Terms</vt:lpstr>
      <vt:lpstr>PowerPoint Presentation</vt:lpstr>
      <vt:lpstr>Elements of X-Ray Biophysics</vt:lpstr>
      <vt:lpstr>PowerPoint Presentation</vt:lpstr>
      <vt:lpstr>Bremsstrahlung X-Ray Spectrum</vt:lpstr>
      <vt:lpstr>Bremsstrahlung-to-Monochromatic  X-Ray Production: Zr Ka, Kb  </vt:lpstr>
      <vt:lpstr>Biophysics: Imaging  Spectroscopy</vt:lpstr>
      <vt:lpstr>Water in Extra-Solar Planet !</vt:lpstr>
    </vt:vector>
  </TitlesOfParts>
  <Company>Department of Astronomy, 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Molecular Astrophysics</dc:title>
  <dc:creator>Anil Pradhan</dc:creator>
  <cp:lastModifiedBy>Anil Pradhan</cp:lastModifiedBy>
  <cp:revision>48</cp:revision>
  <dcterms:created xsi:type="dcterms:W3CDTF">2014-03-01T06:45:00Z</dcterms:created>
  <dcterms:modified xsi:type="dcterms:W3CDTF">2014-03-03T12:20:26Z</dcterms:modified>
</cp:coreProperties>
</file>