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65" r:id="rId9"/>
    <p:sldId id="259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outlineViewPr>
    <p:cViewPr>
      <p:scale>
        <a:sx n="33" d="100"/>
        <a:sy n="33" d="100"/>
      </p:scale>
      <p:origin x="0" y="-2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Cambria" charset="0"/>
                <a:ea typeface="Cambria" charset="0"/>
                <a:cs typeface="Cambria" charset="0"/>
              </a:rPr>
              <a:t>Women in STEM ROADSHOW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Workshop # 1</a:t>
            </a:r>
          </a:p>
          <a:p>
            <a:r>
              <a:rPr lang="en-US" cap="none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February 5, 2018</a:t>
            </a:r>
          </a:p>
          <a:p>
            <a:r>
              <a:rPr lang="en-US" cap="none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International Expert </a:t>
            </a:r>
            <a:r>
              <a:rPr lang="mr-IN" cap="none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cap="none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Dr. G. Nasreen Haque </a:t>
            </a:r>
            <a:endParaRPr lang="en-US" cap="none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EDUCATION </a:t>
            </a:r>
            <a:r>
              <a:rPr lang="mr-IN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 India  </a:t>
            </a:r>
            <a:r>
              <a:rPr lang="en-US" b="1" cap="none" dirty="0" smtClean="0">
                <a:latin typeface="Cambria" charset="0"/>
                <a:ea typeface="Cambria" charset="0"/>
                <a:cs typeface="Cambria" charset="0"/>
              </a:rPr>
              <a:t>and USA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Studying in USA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Faculty is highly qualified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Research opportunities exceptional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Enormous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r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esources and facilities available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Cutting edge technology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Meet students from all over the world, great cultural experience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Hard work is valued, appreciated, and acknowledged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Attend conferences and workshop where you meet students and faculty from MIT, Harvard, Stanford, Princeton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……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EDUCATION </a:t>
            </a:r>
            <a:r>
              <a:rPr lang="mr-IN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 India  </a:t>
            </a:r>
            <a:r>
              <a:rPr lang="en-US" b="1" cap="none" dirty="0" smtClean="0">
                <a:latin typeface="Cambria" charset="0"/>
                <a:ea typeface="Cambria" charset="0"/>
                <a:cs typeface="Cambria" charset="0"/>
              </a:rPr>
              <a:t>and USA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What I appreciated most about studying in USA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grades were divided between Assignments, mid term exam, tests, final exam.  As opposed to ONE big exam at the end of the semester/year. </a:t>
            </a:r>
          </a:p>
          <a:p>
            <a:pPr lvl="2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Professors were accessible, regular office hours, could meet and discuss questions, doubts etc.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THANK YOU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……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YOU have taken the important step in choosing a STEM field for College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(school girls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look around, so many intelligent and smart young women in STEM around you, choose STEM in 11</a:t>
            </a:r>
            <a:r>
              <a:rPr lang="en-US" baseline="30000" dirty="0" smtClean="0">
                <a:latin typeface="Cambria" charset="0"/>
                <a:ea typeface="Cambria" charset="0"/>
                <a:cs typeface="Cambria" charset="0"/>
              </a:rPr>
              <a:t>th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and College)  stay in STEM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Find a mentor in STEM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many are willing are happy to be a mentor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NOW take the next important step and come study in USA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Talking Points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28750"/>
            <a:ext cx="9905999" cy="436245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Honorable Chief Guest, Embassy/Consulate staff, Sultana, Anil, Karen, Local Expert, Volunteers</a:t>
            </a: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AUDIENCE (Delhi) </a:t>
            </a:r>
            <a:r>
              <a:rPr lang="mr-IN" sz="2000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 Thank you for coming today, YOU are the reason I am here, I am truly honored to be a part of this roadshow (thank you Sultana), Delhi is close to my heart, spent my teenage years and young adulthood in this beautiful city</a:t>
            </a:r>
            <a:r>
              <a:rPr lang="mr-IN" sz="2000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.I share quite a few similarities with you</a:t>
            </a: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  I </a:t>
            </a:r>
          </a:p>
          <a:p>
            <a:pPr lvl="1"/>
            <a:r>
              <a:rPr lang="en-US" sz="1600" dirty="0" smtClean="0">
                <a:latin typeface="Cambria" charset="0"/>
                <a:ea typeface="Cambria" charset="0"/>
                <a:cs typeface="Cambria" charset="0"/>
              </a:rPr>
              <a:t>Was your age</a:t>
            </a:r>
          </a:p>
          <a:p>
            <a:pPr lvl="1"/>
            <a:r>
              <a:rPr lang="en-US" sz="1600" dirty="0" smtClean="0">
                <a:latin typeface="Cambria" charset="0"/>
                <a:ea typeface="Cambria" charset="0"/>
                <a:cs typeface="Cambria" charset="0"/>
              </a:rPr>
              <a:t>Was enrolled in Science</a:t>
            </a:r>
          </a:p>
          <a:p>
            <a:pPr lvl="1"/>
            <a:r>
              <a:rPr lang="en-US" sz="1600" dirty="0" smtClean="0">
                <a:latin typeface="Cambria" charset="0"/>
                <a:ea typeface="Cambria" charset="0"/>
                <a:cs typeface="Cambria" charset="0"/>
              </a:rPr>
              <a:t>Was Curious/Eager to learn about post graduate options in India and abroad</a:t>
            </a:r>
          </a:p>
          <a:p>
            <a:pPr lvl="1"/>
            <a:r>
              <a:rPr lang="en-US" sz="1600" dirty="0" smtClean="0">
                <a:latin typeface="Cambria" charset="0"/>
                <a:ea typeface="Cambria" charset="0"/>
                <a:cs typeface="Cambria" charset="0"/>
              </a:rPr>
              <a:t>Was looking for female role models/mentors/idols</a:t>
            </a:r>
            <a:endParaRPr lang="en-US" sz="1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Talking Points </a:t>
            </a:r>
            <a:r>
              <a:rPr lang="en-US" cap="none" dirty="0" smtClean="0">
                <a:latin typeface="Cambria" charset="0"/>
                <a:ea typeface="Cambria" charset="0"/>
                <a:cs typeface="Cambria" charset="0"/>
              </a:rPr>
              <a:t>continued</a:t>
            </a:r>
            <a:r>
              <a:rPr lang="mr-IN" cap="none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28750"/>
            <a:ext cx="9905999" cy="436245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Our similarities end there</a:t>
            </a:r>
            <a:r>
              <a:rPr lang="mr-IN" sz="2000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endParaRPr lang="en-US" sz="2000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You are very fortunate </a:t>
            </a:r>
            <a:r>
              <a:rPr lang="mr-IN" sz="2000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 you live in INDIA in THESE times</a:t>
            </a:r>
            <a:r>
              <a:rPr lang="mr-IN" sz="2000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..</a:t>
            </a: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“Women First </a:t>
            </a:r>
            <a:r>
              <a:rPr lang="mr-IN" sz="2000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 Prosperity for all”, </a:t>
            </a:r>
            <a:r>
              <a:rPr lang="en-US" sz="2000" dirty="0" err="1" smtClean="0">
                <a:latin typeface="Cambria" charset="0"/>
                <a:ea typeface="Cambria" charset="0"/>
                <a:cs typeface="Cambria" charset="0"/>
              </a:rPr>
              <a:t>Naari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 Shakti,  </a:t>
            </a:r>
            <a:r>
              <a:rPr lang="mr-IN" sz="2000" dirty="0" smtClean="0">
                <a:latin typeface="Cambria" charset="0"/>
                <a:ea typeface="Cambria" charset="0"/>
                <a:cs typeface="Cambria" charset="0"/>
              </a:rPr>
              <a:t>……</a:t>
            </a:r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You have role models</a:t>
            </a: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More than 30% of the programmers are female (higher than the western countries)</a:t>
            </a: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Female faculty in Colleges and Universities (could be better!)</a:t>
            </a:r>
          </a:p>
          <a:p>
            <a:r>
              <a:rPr lang="en-US" sz="2000" dirty="0" smtClean="0">
                <a:latin typeface="Cambria" charset="0"/>
                <a:ea typeface="Cambria" charset="0"/>
                <a:cs typeface="Cambria" charset="0"/>
              </a:rPr>
              <a:t>Female Scientists and CEOs </a:t>
            </a:r>
          </a:p>
          <a:p>
            <a:endParaRPr lang="en-US" sz="2000" dirty="0" smtClean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One of my favorite pictures </a:t>
            </a:r>
            <a:b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sz="2800" cap="none" dirty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sz="2800" cap="none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2800" cap="none" dirty="0" err="1" smtClean="0">
                <a:latin typeface="Cambria" charset="0"/>
                <a:ea typeface="Cambria" charset="0"/>
                <a:cs typeface="Cambria" charset="0"/>
              </a:rPr>
              <a:t>Inspite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 of “</a:t>
            </a:r>
            <a:r>
              <a:rPr lang="en-US" sz="2800" cap="none" dirty="0" err="1" smtClean="0">
                <a:latin typeface="Cambria" charset="0"/>
                <a:ea typeface="Cambria" charset="0"/>
                <a:cs typeface="Cambria" charset="0"/>
              </a:rPr>
              <a:t>Balika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cap="none" dirty="0" err="1" smtClean="0">
                <a:latin typeface="Cambria" charset="0"/>
                <a:ea typeface="Cambria" charset="0"/>
                <a:cs typeface="Cambria" charset="0"/>
              </a:rPr>
              <a:t>Vadhu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”, ”</a:t>
            </a:r>
            <a:r>
              <a:rPr lang="en-US" sz="2800" cap="none" dirty="0" err="1" smtClean="0">
                <a:latin typeface="Cambria" charset="0"/>
                <a:ea typeface="Cambria" charset="0"/>
                <a:cs typeface="Cambria" charset="0"/>
              </a:rPr>
              <a:t>Sasural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cap="none" dirty="0" err="1" smtClean="0">
                <a:latin typeface="Cambria" charset="0"/>
                <a:ea typeface="Cambria" charset="0"/>
                <a:cs typeface="Cambria" charset="0"/>
              </a:rPr>
              <a:t>Simar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cap="none" dirty="0" err="1" smtClean="0">
                <a:latin typeface="Cambria" charset="0"/>
                <a:ea typeface="Cambria" charset="0"/>
                <a:cs typeface="Cambria" charset="0"/>
              </a:rPr>
              <a:t>Ka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”, “</a:t>
            </a:r>
            <a:r>
              <a:rPr lang="en-US" sz="2800" cap="none" dirty="0" err="1" smtClean="0">
                <a:latin typeface="Cambria" charset="0"/>
                <a:ea typeface="Cambria" charset="0"/>
                <a:cs typeface="Cambria" charset="0"/>
              </a:rPr>
              <a:t>Qubool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 Hai” we have this  and</a:t>
            </a:r>
            <a:r>
              <a:rPr lang="mr-IN" sz="2800" cap="none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endParaRPr lang="en-US" sz="2800" cap="none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8976020" cy="33122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9258031"/>
            <a:ext cx="11047410" cy="3877985"/>
          </a:xfrm>
          <a:prstGeom prst="rect">
            <a:avLst/>
          </a:prstGeom>
          <a:solidFill>
            <a:srgbClr val="7676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5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https://i.guim.co.uk/img/static/sys-images/Guardian/Pix/pictures/2015/6/24/1435142073755/e63d5960-00dd-41de-a3a2-6fcdc3d34d0a-2060x1236.jpeg?w=700&amp;q=55&amp;auto=format&amp;usm=12&amp;fit=max&amp;s=41f4fde56caeec14c16c71d4c4b2a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097088"/>
            <a:ext cx="8976020" cy="45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9653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My other favorite picture</a:t>
            </a:r>
            <a:r>
              <a:rPr lang="en-US" sz="2800" cap="none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sz="2800" cap="none" smtClean="0">
                <a:latin typeface="Cambria" charset="0"/>
                <a:ea typeface="Cambria" charset="0"/>
                <a:cs typeface="Cambria" charset="0"/>
              </a:rPr>
            </a:br>
            <a:r>
              <a:rPr lang="en-US" sz="2800" cap="none" smtClean="0">
                <a:latin typeface="Cambria" charset="0"/>
                <a:ea typeface="Cambria" charset="0"/>
                <a:cs typeface="Cambria" charset="0"/>
              </a:rPr>
              <a:t>Control 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room of Mars Orbiter Mission (MOM)</a:t>
            </a:r>
            <a:r>
              <a:rPr lang="mr-IN" sz="2800" cap="none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sz="2800" cap="none" dirty="0" smtClean="0">
                <a:latin typeface="Cambria" charset="0"/>
                <a:ea typeface="Cambria" charset="0"/>
                <a:cs typeface="Cambria" charset="0"/>
              </a:rPr>
              <a:t>..elaborate</a:t>
            </a:r>
            <a:endParaRPr lang="en-US" sz="2800" cap="none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3" y="1698171"/>
            <a:ext cx="10090147" cy="515982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9258031"/>
            <a:ext cx="11047410" cy="3877985"/>
          </a:xfrm>
          <a:prstGeom prst="rect">
            <a:avLst/>
          </a:prstGeom>
          <a:solidFill>
            <a:srgbClr val="7676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5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en-US" b="1" cap="none" dirty="0" smtClean="0">
                <a:latin typeface="Cambria" charset="0"/>
                <a:ea typeface="Cambria" charset="0"/>
                <a:cs typeface="Cambria" charset="0"/>
              </a:rPr>
              <a:t>Why are we here? Opportunities!)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b="1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EDUCATION </a:t>
            </a:r>
            <a:r>
              <a:rPr lang="mr-IN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 India  </a:t>
            </a:r>
            <a:r>
              <a:rPr lang="en-US" b="1" cap="none" dirty="0" smtClean="0">
                <a:latin typeface="Cambria" charset="0"/>
                <a:ea typeface="Cambria" charset="0"/>
                <a:cs typeface="Cambria" charset="0"/>
              </a:rPr>
              <a:t>and USA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My Education</a:t>
            </a:r>
          </a:p>
          <a:p>
            <a:r>
              <a:rPr lang="en-US" sz="2600" b="1" dirty="0" smtClean="0">
                <a:latin typeface="Cambria" charset="0"/>
                <a:ea typeface="Cambria" charset="0"/>
                <a:cs typeface="Cambria" charset="0"/>
              </a:rPr>
              <a:t>St. Stephen’s College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B.Sc. (Hons)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Physics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(Shout out to Harpreet, my classmate)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Male Female student ratio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3:1 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Female Faculty Physics 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0%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(now it is about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30%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Subsidiary Subjects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Mathematics and Chemistry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Female Faculty  Chemistry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0%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Female Faculty Mathematics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0%</a:t>
            </a:r>
          </a:p>
          <a:p>
            <a:pPr lvl="1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EDUCATION </a:t>
            </a:r>
            <a:r>
              <a:rPr lang="mr-IN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 India  </a:t>
            </a:r>
            <a:r>
              <a:rPr lang="en-US" b="1" cap="none" dirty="0" smtClean="0">
                <a:latin typeface="Cambria" charset="0"/>
                <a:ea typeface="Cambria" charset="0"/>
                <a:cs typeface="Cambria" charset="0"/>
              </a:rPr>
              <a:t>and USA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94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University of Delhi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M. Sc. (Theoretical Solid State Physics)</a:t>
            </a:r>
          </a:p>
          <a:p>
            <a:pPr lvl="1"/>
            <a:r>
              <a:rPr lang="en-US" dirty="0">
                <a:latin typeface="Cambria" charset="0"/>
                <a:ea typeface="Cambria" charset="0"/>
                <a:cs typeface="Cambria" charset="0"/>
              </a:rPr>
              <a:t>Male Female student ratio 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6:1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(in the 80s, now you can figure my age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  <a:sym typeface="Wingdings"/>
              </a:rPr>
              <a:t>)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Female Faculty 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0%  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Post Graduate Options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Ph.D. in India and USA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. 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Wish I could participate in a workshop like this one today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YOU ARE THE LUCKY ONES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FREE advice and presentations, students pay thousands of rupees to hire a consultant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EDUCATION </a:t>
            </a:r>
            <a:r>
              <a:rPr lang="mr-IN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 India  </a:t>
            </a:r>
            <a:r>
              <a:rPr lang="en-US" b="1" cap="none" dirty="0" smtClean="0">
                <a:latin typeface="Cambria" charset="0"/>
                <a:ea typeface="Cambria" charset="0"/>
                <a:cs typeface="Cambria" charset="0"/>
              </a:rPr>
              <a:t>and USA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Brief overview of process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Prepare for the exams </a:t>
            </a:r>
            <a:r>
              <a:rPr lang="mr-IN" dirty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TOEFL, GRE, Subject GRE (exam registration asks for first and last name, we will come to this when we talk about passport) 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Select a location, if important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city/state you want to study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I chose Atlanta for family reasons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Select a University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research the faculty work, departmental opportunities etc.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Applied to Georgia State and Georgia Institute of Technology </a:t>
            </a:r>
          </a:p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Assistantships </a:t>
            </a:r>
            <a:r>
              <a:rPr lang="mr-IN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Teaching (TA) or Research (RA)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Accepted GSU, provided tuition waiver and TA </a:t>
            </a:r>
          </a:p>
          <a:p>
            <a:pPr lvl="1"/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EDUCATION </a:t>
            </a:r>
            <a:r>
              <a:rPr lang="mr-IN" b="1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 India  </a:t>
            </a:r>
            <a:r>
              <a:rPr lang="en-US" b="1" cap="none" dirty="0" smtClean="0">
                <a:latin typeface="Cambria" charset="0"/>
                <a:ea typeface="Cambria" charset="0"/>
                <a:cs typeface="Cambria" charset="0"/>
              </a:rPr>
              <a:t>and USA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Georgia State University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Ph. D. (Theoretical Atomic Physics)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Female faculty 0%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Only female and first doctorate student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Met PI (Dr. Sultana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Nahar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), she came to GSU as post-doc, FIRST female faculty I met in the field of Physics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She became my ROLE MODEL and continues till today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An interesting fact about my role model - She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writes a detailed (4-5 pages, typewritten) note every new year,  I read and reread, my motivation for the entire year ahead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  <a:sym typeface="Wingdings"/>
              </a:rPr>
              <a:t></a:t>
            </a:r>
          </a:p>
          <a:p>
            <a:pPr lvl="1"/>
            <a:r>
              <a:rPr lang="en-US" dirty="0" smtClean="0">
                <a:latin typeface="Cambria" charset="0"/>
                <a:ea typeface="Cambria" charset="0"/>
                <a:cs typeface="Cambria" charset="0"/>
                <a:sym typeface="Wingdings"/>
              </a:rPr>
              <a:t>She is doing amazing work, THANK YOU SULTANA ON BEHALF OF ALL THE WOMEN IN STEM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765</Words>
  <Application>Microsoft Macintosh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Cambria</vt:lpstr>
      <vt:lpstr>Trebuchet MS</vt:lpstr>
      <vt:lpstr>Tw Cen MT</vt:lpstr>
      <vt:lpstr>Wingdings</vt:lpstr>
      <vt:lpstr>Arial</vt:lpstr>
      <vt:lpstr>Circuit</vt:lpstr>
      <vt:lpstr>Women in STEM ROADSHOW</vt:lpstr>
      <vt:lpstr>Talking Points </vt:lpstr>
      <vt:lpstr>Talking Points continued… </vt:lpstr>
      <vt:lpstr>One of my favorite pictures   Inspite of “Balika Vadhu”, ”Sasural Simar Ka”, “Qubool Hai” we have this  and…</vt:lpstr>
      <vt:lpstr>My other favorite picture Control room of Mars Orbiter Mission (MOM)…..elaborate</vt:lpstr>
      <vt:lpstr>(Why are we here? Opportunities!) EDUCATION – India  and USA</vt:lpstr>
      <vt:lpstr>EDUCATION – India  and USA</vt:lpstr>
      <vt:lpstr>EDUCATION – India  and USA</vt:lpstr>
      <vt:lpstr>EDUCATION – India  and USA</vt:lpstr>
      <vt:lpstr>EDUCATION – India  and USA</vt:lpstr>
      <vt:lpstr>EDUCATION – India  and USA</vt:lpstr>
      <vt:lpstr>THANK YOU…….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STEM ROADSHOW</dc:title>
  <dc:creator>Nasreen Haque</dc:creator>
  <cp:lastModifiedBy>Nasreen Haque</cp:lastModifiedBy>
  <cp:revision>22</cp:revision>
  <dcterms:created xsi:type="dcterms:W3CDTF">2018-02-03T14:25:22Z</dcterms:created>
  <dcterms:modified xsi:type="dcterms:W3CDTF">2018-02-04T00:16:21Z</dcterms:modified>
</cp:coreProperties>
</file>