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5" r:id="rId27"/>
    <p:sldId id="286" r:id="rId28"/>
    <p:sldId id="287" r:id="rId29"/>
    <p:sldId id="288" r:id="rId30"/>
    <p:sldId id="290" r:id="rId31"/>
    <p:sldId id="291" r:id="rId32"/>
    <p:sldId id="292" r:id="rId33"/>
    <p:sldId id="29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751DE-E334-4242-8F21-810CA835875D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74E8E-397B-0B46-AEF4-0E5BE3D3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74E8E-397B-0B46-AEF4-0E5BE3D304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83C6-BD05-5646-B20A-38DAFA84E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8A493-8CDF-0B4A-966B-D0BD0ED99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270C0-2ED0-104E-904C-61E4150A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D1A34-A1C7-544A-9F84-4637884FD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A207A-7B88-EE43-BA21-06A2AFDD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0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9CE28-E228-6748-991A-E2E6AF2E3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B33C0-E68D-9E4E-B47E-B273A3BF8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308EB-275D-8E47-999B-CD431353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C86ED-F4FB-534A-BBCE-B523364C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04C27-8BE6-AC49-A61B-277B1F8C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3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A4A02-1D13-F445-9D82-84F8FA927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CAE0E-67BE-574A-98DF-4FCD76F88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C120C-DC99-F94E-B760-DD8F39F1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4B0F1-4CD0-E840-8881-AB773512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9766D-A94B-564E-AF97-F09A0126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5C0A-9C32-AE4E-BCB8-A598B4B9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22A26-18C4-4547-AE06-436ED7BF5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83A50-951E-244E-B291-247C3163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48268-61F5-A146-99D7-202E6686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8BC1C-9259-FA4E-A5DC-58F526F6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8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2E9D-90BD-A84C-92E3-21C875CAD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32A21-6D5E-404B-A995-8EA5CFE1F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4735B-F785-F845-AD6A-03DEE718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6E6A2-ACD0-0D44-B839-CA80D702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E5530-C91D-D447-A4D7-1DDE35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1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FF5FF-A9BC-7E42-A6AB-2CB7130C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0BCC-99E9-F94C-9FDD-B5349F49C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F3320-646C-784D-88DF-393E27E43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8B474-885B-8445-A00D-ECE2ECC5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421A1-A19F-C348-A746-BF6E7A866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68047-E427-0B45-A6EE-20794AF4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8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24305-F5B9-7340-BFF7-F326E1230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27C3F-98E9-6344-B075-E6F1BBF22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35092-EEE1-3044-A1E1-3C7D234A4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5DCCC-51FA-7144-B968-40E176891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B11FC-FBD7-544A-BC50-E9B507474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C3191-EA4C-034F-B29F-28587E28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B08975-5F45-A043-BA61-1F3E289D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E554B-D33B-EE48-A27A-7203287F7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4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F210-319B-DA42-916A-3A210826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9C0066-0D02-AF44-A364-45F58C929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5272DD-CE93-2E4E-B6D7-96EF8517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52559-9873-8847-AE1B-824EF7D9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B6A09A-8C4B-BE4D-94CC-29ACAFD93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4D264-5079-EE42-85AA-666B3B80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4B05B-654A-7143-A649-E80BAF87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B277F-3441-3444-BD43-09340FD8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5D7DF-8166-2B41-912C-BB8ADB2BA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8B151-BE29-4A49-938A-25C6A3E89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D88BC-9EAC-9647-BF94-72C22A40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365C-71D2-1A40-9888-4A4BC81E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0A1CC-5FF0-A242-8B95-FE80DE8A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0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74E0-BD6E-8848-9720-9C790569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DEB66-35E2-DC42-8861-A9404D165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0A850-ECE0-A743-9F4E-CCDFACF66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A8137-B02A-984B-A358-9AB59F6B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D3227-ADDF-084D-A2C0-07082DEE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4A4F2-E031-9441-897F-24728840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8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242AE6-C90D-454F-8C95-9AE490B3E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64982-6F71-D440-A2E3-A1D41F079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CDF95-D124-6F41-B1A6-446EE08E2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64043-FBB2-3541-959B-F421AE7A90F5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C6869-AF20-584B-87FC-08901FC0B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F0716-DE39-A840-9CA4-63B7681C2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56DDE-5E82-4F46-A35C-B5B3084D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1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C82F724E-6A5A-DF4C-A357-549AF17ED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555FB0-4048-3346-9F2F-7D20FC7D265E}"/>
              </a:ext>
            </a:extLst>
          </p:cNvPr>
          <p:cNvSpPr txBox="1"/>
          <p:nvPr/>
        </p:nvSpPr>
        <p:spPr>
          <a:xfrm>
            <a:off x="6022427" y="2869325"/>
            <a:ext cx="5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9F263-9559-0444-978A-4678FCB71F1A}"/>
              </a:ext>
            </a:extLst>
          </p:cNvPr>
          <p:cNvSpPr txBox="1"/>
          <p:nvPr/>
        </p:nvSpPr>
        <p:spPr>
          <a:xfrm>
            <a:off x="7788167" y="3247706"/>
            <a:ext cx="1103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Jupiter</a:t>
            </a:r>
          </a:p>
          <a:p>
            <a:r>
              <a:rPr lang="en-US" dirty="0">
                <a:solidFill>
                  <a:srgbClr val="FF0000"/>
                </a:solidFill>
              </a:rPr>
              <a:t>R=5.2 AU</a:t>
            </a:r>
          </a:p>
          <a:p>
            <a:r>
              <a:rPr lang="en-US" dirty="0">
                <a:solidFill>
                  <a:srgbClr val="FF0000"/>
                </a:solidFill>
              </a:rPr>
              <a:t>P=11.8 </a:t>
            </a:r>
            <a:r>
              <a:rPr lang="en-US" dirty="0" err="1">
                <a:solidFill>
                  <a:srgbClr val="FF0000"/>
                </a:solidFill>
              </a:rPr>
              <a:t>yr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ECC404-FDD1-5943-8A7A-91837FA6AD97}"/>
              </a:ext>
            </a:extLst>
          </p:cNvPr>
          <p:cNvSpPr txBox="1"/>
          <p:nvPr/>
        </p:nvSpPr>
        <p:spPr>
          <a:xfrm>
            <a:off x="9023127" y="3252966"/>
            <a:ext cx="1103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Saturn</a:t>
            </a:r>
          </a:p>
          <a:p>
            <a:r>
              <a:rPr lang="en-US" dirty="0">
                <a:solidFill>
                  <a:srgbClr val="0070C0"/>
                </a:solidFill>
              </a:rPr>
              <a:t>R=9.5 AU</a:t>
            </a:r>
          </a:p>
          <a:p>
            <a:r>
              <a:rPr lang="en-US" dirty="0">
                <a:solidFill>
                  <a:srgbClr val="0070C0"/>
                </a:solidFill>
              </a:rPr>
              <a:t>P=29.5 </a:t>
            </a:r>
            <a:r>
              <a:rPr lang="en-US" dirty="0" err="1">
                <a:solidFill>
                  <a:srgbClr val="0070C0"/>
                </a:solidFill>
              </a:rPr>
              <a:t>yr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19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3984C04A-2C4D-204B-853F-965B71187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2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5BF3D941-78DD-1F46-B88C-63A6A0A96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1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9B7CB932-C222-5240-B023-A58F15DC1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3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07B847B4-E035-1544-AD26-E08D0C3F0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29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3D0DE343-72CB-964E-A57B-AF88204EA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93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30F5CECA-66D7-B343-B00D-F4A888E75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7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D50DF8A1-DA3B-1543-996F-16C89B199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39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ED11B4BF-6B2A-9B4D-9E21-7E939464D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9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9560B390-6220-C74B-B058-A96BC4DA8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55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4F8ED198-393B-7A47-8519-5755B518B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0C8EA8C7-6093-A248-A016-F9AFEA60D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50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C795DD58-864C-F644-9010-5485096F4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5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0088E418-DB8C-1345-BF2E-71A83FC72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438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64C73DCD-1AF5-444F-8FC8-FF6B45012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896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A9D396A1-4DF8-F646-802A-AE54D8D8E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74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E1242C3A-7382-BC49-9079-93F282E39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63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81950E38-0E87-9840-A014-E97CD0544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08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9560B390-6220-C74B-B058-A96BC4DA8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730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4F8ED198-393B-7A47-8519-5755B518B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DD98EC-635F-4449-9403-DFDC84A6F834}"/>
              </a:ext>
            </a:extLst>
          </p:cNvPr>
          <p:cNvSpPr txBox="1"/>
          <p:nvPr/>
        </p:nvSpPr>
        <p:spPr>
          <a:xfrm>
            <a:off x="9228083" y="683172"/>
            <a:ext cx="2774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jup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sun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1/1000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sat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/ </a:t>
            </a:r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sun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1/3500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7F1BF7-4748-D84B-B9E3-32A2F629F5CB}"/>
              </a:ext>
            </a:extLst>
          </p:cNvPr>
          <p:cNvSpPr txBox="1"/>
          <p:nvPr/>
        </p:nvSpPr>
        <p:spPr>
          <a:xfrm>
            <a:off x="819807" y="914400"/>
            <a:ext cx="285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Configuration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4BA987-B7C4-314B-ABD0-C219667D8217}"/>
              </a:ext>
            </a:extLst>
          </p:cNvPr>
          <p:cNvSpPr txBox="1"/>
          <p:nvPr/>
        </p:nvSpPr>
        <p:spPr>
          <a:xfrm>
            <a:off x="294290" y="1786759"/>
            <a:ext cx="31636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/>
              <a:t>Jupiter is speeding up and Saturn is slowing down</a:t>
            </a:r>
          </a:p>
          <a:p>
            <a:pPr marL="342900" indent="-342900">
              <a:buAutoNum type="alphaUcParenR"/>
            </a:pPr>
            <a:r>
              <a:rPr lang="en-US" dirty="0"/>
              <a:t>Jupiter is slowing down and Saturn is speeding up</a:t>
            </a:r>
          </a:p>
          <a:p>
            <a:pPr marL="342900" indent="-342900">
              <a:buAutoNum type="alphaUcParenR"/>
            </a:pPr>
            <a:r>
              <a:rPr lang="en-US" dirty="0"/>
              <a:t>Jupiter and Saturn are both speeding up</a:t>
            </a:r>
          </a:p>
          <a:p>
            <a:pPr marL="342900" indent="-342900">
              <a:buAutoNum type="alphaUcParenR"/>
            </a:pPr>
            <a:r>
              <a:rPr lang="en-US" dirty="0"/>
              <a:t>Jupiter and Saturn are both slowing down</a:t>
            </a:r>
          </a:p>
          <a:p>
            <a:pPr marL="342900" indent="-342900">
              <a:buAutoNum type="alphaUcParenR"/>
            </a:pPr>
            <a:r>
              <a:rPr lang="en-US" dirty="0"/>
              <a:t>Neither planet is changing speed</a:t>
            </a:r>
          </a:p>
        </p:txBody>
      </p:sp>
    </p:spTree>
    <p:extLst>
      <p:ext uri="{BB962C8B-B14F-4D97-AF65-F5344CB8AC3E}">
        <p14:creationId xmlns:p14="http://schemas.microsoft.com/office/powerpoint/2010/main" val="3756437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C795DD58-864C-F644-9010-5485096F4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31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0088E418-DB8C-1345-BF2E-71A83FC72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53E05A-14B0-0441-ABEF-A7B8D8BDB0FF}"/>
              </a:ext>
            </a:extLst>
          </p:cNvPr>
          <p:cNvSpPr txBox="1"/>
          <p:nvPr/>
        </p:nvSpPr>
        <p:spPr>
          <a:xfrm>
            <a:off x="819807" y="914400"/>
            <a:ext cx="285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Configuration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2651-C876-B24F-BB23-49A9E3F012CD}"/>
              </a:ext>
            </a:extLst>
          </p:cNvPr>
          <p:cNvSpPr txBox="1"/>
          <p:nvPr/>
        </p:nvSpPr>
        <p:spPr>
          <a:xfrm>
            <a:off x="294290" y="1786759"/>
            <a:ext cx="31636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/>
              <a:t>Jupiter is moving faster than its average orbital speed</a:t>
            </a:r>
          </a:p>
          <a:p>
            <a:pPr marL="342900" indent="-342900">
              <a:buAutoNum type="alphaUcParenR"/>
            </a:pPr>
            <a:r>
              <a:rPr lang="en-US" dirty="0"/>
              <a:t>Jupiter is moving slower than its average orbital speed</a:t>
            </a:r>
          </a:p>
          <a:p>
            <a:pPr marL="342900" indent="-342900">
              <a:buAutoNum type="alphaUcParenR"/>
            </a:pPr>
            <a:r>
              <a:rPr lang="en-US" dirty="0"/>
              <a:t>Saturn is moving faster than its average orbital speed</a:t>
            </a:r>
          </a:p>
          <a:p>
            <a:pPr marL="342900" indent="-342900">
              <a:buAutoNum type="alphaUcParenR"/>
            </a:pPr>
            <a:r>
              <a:rPr lang="en-US" dirty="0"/>
              <a:t>Saturn is moving slower than its average orbital speed</a:t>
            </a:r>
          </a:p>
          <a:p>
            <a:pPr marL="342900" indent="-342900">
              <a:buAutoNum type="alphaUcParenR"/>
            </a:pPr>
            <a:r>
              <a:rPr lang="en-US" dirty="0"/>
              <a:t>Both planets are moving at their average orbital speed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0D5D27-F516-6D4A-A84D-91C989E50D93}"/>
              </a:ext>
            </a:extLst>
          </p:cNvPr>
          <p:cNvSpPr txBox="1"/>
          <p:nvPr/>
        </p:nvSpPr>
        <p:spPr>
          <a:xfrm>
            <a:off x="599084" y="1492470"/>
            <a:ext cx="2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Choose all that apply</a:t>
            </a:r>
          </a:p>
        </p:txBody>
      </p:sp>
    </p:spTree>
    <p:extLst>
      <p:ext uri="{BB962C8B-B14F-4D97-AF65-F5344CB8AC3E}">
        <p14:creationId xmlns:p14="http://schemas.microsoft.com/office/powerpoint/2010/main" val="310029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F27C825F-F776-D74E-9534-7C155D857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00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64C73DCD-1AF5-444F-8FC8-FF6B45012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49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A9D396A1-4DF8-F646-802A-AE54D8D8E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759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E1242C3A-7382-BC49-9079-93F282E39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438E33-900C-FD49-BA5F-7A9A41E3C231}"/>
              </a:ext>
            </a:extLst>
          </p:cNvPr>
          <p:cNvSpPr txBox="1"/>
          <p:nvPr/>
        </p:nvSpPr>
        <p:spPr>
          <a:xfrm>
            <a:off x="819807" y="914400"/>
            <a:ext cx="2858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Configuration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26009-05A5-8F4C-A6E1-DF332156025C}"/>
              </a:ext>
            </a:extLst>
          </p:cNvPr>
          <p:cNvSpPr txBox="1"/>
          <p:nvPr/>
        </p:nvSpPr>
        <p:spPr>
          <a:xfrm>
            <a:off x="9228083" y="683172"/>
            <a:ext cx="2774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jup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sun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1/1000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sat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/ </a:t>
            </a:r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sun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1/3500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A0C186-17E3-6246-BE4F-A8415C3AA45C}"/>
              </a:ext>
            </a:extLst>
          </p:cNvPr>
          <p:cNvSpPr txBox="1"/>
          <p:nvPr/>
        </p:nvSpPr>
        <p:spPr>
          <a:xfrm>
            <a:off x="294290" y="1786759"/>
            <a:ext cx="31636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/>
              <a:t>Jupiter is speeding up and Saturn is slowing down</a:t>
            </a:r>
          </a:p>
          <a:p>
            <a:pPr marL="342900" indent="-342900">
              <a:buAutoNum type="alphaUcParenR"/>
            </a:pPr>
            <a:r>
              <a:rPr lang="en-US" dirty="0"/>
              <a:t>Jupiter is slowing down and Saturn is speeding up</a:t>
            </a:r>
          </a:p>
          <a:p>
            <a:pPr marL="342900" indent="-342900">
              <a:buAutoNum type="alphaUcParenR"/>
            </a:pPr>
            <a:r>
              <a:rPr lang="en-US" dirty="0"/>
              <a:t>Jupiter and Saturn are both speeding up</a:t>
            </a:r>
          </a:p>
          <a:p>
            <a:pPr marL="342900" indent="-342900">
              <a:buAutoNum type="alphaUcParenR"/>
            </a:pPr>
            <a:r>
              <a:rPr lang="en-US" dirty="0"/>
              <a:t>Jupiter and Saturn are both slowing down</a:t>
            </a:r>
          </a:p>
          <a:p>
            <a:pPr marL="342900" indent="-342900">
              <a:buAutoNum type="alphaUcParenR"/>
            </a:pPr>
            <a:r>
              <a:rPr lang="en-US" dirty="0"/>
              <a:t>Neither planet is changing speed</a:t>
            </a:r>
          </a:p>
        </p:txBody>
      </p:sp>
    </p:spTree>
    <p:extLst>
      <p:ext uri="{BB962C8B-B14F-4D97-AF65-F5344CB8AC3E}">
        <p14:creationId xmlns:p14="http://schemas.microsoft.com/office/powerpoint/2010/main" val="28033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E1242C3A-7382-BC49-9079-93F282E39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326009-05A5-8F4C-A6E1-DF332156025C}"/>
              </a:ext>
            </a:extLst>
          </p:cNvPr>
          <p:cNvSpPr txBox="1"/>
          <p:nvPr/>
        </p:nvSpPr>
        <p:spPr>
          <a:xfrm>
            <a:off x="9228083" y="683172"/>
            <a:ext cx="2774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jup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err="1">
                <a:solidFill>
                  <a:srgbClr val="FF0000"/>
                </a:solidFill>
              </a:rPr>
              <a:t>M</a:t>
            </a:r>
            <a:r>
              <a:rPr lang="en-US" baseline="-25000" dirty="0" err="1">
                <a:solidFill>
                  <a:srgbClr val="FF0000"/>
                </a:solidFill>
              </a:rPr>
              <a:t>sun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1/1000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sat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/ </a:t>
            </a:r>
            <a:r>
              <a:rPr lang="en-US" dirty="0" err="1">
                <a:solidFill>
                  <a:srgbClr val="0070C0"/>
                </a:solidFill>
              </a:rPr>
              <a:t>M</a:t>
            </a:r>
            <a:r>
              <a:rPr lang="en-US" baseline="-25000" dirty="0" err="1">
                <a:solidFill>
                  <a:srgbClr val="0070C0"/>
                </a:solidFill>
              </a:rPr>
              <a:t>sun</a:t>
            </a:r>
            <a:r>
              <a:rPr lang="en-US" baseline="-25000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1/3500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A0C186-17E3-6246-BE4F-A8415C3AA45C}"/>
              </a:ext>
            </a:extLst>
          </p:cNvPr>
          <p:cNvSpPr txBox="1"/>
          <p:nvPr/>
        </p:nvSpPr>
        <p:spPr>
          <a:xfrm>
            <a:off x="294290" y="1786759"/>
            <a:ext cx="31636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Saturn’s average orbital speed is about 10 km/sec.</a:t>
            </a:r>
          </a:p>
          <a:p>
            <a:r>
              <a:rPr lang="en-US" dirty="0"/>
              <a:t>The gravity of Jupiter probably changes Saturn’s orbital speed by roughly:</a:t>
            </a:r>
          </a:p>
          <a:p>
            <a:pPr marL="342900" indent="-342900">
              <a:buAutoNum type="alphaUcParenR"/>
            </a:pPr>
            <a:r>
              <a:rPr lang="en-US" dirty="0"/>
              <a:t>1 km/sec</a:t>
            </a:r>
          </a:p>
          <a:p>
            <a:pPr marL="342900" indent="-342900">
              <a:buAutoNum type="alphaUcParenR"/>
            </a:pPr>
            <a:r>
              <a:rPr lang="en-US" dirty="0"/>
              <a:t>10 meters/sec</a:t>
            </a:r>
          </a:p>
          <a:p>
            <a:pPr marL="342900" indent="-342900">
              <a:buAutoNum type="alphaUcParenR"/>
            </a:pPr>
            <a:r>
              <a:rPr lang="en-US" dirty="0"/>
              <a:t>10 millimeters/sec</a:t>
            </a:r>
          </a:p>
          <a:p>
            <a:pPr marL="342900" indent="-342900">
              <a:buAutoNum type="alphaUcParenR"/>
            </a:pPr>
            <a:r>
              <a:rPr lang="en-US" dirty="0"/>
              <a:t>No change at all</a:t>
            </a:r>
          </a:p>
        </p:txBody>
      </p:sp>
    </p:spTree>
    <p:extLst>
      <p:ext uri="{BB962C8B-B14F-4D97-AF65-F5344CB8AC3E}">
        <p14:creationId xmlns:p14="http://schemas.microsoft.com/office/powerpoint/2010/main" val="214679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Shape, circle&#10;&#10;Description automatically generated">
            <a:extLst>
              <a:ext uri="{FF2B5EF4-FFF2-40B4-BE49-F238E27FC236}">
                <a16:creationId xmlns:a16="http://schemas.microsoft.com/office/drawing/2014/main" id="{22EDD0D9-6373-4848-99C5-2C55483DF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8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815E8834-2CEC-3D40-BB50-9B7C2865A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5DBE3394-CC1B-4447-BC62-61D7DD02A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6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255BD137-BC6B-0B41-914F-002413097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8E806CB2-F6E6-FD48-B9C5-970BF3B5F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3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0B3ED243-CAFD-FF41-BCF1-56BA97D22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44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218</Words>
  <Application>Microsoft Macintosh PowerPoint</Application>
  <PresentationFormat>Widescreen</PresentationFormat>
  <Paragraphs>42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Weinberg, David</dc:creator>
  <cp:lastModifiedBy>Weinberg, David</cp:lastModifiedBy>
  <cp:revision>1</cp:revision>
  <dcterms:created xsi:type="dcterms:W3CDTF">2021-09-13T15:56:30Z</dcterms:created>
  <dcterms:modified xsi:type="dcterms:W3CDTF">2021-09-13T17:44:21Z</dcterms:modified>
</cp:coreProperties>
</file>