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0"/>
  </p:notesMasterIdLst>
  <p:handoutMasterIdLst>
    <p:handoutMasterId r:id="rId11"/>
  </p:handoutMasterIdLst>
  <p:sldIdLst>
    <p:sldId id="289" r:id="rId2"/>
    <p:sldId id="295" r:id="rId3"/>
    <p:sldId id="290" r:id="rId4"/>
    <p:sldId id="291" r:id="rId5"/>
    <p:sldId id="292" r:id="rId6"/>
    <p:sldId id="296" r:id="rId7"/>
    <p:sldId id="293" r:id="rId8"/>
    <p:sldId id="294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540"/>
    <a:srgbClr val="F4810E"/>
    <a:srgbClr val="A2BC1B"/>
    <a:srgbClr val="CC0099"/>
    <a:srgbClr val="FF0000"/>
    <a:srgbClr val="FFFF00"/>
    <a:srgbClr val="00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BDC6801-3A4D-EC48-8661-357C8B1DA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4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2A63CA-7BCE-F941-B848-8EAF69467A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38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270F6-1FD0-3F47-9403-5F5EFB2F2B0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81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86AEF-58C0-CE4C-85DB-4CE6D6A4083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03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8A227-EEE5-C84A-BA3B-95B37DCD486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12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6ED12-60B5-AA49-BC3A-ED69A5FD46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81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C6E46-ABDB-BF49-8CF7-6BBFB0A3EFE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371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4C81C-73AF-B144-87AC-AC4DEC38BA9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23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44DA3C-6B94-8A42-A9C3-46B86C1F942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93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3944F4-83AB-2D46-862B-52E9C7E291D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98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DF1DCD-B304-DE4C-9E9F-723EF345E8B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548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0B817-8212-0E4B-9D6B-1E763E64EF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08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E30C-7D8F-954C-B440-98B85C1B872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86B40ECE-2A5C-5748-8D99-2CBDF2C3570F}" type="slidenum">
              <a:rPr lang="en-US" smtClean="0">
                <a:solidFill>
                  <a:srgbClr val="FFFFFF"/>
                </a:solidFill>
                <a:cs typeface="+mn-cs"/>
              </a:rPr>
              <a:pPr/>
              <a:t>‹#›</a:t>
            </a:fld>
            <a:endParaRPr lang="en-US">
              <a:solidFill>
                <a:srgbClr val="FFFFFF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60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hain&#10;&#10;Description automatically generated">
            <a:extLst>
              <a:ext uri="{FF2B5EF4-FFF2-40B4-BE49-F238E27FC236}">
                <a16:creationId xmlns:a16="http://schemas.microsoft.com/office/drawing/2014/main" id="{057AB94B-967C-8544-AD07-B9F8B5944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5979419" cy="50305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00D6E6-0876-9C4B-9667-811A1CEF9D96}"/>
              </a:ext>
            </a:extLst>
          </p:cNvPr>
          <p:cNvSpPr txBox="1"/>
          <p:nvPr/>
        </p:nvSpPr>
        <p:spPr>
          <a:xfrm>
            <a:off x="914400" y="60960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Precession of Mercury’s orbit around the Sun</a:t>
            </a:r>
          </a:p>
        </p:txBody>
      </p:sp>
    </p:spTree>
    <p:extLst>
      <p:ext uri="{BB962C8B-B14F-4D97-AF65-F5344CB8AC3E}">
        <p14:creationId xmlns:p14="http://schemas.microsoft.com/office/powerpoint/2010/main" val="1444938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A9688386-2900-5548-A0AB-72F3EE920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98860"/>
            <a:ext cx="5083328" cy="3030140"/>
          </a:xfrm>
          <a:prstGeom prst="rect">
            <a:avLst/>
          </a:prstGeom>
        </p:spPr>
      </p:pic>
      <p:pic>
        <p:nvPicPr>
          <p:cNvPr id="5" name="Picture 4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F3F7C255-28F0-8E4A-9E56-CC3813A83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633678"/>
            <a:ext cx="2264292" cy="28956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2C92A35-0203-1F46-A780-AC43ADA9E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082" y="398860"/>
            <a:ext cx="3257518" cy="613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81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48ED0AD1-DEBD-BF43-B0BC-C62012E5C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77912"/>
            <a:ext cx="5410200" cy="501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A8F85A-DFEC-B946-8C3C-29FB700175F0}"/>
              </a:ext>
            </a:extLst>
          </p:cNvPr>
          <p:cNvSpPr txBox="1"/>
          <p:nvPr/>
        </p:nvSpPr>
        <p:spPr>
          <a:xfrm>
            <a:off x="1752600" y="533400"/>
            <a:ext cx="563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 lenses</a:t>
            </a:r>
          </a:p>
        </p:txBody>
      </p:sp>
    </p:spTree>
    <p:extLst>
      <p:ext uri="{BB962C8B-B14F-4D97-AF65-F5344CB8AC3E}">
        <p14:creationId xmlns:p14="http://schemas.microsoft.com/office/powerpoint/2010/main" val="24698697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A4BEDF-5736-4449-B0AC-43952F786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01000" cy="639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02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3B9414-4BAC-AB46-B853-C0AD7BAD6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882650"/>
            <a:ext cx="76962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00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ight sky&#10;&#10;Description automatically generated">
            <a:extLst>
              <a:ext uri="{FF2B5EF4-FFF2-40B4-BE49-F238E27FC236}">
                <a16:creationId xmlns:a16="http://schemas.microsoft.com/office/drawing/2014/main" id="{DF9D1711-EAB7-6D4C-BBE8-73736EC2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42" y="1143000"/>
            <a:ext cx="3810000" cy="5080000"/>
          </a:xfrm>
          <a:prstGeom prst="rect">
            <a:avLst/>
          </a:prstGeom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49C5D000-1397-154A-9E85-EF4F05AA9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59" y="1295400"/>
            <a:ext cx="4077046" cy="401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A22808-EB56-2344-9167-0D7CD25DDD3C}"/>
              </a:ext>
            </a:extLst>
          </p:cNvPr>
          <p:cNvSpPr txBox="1"/>
          <p:nvPr/>
        </p:nvSpPr>
        <p:spPr>
          <a:xfrm>
            <a:off x="533400" y="381000"/>
            <a:ext cx="548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Gravitational redshift</a:t>
            </a:r>
          </a:p>
        </p:txBody>
      </p:sp>
    </p:spTree>
    <p:extLst>
      <p:ext uri="{BB962C8B-B14F-4D97-AF65-F5344CB8AC3E}">
        <p14:creationId xmlns:p14="http://schemas.microsoft.com/office/powerpoint/2010/main" val="544667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10F98DF-DA29-534C-B831-A8F4C4A6A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4325"/>
            <a:ext cx="4724400" cy="458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7548979D-12B7-1742-BDD2-A852F542C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2892425" cy="291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C02A3B-8894-7C42-8C5C-464531628482}"/>
              </a:ext>
            </a:extLst>
          </p:cNvPr>
          <p:cNvSpPr txBox="1"/>
          <p:nvPr/>
        </p:nvSpPr>
        <p:spPr>
          <a:xfrm>
            <a:off x="533400" y="457200"/>
            <a:ext cx="8150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Orbit of binary pulsar (pair of neutron stars) shrinks as they emit gravitational waves that carry off energy.</a:t>
            </a:r>
          </a:p>
        </p:txBody>
      </p:sp>
    </p:spTree>
    <p:extLst>
      <p:ext uri="{BB962C8B-B14F-4D97-AF65-F5344CB8AC3E}">
        <p14:creationId xmlns:p14="http://schemas.microsoft.com/office/powerpoint/2010/main" val="898198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go1.jpg">
            <a:extLst>
              <a:ext uri="{FF2B5EF4-FFF2-40B4-BE49-F238E27FC236}">
                <a16:creationId xmlns:a16="http://schemas.microsoft.com/office/drawing/2014/main" id="{EF53596B-025A-5445-9E21-A230DE51B9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6" t="-675" r="11223"/>
          <a:stretch/>
        </p:blipFill>
        <p:spPr>
          <a:xfrm>
            <a:off x="914400" y="1600200"/>
            <a:ext cx="3657600" cy="4687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3DD5AF-06F7-4E4C-9012-F1D37DEF4B9C}"/>
              </a:ext>
            </a:extLst>
          </p:cNvPr>
          <p:cNvSpPr txBox="1"/>
          <p:nvPr/>
        </p:nvSpPr>
        <p:spPr>
          <a:xfrm>
            <a:off x="762000" y="7620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 detection of gravitational waves from merging black holes</a:t>
            </a:r>
          </a:p>
        </p:txBody>
      </p:sp>
      <p:pic>
        <p:nvPicPr>
          <p:cNvPr id="4" name="Picture 3" descr="gwaves.jpg">
            <a:extLst>
              <a:ext uri="{FF2B5EF4-FFF2-40B4-BE49-F238E27FC236}">
                <a16:creationId xmlns:a16="http://schemas.microsoft.com/office/drawing/2014/main" id="{0CE17741-DD94-F643-B0DA-F2EB93881A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10" r="29421"/>
          <a:stretch/>
        </p:blipFill>
        <p:spPr>
          <a:xfrm>
            <a:off x="4876800" y="1600200"/>
            <a:ext cx="3583694" cy="20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02155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-25000">
            <a:ln>
              <a:noFill/>
            </a:ln>
            <a:solidFill>
              <a:srgbClr val="00FFFF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8790</TotalTime>
  <Words>41</Words>
  <Application>Microsoft Macintosh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Times New Roman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Ohio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Motion of the Stars and Sun</dc:title>
  <dc:creator>David Weinberg</dc:creator>
  <cp:lastModifiedBy>David Weinberg</cp:lastModifiedBy>
  <cp:revision>294</cp:revision>
  <cp:lastPrinted>2006-06-06T16:41:15Z</cp:lastPrinted>
  <dcterms:created xsi:type="dcterms:W3CDTF">2012-08-22T15:26:39Z</dcterms:created>
  <dcterms:modified xsi:type="dcterms:W3CDTF">2021-10-11T17:50:17Z</dcterms:modified>
</cp:coreProperties>
</file>