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7"/>
  </p:notesMasterIdLst>
  <p:handoutMasterIdLst>
    <p:handoutMasterId r:id="rId28"/>
  </p:handoutMasterIdLst>
  <p:sldIdLst>
    <p:sldId id="1010" r:id="rId2"/>
    <p:sldId id="1011" r:id="rId3"/>
    <p:sldId id="1012" r:id="rId4"/>
    <p:sldId id="1013" r:id="rId5"/>
    <p:sldId id="290" r:id="rId6"/>
    <p:sldId id="1014" r:id="rId7"/>
    <p:sldId id="1015" r:id="rId8"/>
    <p:sldId id="270" r:id="rId9"/>
    <p:sldId id="271" r:id="rId10"/>
    <p:sldId id="278" r:id="rId11"/>
    <p:sldId id="1017" r:id="rId12"/>
    <p:sldId id="1016" r:id="rId13"/>
    <p:sldId id="1009" r:id="rId14"/>
    <p:sldId id="287" r:id="rId15"/>
    <p:sldId id="1018" r:id="rId16"/>
    <p:sldId id="1019" r:id="rId17"/>
    <p:sldId id="1020" r:id="rId18"/>
    <p:sldId id="1021" r:id="rId19"/>
    <p:sldId id="297" r:id="rId20"/>
    <p:sldId id="310" r:id="rId21"/>
    <p:sldId id="288" r:id="rId22"/>
    <p:sldId id="280" r:id="rId23"/>
    <p:sldId id="282" r:id="rId24"/>
    <p:sldId id="277" r:id="rId25"/>
    <p:sldId id="281" r:id="rId26"/>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0540"/>
    <a:srgbClr val="F4810E"/>
    <a:srgbClr val="A2BC1B"/>
    <a:srgbClr val="CC0099"/>
    <a:srgbClr val="FF0000"/>
    <a:srgbClr val="FFFF00"/>
    <a:srgbClr val="00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32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532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32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BDC6801-3A4D-EC48-8661-357C8B1DA9C2}" type="slidenum">
              <a:rPr lang="en-US"/>
              <a:pPr>
                <a:defRPr/>
              </a:pPr>
              <a:t>‹#›</a:t>
            </a:fld>
            <a:endParaRPr lang="en-US"/>
          </a:p>
        </p:txBody>
      </p:sp>
    </p:spTree>
    <p:extLst>
      <p:ext uri="{BB962C8B-B14F-4D97-AF65-F5344CB8AC3E}">
        <p14:creationId xmlns:p14="http://schemas.microsoft.com/office/powerpoint/2010/main" val="111904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01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1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1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01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62A63CA-7BCE-F941-B848-8EAF69467A99}" type="slidenum">
              <a:rPr lang="en-US"/>
              <a:pPr>
                <a:defRPr/>
              </a:pPr>
              <a:t>‹#›</a:t>
            </a:fld>
            <a:endParaRPr lang="en-US"/>
          </a:p>
        </p:txBody>
      </p:sp>
    </p:spTree>
    <p:extLst>
      <p:ext uri="{BB962C8B-B14F-4D97-AF65-F5344CB8AC3E}">
        <p14:creationId xmlns:p14="http://schemas.microsoft.com/office/powerpoint/2010/main" val="3713838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FC73D906-8113-B743-8CA6-E30752996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4867A3-77FC-E642-A2C1-84489A89F42A}" type="slidenum">
              <a:rPr lang="en-US" altLang="en-US" sz="1200"/>
              <a:pPr/>
              <a:t>8</a:t>
            </a:fld>
            <a:endParaRPr lang="en-US" altLang="en-US" sz="1200"/>
          </a:p>
        </p:txBody>
      </p:sp>
      <p:sp>
        <p:nvSpPr>
          <p:cNvPr id="19458" name="Rectangle 2">
            <a:extLst>
              <a:ext uri="{FF2B5EF4-FFF2-40B4-BE49-F238E27FC236}">
                <a16:creationId xmlns:a16="http://schemas.microsoft.com/office/drawing/2014/main" id="{7EF8B8EC-6046-2944-8EC4-AE40D218FEC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D7E38350-CCCF-E04D-8EDB-A0D47A7359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863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75E7EBD3-0FC6-5449-8B3C-1CCA063F9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C24B9E-7A38-AD4A-9B17-3FBDFE7A49A0}" type="slidenum">
              <a:rPr lang="en-US" altLang="en-US" sz="1200"/>
              <a:pPr/>
              <a:t>9</a:t>
            </a:fld>
            <a:endParaRPr lang="en-US" altLang="en-US" sz="1200"/>
          </a:p>
        </p:txBody>
      </p:sp>
      <p:sp>
        <p:nvSpPr>
          <p:cNvPr id="21506" name="Rectangle 2">
            <a:extLst>
              <a:ext uri="{FF2B5EF4-FFF2-40B4-BE49-F238E27FC236}">
                <a16:creationId xmlns:a16="http://schemas.microsoft.com/office/drawing/2014/main" id="{FB582E84-D653-4A40-B958-7CDBFF6C684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5E98B450-AFE9-614D-90F5-1F9425D8E8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1752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BF53FCBA-CB2F-D645-8727-DACEA39C9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E6486D-31F7-264B-9A1F-A2D76934A23B}" type="slidenum">
              <a:rPr lang="en-US" altLang="en-US" sz="1200"/>
              <a:pPr/>
              <a:t>10</a:t>
            </a:fld>
            <a:endParaRPr lang="en-US" altLang="en-US" sz="1200"/>
          </a:p>
        </p:txBody>
      </p:sp>
      <p:sp>
        <p:nvSpPr>
          <p:cNvPr id="23554" name="Rectangle 2">
            <a:extLst>
              <a:ext uri="{FF2B5EF4-FFF2-40B4-BE49-F238E27FC236}">
                <a16:creationId xmlns:a16="http://schemas.microsoft.com/office/drawing/2014/main" id="{2347A10F-FF79-7E4F-BC81-8C35F5DC6DFE}"/>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1565730A-B9F4-DC44-B70B-E9BD51C99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315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A76A07E7-AD83-D943-A94A-916967EB8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5BF55F-A121-7944-B3BB-95254EC73A6A}" type="slidenum">
              <a:rPr lang="en-US" altLang="en-US" sz="1200"/>
              <a:pPr/>
              <a:t>13</a:t>
            </a:fld>
            <a:endParaRPr lang="en-US" altLang="en-US" sz="1200"/>
          </a:p>
        </p:txBody>
      </p:sp>
      <p:sp>
        <p:nvSpPr>
          <p:cNvPr id="16386" name="Rectangle 2">
            <a:extLst>
              <a:ext uri="{FF2B5EF4-FFF2-40B4-BE49-F238E27FC236}">
                <a16:creationId xmlns:a16="http://schemas.microsoft.com/office/drawing/2014/main" id="{AD8B6A1D-C2D9-0644-A174-21E9A3A0B0BF}"/>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334380F-35FA-E443-8FBD-AF11A6450F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7693345F-49C8-1945-BDD2-508F1DC56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A5EF4E-7004-A04C-899C-4215FC9D5B34}" type="slidenum">
              <a:rPr lang="en-US" altLang="en-US" sz="1200"/>
              <a:pPr/>
              <a:t>20</a:t>
            </a:fld>
            <a:endParaRPr lang="en-US" altLang="en-US" sz="1200"/>
          </a:p>
        </p:txBody>
      </p:sp>
      <p:sp>
        <p:nvSpPr>
          <p:cNvPr id="27650" name="Rectangle 2">
            <a:extLst>
              <a:ext uri="{FF2B5EF4-FFF2-40B4-BE49-F238E27FC236}">
                <a16:creationId xmlns:a16="http://schemas.microsoft.com/office/drawing/2014/main" id="{FE5D09DB-DE7B-D541-AA61-017D54D3EE72}"/>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5F466AAB-CF36-2B47-BFBE-26E8AB30D7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E67AE42B-7CDD-0849-951F-CD9AD1EA4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0A9533-3DDF-314F-ADA3-A03D2089598D}" type="slidenum">
              <a:rPr lang="en-US" altLang="en-US" sz="1200"/>
              <a:pPr/>
              <a:t>22</a:t>
            </a:fld>
            <a:endParaRPr lang="en-US" altLang="en-US" sz="1200"/>
          </a:p>
        </p:txBody>
      </p:sp>
      <p:sp>
        <p:nvSpPr>
          <p:cNvPr id="41986" name="Rectangle 2">
            <a:extLst>
              <a:ext uri="{FF2B5EF4-FFF2-40B4-BE49-F238E27FC236}">
                <a16:creationId xmlns:a16="http://schemas.microsoft.com/office/drawing/2014/main" id="{39132644-9E7E-3844-9A2F-050C033EC78F}"/>
              </a:ext>
            </a:extLst>
          </p:cNvPr>
          <p:cNvSpPr>
            <a:spLocks noChangeArrowheads="1" noTextEdit="1"/>
          </p:cNvSpPr>
          <p:nvPr>
            <p:ph type="sldImg"/>
          </p:nvPr>
        </p:nvSpPr>
        <p:spPr>
          <a:ln/>
        </p:spPr>
      </p:sp>
      <p:sp>
        <p:nvSpPr>
          <p:cNvPr id="41987" name="Rectangle 3">
            <a:extLst>
              <a:ext uri="{FF2B5EF4-FFF2-40B4-BE49-F238E27FC236}">
                <a16:creationId xmlns:a16="http://schemas.microsoft.com/office/drawing/2014/main" id="{560CE473-5E08-6843-A551-F2FC8A644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1EC7C480-7CA6-0240-8F1B-FDE61C0BDC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36BD76-C2D1-AD4A-99AA-5A7C25E5A500}" type="slidenum">
              <a:rPr lang="en-US" altLang="en-US" sz="1200"/>
              <a:pPr/>
              <a:t>24</a:t>
            </a:fld>
            <a:endParaRPr lang="en-US" altLang="en-US" sz="1200"/>
          </a:p>
        </p:txBody>
      </p:sp>
      <p:sp>
        <p:nvSpPr>
          <p:cNvPr id="49154" name="Rectangle 2">
            <a:extLst>
              <a:ext uri="{FF2B5EF4-FFF2-40B4-BE49-F238E27FC236}">
                <a16:creationId xmlns:a16="http://schemas.microsoft.com/office/drawing/2014/main" id="{6AF8171E-A31B-3E40-8F1B-7BC28E544FCB}"/>
              </a:ext>
            </a:extLst>
          </p:cNvPr>
          <p:cNvSpPr>
            <a:spLocks noChangeArrowheads="1" noTextEdit="1"/>
          </p:cNvSpPr>
          <p:nvPr>
            <p:ph type="sldImg"/>
          </p:nvPr>
        </p:nvSpPr>
        <p:spPr>
          <a:ln/>
        </p:spPr>
      </p:sp>
      <p:sp>
        <p:nvSpPr>
          <p:cNvPr id="49155" name="Rectangle 3">
            <a:extLst>
              <a:ext uri="{FF2B5EF4-FFF2-40B4-BE49-F238E27FC236}">
                <a16:creationId xmlns:a16="http://schemas.microsoft.com/office/drawing/2014/main" id="{74AB799C-5CAA-4344-BC03-CC23D20498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E5071C41-9072-8743-8245-A682D62BE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DB1E26-C2FD-DE48-B9B6-508FFA4F886F}" type="slidenum">
              <a:rPr lang="en-US" altLang="en-US" sz="1200"/>
              <a:pPr/>
              <a:t>25</a:t>
            </a:fld>
            <a:endParaRPr lang="en-US" altLang="en-US" sz="1200"/>
          </a:p>
        </p:txBody>
      </p:sp>
      <p:sp>
        <p:nvSpPr>
          <p:cNvPr id="51202" name="Rectangle 2">
            <a:extLst>
              <a:ext uri="{FF2B5EF4-FFF2-40B4-BE49-F238E27FC236}">
                <a16:creationId xmlns:a16="http://schemas.microsoft.com/office/drawing/2014/main" id="{92FAF128-2F0D-C545-BE48-1CFBAE318BCB}"/>
              </a:ext>
            </a:extLst>
          </p:cNvPr>
          <p:cNvSpPr>
            <a:spLocks noChangeArrowheads="1" noTextEdit="1"/>
          </p:cNvSpPr>
          <p:nvPr>
            <p:ph type="sldImg"/>
          </p:nvPr>
        </p:nvSpPr>
        <p:spPr>
          <a:ln/>
        </p:spPr>
      </p:sp>
      <p:sp>
        <p:nvSpPr>
          <p:cNvPr id="51203" name="Rectangle 3">
            <a:extLst>
              <a:ext uri="{FF2B5EF4-FFF2-40B4-BE49-F238E27FC236}">
                <a16:creationId xmlns:a16="http://schemas.microsoft.com/office/drawing/2014/main" id="{97D803E1-DA6F-C64F-88BB-195CBE605A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E9270F6-1FD0-3F47-9403-5F5EFB2F2B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581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5886AEF-58C0-CE4C-85DB-4CE6D6A4083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81039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418A227-EEE5-C84A-BA3B-95B37DCD486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71912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866ED12-60B5-AA49-BC3A-ED69A5FD46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3981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CCC6E46-ABDB-BF49-8CF7-6BBFB0A3EF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237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FD4C81C-73AF-B144-87AC-AC4DEC38BA9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4602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5744DA3C-6B94-8A42-A9C3-46B86C1F94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0749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3944F4-83AB-2D46-862B-52E9C7E291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8098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8DF1DCD-B304-DE4C-9E9F-723EF345E8B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554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520B817-8212-0E4B-9D6B-1E763E64EF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008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359E30C-7D8F-954C-B440-98B85C1B87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41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aseline="0"/>
            </a:lvl1pPr>
          </a:lstStyle>
          <a:p>
            <a:endParaRPr lang="en-US">
              <a:solidFill>
                <a:srgbClr val="FFFFFF"/>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aseline="0"/>
            </a:lvl1pPr>
          </a:lstStyle>
          <a:p>
            <a:endParaRPr lang="en-US">
              <a:solidFill>
                <a:srgbClr val="FFFFFF"/>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aseline="0"/>
            </a:lvl1pPr>
          </a:lstStyle>
          <a:p>
            <a:fld id="{86B40ECE-2A5C-5748-8D99-2CBDF2C3570F}" type="slidenum">
              <a:rPr lang="en-US" smtClean="0">
                <a:solidFill>
                  <a:srgbClr val="FFFFFF"/>
                </a:solidFill>
                <a:cs typeface="+mn-cs"/>
              </a:rPr>
              <a:pPr/>
              <a:t>‹#›</a:t>
            </a:fld>
            <a:endParaRPr lang="en-US">
              <a:solidFill>
                <a:srgbClr val="FFFFFF"/>
              </a:solidFill>
              <a:cs typeface="+mn-cs"/>
            </a:endParaRPr>
          </a:p>
        </p:txBody>
      </p:sp>
    </p:spTree>
    <p:extLst>
      <p:ext uri="{BB962C8B-B14F-4D97-AF65-F5344CB8AC3E}">
        <p14:creationId xmlns:p14="http://schemas.microsoft.com/office/powerpoint/2010/main" val="1154060438"/>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orion851.jpg">
            <a:extLst>
              <a:ext uri="{FF2B5EF4-FFF2-40B4-BE49-F238E27FC236}">
                <a16:creationId xmlns:a16="http://schemas.microsoft.com/office/drawing/2014/main" id="{BCCEB389-1D37-DA48-8150-7B1F46C645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3581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outdoor object, night, star, light&#10;&#10;Description automatically generated">
            <a:extLst>
              <a:ext uri="{FF2B5EF4-FFF2-40B4-BE49-F238E27FC236}">
                <a16:creationId xmlns:a16="http://schemas.microsoft.com/office/drawing/2014/main" id="{EA5A4C3A-9318-1942-ACC4-E04903919470}"/>
              </a:ext>
            </a:extLst>
          </p:cNvPr>
          <p:cNvPicPr>
            <a:picLocks noChangeAspect="1"/>
          </p:cNvPicPr>
          <p:nvPr/>
        </p:nvPicPr>
        <p:blipFill>
          <a:blip r:embed="rId3"/>
          <a:stretch>
            <a:fillRect/>
          </a:stretch>
        </p:blipFill>
        <p:spPr>
          <a:xfrm>
            <a:off x="4876800" y="914400"/>
            <a:ext cx="3733800" cy="3733800"/>
          </a:xfrm>
          <a:prstGeom prst="rect">
            <a:avLst/>
          </a:prstGeom>
        </p:spPr>
      </p:pic>
    </p:spTree>
    <p:extLst>
      <p:ext uri="{BB962C8B-B14F-4D97-AF65-F5344CB8AC3E}">
        <p14:creationId xmlns:p14="http://schemas.microsoft.com/office/powerpoint/2010/main" val="236258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m_schmidt">
            <a:extLst>
              <a:ext uri="{FF2B5EF4-FFF2-40B4-BE49-F238E27FC236}">
                <a16:creationId xmlns:a16="http://schemas.microsoft.com/office/drawing/2014/main" id="{9D3607A2-39BE-AF4D-95B4-0240911F3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3" y="609600"/>
            <a:ext cx="400843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88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omputer&#10;&#10;Description automatically generated">
            <a:extLst>
              <a:ext uri="{FF2B5EF4-FFF2-40B4-BE49-F238E27FC236}">
                <a16:creationId xmlns:a16="http://schemas.microsoft.com/office/drawing/2014/main" id="{8D69A184-7E11-5742-B8EB-A13AD5700CAC}"/>
              </a:ext>
            </a:extLst>
          </p:cNvPr>
          <p:cNvPicPr>
            <a:picLocks noChangeAspect="1"/>
          </p:cNvPicPr>
          <p:nvPr/>
        </p:nvPicPr>
        <p:blipFill>
          <a:blip r:embed="rId2"/>
          <a:stretch>
            <a:fillRect/>
          </a:stretch>
        </p:blipFill>
        <p:spPr>
          <a:xfrm rot="16200000">
            <a:off x="1778000" y="965200"/>
            <a:ext cx="6502400" cy="4876800"/>
          </a:xfrm>
          <a:prstGeom prst="rect">
            <a:avLst/>
          </a:prstGeom>
        </p:spPr>
      </p:pic>
    </p:spTree>
    <p:extLst>
      <p:ext uri="{BB962C8B-B14F-4D97-AF65-F5344CB8AC3E}">
        <p14:creationId xmlns:p14="http://schemas.microsoft.com/office/powerpoint/2010/main" val="3873258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ars in space&#10;&#10;Description automatically generated with low confidence">
            <a:extLst>
              <a:ext uri="{FF2B5EF4-FFF2-40B4-BE49-F238E27FC236}">
                <a16:creationId xmlns:a16="http://schemas.microsoft.com/office/drawing/2014/main" id="{D379558C-0268-154D-BD3A-756E65F2D55A}"/>
              </a:ext>
            </a:extLst>
          </p:cNvPr>
          <p:cNvPicPr>
            <a:picLocks noChangeAspect="1"/>
          </p:cNvPicPr>
          <p:nvPr/>
        </p:nvPicPr>
        <p:blipFill>
          <a:blip r:embed="rId2"/>
          <a:stretch>
            <a:fillRect/>
          </a:stretch>
        </p:blipFill>
        <p:spPr>
          <a:xfrm>
            <a:off x="307258" y="0"/>
            <a:ext cx="8529484" cy="6858000"/>
          </a:xfrm>
          <a:prstGeom prst="rect">
            <a:avLst/>
          </a:prstGeom>
        </p:spPr>
      </p:pic>
      <p:pic>
        <p:nvPicPr>
          <p:cNvPr id="4" name="Picture 4" descr="VeryLargeArray">
            <a:extLst>
              <a:ext uri="{FF2B5EF4-FFF2-40B4-BE49-F238E27FC236}">
                <a16:creationId xmlns:a16="http://schemas.microsoft.com/office/drawing/2014/main" id="{EA0D9B7C-85A7-1445-B6A0-A36A4006C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79"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4EC1A3F-955B-C943-87B2-8958CD41FA1F}"/>
              </a:ext>
            </a:extLst>
          </p:cNvPr>
          <p:cNvSpPr txBox="1"/>
          <p:nvPr/>
        </p:nvSpPr>
        <p:spPr>
          <a:xfrm>
            <a:off x="457200" y="1905000"/>
            <a:ext cx="2819400" cy="400110"/>
          </a:xfrm>
          <a:prstGeom prst="rect">
            <a:avLst/>
          </a:prstGeom>
          <a:noFill/>
        </p:spPr>
        <p:txBody>
          <a:bodyPr wrap="square" rtlCol="0">
            <a:spAutoFit/>
          </a:bodyPr>
          <a:lstStyle/>
          <a:p>
            <a:r>
              <a:rPr lang="en-US" dirty="0"/>
              <a:t>The Very Large Array</a:t>
            </a:r>
          </a:p>
        </p:txBody>
      </p:sp>
      <p:sp>
        <p:nvSpPr>
          <p:cNvPr id="6" name="TextBox 5">
            <a:extLst>
              <a:ext uri="{FF2B5EF4-FFF2-40B4-BE49-F238E27FC236}">
                <a16:creationId xmlns:a16="http://schemas.microsoft.com/office/drawing/2014/main" id="{614B96AD-1BDB-FD45-BB44-15FCD91B8F29}"/>
              </a:ext>
            </a:extLst>
          </p:cNvPr>
          <p:cNvSpPr txBox="1"/>
          <p:nvPr/>
        </p:nvSpPr>
        <p:spPr>
          <a:xfrm>
            <a:off x="2667000" y="5029200"/>
            <a:ext cx="4114800" cy="400110"/>
          </a:xfrm>
          <a:prstGeom prst="rect">
            <a:avLst/>
          </a:prstGeom>
          <a:noFill/>
        </p:spPr>
        <p:txBody>
          <a:bodyPr wrap="square" rtlCol="0">
            <a:spAutoFit/>
          </a:bodyPr>
          <a:lstStyle/>
          <a:p>
            <a:r>
              <a:rPr lang="en-US" dirty="0"/>
              <a:t>Cygnus A’ (optical and radio)</a:t>
            </a:r>
          </a:p>
        </p:txBody>
      </p:sp>
    </p:spTree>
    <p:extLst>
      <p:ext uri="{BB962C8B-B14F-4D97-AF65-F5344CB8AC3E}">
        <p14:creationId xmlns:p14="http://schemas.microsoft.com/office/powerpoint/2010/main" val="2420093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3c175vla">
            <a:extLst>
              <a:ext uri="{FF2B5EF4-FFF2-40B4-BE49-F238E27FC236}">
                <a16:creationId xmlns:a16="http://schemas.microsoft.com/office/drawing/2014/main" id="{9E0D3BB8-14CA-8044-AC2A-59C93EF27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3" y="228599"/>
            <a:ext cx="4230412" cy="280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3" descr="cyga_21cm">
            <a:extLst>
              <a:ext uri="{FF2B5EF4-FFF2-40B4-BE49-F238E27FC236}">
                <a16:creationId xmlns:a16="http://schemas.microsoft.com/office/drawing/2014/main" id="{568DC146-AB0E-DB41-AF79-CB426F520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38" y="204951"/>
            <a:ext cx="428039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VeryLargeArray">
            <a:extLst>
              <a:ext uri="{FF2B5EF4-FFF2-40B4-BE49-F238E27FC236}">
                <a16:creationId xmlns:a16="http://schemas.microsoft.com/office/drawing/2014/main" id="{1D3E7612-CFC4-6F4B-BA33-4EFB5D02C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0289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Quasar_Optical.jpg">
            <a:extLst>
              <a:ext uri="{FF2B5EF4-FFF2-40B4-BE49-F238E27FC236}">
                <a16:creationId xmlns:a16="http://schemas.microsoft.com/office/drawing/2014/main" id="{DDAAE0A5-5092-D841-92C4-726E0D2916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Quasar_Radio.gif">
            <a:extLst>
              <a:ext uri="{FF2B5EF4-FFF2-40B4-BE49-F238E27FC236}">
                <a16:creationId xmlns:a16="http://schemas.microsoft.com/office/drawing/2014/main" id="{A20C6E8D-81DE-D840-BB6F-C842F05A6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95400"/>
            <a:ext cx="4673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a:extLst>
              <a:ext uri="{FF2B5EF4-FFF2-40B4-BE49-F238E27FC236}">
                <a16:creationId xmlns:a16="http://schemas.microsoft.com/office/drawing/2014/main" id="{EAF7F1E3-EB16-4D41-8ED3-ADBBF8FC9162}"/>
              </a:ext>
            </a:extLst>
          </p:cNvPr>
          <p:cNvSpPr txBox="1">
            <a:spLocks noChangeArrowheads="1"/>
          </p:cNvSpPr>
          <p:nvPr/>
        </p:nvSpPr>
        <p:spPr bwMode="auto">
          <a:xfrm>
            <a:off x="1447800" y="5029200"/>
            <a:ext cx="594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Quasi-stellar Radio Source (Quasar)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219022E-BDAE-7943-A2A8-05B95D2D8498}"/>
              </a:ext>
            </a:extLst>
          </p:cNvPr>
          <p:cNvPicPr>
            <a:picLocks noChangeAspect="1"/>
          </p:cNvPicPr>
          <p:nvPr/>
        </p:nvPicPr>
        <p:blipFill>
          <a:blip r:embed="rId2"/>
          <a:stretch>
            <a:fillRect/>
          </a:stretch>
        </p:blipFill>
        <p:spPr>
          <a:xfrm rot="16200000">
            <a:off x="4782426" y="682298"/>
            <a:ext cx="3548554" cy="4731405"/>
          </a:xfrm>
          <a:prstGeom prst="rect">
            <a:avLst/>
          </a:prstGeom>
        </p:spPr>
      </p:pic>
      <p:pic>
        <p:nvPicPr>
          <p:cNvPr id="7" name="Picture 6" descr="A picture containing red, mammal, close&#10;&#10;Description automatically generated">
            <a:extLst>
              <a:ext uri="{FF2B5EF4-FFF2-40B4-BE49-F238E27FC236}">
                <a16:creationId xmlns:a16="http://schemas.microsoft.com/office/drawing/2014/main" id="{069A9AAD-2A91-5E4F-8592-C36439B4A415}"/>
              </a:ext>
            </a:extLst>
          </p:cNvPr>
          <p:cNvPicPr>
            <a:picLocks noChangeAspect="1"/>
          </p:cNvPicPr>
          <p:nvPr/>
        </p:nvPicPr>
        <p:blipFill>
          <a:blip r:embed="rId3"/>
          <a:stretch>
            <a:fillRect/>
          </a:stretch>
        </p:blipFill>
        <p:spPr>
          <a:xfrm>
            <a:off x="221594" y="1292116"/>
            <a:ext cx="3847306" cy="2819400"/>
          </a:xfrm>
          <a:prstGeom prst="rect">
            <a:avLst/>
          </a:prstGeom>
        </p:spPr>
      </p:pic>
    </p:spTree>
    <p:extLst>
      <p:ext uri="{BB962C8B-B14F-4D97-AF65-F5344CB8AC3E}">
        <p14:creationId xmlns:p14="http://schemas.microsoft.com/office/powerpoint/2010/main" val="262749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1FE7BD6-3D77-B540-81DD-4837514420F2}"/>
              </a:ext>
            </a:extLst>
          </p:cNvPr>
          <p:cNvPicPr>
            <a:picLocks noChangeAspect="1"/>
          </p:cNvPicPr>
          <p:nvPr/>
        </p:nvPicPr>
        <p:blipFill>
          <a:blip r:embed="rId2"/>
          <a:stretch>
            <a:fillRect/>
          </a:stretch>
        </p:blipFill>
        <p:spPr>
          <a:xfrm rot="16200000">
            <a:off x="1552575" y="1000125"/>
            <a:ext cx="6477000" cy="4857750"/>
          </a:xfrm>
          <a:prstGeom prst="rect">
            <a:avLst/>
          </a:prstGeom>
        </p:spPr>
      </p:pic>
    </p:spTree>
    <p:extLst>
      <p:ext uri="{BB962C8B-B14F-4D97-AF65-F5344CB8AC3E}">
        <p14:creationId xmlns:p14="http://schemas.microsoft.com/office/powerpoint/2010/main" val="3810435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34248D6-8C6B-E847-966D-2518205E2307}"/>
              </a:ext>
            </a:extLst>
          </p:cNvPr>
          <p:cNvPicPr>
            <a:picLocks noChangeAspect="1"/>
          </p:cNvPicPr>
          <p:nvPr/>
        </p:nvPicPr>
        <p:blipFill>
          <a:blip r:embed="rId2"/>
          <a:stretch>
            <a:fillRect/>
          </a:stretch>
        </p:blipFill>
        <p:spPr>
          <a:xfrm>
            <a:off x="1057419" y="457200"/>
            <a:ext cx="7029162" cy="5013632"/>
          </a:xfrm>
          <a:prstGeom prst="rect">
            <a:avLst/>
          </a:prstGeom>
        </p:spPr>
      </p:pic>
      <p:sp>
        <p:nvSpPr>
          <p:cNvPr id="4" name="TextBox 3">
            <a:extLst>
              <a:ext uri="{FF2B5EF4-FFF2-40B4-BE49-F238E27FC236}">
                <a16:creationId xmlns:a16="http://schemas.microsoft.com/office/drawing/2014/main" id="{51D6D8F1-A36E-9547-B35B-B14BDB4D9284}"/>
              </a:ext>
            </a:extLst>
          </p:cNvPr>
          <p:cNvSpPr txBox="1"/>
          <p:nvPr/>
        </p:nvSpPr>
        <p:spPr>
          <a:xfrm>
            <a:off x="1524000" y="5791200"/>
            <a:ext cx="6096000" cy="400110"/>
          </a:xfrm>
          <a:prstGeom prst="rect">
            <a:avLst/>
          </a:prstGeom>
          <a:noFill/>
        </p:spPr>
        <p:txBody>
          <a:bodyPr wrap="square" rtlCol="0">
            <a:spAutoFit/>
          </a:bodyPr>
          <a:lstStyle/>
          <a:p>
            <a:pPr algn="ctr"/>
            <a:r>
              <a:rPr lang="en-US" dirty="0"/>
              <a:t>X-ray iron lines from nearby quasars</a:t>
            </a:r>
          </a:p>
        </p:txBody>
      </p:sp>
    </p:spTree>
    <p:extLst>
      <p:ext uri="{BB962C8B-B14F-4D97-AF65-F5344CB8AC3E}">
        <p14:creationId xmlns:p14="http://schemas.microsoft.com/office/powerpoint/2010/main" val="323859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95AE7-9531-484E-8AEA-EFE962BA1B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04772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t&#10;&#10;Description automatically generated">
            <a:extLst>
              <a:ext uri="{FF2B5EF4-FFF2-40B4-BE49-F238E27FC236}">
                <a16:creationId xmlns:a16="http://schemas.microsoft.com/office/drawing/2014/main" id="{A0341810-C74F-BB4E-A7E0-AA0002A6B1F9}"/>
              </a:ext>
            </a:extLst>
          </p:cNvPr>
          <p:cNvPicPr>
            <a:picLocks noChangeAspect="1"/>
          </p:cNvPicPr>
          <p:nvPr/>
        </p:nvPicPr>
        <p:blipFill>
          <a:blip r:embed="rId3"/>
          <a:stretch>
            <a:fillRect/>
          </a:stretch>
        </p:blipFill>
        <p:spPr>
          <a:xfrm>
            <a:off x="4571999" y="914400"/>
            <a:ext cx="4486993" cy="3200400"/>
          </a:xfrm>
          <a:prstGeom prst="rect">
            <a:avLst/>
          </a:prstGeom>
        </p:spPr>
      </p:pic>
      <p:sp>
        <p:nvSpPr>
          <p:cNvPr id="4" name="TextBox 3">
            <a:extLst>
              <a:ext uri="{FF2B5EF4-FFF2-40B4-BE49-F238E27FC236}">
                <a16:creationId xmlns:a16="http://schemas.microsoft.com/office/drawing/2014/main" id="{B46B0B80-2508-B342-B641-2DD5CAE5EFCC}"/>
              </a:ext>
            </a:extLst>
          </p:cNvPr>
          <p:cNvSpPr txBox="1"/>
          <p:nvPr/>
        </p:nvSpPr>
        <p:spPr>
          <a:xfrm>
            <a:off x="609600" y="4419600"/>
            <a:ext cx="3429000" cy="707886"/>
          </a:xfrm>
          <a:prstGeom prst="rect">
            <a:avLst/>
          </a:prstGeom>
          <a:noFill/>
        </p:spPr>
        <p:txBody>
          <a:bodyPr wrap="square" rtlCol="0">
            <a:spAutoFit/>
          </a:bodyPr>
          <a:lstStyle/>
          <a:p>
            <a:r>
              <a:rPr lang="en-US" dirty="0"/>
              <a:t>Stellar mass black holes in the Milky Way</a:t>
            </a:r>
          </a:p>
        </p:txBody>
      </p:sp>
      <p:sp>
        <p:nvSpPr>
          <p:cNvPr id="5" name="TextBox 4">
            <a:extLst>
              <a:ext uri="{FF2B5EF4-FFF2-40B4-BE49-F238E27FC236}">
                <a16:creationId xmlns:a16="http://schemas.microsoft.com/office/drawing/2014/main" id="{578792B2-78A0-ED4A-A6C4-2349F99CFC38}"/>
              </a:ext>
            </a:extLst>
          </p:cNvPr>
          <p:cNvSpPr txBox="1"/>
          <p:nvPr/>
        </p:nvSpPr>
        <p:spPr>
          <a:xfrm>
            <a:off x="4800600" y="4419600"/>
            <a:ext cx="3962400" cy="707886"/>
          </a:xfrm>
          <a:prstGeom prst="rect">
            <a:avLst/>
          </a:prstGeom>
          <a:noFill/>
        </p:spPr>
        <p:txBody>
          <a:bodyPr wrap="square" rtlCol="0">
            <a:spAutoFit/>
          </a:bodyPr>
          <a:lstStyle/>
          <a:p>
            <a:r>
              <a:rPr lang="en-US" dirty="0"/>
              <a:t>Supermassive black holes in nearby quasars</a:t>
            </a:r>
          </a:p>
        </p:txBody>
      </p:sp>
    </p:spTree>
    <p:extLst>
      <p:ext uri="{BB962C8B-B14F-4D97-AF65-F5344CB8AC3E}">
        <p14:creationId xmlns:p14="http://schemas.microsoft.com/office/powerpoint/2010/main" val="3662565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Quasar_Optical.jpg">
            <a:extLst>
              <a:ext uri="{FF2B5EF4-FFF2-40B4-BE49-F238E27FC236}">
                <a16:creationId xmlns:a16="http://schemas.microsoft.com/office/drawing/2014/main" id="{7EA589F4-8E13-7645-9E10-98F1512B98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alaxy in space&#10;&#10;Description automatically generated with medium confidence">
            <a:extLst>
              <a:ext uri="{FF2B5EF4-FFF2-40B4-BE49-F238E27FC236}">
                <a16:creationId xmlns:a16="http://schemas.microsoft.com/office/drawing/2014/main" id="{42F0BC92-2A91-5444-B902-C11B679501BD}"/>
              </a:ext>
            </a:extLst>
          </p:cNvPr>
          <p:cNvPicPr>
            <a:picLocks noChangeAspect="1"/>
          </p:cNvPicPr>
          <p:nvPr/>
        </p:nvPicPr>
        <p:blipFill>
          <a:blip r:embed="rId2"/>
          <a:stretch>
            <a:fillRect/>
          </a:stretch>
        </p:blipFill>
        <p:spPr>
          <a:xfrm>
            <a:off x="76200" y="609600"/>
            <a:ext cx="4571999" cy="3086285"/>
          </a:xfrm>
          <a:prstGeom prst="rect">
            <a:avLst/>
          </a:prstGeom>
        </p:spPr>
      </p:pic>
      <p:pic>
        <p:nvPicPr>
          <p:cNvPr id="5" name="Picture 4" descr="Chart, scatter chart&#10;&#10;Description automatically generated">
            <a:extLst>
              <a:ext uri="{FF2B5EF4-FFF2-40B4-BE49-F238E27FC236}">
                <a16:creationId xmlns:a16="http://schemas.microsoft.com/office/drawing/2014/main" id="{4BE92812-BE3F-3149-BBAF-F4C415783433}"/>
              </a:ext>
            </a:extLst>
          </p:cNvPr>
          <p:cNvPicPr>
            <a:picLocks noChangeAspect="1"/>
          </p:cNvPicPr>
          <p:nvPr/>
        </p:nvPicPr>
        <p:blipFill>
          <a:blip r:embed="rId3"/>
          <a:stretch>
            <a:fillRect/>
          </a:stretch>
        </p:blipFill>
        <p:spPr>
          <a:xfrm>
            <a:off x="4745295" y="609600"/>
            <a:ext cx="4322505" cy="2640330"/>
          </a:xfrm>
          <a:prstGeom prst="rect">
            <a:avLst/>
          </a:prstGeom>
        </p:spPr>
      </p:pic>
      <p:pic>
        <p:nvPicPr>
          <p:cNvPr id="7" name="Picture 6" descr="Chart, scatter chart&#10;&#10;Description automatically generated">
            <a:extLst>
              <a:ext uri="{FF2B5EF4-FFF2-40B4-BE49-F238E27FC236}">
                <a16:creationId xmlns:a16="http://schemas.microsoft.com/office/drawing/2014/main" id="{DB39282A-FD93-B84A-ADD7-D7B75A8DFB2B}"/>
              </a:ext>
            </a:extLst>
          </p:cNvPr>
          <p:cNvPicPr>
            <a:picLocks noChangeAspect="1"/>
          </p:cNvPicPr>
          <p:nvPr/>
        </p:nvPicPr>
        <p:blipFill>
          <a:blip r:embed="rId4"/>
          <a:stretch>
            <a:fillRect/>
          </a:stretch>
        </p:blipFill>
        <p:spPr>
          <a:xfrm>
            <a:off x="4745295" y="3392213"/>
            <a:ext cx="4322504" cy="3254395"/>
          </a:xfrm>
          <a:prstGeom prst="rect">
            <a:avLst/>
          </a:prstGeom>
        </p:spPr>
      </p:pic>
      <p:pic>
        <p:nvPicPr>
          <p:cNvPr id="9" name="Picture 8" descr="A picture containing person, person, wall, indoor&#10;&#10;Description automatically generated">
            <a:extLst>
              <a:ext uri="{FF2B5EF4-FFF2-40B4-BE49-F238E27FC236}">
                <a16:creationId xmlns:a16="http://schemas.microsoft.com/office/drawing/2014/main" id="{400658D1-D056-654E-A467-441A823F8C7D}"/>
              </a:ext>
            </a:extLst>
          </p:cNvPr>
          <p:cNvPicPr>
            <a:picLocks noChangeAspect="1"/>
          </p:cNvPicPr>
          <p:nvPr/>
        </p:nvPicPr>
        <p:blipFill>
          <a:blip r:embed="rId5"/>
          <a:stretch>
            <a:fillRect/>
          </a:stretch>
        </p:blipFill>
        <p:spPr>
          <a:xfrm>
            <a:off x="1295400" y="3771714"/>
            <a:ext cx="2442827" cy="3086285"/>
          </a:xfrm>
          <a:prstGeom prst="rect">
            <a:avLst/>
          </a:prstGeom>
        </p:spPr>
      </p:pic>
    </p:spTree>
    <p:extLst>
      <p:ext uri="{BB962C8B-B14F-4D97-AF65-F5344CB8AC3E}">
        <p14:creationId xmlns:p14="http://schemas.microsoft.com/office/powerpoint/2010/main" val="3316664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609515B3-0763-6849-8042-414464D412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9629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4">
            <a:extLst>
              <a:ext uri="{FF2B5EF4-FFF2-40B4-BE49-F238E27FC236}">
                <a16:creationId xmlns:a16="http://schemas.microsoft.com/office/drawing/2014/main" id="{7F9797EB-3AE5-7A45-AAFB-DE6AA826A44F}"/>
              </a:ext>
            </a:extLst>
          </p:cNvPr>
          <p:cNvSpPr txBox="1">
            <a:spLocks noChangeArrowheads="1"/>
          </p:cNvSpPr>
          <p:nvPr/>
        </p:nvSpPr>
        <p:spPr bwMode="auto">
          <a:xfrm>
            <a:off x="1066800" y="4419600"/>
            <a:ext cx="6934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One of the most distant known quasars.  Its light was emitted when the universe was 800 million years old (compared to 14 billion today), and expansion of the universe has stretched the wavelengths by a factor of 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3c273.jpg">
            <a:extLst>
              <a:ext uri="{FF2B5EF4-FFF2-40B4-BE49-F238E27FC236}">
                <a16:creationId xmlns:a16="http://schemas.microsoft.com/office/drawing/2014/main" id="{81213ABE-A103-3445-BFDE-F27E1394A1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qsohosts">
            <a:extLst>
              <a:ext uri="{FF2B5EF4-FFF2-40B4-BE49-F238E27FC236}">
                <a16:creationId xmlns:a16="http://schemas.microsoft.com/office/drawing/2014/main" id="{D92E0835-77B3-3342-BE8E-56E41D3C3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963" y="533400"/>
            <a:ext cx="5380037"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2" descr="pks2349">
            <a:extLst>
              <a:ext uri="{FF2B5EF4-FFF2-40B4-BE49-F238E27FC236}">
                <a16:creationId xmlns:a16="http://schemas.microsoft.com/office/drawing/2014/main" id="{CB06A64C-8F87-6C4D-B0D1-9E7F12011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3330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m87_cfht">
            <a:extLst>
              <a:ext uri="{FF2B5EF4-FFF2-40B4-BE49-F238E27FC236}">
                <a16:creationId xmlns:a16="http://schemas.microsoft.com/office/drawing/2014/main" id="{BEEF3F90-444E-334F-8A71-C336C40BE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57388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97CCC56-68DF-D644-8E44-9C57B824BA2B}"/>
              </a:ext>
            </a:extLst>
          </p:cNvPr>
          <p:cNvSpPr txBox="1"/>
          <p:nvPr/>
        </p:nvSpPr>
        <p:spPr>
          <a:xfrm>
            <a:off x="2438400" y="5715000"/>
            <a:ext cx="4114800" cy="400110"/>
          </a:xfrm>
          <a:prstGeom prst="rect">
            <a:avLst/>
          </a:prstGeom>
          <a:noFill/>
        </p:spPr>
        <p:txBody>
          <a:bodyPr wrap="square" rtlCol="0">
            <a:spAutoFit/>
          </a:bodyPr>
          <a:lstStyle/>
          <a:p>
            <a:pPr algn="ctr"/>
            <a:r>
              <a:rPr lang="en-US" dirty="0"/>
              <a:t>Messier 87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m87_disk">
            <a:extLst>
              <a:ext uri="{FF2B5EF4-FFF2-40B4-BE49-F238E27FC236}">
                <a16:creationId xmlns:a16="http://schemas.microsoft.com/office/drawing/2014/main" id="{3765144B-3B8C-BC4D-BC13-D96ACB2CE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59848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M87spec">
            <a:extLst>
              <a:ext uri="{FF2B5EF4-FFF2-40B4-BE49-F238E27FC236}">
                <a16:creationId xmlns:a16="http://schemas.microsoft.com/office/drawing/2014/main" id="{3A3B1CA1-91A2-B642-B9A3-91676FB02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5630863"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8D8778D-D900-754B-AA40-0897E741E74D}"/>
              </a:ext>
            </a:extLst>
          </p:cNvPr>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208194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ars in space&#10;&#10;Description automatically generated with low confidence">
            <a:extLst>
              <a:ext uri="{FF2B5EF4-FFF2-40B4-BE49-F238E27FC236}">
                <a16:creationId xmlns:a16="http://schemas.microsoft.com/office/drawing/2014/main" id="{AB0CD4E2-8196-E94C-85E8-F3034EC5A803}"/>
              </a:ext>
            </a:extLst>
          </p:cNvPr>
          <p:cNvPicPr>
            <a:picLocks noChangeAspect="1"/>
          </p:cNvPicPr>
          <p:nvPr/>
        </p:nvPicPr>
        <p:blipFill>
          <a:blip r:embed="rId2"/>
          <a:stretch>
            <a:fillRect/>
          </a:stretch>
        </p:blipFill>
        <p:spPr>
          <a:xfrm>
            <a:off x="309185" y="0"/>
            <a:ext cx="8525629" cy="6858000"/>
          </a:xfrm>
          <a:prstGeom prst="rect">
            <a:avLst/>
          </a:prstGeom>
        </p:spPr>
      </p:pic>
    </p:spTree>
    <p:extLst>
      <p:ext uri="{BB962C8B-B14F-4D97-AF65-F5344CB8AC3E}">
        <p14:creationId xmlns:p14="http://schemas.microsoft.com/office/powerpoint/2010/main" val="1541418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cena_optical.jpg">
            <a:extLst>
              <a:ext uri="{FF2B5EF4-FFF2-40B4-BE49-F238E27FC236}">
                <a16:creationId xmlns:a16="http://schemas.microsoft.com/office/drawing/2014/main" id="{3EEC193E-3C2F-4B44-A7A2-4EB47C2ABB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7188"/>
            <a:ext cx="4953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6B91A28D-0A55-9344-A77F-2EDE68371BA1}"/>
              </a:ext>
            </a:extLst>
          </p:cNvPr>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38787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ppliance&#10;&#10;Description automatically generated">
            <a:extLst>
              <a:ext uri="{FF2B5EF4-FFF2-40B4-BE49-F238E27FC236}">
                <a16:creationId xmlns:a16="http://schemas.microsoft.com/office/drawing/2014/main" id="{BA95B1A8-0BDD-F240-B141-EF70CC2474A4}"/>
              </a:ext>
            </a:extLst>
          </p:cNvPr>
          <p:cNvPicPr>
            <a:picLocks noChangeAspect="1"/>
          </p:cNvPicPr>
          <p:nvPr/>
        </p:nvPicPr>
        <p:blipFill rotWithShape="1">
          <a:blip r:embed="rId2"/>
          <a:srcRect r="30741" b="2222"/>
          <a:stretch/>
        </p:blipFill>
        <p:spPr>
          <a:xfrm rot="16200000">
            <a:off x="2248461" y="-890308"/>
            <a:ext cx="4781550" cy="9000565"/>
          </a:xfrm>
          <a:prstGeom prst="rect">
            <a:avLst/>
          </a:prstGeom>
        </p:spPr>
      </p:pic>
    </p:spTree>
    <p:extLst>
      <p:ext uri="{BB962C8B-B14F-4D97-AF65-F5344CB8AC3E}">
        <p14:creationId xmlns:p14="http://schemas.microsoft.com/office/powerpoint/2010/main" val="2471939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spseq-5">
            <a:extLst>
              <a:ext uri="{FF2B5EF4-FFF2-40B4-BE49-F238E27FC236}">
                <a16:creationId xmlns:a16="http://schemas.microsoft.com/office/drawing/2014/main" id="{25326DAA-8402-4740-9DEB-14344CF03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601662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4" descr="3C273">
            <a:extLst>
              <a:ext uri="{FF2B5EF4-FFF2-40B4-BE49-F238E27FC236}">
                <a16:creationId xmlns:a16="http://schemas.microsoft.com/office/drawing/2014/main" id="{1774F472-3152-ED4F-9F41-B680BC264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52400"/>
            <a:ext cx="300355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descr="3c273b">
            <a:extLst>
              <a:ext uri="{FF2B5EF4-FFF2-40B4-BE49-F238E27FC236}">
                <a16:creationId xmlns:a16="http://schemas.microsoft.com/office/drawing/2014/main" id="{FFAC9B66-5D0F-BC4A-9051-E3D8A8D9C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50688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47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3c273b">
            <a:extLst>
              <a:ext uri="{FF2B5EF4-FFF2-40B4-BE49-F238E27FC236}">
                <a16:creationId xmlns:a16="http://schemas.microsoft.com/office/drawing/2014/main" id="{3410229B-B3E9-6C45-997F-C229D9079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72659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575565"/>
      </p:ext>
    </p:extLst>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25000">
            <a:ln>
              <a:noFill/>
            </a:ln>
            <a:solidFill>
              <a:srgbClr val="00FFFF"/>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25000">
            <a:ln>
              <a:noFill/>
            </a:ln>
            <a:solidFill>
              <a:srgbClr val="00FFFF"/>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8550</TotalTime>
  <Words>90</Words>
  <Application>Microsoft Macintosh PowerPoint</Application>
  <PresentationFormat>On-screen Show (4:3)</PresentationFormat>
  <Paragraphs>16</Paragraphs>
  <Slides>25</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Times New Roman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Motion of the Stars and Sun</dc:title>
  <dc:creator>David Weinberg</dc:creator>
  <cp:lastModifiedBy>David Weinberg</cp:lastModifiedBy>
  <cp:revision>296</cp:revision>
  <cp:lastPrinted>2006-06-06T16:41:15Z</cp:lastPrinted>
  <dcterms:created xsi:type="dcterms:W3CDTF">2012-08-22T15:26:39Z</dcterms:created>
  <dcterms:modified xsi:type="dcterms:W3CDTF">2021-11-12T19:25:42Z</dcterms:modified>
</cp:coreProperties>
</file>