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16"/>
  </p:notesMasterIdLst>
  <p:handoutMasterIdLst>
    <p:handoutMasterId r:id="rId17"/>
  </p:handoutMasterIdLst>
  <p:sldIdLst>
    <p:sldId id="1003" r:id="rId3"/>
    <p:sldId id="1002" r:id="rId4"/>
    <p:sldId id="288" r:id="rId5"/>
    <p:sldId id="1005" r:id="rId6"/>
    <p:sldId id="1004" r:id="rId7"/>
    <p:sldId id="287" r:id="rId8"/>
    <p:sldId id="994" r:id="rId9"/>
    <p:sldId id="995" r:id="rId10"/>
    <p:sldId id="433" r:id="rId11"/>
    <p:sldId id="430" r:id="rId12"/>
    <p:sldId id="431" r:id="rId13"/>
    <p:sldId id="432" r:id="rId14"/>
    <p:sldId id="1006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8970C00-84E2-4143-AC0C-6FC9D0B18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00BC4D-8221-454E-9014-B86A4F10F5B9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22AA7BD-E82F-BF4F-A12E-657DC46839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F55665B-5D0E-4C43-8104-1DBAC1120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A344-CCE1-9A48-9B15-5A5FB6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9622-E396-A946-B5C2-EE190FFA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6BA9-3CA0-4F48-9E2D-43941135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E9C4-0A4C-ED45-BA54-006B4BD6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0F6-1FD0-3F47-9403-5F5EFB2F2B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6ED12-60B5-AA49-BC3A-ED69A5FD46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C6E46-ABDB-BF49-8CF7-6BBFB0A3EF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C81C-73AF-B144-87AC-AC4DEC38BA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2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DA3C-6B94-8A42-A9C3-46B86C1F94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944F4-83AB-2D46-862B-52E9C7E291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6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F1DCD-B304-DE4C-9E9F-723EF345E8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4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AF0C-7C39-094E-BA7F-FC800C8C6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6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B817-8212-0E4B-9D6B-1E763E64EF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81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9E30C-7D8F-954C-B440-98B85C1B8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5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86AEF-58C0-CE4C-85DB-4CE6D6A408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39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8A227-EEE5-C84A-BA3B-95B37DCD48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398F-F694-4B44-B357-AA3074A4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E1CA-63C7-194B-A38F-D8E4504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00B-DE93-8D4C-A041-E0CFBA06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81C5-BCF8-F74A-A817-59577B17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9DE9-6961-6245-BB56-1C6359E16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E93D-5B7B-C34A-B4D0-3E49A5B14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ECD7-B7AB-5145-BBC9-0A6FDCD53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02CC51-E837-4843-B854-7D680EA8C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86B40ECE-2A5C-5748-8D99-2CBDF2C3570F}" type="slidenum">
              <a:rPr 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60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E8293D1B-0558-0F4B-A41E-88845661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685800"/>
            <a:ext cx="5080000" cy="422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BC958-11BB-A346-99C6-7E8AAD18A753}"/>
              </a:ext>
            </a:extLst>
          </p:cNvPr>
          <p:cNvSpPr txBox="1"/>
          <p:nvPr/>
        </p:nvSpPr>
        <p:spPr>
          <a:xfrm>
            <a:off x="1905000" y="5029200"/>
            <a:ext cx="574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to scale!  Diameter of the nucleus (protons and neutrons) is about 100,000 times smaller than the diameter of atom.</a:t>
            </a:r>
          </a:p>
          <a:p>
            <a:r>
              <a:rPr lang="en-US" dirty="0"/>
              <a:t>Mass of a proton and neutron are nearly the same.</a:t>
            </a:r>
          </a:p>
          <a:p>
            <a:r>
              <a:rPr lang="en-US" dirty="0"/>
              <a:t>Mass of an electron is 2000 times smaller.</a:t>
            </a:r>
          </a:p>
        </p:txBody>
      </p:sp>
    </p:spTree>
    <p:extLst>
      <p:ext uri="{BB962C8B-B14F-4D97-AF65-F5344CB8AC3E}">
        <p14:creationId xmlns:p14="http://schemas.microsoft.com/office/powerpoint/2010/main" val="79492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zstellar_spectra.jpg">
            <a:extLst>
              <a:ext uri="{FF2B5EF4-FFF2-40B4-BE49-F238E27FC236}">
                <a16:creationId xmlns:a16="http://schemas.microsoft.com/office/drawing/2014/main" id="{5BE96C10-751F-EE43-839B-0F764C51D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076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spseq-5">
            <a:extLst>
              <a:ext uri="{FF2B5EF4-FFF2-40B4-BE49-F238E27FC236}">
                <a16:creationId xmlns:a16="http://schemas.microsoft.com/office/drawing/2014/main" id="{0A81B484-2327-DA42-B49E-03AF0CFAF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81000"/>
            <a:ext cx="43481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wd.gif">
            <a:extLst>
              <a:ext uri="{FF2B5EF4-FFF2-40B4-BE49-F238E27FC236}">
                <a16:creationId xmlns:a16="http://schemas.microsoft.com/office/drawing/2014/main" id="{841C61EB-9C60-A145-B14F-8C9C512C6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galaxy.gif">
            <a:extLst>
              <a:ext uri="{FF2B5EF4-FFF2-40B4-BE49-F238E27FC236}">
                <a16:creationId xmlns:a16="http://schemas.microsoft.com/office/drawing/2014/main" id="{7F8D5EC3-7528-BB43-9DEF-859271FDD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qso.gif">
            <a:extLst>
              <a:ext uri="{FF2B5EF4-FFF2-40B4-BE49-F238E27FC236}">
                <a16:creationId xmlns:a16="http://schemas.microsoft.com/office/drawing/2014/main" id="{53453514-37D3-9A45-900D-127C479B3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6">
            <a:extLst>
              <a:ext uri="{FF2B5EF4-FFF2-40B4-BE49-F238E27FC236}">
                <a16:creationId xmlns:a16="http://schemas.microsoft.com/office/drawing/2014/main" id="{3AD0DE28-E7A5-694E-BD9B-ABCD2CD5B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White dwarf</a:t>
            </a:r>
          </a:p>
        </p:txBody>
      </p:sp>
      <p:sp>
        <p:nvSpPr>
          <p:cNvPr id="18438" name="TextBox 8">
            <a:extLst>
              <a:ext uri="{FF2B5EF4-FFF2-40B4-BE49-F238E27FC236}">
                <a16:creationId xmlns:a16="http://schemas.microsoft.com/office/drawing/2014/main" id="{05AAA349-B2D2-A34C-8F3C-246734EF8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Galaxy</a:t>
            </a:r>
          </a:p>
        </p:txBody>
      </p:sp>
      <p:sp>
        <p:nvSpPr>
          <p:cNvPr id="18439" name="TextBox 9">
            <a:extLst>
              <a:ext uri="{FF2B5EF4-FFF2-40B4-BE49-F238E27FC236}">
                <a16:creationId xmlns:a16="http://schemas.microsoft.com/office/drawing/2014/main" id="{770C761C-B342-4240-AB6F-0BDFE3DC3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Quasar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wd.gif">
            <a:extLst>
              <a:ext uri="{FF2B5EF4-FFF2-40B4-BE49-F238E27FC236}">
                <a16:creationId xmlns:a16="http://schemas.microsoft.com/office/drawing/2014/main" id="{6144B347-3403-FA45-860C-51CCE48B8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galaxy.gif">
            <a:extLst>
              <a:ext uri="{FF2B5EF4-FFF2-40B4-BE49-F238E27FC236}">
                <a16:creationId xmlns:a16="http://schemas.microsoft.com/office/drawing/2014/main" id="{3B9E20DB-5BE3-CE49-8977-02E142D4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qso.gif">
            <a:extLst>
              <a:ext uri="{FF2B5EF4-FFF2-40B4-BE49-F238E27FC236}">
                <a16:creationId xmlns:a16="http://schemas.microsoft.com/office/drawing/2014/main" id="{EE41056D-2022-7243-B076-2134FB611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>
            <a:extLst>
              <a:ext uri="{FF2B5EF4-FFF2-40B4-BE49-F238E27FC236}">
                <a16:creationId xmlns:a16="http://schemas.microsoft.com/office/drawing/2014/main" id="{9A9C92A2-1337-DF4A-9DE0-794F285F7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White dwarf</a:t>
            </a:r>
          </a:p>
        </p:txBody>
      </p:sp>
      <p:sp>
        <p:nvSpPr>
          <p:cNvPr id="19462" name="TextBox 8">
            <a:extLst>
              <a:ext uri="{FF2B5EF4-FFF2-40B4-BE49-F238E27FC236}">
                <a16:creationId xmlns:a16="http://schemas.microsoft.com/office/drawing/2014/main" id="{16395BCD-23AD-EC4D-8DCB-78DDF838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Galaxy</a:t>
            </a:r>
          </a:p>
        </p:txBody>
      </p:sp>
      <p:sp>
        <p:nvSpPr>
          <p:cNvPr id="19463" name="TextBox 9">
            <a:extLst>
              <a:ext uri="{FF2B5EF4-FFF2-40B4-BE49-F238E27FC236}">
                <a16:creationId xmlns:a16="http://schemas.microsoft.com/office/drawing/2014/main" id="{420F8E03-A2B9-E247-95DA-71CFBF276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Quasar</a:t>
            </a:r>
          </a:p>
        </p:txBody>
      </p:sp>
      <p:pic>
        <p:nvPicPr>
          <p:cNvPr id="19464" name="Picture 10" descr="plugplate.web1.jpg">
            <a:extLst>
              <a:ext uri="{FF2B5EF4-FFF2-40B4-BE49-F238E27FC236}">
                <a16:creationId xmlns:a16="http://schemas.microsoft.com/office/drawing/2014/main" id="{2EF45FF0-1277-954E-9FC5-511B75FA2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191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sdss_telescope.tiff">
            <a:extLst>
              <a:ext uri="{FF2B5EF4-FFF2-40B4-BE49-F238E27FC236}">
                <a16:creationId xmlns:a16="http://schemas.microsoft.com/office/drawing/2014/main" id="{8E39B8A3-3342-BD4B-AAB2-123148B7C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524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wd.gif">
            <a:extLst>
              <a:ext uri="{FF2B5EF4-FFF2-40B4-BE49-F238E27FC236}">
                <a16:creationId xmlns:a16="http://schemas.microsoft.com/office/drawing/2014/main" id="{6144B347-3403-FA45-860C-51CCE48B8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galaxy.gif">
            <a:extLst>
              <a:ext uri="{FF2B5EF4-FFF2-40B4-BE49-F238E27FC236}">
                <a16:creationId xmlns:a16="http://schemas.microsoft.com/office/drawing/2014/main" id="{3B9E20DB-5BE3-CE49-8977-02E142D44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qso.gif">
            <a:extLst>
              <a:ext uri="{FF2B5EF4-FFF2-40B4-BE49-F238E27FC236}">
                <a16:creationId xmlns:a16="http://schemas.microsoft.com/office/drawing/2014/main" id="{EE41056D-2022-7243-B076-2134FB611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952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>
            <a:extLst>
              <a:ext uri="{FF2B5EF4-FFF2-40B4-BE49-F238E27FC236}">
                <a16:creationId xmlns:a16="http://schemas.microsoft.com/office/drawing/2014/main" id="{9A9C92A2-1337-DF4A-9DE0-794F285F7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White dwarf</a:t>
            </a:r>
          </a:p>
        </p:txBody>
      </p:sp>
      <p:sp>
        <p:nvSpPr>
          <p:cNvPr id="19462" name="TextBox 8">
            <a:extLst>
              <a:ext uri="{FF2B5EF4-FFF2-40B4-BE49-F238E27FC236}">
                <a16:creationId xmlns:a16="http://schemas.microsoft.com/office/drawing/2014/main" id="{16395BCD-23AD-EC4D-8DCB-78DDF838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Galaxy</a:t>
            </a:r>
          </a:p>
        </p:txBody>
      </p:sp>
      <p:sp>
        <p:nvSpPr>
          <p:cNvPr id="19463" name="TextBox 9">
            <a:extLst>
              <a:ext uri="{FF2B5EF4-FFF2-40B4-BE49-F238E27FC236}">
                <a16:creationId xmlns:a16="http://schemas.microsoft.com/office/drawing/2014/main" id="{420F8E03-A2B9-E247-95DA-71CFBF276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90838"/>
            <a:ext cx="205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Quasar</a:t>
            </a:r>
          </a:p>
        </p:txBody>
      </p:sp>
      <p:pic>
        <p:nvPicPr>
          <p:cNvPr id="19465" name="Picture 11" descr="sdss_telescope.tiff">
            <a:extLst>
              <a:ext uri="{FF2B5EF4-FFF2-40B4-BE49-F238E27FC236}">
                <a16:creationId xmlns:a16="http://schemas.microsoft.com/office/drawing/2014/main" id="{8E39B8A3-3342-BD4B-AAB2-123148B7C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524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52F79-20AB-5549-8F1D-6758885D2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652838"/>
            <a:ext cx="3962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4D6FC-B173-B54B-BC66-BF7BB88F1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3759200"/>
            <a:ext cx="2501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4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, star, night&#10;&#10;Description automatically generated">
            <a:extLst>
              <a:ext uri="{FF2B5EF4-FFF2-40B4-BE49-F238E27FC236}">
                <a16:creationId xmlns:a16="http://schemas.microsoft.com/office/drawing/2014/main" id="{6F65DEF7-6187-6343-B50F-CF2649F5F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7162800" cy="4772216"/>
          </a:xfrm>
          <a:prstGeom prst="rect">
            <a:avLst/>
          </a:prstGeom>
        </p:spPr>
      </p:pic>
      <p:pic>
        <p:nvPicPr>
          <p:cNvPr id="4" name="Picture 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49C1A49-EE6A-EE42-AE9A-9F7234C82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-1000" r="10834"/>
          <a:stretch/>
        </p:blipFill>
        <p:spPr>
          <a:xfrm>
            <a:off x="5840050" y="3028870"/>
            <a:ext cx="3151549" cy="2686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828192-E954-8645-9E26-53F1B9349B66}"/>
              </a:ext>
            </a:extLst>
          </p:cNvPr>
          <p:cNvSpPr txBox="1"/>
          <p:nvPr/>
        </p:nvSpPr>
        <p:spPr>
          <a:xfrm>
            <a:off x="5715000" y="57912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Subramanyan</a:t>
            </a:r>
            <a:r>
              <a:rPr lang="en-US" dirty="0"/>
              <a:t> Chandrasekhar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E0350-25FF-B74F-B6E7-BE320B62E283}"/>
              </a:ext>
            </a:extLst>
          </p:cNvPr>
          <p:cNvSpPr txBox="1"/>
          <p:nvPr/>
        </p:nvSpPr>
        <p:spPr>
          <a:xfrm>
            <a:off x="381000" y="53340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Sirius A: Main sequence star</a:t>
            </a:r>
          </a:p>
          <a:p>
            <a:r>
              <a:rPr lang="en-US" dirty="0"/>
              <a:t>Sirius B: White dwarf star</a:t>
            </a:r>
          </a:p>
        </p:txBody>
      </p:sp>
    </p:spTree>
    <p:extLst>
      <p:ext uri="{BB962C8B-B14F-4D97-AF65-F5344CB8AC3E}">
        <p14:creationId xmlns:p14="http://schemas.microsoft.com/office/powerpoint/2010/main" val="67291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kauf23_1">
            <a:extLst>
              <a:ext uri="{FF2B5EF4-FFF2-40B4-BE49-F238E27FC236}">
                <a16:creationId xmlns:a16="http://schemas.microsoft.com/office/drawing/2014/main" id="{174A474C-0FBA-374D-983A-9E15D926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02798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burnell2">
            <a:extLst>
              <a:ext uri="{FF2B5EF4-FFF2-40B4-BE49-F238E27FC236}">
                <a16:creationId xmlns:a16="http://schemas.microsoft.com/office/drawing/2014/main" id="{4A89CD5B-C168-4A4E-B997-2640959E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277929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ewish">
            <a:extLst>
              <a:ext uri="{FF2B5EF4-FFF2-40B4-BE49-F238E27FC236}">
                <a16:creationId xmlns:a16="http://schemas.microsoft.com/office/drawing/2014/main" id="{69CA43FB-DCD2-C24D-8667-8A52FB5C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54" y="3886200"/>
            <a:ext cx="137147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B1275-8920-2444-9F1B-F40A64A42FA2}"/>
              </a:ext>
            </a:extLst>
          </p:cNvPr>
          <p:cNvSpPr txBox="1"/>
          <p:nvPr/>
        </p:nvSpPr>
        <p:spPr>
          <a:xfrm>
            <a:off x="504497" y="561654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Jocelyn Bell-Burnell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3FBD7-BF5C-514F-A7D1-438DE3392C30}"/>
              </a:ext>
            </a:extLst>
          </p:cNvPr>
          <p:cNvSpPr txBox="1"/>
          <p:nvPr/>
        </p:nvSpPr>
        <p:spPr>
          <a:xfrm>
            <a:off x="3225390" y="5553483"/>
            <a:ext cx="196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Antony Hewish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F84C220-8EE7-4E49-A976-DF6F43D98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505837"/>
            <a:ext cx="4075559" cy="2061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007912-00A7-A040-8219-44FE63964446}"/>
              </a:ext>
            </a:extLst>
          </p:cNvPr>
          <p:cNvSpPr txBox="1"/>
          <p:nvPr/>
        </p:nvSpPr>
        <p:spPr>
          <a:xfrm>
            <a:off x="4419601" y="4572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1967: Discovery of first radio pulsar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CC7D7-0A46-354B-8EF0-D1CEB039F2F0}"/>
              </a:ext>
            </a:extLst>
          </p:cNvPr>
          <p:cNvSpPr txBox="1"/>
          <p:nvPr/>
        </p:nvSpPr>
        <p:spPr>
          <a:xfrm>
            <a:off x="5334000" y="5638800"/>
            <a:ext cx="369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Interpretation: A rotating neutron star beaming radio waves.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8631B12D-17FD-AA4F-B474-E8C82B9D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07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1999c1b.jpg">
            <a:extLst>
              <a:ext uri="{FF2B5EF4-FFF2-40B4-BE49-F238E27FC236}">
                <a16:creationId xmlns:a16="http://schemas.microsoft.com/office/drawing/2014/main" id="{5ED2CA63-9614-0E4A-A10D-838DB1BD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1212"/>
            <a:ext cx="7953375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C91A4-6F69-5746-B0FD-F2637E28EF18}"/>
              </a:ext>
            </a:extLst>
          </p:cNvPr>
          <p:cNvSpPr txBox="1"/>
          <p:nvPr/>
        </p:nvSpPr>
        <p:spPr>
          <a:xfrm>
            <a:off x="838200" y="228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Supernova explosion in a nearby galaxy. </a:t>
            </a:r>
          </a:p>
        </p:txBody>
      </p:sp>
    </p:spTree>
    <p:extLst>
      <p:ext uri="{BB962C8B-B14F-4D97-AF65-F5344CB8AC3E}">
        <p14:creationId xmlns:p14="http://schemas.microsoft.com/office/powerpoint/2010/main" val="48491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orion851.jpg">
            <a:extLst>
              <a:ext uri="{FF2B5EF4-FFF2-40B4-BE49-F238E27FC236}">
                <a16:creationId xmlns:a16="http://schemas.microsoft.com/office/drawing/2014/main" id="{BCCEB389-1D37-DA48-8150-7B1F46C6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5814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outdoor object, night, star, light&#10;&#10;Description automatically generated">
            <a:extLst>
              <a:ext uri="{FF2B5EF4-FFF2-40B4-BE49-F238E27FC236}">
                <a16:creationId xmlns:a16="http://schemas.microsoft.com/office/drawing/2014/main" id="{EA5A4C3A-9318-1942-ACC4-E04903919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144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8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rs and gas in space&#10;&#10;Description automatically generated with medium confidence">
            <a:extLst>
              <a:ext uri="{FF2B5EF4-FFF2-40B4-BE49-F238E27FC236}">
                <a16:creationId xmlns:a16="http://schemas.microsoft.com/office/drawing/2014/main" id="{353473B5-E8F2-AA43-A283-4F67147D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228600"/>
            <a:ext cx="4267200" cy="4267200"/>
          </a:xfrm>
          <a:prstGeom prst="rect">
            <a:avLst/>
          </a:prstGeom>
        </p:spPr>
      </p:pic>
      <p:pic>
        <p:nvPicPr>
          <p:cNvPr id="3" name="Picture 1" descr="lbt.jpg">
            <a:extLst>
              <a:ext uri="{FF2B5EF4-FFF2-40B4-BE49-F238E27FC236}">
                <a16:creationId xmlns:a16="http://schemas.microsoft.com/office/drawing/2014/main" id="{D1B11162-5F59-9A42-ACB2-419F1B2C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613" r="8107" b="9677"/>
          <a:stretch/>
        </p:blipFill>
        <p:spPr bwMode="auto">
          <a:xfrm>
            <a:off x="4603532" y="2895600"/>
            <a:ext cx="4388067" cy="32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77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978F45-7592-124D-A39D-3CF4EDBF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29100" cy="2819400"/>
          </a:xfrm>
          <a:prstGeom prst="rect">
            <a:avLst/>
          </a:prstGeom>
        </p:spPr>
      </p:pic>
      <p:pic>
        <p:nvPicPr>
          <p:cNvPr id="5" name="Picture 4" descr="Stars and gas in space&#10;&#10;Description automatically generated with medium confidence">
            <a:extLst>
              <a:ext uri="{FF2B5EF4-FFF2-40B4-BE49-F238E27FC236}">
                <a16:creationId xmlns:a16="http://schemas.microsoft.com/office/drawing/2014/main" id="{353473B5-E8F2-AA43-A283-4F67147D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1295400"/>
            <a:ext cx="4267200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01747-C4A4-1A42-BA48-F61525C315A8}"/>
              </a:ext>
            </a:extLst>
          </p:cNvPr>
          <p:cNvSpPr txBox="1"/>
          <p:nvPr/>
        </p:nvSpPr>
        <p:spPr>
          <a:xfrm>
            <a:off x="457200" y="533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Formation of a “stellar mass” BH (3 – 100 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sun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 </a:t>
            </a:r>
          </a:p>
        </p:txBody>
      </p:sp>
      <p:pic>
        <p:nvPicPr>
          <p:cNvPr id="6" name="Picture 5" descr="A picture containing transport, rocket&#10;&#10;Description automatically generated">
            <a:extLst>
              <a:ext uri="{FF2B5EF4-FFF2-40B4-BE49-F238E27FC236}">
                <a16:creationId xmlns:a16="http://schemas.microsoft.com/office/drawing/2014/main" id="{12CA6414-0AEE-964C-A56B-6326B2131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883" y="41910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9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pseq-5">
            <a:extLst>
              <a:ext uri="{FF2B5EF4-FFF2-40B4-BE49-F238E27FC236}">
                <a16:creationId xmlns:a16="http://schemas.microsoft.com/office/drawing/2014/main" id="{91543B8F-5BFF-F140-B5F9-4D4C4846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066800"/>
            <a:ext cx="76930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id="{F7EDEF12-9DCB-0345-89CF-58B163C56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57200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Spectra of Stars</a:t>
            </a:r>
          </a:p>
        </p:txBody>
      </p:sp>
      <p:sp>
        <p:nvSpPr>
          <p:cNvPr id="16388" name="TextBox 3">
            <a:extLst>
              <a:ext uri="{FF2B5EF4-FFF2-40B4-BE49-F238E27FC236}">
                <a16:creationId xmlns:a16="http://schemas.microsoft.com/office/drawing/2014/main" id="{1B7085C6-4F5E-1A4C-AF3D-68565A3E6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0292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Wavelength  </a:t>
            </a:r>
          </a:p>
        </p:txBody>
      </p:sp>
      <p:cxnSp>
        <p:nvCxnSpPr>
          <p:cNvPr id="16389" name="Straight Arrow Connector 5">
            <a:extLst>
              <a:ext uri="{FF2B5EF4-FFF2-40B4-BE49-F238E27FC236}">
                <a16:creationId xmlns:a16="http://schemas.microsoft.com/office/drawing/2014/main" id="{DF10DF3E-0B14-3240-8A7E-9B10728418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7800" y="5334000"/>
            <a:ext cx="1066800" cy="1588"/>
          </a:xfrm>
          <a:prstGeom prst="straightConnector1">
            <a:avLst/>
          </a:prstGeom>
          <a:noFill/>
          <a:ln w="603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8473</TotalTime>
  <Words>118</Words>
  <Application>Microsoft Macintosh PowerPoint</Application>
  <PresentationFormat>On-screen Show (4:3)</PresentationFormat>
  <Paragraphs>24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David Weinberg</cp:lastModifiedBy>
  <cp:revision>290</cp:revision>
  <cp:lastPrinted>2006-06-06T16:41:15Z</cp:lastPrinted>
  <dcterms:created xsi:type="dcterms:W3CDTF">2012-08-22T15:26:39Z</dcterms:created>
  <dcterms:modified xsi:type="dcterms:W3CDTF">2021-10-20T16:30:01Z</dcterms:modified>
</cp:coreProperties>
</file>