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289" r:id="rId2"/>
    <p:sldId id="290" r:id="rId3"/>
    <p:sldId id="291" r:id="rId4"/>
    <p:sldId id="292" r:id="rId5"/>
    <p:sldId id="29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540"/>
    <a:srgbClr val="F4810E"/>
    <a:srgbClr val="A2BC1B"/>
    <a:srgbClr val="CC0099"/>
    <a:srgbClr val="FF0000"/>
    <a:srgbClr val="FFFF00"/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DC6801-3A4D-EC48-8661-357C8B1DA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4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2A63CA-7BCE-F941-B848-8EAF69467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38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2A63CA-7BCE-F941-B848-8EAF69467A9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10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270F6-1FD0-3F47-9403-5F5EFB2F2B0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86AEF-58C0-CE4C-85DB-4CE6D6A408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3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8A227-EEE5-C84A-BA3B-95B37DCD486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1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6ED12-60B5-AA49-BC3A-ED69A5FD462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1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C6E46-ABDB-BF49-8CF7-6BBFB0A3EFE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7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4C81C-73AF-B144-87AC-AC4DEC38BA9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02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4DA3C-6B94-8A42-A9C3-46B86C1F942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9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944F4-83AB-2D46-862B-52E9C7E291D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8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F1DCD-B304-DE4C-9E9F-723EF345E8B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4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B817-8212-0E4B-9D6B-1E763E64EF4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8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9E30C-7D8F-954C-B440-98B85C1B87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86B40ECE-2A5C-5748-8D99-2CBDF2C3570F}" type="slidenum">
              <a:rPr lang="en-US" smtClean="0">
                <a:solidFill>
                  <a:srgbClr val="FFFFFF"/>
                </a:solidFill>
                <a:cs typeface="+mn-cs"/>
              </a:rPr>
              <a:pPr/>
              <a:t>‹#›</a:t>
            </a:fld>
            <a:endParaRPr lang="en-US">
              <a:solidFill>
                <a:srgbClr val="FFFFFF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0604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00D6E6-0876-9C4B-9667-811A1CEF9D96}"/>
              </a:ext>
            </a:extLst>
          </p:cNvPr>
          <p:cNvSpPr txBox="1"/>
          <p:nvPr/>
        </p:nvSpPr>
        <p:spPr>
          <a:xfrm>
            <a:off x="914400" y="6096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Frontiers of black hole research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115756-AB39-541E-0056-CD9B214E157C}"/>
              </a:ext>
            </a:extLst>
          </p:cNvPr>
          <p:cNvSpPr txBox="1"/>
          <p:nvPr/>
        </p:nvSpPr>
        <p:spPr>
          <a:xfrm>
            <a:off x="990600" y="16002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Black hole astrophysics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Black hole fundamentals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Black hole speculations</a:t>
            </a:r>
          </a:p>
        </p:txBody>
      </p:sp>
    </p:spTree>
    <p:extLst>
      <p:ext uri="{BB962C8B-B14F-4D97-AF65-F5344CB8AC3E}">
        <p14:creationId xmlns:p14="http://schemas.microsoft.com/office/powerpoint/2010/main" val="144493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7E1FE6-315A-37B1-BC0E-6E228A3607C1}"/>
              </a:ext>
            </a:extLst>
          </p:cNvPr>
          <p:cNvSpPr txBox="1"/>
          <p:nvPr/>
        </p:nvSpPr>
        <p:spPr>
          <a:xfrm>
            <a:off x="515007" y="381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Black hole astrophysics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9D88A9-D996-0E46-BB20-E1FFF52EF1BE}"/>
              </a:ext>
            </a:extLst>
          </p:cNvPr>
          <p:cNvSpPr txBox="1"/>
          <p:nvPr/>
        </p:nvSpPr>
        <p:spPr>
          <a:xfrm>
            <a:off x="515006" y="904220"/>
            <a:ext cx="8476593" cy="5088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2400" dirty="0"/>
              <a:t>Questions: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Do black holes and gravitational waves have the properties predicted by GR?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How do we unify GR and quantum mechanics into a theory of quantum gravity, allowing discreteness and uncertainty in spacetime itself?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happens to the information “lost” when a black hole evaporates?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Does quantum gravity only matter near the black hole singularity, or does it affect black hole structure out to and at the event horizon?  (See “Fuzzballs”)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Aft>
                <a:spcPts val="400"/>
              </a:spcAft>
            </a:pPr>
            <a:r>
              <a:rPr lang="en-US" sz="2400" dirty="0"/>
              <a:t>Methods: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X-ray, optical, and radio surveys, including time variability, microlensing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X-ray spectroscopy of accreting black holes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Event horizon telescope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Gravitational waves (LIGO, pulsar timing arrays, eventually LISA)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Theoretical models, especially computer simulations of accretion flows</a:t>
            </a:r>
          </a:p>
        </p:txBody>
      </p:sp>
    </p:spTree>
    <p:extLst>
      <p:ext uri="{BB962C8B-B14F-4D97-AF65-F5344CB8AC3E}">
        <p14:creationId xmlns:p14="http://schemas.microsoft.com/office/powerpoint/2010/main" val="82526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2DDE5-3612-3076-A169-8D7694835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AFB8AE-0953-E634-49D8-2F0D4BDE2C21}"/>
              </a:ext>
            </a:extLst>
          </p:cNvPr>
          <p:cNvSpPr txBox="1"/>
          <p:nvPr/>
        </p:nvSpPr>
        <p:spPr>
          <a:xfrm>
            <a:off x="515007" y="381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Black hole fundamentals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4521F3-22EB-B3F4-4943-EE2365C7F18B}"/>
              </a:ext>
            </a:extLst>
          </p:cNvPr>
          <p:cNvSpPr txBox="1"/>
          <p:nvPr/>
        </p:nvSpPr>
        <p:spPr>
          <a:xfrm>
            <a:off x="515007" y="904220"/>
            <a:ext cx="8305800" cy="5806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2400" dirty="0"/>
              <a:t>Questions: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is the population of “inactive” stellar mass black holes?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Which stars make black holes, and how?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“seeds” the growth of supermassive black holes?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How do supermassive BHs regulate their host galaxies, and vice versa?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is the physics of accretion flows and jets?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Could primordial black holes be dark matter?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Are there unexpected sources of gravitational waves?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Does quantum gravity only matter near the BH singularity, or does it affect structure out to and at the event horizon?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Aft>
                <a:spcPts val="400"/>
              </a:spcAft>
            </a:pPr>
            <a:r>
              <a:rPr lang="en-US" sz="2400" dirty="0"/>
              <a:t>Methods: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Event horizon telescope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Gravitational waves, with LISA especially promising because of high-precision measurements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Theory, including string theory and its variants</a:t>
            </a:r>
          </a:p>
        </p:txBody>
      </p:sp>
    </p:spTree>
    <p:extLst>
      <p:ext uri="{BB962C8B-B14F-4D97-AF65-F5344CB8AC3E}">
        <p14:creationId xmlns:p14="http://schemas.microsoft.com/office/powerpoint/2010/main" val="115799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09452-CAE0-C24F-1387-4B817F5B9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73CBB0-5148-93D2-D333-322EDDE86432}"/>
              </a:ext>
            </a:extLst>
          </p:cNvPr>
          <p:cNvSpPr txBox="1"/>
          <p:nvPr/>
        </p:nvSpPr>
        <p:spPr>
          <a:xfrm>
            <a:off x="515007" y="381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Black hole speculations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134AC6-07CF-8C3A-645C-74B683B3AB45}"/>
              </a:ext>
            </a:extLst>
          </p:cNvPr>
          <p:cNvSpPr txBox="1"/>
          <p:nvPr/>
        </p:nvSpPr>
        <p:spPr>
          <a:xfrm>
            <a:off x="515007" y="904220"/>
            <a:ext cx="8305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2400" dirty="0"/>
              <a:t>Questions: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Could wormholes exist in nature?  Could they be usable for traversing large distances?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Is something like “warp drive” physically possible?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Is time travel physically possible?</a:t>
            </a:r>
          </a:p>
        </p:txBody>
      </p:sp>
      <p:pic>
        <p:nvPicPr>
          <p:cNvPr id="5" name="Picture 4" descr="A diagram of a curved object&#10;&#10;AI-generated content may be incorrect.">
            <a:extLst>
              <a:ext uri="{FF2B5EF4-FFF2-40B4-BE49-F238E27FC236}">
                <a16:creationId xmlns:a16="http://schemas.microsoft.com/office/drawing/2014/main" id="{83686B71-EE5D-E756-2668-6BE3A89CB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007" y="3750838"/>
            <a:ext cx="3371850" cy="2202942"/>
          </a:xfrm>
          <a:prstGeom prst="rect">
            <a:avLst/>
          </a:prstGeom>
        </p:spPr>
      </p:pic>
      <p:pic>
        <p:nvPicPr>
          <p:cNvPr id="7" name="Picture 6" descr="A diagram of a travel&#10;&#10;AI-generated content may be incorrect.">
            <a:extLst>
              <a:ext uri="{FF2B5EF4-FFF2-40B4-BE49-F238E27FC236}">
                <a16:creationId xmlns:a16="http://schemas.microsoft.com/office/drawing/2014/main" id="{B13793B5-F512-EE75-56EB-981FCE1FB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605977"/>
            <a:ext cx="3505200" cy="340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23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4BE9F-CC92-1E9F-9FE1-D5C8FE0CA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9411FB-0FF9-4644-0E03-2B8AC94C128B}"/>
              </a:ext>
            </a:extLst>
          </p:cNvPr>
          <p:cNvSpPr txBox="1"/>
          <p:nvPr/>
        </p:nvSpPr>
        <p:spPr>
          <a:xfrm>
            <a:off x="515007" y="381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Black hole speculations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97BB18-EBF4-8BD0-C67F-97A7FF02B0C7}"/>
              </a:ext>
            </a:extLst>
          </p:cNvPr>
          <p:cNvSpPr txBox="1"/>
          <p:nvPr/>
        </p:nvSpPr>
        <p:spPr>
          <a:xfrm>
            <a:off x="515007" y="90422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dirty="0"/>
              <a:t>Is time travel </a:t>
            </a:r>
            <a:r>
              <a:rPr lang="en-US" i="1" dirty="0"/>
              <a:t>to the past </a:t>
            </a:r>
            <a:r>
              <a:rPr lang="en-US" dirty="0"/>
              <a:t>physically possible?</a:t>
            </a:r>
          </a:p>
        </p:txBody>
      </p:sp>
      <p:pic>
        <p:nvPicPr>
          <p:cNvPr id="6" name="Picture 5" descr="A diagram of a diagram of a life-line&#10;&#10;AI-generated content may be incorrect.">
            <a:extLst>
              <a:ext uri="{FF2B5EF4-FFF2-40B4-BE49-F238E27FC236}">
                <a16:creationId xmlns:a16="http://schemas.microsoft.com/office/drawing/2014/main" id="{CEC3A7BD-7496-0834-44DF-642E815FD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211813"/>
            <a:ext cx="2924352" cy="23566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3F094A0-A5C8-EC51-8790-B0D479911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48" y="2766913"/>
            <a:ext cx="4611951" cy="9031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00980E-3F3C-6F58-FEF6-158FC2F7C2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849" y="3855461"/>
            <a:ext cx="2293335" cy="2743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571375A-F104-D328-6CC1-9EDC8110F2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2619" y="3001421"/>
            <a:ext cx="3630436" cy="8753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34581C-1181-A57F-CDBA-778FB38B2A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3147" y="4069307"/>
            <a:ext cx="3111005" cy="188447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76D8C08-B09A-168B-EBAB-8D34EC5FCA73}"/>
              </a:ext>
            </a:extLst>
          </p:cNvPr>
          <p:cNvSpPr txBox="1"/>
          <p:nvPr/>
        </p:nvSpPr>
        <p:spPr>
          <a:xfrm>
            <a:off x="7344103" y="25358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Godel spacetime</a:t>
            </a:r>
          </a:p>
        </p:txBody>
      </p:sp>
      <p:pic>
        <p:nvPicPr>
          <p:cNvPr id="14" name="Picture 13" descr="A person in a suit holding a glass holder&#10;&#10;AI-generated content may be incorrect.">
            <a:extLst>
              <a:ext uri="{FF2B5EF4-FFF2-40B4-BE49-F238E27FC236}">
                <a16:creationId xmlns:a16="http://schemas.microsoft.com/office/drawing/2014/main" id="{E932B2AE-1533-E935-D5E1-6A511F0A41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30805" y="4071416"/>
            <a:ext cx="2082390" cy="240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71228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8821</TotalTime>
  <Words>320</Words>
  <Application>Microsoft Macintosh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Motion of the Stars and Sun</dc:title>
  <dc:creator>David Weinberg</dc:creator>
  <cp:lastModifiedBy>Weinberg, David</cp:lastModifiedBy>
  <cp:revision>298</cp:revision>
  <cp:lastPrinted>2006-06-06T16:41:15Z</cp:lastPrinted>
  <dcterms:created xsi:type="dcterms:W3CDTF">2012-08-22T15:26:39Z</dcterms:created>
  <dcterms:modified xsi:type="dcterms:W3CDTF">2025-04-21T14:04:28Z</dcterms:modified>
</cp:coreProperties>
</file>