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12"/>
  </p:notesMasterIdLst>
  <p:handoutMasterIdLst>
    <p:handoutMasterId r:id="rId13"/>
  </p:handoutMasterIdLst>
  <p:sldIdLst>
    <p:sldId id="995" r:id="rId2"/>
    <p:sldId id="989" r:id="rId3"/>
    <p:sldId id="990" r:id="rId4"/>
    <p:sldId id="991" r:id="rId5"/>
    <p:sldId id="992" r:id="rId6"/>
    <p:sldId id="993" r:id="rId7"/>
    <p:sldId id="994" r:id="rId8"/>
    <p:sldId id="295" r:id="rId9"/>
    <p:sldId id="296" r:id="rId10"/>
    <p:sldId id="29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40"/>
    <a:srgbClr val="F4810E"/>
    <a:srgbClr val="A2BC1B"/>
    <a:srgbClr val="CC0099"/>
    <a:srgbClr val="FF0000"/>
    <a:srgbClr val="FFFF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52"/>
  </p:normalViewPr>
  <p:slideViewPr>
    <p:cSldViewPr>
      <p:cViewPr varScale="1">
        <p:scale>
          <a:sx n="116" d="100"/>
          <a:sy n="116" d="100"/>
        </p:scale>
        <p:origin x="15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DC6801-3A4D-EC48-8661-357C8B1DA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2A63CA-7BCE-F941-B848-8EAF69467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38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B959612-495F-5924-6F8D-B58EDDF29C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B9EA5-80DF-454D-889C-8DCB7D66F2B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90164AE4-4606-ED00-4331-C9F5532A10F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4E6595C5-AF83-ED5F-F14F-0DDCEAFDA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0B5A03B-EE52-154B-D401-6E652DC5C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24BA5A-6588-A444-B1E8-E81BD203F51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6D792AAA-8040-9780-13EE-FAFD22CA6AD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C2CC6F16-285C-A484-9E1C-4B4E18A82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CFE9CED-B820-D55F-698C-66CF1D3592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BE11F8-33BE-4548-AFC5-9D2931496E8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18F52F2F-A3CB-2485-9749-834B1ADC806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E766EFC-4F75-0554-B48E-AD518665B0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70F6-1FD0-3F47-9403-5F5EFB2F2B0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86AEF-58C0-CE4C-85DB-4CE6D6A40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3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A227-EEE5-C84A-BA3B-95B37DCD48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1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6ED12-60B5-AA49-BC3A-ED69A5FD46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1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6E46-ABDB-BF49-8CF7-6BBFB0A3EFE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C81C-73AF-B144-87AC-AC4DEC38B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02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4DA3C-6B94-8A42-A9C3-46B86C1F942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44F4-83AB-2D46-862B-52E9C7E291D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8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1DCD-B304-DE4C-9E9F-723EF345E8B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B817-8212-0E4B-9D6B-1E763E64EF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9E30C-7D8F-954C-B440-98B85C1B87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6B40ECE-2A5C-5748-8D99-2CBDF2C3570F}" type="slidenum">
              <a:rPr lang="en-US" smtClean="0">
                <a:solidFill>
                  <a:srgbClr val="FFFFFF"/>
                </a:solidFill>
                <a:cs typeface="+mn-cs"/>
              </a:rPr>
              <a:pPr/>
              <a:t>‹#›</a:t>
            </a:fld>
            <a:endParaRPr lang="en-US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060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8E785-AF25-9D92-2D55-83847C7D3E30}"/>
              </a:ext>
            </a:extLst>
          </p:cNvPr>
          <p:cNvSpPr txBox="1"/>
          <p:nvPr/>
        </p:nvSpPr>
        <p:spPr>
          <a:xfrm>
            <a:off x="990600" y="685800"/>
            <a:ext cx="716280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2"/>
                </a:solidFill>
              </a:rPr>
              <a:t>Waves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2"/>
                </a:solidFill>
              </a:rPr>
              <a:t>Electromagnetic Radiation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2"/>
                </a:solidFill>
              </a:rPr>
              <a:t>Momentum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2"/>
                </a:solidFill>
              </a:rPr>
              <a:t>Energy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2"/>
                </a:solidFill>
              </a:rPr>
              <a:t>Photons </a:t>
            </a:r>
          </a:p>
        </p:txBody>
      </p:sp>
    </p:spTree>
    <p:extLst>
      <p:ext uri="{BB962C8B-B14F-4D97-AF65-F5344CB8AC3E}">
        <p14:creationId xmlns:p14="http://schemas.microsoft.com/office/powerpoint/2010/main" val="2327997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>
            <a:extLst>
              <a:ext uri="{FF2B5EF4-FFF2-40B4-BE49-F238E27FC236}">
                <a16:creationId xmlns:a16="http://schemas.microsoft.com/office/drawing/2014/main" id="{BA621969-EA34-A200-8036-184CCB738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09" y="3810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Photons</a:t>
            </a: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1556A4AB-9EAD-E39C-0E6B-259F3128B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8458200" cy="48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en-US" sz="2400" dirty="0"/>
              <a:t>EM radiation has many wavelike properties.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In 1905 Einstein (building on work by Max Planck) proposes that EM radiation travels in discrete energy packets, a.k.a. </a:t>
            </a:r>
            <a:r>
              <a:rPr lang="en-US" altLang="en-US" sz="2400" i="1" dirty="0"/>
              <a:t>photons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“Particles of light.”  Energy depends on wavelength:</a:t>
            </a:r>
          </a:p>
          <a:p>
            <a:pPr algn="ctr">
              <a:spcBef>
                <a:spcPct val="40000"/>
              </a:spcBef>
            </a:pPr>
            <a:r>
              <a:rPr lang="en-US" altLang="en-US" sz="2400" dirty="0">
                <a:solidFill>
                  <a:schemeClr val="accent2"/>
                </a:solidFill>
                <a:sym typeface="Symbol" pitchFamily="2" charset="2"/>
              </a:rPr>
              <a:t>E = h c / 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ym typeface="Symbol" pitchFamily="2" charset="2"/>
              </a:rPr>
              <a:t>E = energy of photon	 	 = wavelength of photon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ym typeface="Symbol" pitchFamily="2" charset="2"/>
              </a:rPr>
              <a:t>c = speed of light		 h = Planck’s constant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ym typeface="Symbol" pitchFamily="2" charset="2"/>
              </a:rPr>
              <a:t>Momentum of a photon is </a:t>
            </a:r>
            <a:r>
              <a:rPr lang="en-US" altLang="en-US" sz="2400" dirty="0">
                <a:solidFill>
                  <a:schemeClr val="accent2"/>
                </a:solidFill>
                <a:sym typeface="Symbol" pitchFamily="2" charset="2"/>
              </a:rPr>
              <a:t>p = h / 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ym typeface="Symbol" pitchFamily="2" charset="2"/>
              </a:rPr>
              <a:t>Short wavelength photons (gamma-ray, X-ray) have more energy, more momentum.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A5E25F-CA55-D3CF-450F-547C8196E558}"/>
              </a:ext>
            </a:extLst>
          </p:cNvPr>
          <p:cNvSpPr txBox="1"/>
          <p:nvPr/>
        </p:nvSpPr>
        <p:spPr>
          <a:xfrm>
            <a:off x="762000" y="6096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Waves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223A31-AFB4-5F7B-942F-2B45BF245F32}"/>
              </a:ext>
            </a:extLst>
          </p:cNvPr>
          <p:cNvSpPr txBox="1"/>
          <p:nvPr/>
        </p:nvSpPr>
        <p:spPr>
          <a:xfrm>
            <a:off x="762000" y="1295400"/>
            <a:ext cx="7924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2400" dirty="0"/>
              <a:t>A wave is a propagating disturbance.  For example: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Water wave.  Gravity and pressure make the wave propagate.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Stadium wave.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Sound wave: compression and expansion.  </a:t>
            </a:r>
          </a:p>
          <a:p>
            <a:pPr>
              <a:spcAft>
                <a:spcPts val="800"/>
              </a:spcAft>
            </a:pPr>
            <a:r>
              <a:rPr lang="en-US" sz="2400" dirty="0"/>
              <a:t>The disturbance moves through space, but material in the medium just oscillates back and forth. </a:t>
            </a:r>
          </a:p>
          <a:p>
            <a:pPr>
              <a:spcAft>
                <a:spcPts val="800"/>
              </a:spcAft>
            </a:pPr>
            <a:endParaRPr lang="en-US" sz="2400" dirty="0"/>
          </a:p>
          <a:p>
            <a:pPr>
              <a:spcAft>
                <a:spcPts val="800"/>
              </a:spcAft>
            </a:pPr>
            <a:r>
              <a:rPr lang="en-US" sz="2400" dirty="0"/>
              <a:t>Usually waves involve periodic oscillations.</a:t>
            </a:r>
          </a:p>
        </p:txBody>
      </p:sp>
    </p:spTree>
    <p:extLst>
      <p:ext uri="{BB962C8B-B14F-4D97-AF65-F5344CB8AC3E}">
        <p14:creationId xmlns:p14="http://schemas.microsoft.com/office/powerpoint/2010/main" val="299285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4426DA-BC81-126B-E5B8-DB710F7747A5}"/>
              </a:ext>
            </a:extLst>
          </p:cNvPr>
          <p:cNvSpPr txBox="1"/>
          <p:nvPr/>
        </p:nvSpPr>
        <p:spPr>
          <a:xfrm>
            <a:off x="838200" y="381000"/>
            <a:ext cx="80772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Key features of a wave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Period of oscillation [sec] or frequency of oscillation [sec</a:t>
            </a:r>
            <a:r>
              <a:rPr lang="en-US" sz="2800" baseline="30000" dirty="0"/>
              <a:t>-1</a:t>
            </a:r>
            <a:r>
              <a:rPr lang="en-US" sz="2800" dirty="0"/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Wavelength of oscillation [m]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Speed (more accurately, velocity) of propagation [m/sec]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Amplitude [units depend on the kind of wave]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Related by v = (wavelength/period) = wavelength ⨉ frequency</a:t>
            </a:r>
          </a:p>
        </p:txBody>
      </p:sp>
      <p:pic>
        <p:nvPicPr>
          <p:cNvPr id="4" name="Picture 3" descr="A diagram of a red line&#10;&#10;AI-generated content may be incorrect.">
            <a:extLst>
              <a:ext uri="{FF2B5EF4-FFF2-40B4-BE49-F238E27FC236}">
                <a16:creationId xmlns:a16="http://schemas.microsoft.com/office/drawing/2014/main" id="{FEB4882D-2E80-1AE0-94D9-9080F1BB4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298529"/>
            <a:ext cx="7623494" cy="2111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BA3D8C-CDCA-E18F-1497-65147B102B44}"/>
              </a:ext>
            </a:extLst>
          </p:cNvPr>
          <p:cNvSpPr txBox="1"/>
          <p:nvPr/>
        </p:nvSpPr>
        <p:spPr>
          <a:xfrm>
            <a:off x="914400" y="54819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Examples: wave on a rope, water wave, sound wave.</a:t>
            </a:r>
          </a:p>
        </p:txBody>
      </p:sp>
    </p:spTree>
    <p:extLst>
      <p:ext uri="{BB962C8B-B14F-4D97-AF65-F5344CB8AC3E}">
        <p14:creationId xmlns:p14="http://schemas.microsoft.com/office/powerpoint/2010/main" val="395713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003D7-CE0F-B1C5-1738-6E628E513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A54AB-33DD-BC60-32EB-A9A53FD5C946}"/>
              </a:ext>
            </a:extLst>
          </p:cNvPr>
          <p:cNvSpPr txBox="1"/>
          <p:nvPr/>
        </p:nvSpPr>
        <p:spPr>
          <a:xfrm>
            <a:off x="838200" y="381000"/>
            <a:ext cx="8077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Key features of a wave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Period of oscillation [sec] or frequency of oscillation [sec</a:t>
            </a:r>
            <a:r>
              <a:rPr lang="en-US" sz="2800" baseline="30000" dirty="0"/>
              <a:t>-1</a:t>
            </a:r>
            <a:r>
              <a:rPr lang="en-US" sz="2800" dirty="0"/>
              <a:t>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Wavelength of oscillation [m]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Speed (more accurately, velocity) of propagation [m/sec]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Amplitude [units depend on the kind of wave]</a:t>
            </a:r>
          </a:p>
        </p:txBody>
      </p:sp>
      <p:pic>
        <p:nvPicPr>
          <p:cNvPr id="4" name="Picture 3" descr="A diagram of a red line&#10;&#10;AI-generated content may be incorrect.">
            <a:extLst>
              <a:ext uri="{FF2B5EF4-FFF2-40B4-BE49-F238E27FC236}">
                <a16:creationId xmlns:a16="http://schemas.microsoft.com/office/drawing/2014/main" id="{1DB03973-89BC-1B0B-9FCF-B3A5D1F70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059" y="2400133"/>
            <a:ext cx="7623494" cy="2111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3C2762-452A-DCF4-118C-F16ACD07C006}"/>
              </a:ext>
            </a:extLst>
          </p:cNvPr>
          <p:cNvSpPr txBox="1"/>
          <p:nvPr/>
        </p:nvSpPr>
        <p:spPr>
          <a:xfrm>
            <a:off x="838200" y="4648200"/>
            <a:ext cx="784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Sound waves in air:</a:t>
            </a:r>
          </a:p>
          <a:p>
            <a:r>
              <a:rPr lang="en-US" sz="2400" dirty="0"/>
              <a:t>Speed = 300 m/sec.  Amplitude determines volume. </a:t>
            </a:r>
          </a:p>
          <a:p>
            <a:r>
              <a:rPr lang="en-US" sz="2400" dirty="0"/>
              <a:t>Frequency determines pitch.  1 sec</a:t>
            </a:r>
            <a:r>
              <a:rPr lang="en-US" sz="2400" baseline="30000" dirty="0"/>
              <a:t>-1</a:t>
            </a:r>
            <a:r>
              <a:rPr lang="en-US" sz="2400" dirty="0"/>
              <a:t> = 1 Hertz (Hz)</a:t>
            </a:r>
          </a:p>
          <a:p>
            <a:r>
              <a:rPr lang="en-US" sz="2400" dirty="0"/>
              <a:t>Piano ranges from about 30 Hz to about 4000 Hz.  </a:t>
            </a:r>
          </a:p>
          <a:p>
            <a:r>
              <a:rPr lang="en-US" sz="2400" dirty="0"/>
              <a:t>Middle C is about 260 Hz,  wavelength (300/260) = 1.15 m.</a:t>
            </a:r>
          </a:p>
        </p:txBody>
      </p:sp>
    </p:spTree>
    <p:extLst>
      <p:ext uri="{BB962C8B-B14F-4D97-AF65-F5344CB8AC3E}">
        <p14:creationId xmlns:p14="http://schemas.microsoft.com/office/powerpoint/2010/main" val="369362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ED4EA-43E0-C4CA-0CC5-D82CA66DA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3078C0-8799-8F27-38B8-2B4E64AA20DA}"/>
              </a:ext>
            </a:extLst>
          </p:cNvPr>
          <p:cNvSpPr txBox="1"/>
          <p:nvPr/>
        </p:nvSpPr>
        <p:spPr>
          <a:xfrm>
            <a:off x="762000" y="3810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Electromagnetic waves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694DD4-7DE4-C18F-9313-972E778BB290}"/>
              </a:ext>
            </a:extLst>
          </p:cNvPr>
          <p:cNvSpPr txBox="1"/>
          <p:nvPr/>
        </p:nvSpPr>
        <p:spPr>
          <a:xfrm>
            <a:off x="762000" y="990600"/>
            <a:ext cx="6594707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2400" dirty="0"/>
              <a:t>Experiments around 1800 showed light behaves like a wave, exhibiting diffraction.</a:t>
            </a:r>
          </a:p>
          <a:p>
            <a:pPr>
              <a:spcAft>
                <a:spcPts val="800"/>
              </a:spcAft>
            </a:pPr>
            <a:r>
              <a:rPr lang="en-US" sz="2400" dirty="0"/>
              <a:t>But what is waving?</a:t>
            </a:r>
          </a:p>
        </p:txBody>
      </p:sp>
      <p:pic>
        <p:nvPicPr>
          <p:cNvPr id="5" name="Picture 4" descr="A red circle with black background&#10;&#10;AI-generated content may be incorrect.">
            <a:extLst>
              <a:ext uri="{FF2B5EF4-FFF2-40B4-BE49-F238E27FC236}">
                <a16:creationId xmlns:a16="http://schemas.microsoft.com/office/drawing/2014/main" id="{10E81C12-17EE-C1D2-BB75-B8BC2276E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400" y="990600"/>
            <a:ext cx="1397000" cy="1397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A951A6-6245-29DF-4B21-76392A8A13DA}"/>
              </a:ext>
            </a:extLst>
          </p:cNvPr>
          <p:cNvSpPr txBox="1"/>
          <p:nvPr/>
        </p:nvSpPr>
        <p:spPr>
          <a:xfrm>
            <a:off x="838200" y="2514600"/>
            <a:ext cx="81534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James Clerk Maxwell, building on experimental results by Michael Faraday and others, showed (1864):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Changing electric field produces a magnetic field.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Changing magnetic field produces an electric field.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Maxwell’s equations allow traveling electromagnetic waves.  Calculated speed matched measured speed of light,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accent2"/>
                </a:solidFill>
              </a:rPr>
              <a:t>                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In 1887, Heinrich Hertz confirmed existence of EM waves, building what is effectively the first radio transmitter &amp; receiver.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99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B7D23E-7BC8-18FA-7250-DDE7978E9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7624E3-BDCA-DCC0-E30A-460F9D62A660}"/>
              </a:ext>
            </a:extLst>
          </p:cNvPr>
          <p:cNvSpPr txBox="1"/>
          <p:nvPr/>
        </p:nvSpPr>
        <p:spPr>
          <a:xfrm>
            <a:off x="762000" y="2286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Electromagnetic radiation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C52E3D-3D9F-C1E5-4D17-AD7F69181E0B}"/>
              </a:ext>
            </a:extLst>
          </p:cNvPr>
          <p:cNvSpPr txBox="1"/>
          <p:nvPr/>
        </p:nvSpPr>
        <p:spPr>
          <a:xfrm>
            <a:off x="762000" y="762000"/>
            <a:ext cx="5715000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altLang="en-US" sz="2400" dirty="0"/>
              <a:t>EM radiation: waves of electric and magnetic fields that propagate through space.</a:t>
            </a:r>
          </a:p>
          <a:p>
            <a:pPr>
              <a:spcAft>
                <a:spcPts val="800"/>
              </a:spcAft>
            </a:pPr>
            <a:r>
              <a:rPr lang="en-US" altLang="en-US" sz="2400" dirty="0"/>
              <a:t>Visible light is EM radiation with wavelength 400 – 700 nm (1 nm = 10</a:t>
            </a:r>
            <a:r>
              <a:rPr lang="en-US" altLang="en-US" sz="2400" baseline="30000" dirty="0"/>
              <a:t>-9</a:t>
            </a:r>
            <a:r>
              <a:rPr lang="en-US" altLang="en-US" sz="2400" dirty="0"/>
              <a:t> m), wavelength determines color.</a:t>
            </a:r>
          </a:p>
        </p:txBody>
      </p:sp>
      <p:pic>
        <p:nvPicPr>
          <p:cNvPr id="9" name="Picture 8" descr="A diagram of a wave diagram&#10;&#10;AI-generated content may be incorrect.">
            <a:extLst>
              <a:ext uri="{FF2B5EF4-FFF2-40B4-BE49-F238E27FC236}">
                <a16:creationId xmlns:a16="http://schemas.microsoft.com/office/drawing/2014/main" id="{C005E942-F972-EF09-4254-65F874AC8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65647"/>
            <a:ext cx="2133600" cy="2119376"/>
          </a:xfrm>
          <a:prstGeom prst="rect">
            <a:avLst/>
          </a:prstGeom>
        </p:spPr>
      </p:pic>
      <p:pic>
        <p:nvPicPr>
          <p:cNvPr id="14" name="Picture 13" descr="A diagram of a spectrum&#10;&#10;AI-generated content may be incorrect.">
            <a:extLst>
              <a:ext uri="{FF2B5EF4-FFF2-40B4-BE49-F238E27FC236}">
                <a16:creationId xmlns:a16="http://schemas.microsoft.com/office/drawing/2014/main" id="{5DB78294-C41B-1B1F-B215-FB9E4BF69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5638800" cy="26840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067B60C-9FC5-7EEC-9AE9-98AB3D091F4A}"/>
              </a:ext>
            </a:extLst>
          </p:cNvPr>
          <p:cNvSpPr txBox="1"/>
          <p:nvPr/>
        </p:nvSpPr>
        <p:spPr>
          <a:xfrm>
            <a:off x="6705600" y="5484467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Similar to Thorne figure P.2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A6D50F-0678-C449-A34B-F46906989CE7}"/>
              </a:ext>
            </a:extLst>
          </p:cNvPr>
          <p:cNvSpPr txBox="1"/>
          <p:nvPr/>
        </p:nvSpPr>
        <p:spPr>
          <a:xfrm>
            <a:off x="800100" y="2514600"/>
            <a:ext cx="73533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r>
              <a:rPr lang="en-US" sz="2400" i="1" dirty="0"/>
              <a:t>All forms of EM radiation travel (in empty space) at 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c = 300,000 km sec</a:t>
            </a:r>
            <a:r>
              <a:rPr lang="en-US" sz="2400" baseline="30000" dirty="0">
                <a:solidFill>
                  <a:schemeClr val="accent2"/>
                </a:solidFill>
              </a:rPr>
              <a:t>-1 </a:t>
            </a:r>
            <a:r>
              <a:rPr lang="en-US" sz="2400" dirty="0">
                <a:solidFill>
                  <a:schemeClr val="accent2"/>
                </a:solidFill>
              </a:rPr>
              <a:t>= 3 ⨉ 10</a:t>
            </a:r>
            <a:r>
              <a:rPr lang="en-US" sz="2400" baseline="30000" dirty="0">
                <a:solidFill>
                  <a:schemeClr val="accent2"/>
                </a:solidFill>
              </a:rPr>
              <a:t>8 </a:t>
            </a:r>
            <a:r>
              <a:rPr lang="en-US" sz="2400" dirty="0">
                <a:solidFill>
                  <a:schemeClr val="accent2"/>
                </a:solidFill>
              </a:rPr>
              <a:t>m sec</a:t>
            </a:r>
            <a:r>
              <a:rPr lang="en-US" sz="2400" baseline="30000" dirty="0">
                <a:solidFill>
                  <a:schemeClr val="accent2"/>
                </a:solidFill>
              </a:rPr>
              <a:t>-1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172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1FB982-EA76-3B93-5F5A-F67986085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90A009-0143-B329-3672-BF8216216BD4}"/>
              </a:ext>
            </a:extLst>
          </p:cNvPr>
          <p:cNvSpPr txBox="1"/>
          <p:nvPr/>
        </p:nvSpPr>
        <p:spPr>
          <a:xfrm>
            <a:off x="762000" y="304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/>
                </a:solidFill>
              </a:rPr>
              <a:t>Electromagnetic radiation</a:t>
            </a:r>
          </a:p>
        </p:txBody>
      </p:sp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95CFF6FA-9DF4-CBAB-581D-685BC6A5F0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126" y="877639"/>
            <a:ext cx="7772400" cy="46027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06F737-634F-EE1E-4AED-24FE9BAF523E}"/>
              </a:ext>
            </a:extLst>
          </p:cNvPr>
          <p:cNvSpPr txBox="1"/>
          <p:nvPr/>
        </p:nvSpPr>
        <p:spPr>
          <a:xfrm>
            <a:off x="6248400" y="5280302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Image credit: Wikipedia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CB16F8-9DEA-306B-7BEB-2849CA82AE8A}"/>
              </a:ext>
            </a:extLst>
          </p:cNvPr>
          <p:cNvSpPr txBox="1"/>
          <p:nvPr/>
        </p:nvSpPr>
        <p:spPr>
          <a:xfrm>
            <a:off x="762000" y="5638800"/>
            <a:ext cx="7802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WOSU at 89.7 MHz </a:t>
            </a:r>
          </a:p>
          <a:p>
            <a:r>
              <a:rPr lang="en-US" dirty="0">
                <a:solidFill>
                  <a:schemeClr val="bg2"/>
                </a:solidFill>
              </a:rPr>
              <a:t>Wavelength = 3 ⨉ 10</a:t>
            </a:r>
            <a:r>
              <a:rPr lang="en-US" baseline="30000" dirty="0">
                <a:solidFill>
                  <a:schemeClr val="bg2"/>
                </a:solidFill>
              </a:rPr>
              <a:t>8 </a:t>
            </a:r>
            <a:r>
              <a:rPr lang="en-US" dirty="0">
                <a:solidFill>
                  <a:schemeClr val="bg2"/>
                </a:solidFill>
              </a:rPr>
              <a:t>m sec</a:t>
            </a:r>
            <a:r>
              <a:rPr lang="en-US" baseline="30000" dirty="0">
                <a:solidFill>
                  <a:schemeClr val="bg2"/>
                </a:solidFill>
              </a:rPr>
              <a:t>-1 </a:t>
            </a:r>
            <a:r>
              <a:rPr lang="en-US" dirty="0">
                <a:solidFill>
                  <a:schemeClr val="bg2"/>
                </a:solidFill>
              </a:rPr>
              <a:t>/ (89.7 ⨉ 10</a:t>
            </a:r>
            <a:r>
              <a:rPr lang="en-US" baseline="30000" dirty="0">
                <a:solidFill>
                  <a:schemeClr val="bg2"/>
                </a:solidFill>
              </a:rPr>
              <a:t>6</a:t>
            </a:r>
            <a:r>
              <a:rPr lang="en-US" dirty="0">
                <a:solidFill>
                  <a:schemeClr val="bg2"/>
                </a:solidFill>
              </a:rPr>
              <a:t> sec</a:t>
            </a:r>
            <a:r>
              <a:rPr lang="en-US" baseline="30000" dirty="0">
                <a:solidFill>
                  <a:schemeClr val="bg2"/>
                </a:solidFill>
              </a:rPr>
              <a:t>-1</a:t>
            </a:r>
            <a:r>
              <a:rPr lang="en-US" dirty="0">
                <a:solidFill>
                  <a:schemeClr val="bg2"/>
                </a:solidFill>
              </a:rPr>
              <a:t>) = 3.34 m</a:t>
            </a:r>
            <a:r>
              <a:rPr lang="en-US" baseline="30000" dirty="0">
                <a:solidFill>
                  <a:schemeClr val="bg2"/>
                </a:solidFill>
              </a:rPr>
              <a:t> </a:t>
            </a:r>
            <a:r>
              <a:rPr lang="en-US" dirty="0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029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24D6CAFA-A025-C8CD-7E49-58B70EB45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1487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Momentum and momentum conservation</a:t>
            </a:r>
          </a:p>
        </p:txBody>
      </p:sp>
      <p:sp>
        <p:nvSpPr>
          <p:cNvPr id="120835" name="Text Box 3">
            <a:extLst>
              <a:ext uri="{FF2B5EF4-FFF2-40B4-BE49-F238E27FC236}">
                <a16:creationId xmlns:a16="http://schemas.microsoft.com/office/drawing/2014/main" id="{4988A66F-9202-B2C3-4011-034E03AC6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16" y="1143000"/>
            <a:ext cx="8686800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en-US" sz="2400" dirty="0"/>
              <a:t>Momentum = “tendency to keep going”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Object of mass </a:t>
            </a:r>
            <a:r>
              <a:rPr lang="en-US" altLang="en-US" sz="2400" dirty="0">
                <a:solidFill>
                  <a:schemeClr val="accent2"/>
                </a:solidFill>
              </a:rPr>
              <a:t>m</a:t>
            </a:r>
            <a:r>
              <a:rPr lang="en-US" altLang="en-US" sz="2400" dirty="0"/>
              <a:t> moving at velocity </a:t>
            </a:r>
            <a:r>
              <a:rPr lang="en-US" altLang="en-US" sz="2400" dirty="0">
                <a:solidFill>
                  <a:schemeClr val="accent2"/>
                </a:solidFill>
              </a:rPr>
              <a:t>v</a:t>
            </a:r>
            <a:r>
              <a:rPr lang="en-US" altLang="en-US" sz="2400" dirty="0"/>
              <a:t> with </a:t>
            </a:r>
            <a:r>
              <a:rPr lang="en-US" altLang="en-US" sz="2400" dirty="0">
                <a:solidFill>
                  <a:schemeClr val="accent2"/>
                </a:solidFill>
              </a:rPr>
              <a:t>v &lt;&lt; c</a:t>
            </a:r>
            <a:r>
              <a:rPr lang="en-US" altLang="en-US" sz="2400" dirty="0"/>
              <a:t> has momentum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                       </a:t>
            </a:r>
            <a:r>
              <a:rPr lang="en-US" altLang="en-US" sz="2400" dirty="0">
                <a:solidFill>
                  <a:schemeClr val="accent2"/>
                </a:solidFill>
              </a:rPr>
              <a:t>p = m v     </a:t>
            </a:r>
            <a:r>
              <a:rPr lang="en-US" altLang="en-US" sz="2400" dirty="0"/>
              <a:t>(vector, same direction as velocity)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Acceleration = rate of change of velocity, and F = ma, so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olidFill>
                  <a:schemeClr val="accent2"/>
                </a:solidFill>
              </a:rPr>
              <a:t>F = rate of change of momentum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Newton’s 3rd law </a:t>
            </a:r>
            <a:r>
              <a:rPr lang="en-US" altLang="en-US" sz="2400" dirty="0">
                <a:sym typeface="Symbol" pitchFamily="2" charset="2"/>
              </a:rPr>
              <a:t> </a:t>
            </a:r>
            <a:r>
              <a:rPr lang="en-US" altLang="en-US" sz="2400" i="1" dirty="0">
                <a:sym typeface="Symbol" pitchFamily="2" charset="2"/>
              </a:rPr>
              <a:t>total</a:t>
            </a:r>
            <a:r>
              <a:rPr lang="en-US" altLang="en-US" sz="2400" dirty="0">
                <a:sym typeface="Symbol" pitchFamily="2" charset="2"/>
              </a:rPr>
              <a:t> momentum doesn’t change if there are no </a:t>
            </a:r>
            <a:r>
              <a:rPr lang="en-US" altLang="en-US" sz="2400" i="1" dirty="0">
                <a:sym typeface="Symbol" pitchFamily="2" charset="2"/>
              </a:rPr>
              <a:t>external </a:t>
            </a:r>
            <a:r>
              <a:rPr lang="en-US" altLang="en-US" sz="2400" dirty="0">
                <a:sym typeface="Symbol" pitchFamily="2" charset="2"/>
              </a:rPr>
              <a:t>forces.</a:t>
            </a:r>
          </a:p>
          <a:p>
            <a:pPr>
              <a:spcBef>
                <a:spcPct val="40000"/>
              </a:spcBef>
            </a:pPr>
            <a:r>
              <a:rPr lang="en-US" altLang="en-US" sz="2400" dirty="0">
                <a:sym typeface="Symbol" pitchFamily="2" charset="2"/>
              </a:rPr>
              <a:t>Momentum is conserved.  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>
            <a:extLst>
              <a:ext uri="{FF2B5EF4-FFF2-40B4-BE49-F238E27FC236}">
                <a16:creationId xmlns:a16="http://schemas.microsoft.com/office/drawing/2014/main" id="{54E09785-CFF4-FF88-46DC-043741246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048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Energy and energy conservation</a:t>
            </a:r>
          </a:p>
        </p:txBody>
      </p:sp>
      <p:sp>
        <p:nvSpPr>
          <p:cNvPr id="122883" name="Text Box 3">
            <a:extLst>
              <a:ext uri="{FF2B5EF4-FFF2-40B4-BE49-F238E27FC236}">
                <a16:creationId xmlns:a16="http://schemas.microsoft.com/office/drawing/2014/main" id="{7A18ACCA-F519-579F-0762-0000BAE88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990600"/>
            <a:ext cx="8305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en-US" sz="2400" dirty="0"/>
              <a:t>Energy = “ability to do something”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Physics gives precise definition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Different forms: kinetic (energy of motion), thermal, electrical…</a:t>
            </a:r>
          </a:p>
          <a:p>
            <a:pPr>
              <a:spcBef>
                <a:spcPct val="40000"/>
              </a:spcBef>
            </a:pPr>
            <a:r>
              <a:rPr lang="en-US" altLang="en-US" sz="2400" i="1" dirty="0"/>
              <a:t>Potential energy</a:t>
            </a:r>
            <a:r>
              <a:rPr lang="en-US" altLang="en-US" sz="2400" dirty="0"/>
              <a:t>, available to be tapped (gravitational, chemical)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Energy can be transformed, but total energy is always conserved.</a:t>
            </a:r>
          </a:p>
          <a:p>
            <a:pPr>
              <a:spcBef>
                <a:spcPct val="40000"/>
              </a:spcBef>
            </a:pPr>
            <a:r>
              <a:rPr lang="en-US" altLang="en-US" sz="2400" dirty="0"/>
              <a:t>Key to understanding many problems is “follow the energy”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8625</TotalTime>
  <Words>677</Words>
  <Application>Microsoft Macintosh PowerPoint</Application>
  <PresentationFormat>On-screen Show (4:3)</PresentationFormat>
  <Paragraphs>78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Symbol</vt:lpstr>
      <vt:lpstr>Times New Roman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Motion of the Stars and Sun</dc:title>
  <dc:creator>David Weinberg</dc:creator>
  <cp:lastModifiedBy>Weinberg, David</cp:lastModifiedBy>
  <cp:revision>294</cp:revision>
  <cp:lastPrinted>2006-06-06T16:41:15Z</cp:lastPrinted>
  <dcterms:created xsi:type="dcterms:W3CDTF">2012-08-22T15:26:39Z</dcterms:created>
  <dcterms:modified xsi:type="dcterms:W3CDTF">2025-01-27T15:00:52Z</dcterms:modified>
</cp:coreProperties>
</file>