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4"/>
  </p:notesMasterIdLst>
  <p:handoutMasterIdLst>
    <p:handoutMasterId r:id="rId15"/>
  </p:handoutMasterIdLst>
  <p:sldIdLst>
    <p:sldId id="992" r:id="rId2"/>
    <p:sldId id="993" r:id="rId3"/>
    <p:sldId id="994" r:id="rId4"/>
    <p:sldId id="289" r:id="rId5"/>
    <p:sldId id="295" r:id="rId6"/>
    <p:sldId id="296" r:id="rId7"/>
    <p:sldId id="290" r:id="rId8"/>
    <p:sldId id="291" r:id="rId9"/>
    <p:sldId id="292" r:id="rId10"/>
    <p:sldId id="293" r:id="rId11"/>
    <p:sldId id="294" r:id="rId12"/>
    <p:sldId id="991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40"/>
    <a:srgbClr val="F4810E"/>
    <a:srgbClr val="A2BC1B"/>
    <a:srgbClr val="CC0099"/>
    <a:srgbClr val="FF0000"/>
    <a:srgbClr val="FFFF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52"/>
  </p:normalViewPr>
  <p:slideViewPr>
    <p:cSldViewPr>
      <p:cViewPr varScale="1">
        <p:scale>
          <a:sx n="116" d="100"/>
          <a:sy n="116" d="100"/>
        </p:scale>
        <p:origin x="15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C6801-3A4D-EC48-8661-357C8B1DA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2A63CA-7BCE-F941-B848-8EAF69467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38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70F6-1FD0-3F47-9403-5F5EFB2F2B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86AEF-58C0-CE4C-85DB-4CE6D6A408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A227-EEE5-C84A-BA3B-95B37DCD48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ED12-60B5-AA49-BC3A-ED69A5FD46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6E46-ABDB-BF49-8CF7-6BBFB0A3EF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4C81C-73AF-B144-87AC-AC4DEC38BA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DA3C-6B94-8A42-A9C3-46B86C1F942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44F4-83AB-2D46-862B-52E9C7E291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8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1DCD-B304-DE4C-9E9F-723EF345E8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B817-8212-0E4B-9D6B-1E763E64EF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E30C-7D8F-954C-B440-98B85C1B8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86B40ECE-2A5C-5748-8D99-2CBDF2C3570F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60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room with chandeliers from ceiling&#10;&#10;AI-generated content may be incorrect.">
            <a:extLst>
              <a:ext uri="{FF2B5EF4-FFF2-40B4-BE49-F238E27FC236}">
                <a16:creationId xmlns:a16="http://schemas.microsoft.com/office/drawing/2014/main" id="{D5475F5B-2183-29E9-3829-028A136EB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85750"/>
            <a:ext cx="8382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0F98DF-DA29-534C-B831-A8F4C4A6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4325"/>
            <a:ext cx="4724400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548979D-12B7-1742-BDD2-A852F542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892425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C02A3B-8894-7C42-8C5C-464531628482}"/>
              </a:ext>
            </a:extLst>
          </p:cNvPr>
          <p:cNvSpPr txBox="1"/>
          <p:nvPr/>
        </p:nvSpPr>
        <p:spPr>
          <a:xfrm>
            <a:off x="533400" y="457200"/>
            <a:ext cx="815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Orbit of binary pulsar (pair of neutron stars) shrinks as they emit gravitational waves that carry off energy.</a:t>
            </a:r>
          </a:p>
        </p:txBody>
      </p:sp>
    </p:spTree>
    <p:extLst>
      <p:ext uri="{BB962C8B-B14F-4D97-AF65-F5344CB8AC3E}">
        <p14:creationId xmlns:p14="http://schemas.microsoft.com/office/powerpoint/2010/main" val="89819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o1.jpg">
            <a:extLst>
              <a:ext uri="{FF2B5EF4-FFF2-40B4-BE49-F238E27FC236}">
                <a16:creationId xmlns:a16="http://schemas.microsoft.com/office/drawing/2014/main" id="{EF53596B-025A-5445-9E21-A230DE51B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-675" r="11223"/>
          <a:stretch/>
        </p:blipFill>
        <p:spPr>
          <a:xfrm>
            <a:off x="914400" y="1600200"/>
            <a:ext cx="3657600" cy="46871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DD5AF-06F7-4E4C-9012-F1D37DEF4B9C}"/>
              </a:ext>
            </a:extLst>
          </p:cNvPr>
          <p:cNvSpPr txBox="1"/>
          <p:nvPr/>
        </p:nvSpPr>
        <p:spPr>
          <a:xfrm>
            <a:off x="762000" y="7620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detection of gravitational waves from merging black holes</a:t>
            </a:r>
          </a:p>
        </p:txBody>
      </p:sp>
      <p:pic>
        <p:nvPicPr>
          <p:cNvPr id="4" name="Picture 3" descr="gwaves.jpg">
            <a:extLst>
              <a:ext uri="{FF2B5EF4-FFF2-40B4-BE49-F238E27FC236}">
                <a16:creationId xmlns:a16="http://schemas.microsoft.com/office/drawing/2014/main" id="{0CE17741-DD94-F643-B0DA-F2EB93881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0" r="29421"/>
          <a:stretch/>
        </p:blipFill>
        <p:spPr>
          <a:xfrm>
            <a:off x="4876800" y="1600200"/>
            <a:ext cx="3583694" cy="20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0D413-ED65-774D-AE19-FEFC90794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812800"/>
            <a:ext cx="8012471" cy="322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EB6C0F-F473-2D44-8C71-6CA8E41F505A}"/>
              </a:ext>
            </a:extLst>
          </p:cNvPr>
          <p:cNvSpPr txBox="1"/>
          <p:nvPr/>
        </p:nvSpPr>
        <p:spPr>
          <a:xfrm>
            <a:off x="685800" y="4306431"/>
            <a:ext cx="784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Bright ring is the “photon ring” arising because light rays go many times around the black hole.</a:t>
            </a:r>
          </a:p>
          <a:p>
            <a:r>
              <a:rPr lang="en-US" dirty="0"/>
              <a:t>Asymmetry arises from “Doppler boosting” which makes emission from material moving towards us appear brighter.  Requires gas moving close to the speed of light; approaching gas on the bottom of the ring.</a:t>
            </a:r>
          </a:p>
          <a:p>
            <a:r>
              <a:rPr lang="en-US" dirty="0"/>
              <a:t>Central black region is the shadow cast by the event horizon.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9B6D5-D48F-F04A-82B1-739D218BC75F}"/>
              </a:ext>
            </a:extLst>
          </p:cNvPr>
          <p:cNvSpPr txBox="1"/>
          <p:nvPr/>
        </p:nvSpPr>
        <p:spPr>
          <a:xfrm>
            <a:off x="685800" y="2286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Observed image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9744D-C5D3-F14F-BEB2-A8EFC9D57ECA}"/>
              </a:ext>
            </a:extLst>
          </p:cNvPr>
          <p:cNvSpPr txBox="1"/>
          <p:nvPr/>
        </p:nvSpPr>
        <p:spPr>
          <a:xfrm>
            <a:off x="3124200" y="76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Theoretically predicted image, perfect resolution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918C2-10E7-FD42-9A73-BEECBC4344D7}"/>
              </a:ext>
            </a:extLst>
          </p:cNvPr>
          <p:cNvSpPr txBox="1"/>
          <p:nvPr/>
        </p:nvSpPr>
        <p:spPr>
          <a:xfrm>
            <a:off x="5791200" y="76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Theoretical image blurred to EHT resolution </a:t>
            </a:r>
          </a:p>
        </p:txBody>
      </p:sp>
    </p:spTree>
    <p:extLst>
      <p:ext uri="{BB962C8B-B14F-4D97-AF65-F5344CB8AC3E}">
        <p14:creationId xmlns:p14="http://schemas.microsoft.com/office/powerpoint/2010/main" val="332213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standing in a room with chandeliers&#10;&#10;AI-generated content may be incorrect.">
            <a:extLst>
              <a:ext uri="{FF2B5EF4-FFF2-40B4-BE49-F238E27FC236}">
                <a16:creationId xmlns:a16="http://schemas.microsoft.com/office/drawing/2014/main" id="{54CB2437-166D-D70B-EB0A-D39ECB998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322" y="0"/>
            <a:ext cx="627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0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ndelier with lights&#10;&#10;AI-generated content may be incorrect.">
            <a:extLst>
              <a:ext uri="{FF2B5EF4-FFF2-40B4-BE49-F238E27FC236}">
                <a16:creationId xmlns:a16="http://schemas.microsoft.com/office/drawing/2014/main" id="{E25E19D4-9C15-5A79-5CB8-51A5A0966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84582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00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hain&#10;&#10;Description automatically generated">
            <a:extLst>
              <a:ext uri="{FF2B5EF4-FFF2-40B4-BE49-F238E27FC236}">
                <a16:creationId xmlns:a16="http://schemas.microsoft.com/office/drawing/2014/main" id="{057AB94B-967C-8544-AD07-B9F8B594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5979419" cy="5030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0D6E6-0876-9C4B-9667-811A1CEF9D96}"/>
              </a:ext>
            </a:extLst>
          </p:cNvPr>
          <p:cNvSpPr txBox="1"/>
          <p:nvPr/>
        </p:nvSpPr>
        <p:spPr>
          <a:xfrm>
            <a:off x="914400" y="6096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Precession of Mercury’s orbit around the Sun</a:t>
            </a:r>
          </a:p>
        </p:txBody>
      </p:sp>
    </p:spTree>
    <p:extLst>
      <p:ext uri="{BB962C8B-B14F-4D97-AF65-F5344CB8AC3E}">
        <p14:creationId xmlns:p14="http://schemas.microsoft.com/office/powerpoint/2010/main" val="144493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A9688386-2900-5548-A0AB-72F3EE92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8860"/>
            <a:ext cx="5083328" cy="3030140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F3F7C255-28F0-8E4A-9E56-CC3813A8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33678"/>
            <a:ext cx="2264292" cy="28956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2C92A35-0203-1F46-A780-AC43ADA9E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82" y="398860"/>
            <a:ext cx="3257518" cy="61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81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DF9D1711-EAB7-6D4C-BBE8-73736EC2A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2" y="1143000"/>
            <a:ext cx="3810000" cy="5080000"/>
          </a:xfrm>
          <a:prstGeom prst="rect">
            <a:avLst/>
          </a:prstGeom>
        </p:spPr>
      </p:pic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49C5D000-1397-154A-9E85-EF4F05AA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59" y="1295400"/>
            <a:ext cx="4077046" cy="401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22808-EB56-2344-9167-0D7CD25DDD3C}"/>
              </a:ext>
            </a:extLst>
          </p:cNvPr>
          <p:cNvSpPr txBox="1"/>
          <p:nvPr/>
        </p:nvSpPr>
        <p:spPr>
          <a:xfrm>
            <a:off x="533400" y="3810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 redshift</a:t>
            </a:r>
          </a:p>
        </p:txBody>
      </p:sp>
    </p:spTree>
    <p:extLst>
      <p:ext uri="{BB962C8B-B14F-4D97-AF65-F5344CB8AC3E}">
        <p14:creationId xmlns:p14="http://schemas.microsoft.com/office/powerpoint/2010/main" val="58899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8ED0AD1-DEBD-BF43-B0BC-C62012E5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77912"/>
            <a:ext cx="5410200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8F85A-DFEC-B946-8C3C-29FB700175F0}"/>
              </a:ext>
            </a:extLst>
          </p:cNvPr>
          <p:cNvSpPr txBox="1"/>
          <p:nvPr/>
        </p:nvSpPr>
        <p:spPr>
          <a:xfrm>
            <a:off x="1752600" y="533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 lenses</a:t>
            </a:r>
          </a:p>
        </p:txBody>
      </p:sp>
    </p:spTree>
    <p:extLst>
      <p:ext uri="{BB962C8B-B14F-4D97-AF65-F5344CB8AC3E}">
        <p14:creationId xmlns:p14="http://schemas.microsoft.com/office/powerpoint/2010/main" val="246986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A4BEDF-5736-4449-B0AC-43952F78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2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3B9414-4BAC-AB46-B853-C0AD7BAD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2650"/>
            <a:ext cx="7696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01975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8793</TotalTime>
  <Words>124</Words>
  <Application>Microsoft Macintosh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Times New Roman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Motion of the Stars and Sun</dc:title>
  <dc:creator>David Weinberg</dc:creator>
  <cp:lastModifiedBy>Weinberg, David</cp:lastModifiedBy>
  <cp:revision>297</cp:revision>
  <cp:lastPrinted>2006-06-06T16:41:15Z</cp:lastPrinted>
  <dcterms:created xsi:type="dcterms:W3CDTF">2012-08-22T15:26:39Z</dcterms:created>
  <dcterms:modified xsi:type="dcterms:W3CDTF">2025-02-28T15:15:39Z</dcterms:modified>
</cp:coreProperties>
</file>