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954" r:id="rId2"/>
    <p:sldId id="931" r:id="rId3"/>
    <p:sldId id="293" r:id="rId4"/>
    <p:sldId id="893" r:id="rId5"/>
    <p:sldId id="1003" r:id="rId6"/>
    <p:sldId id="980" r:id="rId7"/>
    <p:sldId id="1001" r:id="rId8"/>
    <p:sldId id="1002" r:id="rId9"/>
    <p:sldId id="100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1"/>
  </p:normalViewPr>
  <p:slideViewPr>
    <p:cSldViewPr>
      <p:cViewPr varScale="1">
        <p:scale>
          <a:sx n="116" d="100"/>
          <a:sy n="116" d="100"/>
        </p:scale>
        <p:origin x="15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A344-CCE1-9A48-9B15-5A5FB6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9622-E396-A946-B5C2-EE190FFA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6BA9-3CA0-4F48-9E2D-43941135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E9C4-0A4C-ED45-BA54-006B4BD6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AF0C-7C39-094E-BA7F-FC800C8C6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398F-F694-4B44-B357-AA3074A4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E1CA-63C7-194B-A38F-D8E4504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00B-DE93-8D4C-A041-E0CFBA06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81C5-BCF8-F74A-A817-59577B17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9DE9-6961-6245-BB56-1C6359E16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E93D-5B7B-C34A-B4D0-3E49A5B14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ECD7-B7AB-5145-BBC9-0A6FDCD53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02CC51-E837-4843-B854-7D680EA8C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82024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Gravitational Waves</a:t>
            </a:r>
          </a:p>
        </p:txBody>
      </p:sp>
      <p:pic>
        <p:nvPicPr>
          <p:cNvPr id="7" name="Picture 6" descr="gwav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0" r="29421"/>
          <a:stretch/>
        </p:blipFill>
        <p:spPr>
          <a:xfrm>
            <a:off x="4645906" y="304800"/>
            <a:ext cx="4345694" cy="2438400"/>
          </a:xfrm>
          <a:prstGeom prst="rect">
            <a:avLst/>
          </a:prstGeom>
        </p:spPr>
      </p:pic>
      <p:pic>
        <p:nvPicPr>
          <p:cNvPr id="5" name="Picture 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6200" y="3276600"/>
            <a:ext cx="1431149" cy="1828800"/>
          </a:xfrm>
          <a:prstGeom prst="rect">
            <a:avLst/>
          </a:prstGeom>
        </p:spPr>
      </p:pic>
      <p:pic>
        <p:nvPicPr>
          <p:cNvPr id="15" name="Picture 1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1600200" y="3048000"/>
            <a:ext cx="1295400" cy="2362200"/>
          </a:xfrm>
          <a:prstGeom prst="rect">
            <a:avLst/>
          </a:prstGeom>
        </p:spPr>
      </p:pic>
      <p:pic>
        <p:nvPicPr>
          <p:cNvPr id="17" name="Picture 16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4495800" y="3657600"/>
            <a:ext cx="1676400" cy="1295400"/>
          </a:xfrm>
          <a:prstGeom prst="rect">
            <a:avLst/>
          </a:prstGeom>
        </p:spPr>
      </p:pic>
      <p:pic>
        <p:nvPicPr>
          <p:cNvPr id="18" name="Picture 17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2971800" y="3352800"/>
            <a:ext cx="1431149" cy="1828800"/>
          </a:xfrm>
          <a:prstGeom prst="rect">
            <a:avLst/>
          </a:prstGeom>
        </p:spPr>
      </p:pic>
      <p:pic>
        <p:nvPicPr>
          <p:cNvPr id="19" name="Picture 18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6248400" y="3352800"/>
            <a:ext cx="1431149" cy="1828800"/>
          </a:xfrm>
          <a:prstGeom prst="rect">
            <a:avLst/>
          </a:prstGeom>
        </p:spPr>
      </p:pic>
      <p:pic>
        <p:nvPicPr>
          <p:cNvPr id="20" name="Picture 19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772400" y="3124200"/>
            <a:ext cx="12954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Created by accelerating masses, e.g., orbiting stars or black holes.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5486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Stretch and squeeze distances in an oscillating pattern as they pass.</a:t>
            </a:r>
          </a:p>
        </p:txBody>
      </p:sp>
    </p:spTree>
    <p:extLst>
      <p:ext uri="{BB962C8B-B14F-4D97-AF65-F5344CB8AC3E}">
        <p14:creationId xmlns:p14="http://schemas.microsoft.com/office/powerpoint/2010/main" val="261441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pir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Inspiral</a:t>
            </a:r>
            <a:r>
              <a:rPr lang="en-US" sz="1800" dirty="0"/>
              <a:t> of merging black holes</a:t>
            </a:r>
          </a:p>
          <a:p>
            <a:r>
              <a:rPr lang="en-US" sz="1800" dirty="0"/>
              <a:t>Videos available at </a:t>
            </a:r>
            <a:r>
              <a:rPr lang="en-US" sz="1800" dirty="0" err="1"/>
              <a:t>ligo.caltech.edu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42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F98DF-DA29-534C-B831-A8F4C4A6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4325"/>
            <a:ext cx="4724400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548979D-12B7-1742-BDD2-A852F542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2892425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02A3B-8894-7C42-8C5C-464531628482}"/>
              </a:ext>
            </a:extLst>
          </p:cNvPr>
          <p:cNvSpPr txBox="1"/>
          <p:nvPr/>
        </p:nvSpPr>
        <p:spPr>
          <a:xfrm>
            <a:off x="533400" y="457200"/>
            <a:ext cx="815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Orbit of binary pulsar (pair of neutron stars) shrinks as they emit gravitational waves that carry off energy.</a:t>
            </a:r>
          </a:p>
        </p:txBody>
      </p:sp>
    </p:spTree>
    <p:extLst>
      <p:ext uri="{BB962C8B-B14F-4D97-AF65-F5344CB8AC3E}">
        <p14:creationId xmlns:p14="http://schemas.microsoft.com/office/powerpoint/2010/main" val="89819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"/>
            <a:ext cx="5105400" cy="5105400"/>
          </a:xfrm>
          <a:prstGeom prst="rect">
            <a:avLst/>
          </a:prstGeom>
        </p:spPr>
      </p:pic>
      <p:pic>
        <p:nvPicPr>
          <p:cNvPr id="15362" name="Picture 2" descr="aeria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020"/>
            <a:ext cx="4267200" cy="28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33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1.jpg">
            <a:extLst>
              <a:ext uri="{FF2B5EF4-FFF2-40B4-BE49-F238E27FC236}">
                <a16:creationId xmlns:a16="http://schemas.microsoft.com/office/drawing/2014/main" id="{C1C7F4A2-2D18-BE4F-A8DF-A48A2BA78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DAE0E48-2689-D944-B4B2-89A786AD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533400"/>
            <a:ext cx="6790267" cy="3819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7D307-4007-9A4D-9919-23E17DA99C69}"/>
              </a:ext>
            </a:extLst>
          </p:cNvPr>
          <p:cNvSpPr txBox="1"/>
          <p:nvPr/>
        </p:nvSpPr>
        <p:spPr>
          <a:xfrm>
            <a:off x="1134533" y="4648200"/>
            <a:ext cx="6409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2017 Nobel Prize in Physics</a:t>
            </a:r>
          </a:p>
          <a:p>
            <a:r>
              <a:rPr lang="en-US" sz="2400" dirty="0"/>
              <a:t>Rai Weiss, Kip Thorne, Barry </a:t>
            </a:r>
            <a:r>
              <a:rPr lang="en-US" sz="2400" dirty="0" err="1"/>
              <a:t>Barish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579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BBA48F5-B1CD-0941-8B00-3597F7DA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614" y="471651"/>
            <a:ext cx="2490952" cy="2490952"/>
          </a:xfrm>
          <a:prstGeom prst="rect">
            <a:avLst/>
          </a:prstGeom>
        </p:spPr>
      </p:pic>
      <p:pic>
        <p:nvPicPr>
          <p:cNvPr id="7" name="Picture 6" descr="A person wearing a baseball hat&#10;&#10;Description automatically generated with medium confidence">
            <a:extLst>
              <a:ext uri="{FF2B5EF4-FFF2-40B4-BE49-F238E27FC236}">
                <a16:creationId xmlns:a16="http://schemas.microsoft.com/office/drawing/2014/main" id="{9826C032-2518-C94A-890E-9648E19EB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" r="15333"/>
          <a:stretch/>
        </p:blipFill>
        <p:spPr>
          <a:xfrm>
            <a:off x="1100959" y="326572"/>
            <a:ext cx="3429000" cy="2721428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899FF74-17F1-EF4C-BAF1-E5C344FAE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621080"/>
            <a:ext cx="2637765" cy="2642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EE6D61-CBCC-DB45-BF68-D4FDB168B242}"/>
              </a:ext>
            </a:extLst>
          </p:cNvPr>
          <p:cNvSpPr txBox="1"/>
          <p:nvPr/>
        </p:nvSpPr>
        <p:spPr>
          <a:xfrm>
            <a:off x="4953000" y="3048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Gabriela Gonzales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9944F-F615-E94E-8EB0-DE232A2EDDC8}"/>
              </a:ext>
            </a:extLst>
          </p:cNvPr>
          <p:cNvSpPr txBox="1"/>
          <p:nvPr/>
        </p:nvSpPr>
        <p:spPr>
          <a:xfrm>
            <a:off x="1062859" y="3055883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Nergis</a:t>
            </a:r>
            <a:r>
              <a:rPr lang="en-US" dirty="0"/>
              <a:t> </a:t>
            </a:r>
            <a:r>
              <a:rPr lang="en-US" dirty="0" err="1"/>
              <a:t>Mavalvala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E5A8B-AAB5-8043-9289-8945C69D3C62}"/>
              </a:ext>
            </a:extLst>
          </p:cNvPr>
          <p:cNvSpPr txBox="1"/>
          <p:nvPr/>
        </p:nvSpPr>
        <p:spPr>
          <a:xfrm>
            <a:off x="5029200" y="6324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Vicky </a:t>
            </a:r>
            <a:r>
              <a:rPr lang="en-US" dirty="0" err="1"/>
              <a:t>Kalogera</a:t>
            </a:r>
            <a:endParaRPr lang="en-US" dirty="0"/>
          </a:p>
        </p:txBody>
      </p:sp>
      <p:pic>
        <p:nvPicPr>
          <p:cNvPr id="4" name="Picture 3" descr="A picture containing person, wall, blue&#10;&#10;Description automatically generated">
            <a:extLst>
              <a:ext uri="{FF2B5EF4-FFF2-40B4-BE49-F238E27FC236}">
                <a16:creationId xmlns:a16="http://schemas.microsoft.com/office/drawing/2014/main" id="{F6A5CA91-391B-3640-BB55-1C6616C01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859" y="3621080"/>
            <a:ext cx="2289792" cy="2642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D04D61-8076-B74A-B54A-1D54D60CA871}"/>
              </a:ext>
            </a:extLst>
          </p:cNvPr>
          <p:cNvSpPr txBox="1"/>
          <p:nvPr/>
        </p:nvSpPr>
        <p:spPr>
          <a:xfrm>
            <a:off x="914400" y="6310711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Laura </a:t>
            </a:r>
            <a:r>
              <a:rPr lang="en-US" dirty="0" err="1"/>
              <a:t>Cadonati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1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9CD702D-71D8-1B42-8584-52B872C7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533401"/>
            <a:ext cx="8550847" cy="481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3C2ED-74BE-A64D-B0E6-9BE97C922D2D}"/>
              </a:ext>
            </a:extLst>
          </p:cNvPr>
          <p:cNvSpPr txBox="1"/>
          <p:nvPr/>
        </p:nvSpPr>
        <p:spPr>
          <a:xfrm>
            <a:off x="838200" y="5715000"/>
            <a:ext cx="805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Mergers discovered </a:t>
            </a:r>
            <a:r>
              <a:rPr lang="en-US" dirty="0" err="1"/>
              <a:t>asn</a:t>
            </a:r>
            <a:r>
              <a:rPr lang="en-US" dirty="0"/>
              <a:t> of 11/21 by gravitational waves, compared to neutron stars and black holes with known masses found with EM waves.</a:t>
            </a:r>
          </a:p>
        </p:txBody>
      </p:sp>
    </p:spTree>
    <p:extLst>
      <p:ext uri="{BB962C8B-B14F-4D97-AF65-F5344CB8AC3E}">
        <p14:creationId xmlns:p14="http://schemas.microsoft.com/office/powerpoint/2010/main" val="96513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D6D89263-918A-4847-BD13-5CFC58AE6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807200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2805C-D444-B044-89A9-185BD91E5D24}"/>
              </a:ext>
            </a:extLst>
          </p:cNvPr>
          <p:cNvSpPr txBox="1"/>
          <p:nvPr/>
        </p:nvSpPr>
        <p:spPr>
          <a:xfrm>
            <a:off x="457200" y="3810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Interferometer Space Antenna (LISA): Currently scheduled for 2035 launch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21E1389-12D5-024B-9C69-FF808F85D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730" y="990600"/>
            <a:ext cx="46366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560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8474</TotalTime>
  <Words>120</Words>
  <Application>Microsoft Macintosh PowerPoint</Application>
  <PresentationFormat>On-screen Show (4:3)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Weinberg, David</cp:lastModifiedBy>
  <cp:revision>293</cp:revision>
  <cp:lastPrinted>2006-06-06T16:41:15Z</cp:lastPrinted>
  <dcterms:created xsi:type="dcterms:W3CDTF">2012-08-22T15:26:39Z</dcterms:created>
  <dcterms:modified xsi:type="dcterms:W3CDTF">2025-04-04T14:27:39Z</dcterms:modified>
</cp:coreProperties>
</file>