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987" r:id="rId2"/>
    <p:sldId id="986" r:id="rId3"/>
    <p:sldId id="988" r:id="rId4"/>
    <p:sldId id="985" r:id="rId5"/>
    <p:sldId id="990" r:id="rId6"/>
    <p:sldId id="982" r:id="rId7"/>
    <p:sldId id="991" r:id="rId8"/>
    <p:sldId id="992" r:id="rId9"/>
    <p:sldId id="993" r:id="rId10"/>
    <p:sldId id="994" r:id="rId11"/>
    <p:sldId id="611" r:id="rId12"/>
    <p:sldId id="741" r:id="rId13"/>
    <p:sldId id="707" r:id="rId14"/>
    <p:sldId id="739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40"/>
    <a:srgbClr val="F4810E"/>
    <a:srgbClr val="A2BC1B"/>
    <a:srgbClr val="CC0099"/>
    <a:srgbClr val="FF0000"/>
    <a:srgbClr val="FFFF00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52"/>
  </p:normalViewPr>
  <p:slideViewPr>
    <p:cSldViewPr>
      <p:cViewPr varScale="1">
        <p:scale>
          <a:sx n="116" d="100"/>
          <a:sy n="116" d="100"/>
        </p:scale>
        <p:origin x="1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DC6801-3A4D-EC48-8661-357C8B1D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4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2A63CA-7BCE-F941-B848-8EAF69467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8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2A63CA-7BCE-F941-B848-8EAF69467A9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77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2A63CA-7BCE-F941-B848-8EAF69467A9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8AA45-E5DC-7443-B3D6-2E061AB5FA6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1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A3B00-68E5-D2CA-EC55-FAD0ADDAB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2A9B8-5057-4FA8-D218-4CD252957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2ED96-1681-7DBF-7754-EDA4D1306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753D0-227D-5EEB-8188-6A4D794C2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8AA45-E5DC-7443-B3D6-2E061AB5FA6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9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A344-CCE1-9A48-9B15-5A5FB636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B9622-E396-A946-B5C2-EE190FFAD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1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6BA9-3CA0-4F48-9E2D-439411359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E9C4-0A4C-ED45-BA54-006B4BD6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6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DAF0C-7C39-094E-BA7F-FC800C8C6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398F-F694-4B44-B357-AA3074A49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0E1CA-63C7-194B-A38F-D8E450461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9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6400B-DE93-8D4C-A041-E0CFBA065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3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481C5-BCF8-F74A-A817-59577B178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3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49DE9-6961-6245-BB56-1C6359E16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CE93D-5B7B-C34A-B4D0-3E49A5B14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8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ECD7-B7AB-5145-BBC9-0A6FDCD53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202CC51-E837-4843-B854-7D680EA8C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18" Type="http://schemas.openxmlformats.org/officeDocument/2006/relationships/image" Target="../media/image32.jpg"/><Relationship Id="rId3" Type="http://schemas.openxmlformats.org/officeDocument/2006/relationships/image" Target="../media/image14.jpg"/><Relationship Id="rId7" Type="http://schemas.openxmlformats.org/officeDocument/2006/relationships/image" Target="../media/image21.jpg"/><Relationship Id="rId12" Type="http://schemas.openxmlformats.org/officeDocument/2006/relationships/image" Target="../media/image26.jpeg"/><Relationship Id="rId17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jp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19" Type="http://schemas.openxmlformats.org/officeDocument/2006/relationships/image" Target="../media/image33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night sky&#10;&#10;Description automatically generated">
            <a:extLst>
              <a:ext uri="{FF2B5EF4-FFF2-40B4-BE49-F238E27FC236}">
                <a16:creationId xmlns:a16="http://schemas.microsoft.com/office/drawing/2014/main" id="{51D7854B-B7EB-8644-AB08-B63DE55CA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250" y="0"/>
            <a:ext cx="4849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1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979567-3685-4B03-6C9A-5C178C9A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812" y="4495800"/>
            <a:ext cx="5867400" cy="2247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ECF503-EAFC-764C-125D-54E9419B9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500"/>
            <a:ext cx="3453050" cy="472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B7B3C5-1CCF-F8E6-C591-7C17985395EE}"/>
              </a:ext>
            </a:extLst>
          </p:cNvPr>
          <p:cNvSpPr txBox="1"/>
          <p:nvPr/>
        </p:nvSpPr>
        <p:spPr>
          <a:xfrm>
            <a:off x="4191000" y="5334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the accretion flow around the Milky Way’s central black hole.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D0B4D-A1A2-7555-0FED-107AA43C08A2}"/>
              </a:ext>
            </a:extLst>
          </p:cNvPr>
          <p:cNvSpPr txBox="1"/>
          <p:nvPr/>
        </p:nvSpPr>
        <p:spPr>
          <a:xfrm>
            <a:off x="4495800" y="401949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Simulated images</a:t>
            </a:r>
          </a:p>
        </p:txBody>
      </p:sp>
    </p:spTree>
    <p:extLst>
      <p:ext uri="{BB962C8B-B14F-4D97-AF65-F5344CB8AC3E}">
        <p14:creationId xmlns:p14="http://schemas.microsoft.com/office/powerpoint/2010/main" val="234607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457200" y="1360487"/>
            <a:ext cx="838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/>
              <a:t>David Weinberg, Ohio State University</a:t>
            </a:r>
          </a:p>
          <a:p>
            <a:pPr algn="ctr" eaLnBrk="1" hangingPunct="1"/>
            <a:r>
              <a:rPr lang="en-US" sz="1800" dirty="0"/>
              <a:t>Co-Spokesperson: Roman Science Collaboration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57200" y="304800"/>
            <a:ext cx="838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tx2"/>
                </a:solidFill>
              </a:rPr>
              <a:t>The Nancy Grace Roman Space Telescope</a:t>
            </a:r>
          </a:p>
          <a:p>
            <a:pPr algn="ctr" eaLnBrk="1" hangingPunct="1"/>
            <a:r>
              <a:rPr lang="en-US" sz="2800" dirty="0">
                <a:solidFill>
                  <a:schemeClr val="tx2"/>
                </a:solidFill>
              </a:rPr>
              <a:t>NASA’s Next Great Observatory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4" name="Picture 3" descr="A screenshot of a space&#10;&#10;AI-generated content may be incorrect.">
            <a:extLst>
              <a:ext uri="{FF2B5EF4-FFF2-40B4-BE49-F238E27FC236}">
                <a16:creationId xmlns:a16="http://schemas.microsoft.com/office/drawing/2014/main" id="{55E82C5F-28D7-C38D-D2EB-4973111C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064"/>
          <a:stretch/>
        </p:blipFill>
        <p:spPr>
          <a:xfrm>
            <a:off x="27140" y="2265845"/>
            <a:ext cx="6702384" cy="4287355"/>
          </a:xfrm>
          <a:prstGeom prst="rect">
            <a:avLst/>
          </a:prstGeom>
        </p:spPr>
      </p:pic>
      <p:pic>
        <p:nvPicPr>
          <p:cNvPr id="5" name="Picture 4" descr="gehrels.jpg">
            <a:extLst>
              <a:ext uri="{FF2B5EF4-FFF2-40B4-BE49-F238E27FC236}">
                <a16:creationId xmlns:a16="http://schemas.microsoft.com/office/drawing/2014/main" id="{012917AD-B886-D56C-46C7-8EA59BDC6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12745" b="12478"/>
          <a:stretch/>
        </p:blipFill>
        <p:spPr>
          <a:xfrm>
            <a:off x="6757843" y="3766166"/>
            <a:ext cx="2256044" cy="1273408"/>
          </a:xfrm>
          <a:prstGeom prst="rect">
            <a:avLst/>
          </a:prstGeom>
        </p:spPr>
      </p:pic>
      <p:pic>
        <p:nvPicPr>
          <p:cNvPr id="7" name="Picture 6" descr="A person wearing glasses and a microphone&#10;&#10;AI-generated content may be incorrect.">
            <a:extLst>
              <a:ext uri="{FF2B5EF4-FFF2-40B4-BE49-F238E27FC236}">
                <a16:creationId xmlns:a16="http://schemas.microsoft.com/office/drawing/2014/main" id="{8529B3C5-6232-EFD6-3D30-7E62466BE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843" y="2023940"/>
            <a:ext cx="2155372" cy="1676400"/>
          </a:xfrm>
          <a:prstGeom prst="rect">
            <a:avLst/>
          </a:prstGeom>
        </p:spPr>
      </p:pic>
      <p:pic>
        <p:nvPicPr>
          <p:cNvPr id="9" name="Picture 8" descr="A person wearing glasses and a grey blazer&#10;&#10;AI-generated content may be incorrect.">
            <a:extLst>
              <a:ext uri="{FF2B5EF4-FFF2-40B4-BE49-F238E27FC236}">
                <a16:creationId xmlns:a16="http://schemas.microsoft.com/office/drawing/2014/main" id="{E960AC5D-35F7-0BAE-A26C-9611A77AF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136" y="5105400"/>
            <a:ext cx="1575313" cy="16362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34944-6DCE-E621-39F0-78F7CFCBF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pace&#10;&#10;AI-generated content may be incorrect.">
            <a:extLst>
              <a:ext uri="{FF2B5EF4-FFF2-40B4-BE49-F238E27FC236}">
                <a16:creationId xmlns:a16="http://schemas.microsoft.com/office/drawing/2014/main" id="{857B8888-9F99-DE0F-C179-8560B1C1D4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064"/>
          <a:stretch/>
        </p:blipFill>
        <p:spPr>
          <a:xfrm>
            <a:off x="27140" y="770107"/>
            <a:ext cx="9040660" cy="5783094"/>
          </a:xfrm>
          <a:prstGeom prst="rect">
            <a:avLst/>
          </a:prstGeom>
        </p:spPr>
      </p:pic>
      <p:pic>
        <p:nvPicPr>
          <p:cNvPr id="3" name="Picture 2" descr="A person wearing glasses and a plaid shirt&#10;&#10;AI-generated content may be incorrect.">
            <a:extLst>
              <a:ext uri="{FF2B5EF4-FFF2-40B4-BE49-F238E27FC236}">
                <a16:creationId xmlns:a16="http://schemas.microsoft.com/office/drawing/2014/main" id="{B95A0FDC-CC71-562F-394E-97B828BDE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990600"/>
            <a:ext cx="914400" cy="1216057"/>
          </a:xfrm>
          <a:prstGeom prst="rect">
            <a:avLst/>
          </a:prstGeom>
        </p:spPr>
      </p:pic>
      <p:pic>
        <p:nvPicPr>
          <p:cNvPr id="8" name="Picture 7" descr="A person with a beard&#10;&#10;AI-generated content may be incorrect.">
            <a:extLst>
              <a:ext uri="{FF2B5EF4-FFF2-40B4-BE49-F238E27FC236}">
                <a16:creationId xmlns:a16="http://schemas.microsoft.com/office/drawing/2014/main" id="{EF8168C7-1C00-A2F1-8C6F-961EC9C6C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752600"/>
            <a:ext cx="1066800" cy="1311903"/>
          </a:xfrm>
          <a:prstGeom prst="rect">
            <a:avLst/>
          </a:prstGeom>
        </p:spPr>
      </p:pic>
      <p:pic>
        <p:nvPicPr>
          <p:cNvPr id="11" name="Picture 10" descr="A close-up of a person&#10;&#10;AI-generated content may be incorrect.">
            <a:extLst>
              <a:ext uri="{FF2B5EF4-FFF2-40B4-BE49-F238E27FC236}">
                <a16:creationId xmlns:a16="http://schemas.microsoft.com/office/drawing/2014/main" id="{B400BD29-3A65-0556-6551-76FDA6F8D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960304"/>
            <a:ext cx="991674" cy="1311903"/>
          </a:xfrm>
          <a:prstGeom prst="rect">
            <a:avLst/>
          </a:prstGeom>
        </p:spPr>
      </p:pic>
      <p:pic>
        <p:nvPicPr>
          <p:cNvPr id="13" name="Picture 12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1BA6A27A-691E-82CF-F92D-D46D374C6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9918" y="1752600"/>
            <a:ext cx="1295400" cy="1295400"/>
          </a:xfrm>
          <a:prstGeom prst="rect">
            <a:avLst/>
          </a:prstGeom>
        </p:spPr>
      </p:pic>
      <p:pic>
        <p:nvPicPr>
          <p:cNvPr id="15" name="Picture 14" descr="A person wearing glasses and a pink shirt&#10;&#10;AI-generated content may be incorrect.">
            <a:extLst>
              <a:ext uri="{FF2B5EF4-FFF2-40B4-BE49-F238E27FC236}">
                <a16:creationId xmlns:a16="http://schemas.microsoft.com/office/drawing/2014/main" id="{76001166-D438-C9B9-BB27-38C936336B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5063" y="5105400"/>
            <a:ext cx="1219200" cy="1219200"/>
          </a:xfrm>
          <a:prstGeom prst="rect">
            <a:avLst/>
          </a:prstGeom>
        </p:spPr>
      </p:pic>
      <p:pic>
        <p:nvPicPr>
          <p:cNvPr id="17" name="Picture 16" descr="A person wearing glasses and a backpack&#10;&#10;AI-generated content may be incorrect.">
            <a:extLst>
              <a:ext uri="{FF2B5EF4-FFF2-40B4-BE49-F238E27FC236}">
                <a16:creationId xmlns:a16="http://schemas.microsoft.com/office/drawing/2014/main" id="{27AF2913-BBC1-DB69-1809-B7A1250C9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6600" y="3743953"/>
            <a:ext cx="1195205" cy="1132847"/>
          </a:xfrm>
          <a:prstGeom prst="rect">
            <a:avLst/>
          </a:prstGeom>
        </p:spPr>
      </p:pic>
      <p:pic>
        <p:nvPicPr>
          <p:cNvPr id="19" name="Picture 18" descr="A person wearing glasses and a green shirt&#10;&#10;AI-generated content may be incorrect.">
            <a:extLst>
              <a:ext uri="{FF2B5EF4-FFF2-40B4-BE49-F238E27FC236}">
                <a16:creationId xmlns:a16="http://schemas.microsoft.com/office/drawing/2014/main" id="{545B4CC5-89D9-D8D5-A294-D6CF75EE9F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000" t="1447" r="5000" b="34402"/>
          <a:stretch/>
        </p:blipFill>
        <p:spPr>
          <a:xfrm>
            <a:off x="468063" y="2643184"/>
            <a:ext cx="1132848" cy="1132848"/>
          </a:xfrm>
          <a:prstGeom prst="rect">
            <a:avLst/>
          </a:prstGeom>
        </p:spPr>
      </p:pic>
      <p:pic>
        <p:nvPicPr>
          <p:cNvPr id="21" name="Picture 20" descr="A person wearing glasses and a plaid shirt&#10;&#10;AI-generated content may be incorrect.">
            <a:extLst>
              <a:ext uri="{FF2B5EF4-FFF2-40B4-BE49-F238E27FC236}">
                <a16:creationId xmlns:a16="http://schemas.microsoft.com/office/drawing/2014/main" id="{8748D5B9-C5CD-6326-6203-F0674AB870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445" y="4009115"/>
            <a:ext cx="1203466" cy="1203466"/>
          </a:xfrm>
          <a:prstGeom prst="rect">
            <a:avLst/>
          </a:prstGeom>
        </p:spPr>
      </p:pic>
      <p:pic>
        <p:nvPicPr>
          <p:cNvPr id="23" name="Picture 22" descr="A person with glasses and a beard wearing a sweater and crossing his arms&#10;&#10;AI-generated content may be incorrect.">
            <a:extLst>
              <a:ext uri="{FF2B5EF4-FFF2-40B4-BE49-F238E27FC236}">
                <a16:creationId xmlns:a16="http://schemas.microsoft.com/office/drawing/2014/main" id="{B9FFC76D-B7EF-3294-2365-60D0EE564A4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6001" t="10770" r="23999" b="47302"/>
          <a:stretch/>
        </p:blipFill>
        <p:spPr>
          <a:xfrm>
            <a:off x="1825154" y="3395086"/>
            <a:ext cx="1227505" cy="1143000"/>
          </a:xfrm>
          <a:prstGeom prst="rect">
            <a:avLst/>
          </a:prstGeom>
        </p:spPr>
      </p:pic>
      <p:pic>
        <p:nvPicPr>
          <p:cNvPr id="25" name="Picture 24" descr="A person with a beard&#10;&#10;AI-generated content may be incorrect.">
            <a:extLst>
              <a:ext uri="{FF2B5EF4-FFF2-40B4-BE49-F238E27FC236}">
                <a16:creationId xmlns:a16="http://schemas.microsoft.com/office/drawing/2014/main" id="{C850CA14-3FBC-0ADA-FC81-E38A364750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1684" y="2104951"/>
            <a:ext cx="1132848" cy="1262032"/>
          </a:xfrm>
          <a:prstGeom prst="rect">
            <a:avLst/>
          </a:prstGeom>
        </p:spPr>
      </p:pic>
      <p:pic>
        <p:nvPicPr>
          <p:cNvPr id="27" name="Picture 2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D5BB10F-41D9-07C7-22D5-2B4D5A5F51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16672" y="2643184"/>
            <a:ext cx="920750" cy="1224503"/>
          </a:xfrm>
          <a:prstGeom prst="rect">
            <a:avLst/>
          </a:prstGeom>
        </p:spPr>
      </p:pic>
      <p:pic>
        <p:nvPicPr>
          <p:cNvPr id="29" name="Picture 28" descr="A close-up of a couple of women&#10;&#10;AI-generated content may be incorrect.">
            <a:extLst>
              <a:ext uri="{FF2B5EF4-FFF2-40B4-BE49-F238E27FC236}">
                <a16:creationId xmlns:a16="http://schemas.microsoft.com/office/drawing/2014/main" id="{C7A5DE81-7FC1-CFEA-458E-DF7B563B1E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2489" y="3366983"/>
            <a:ext cx="1224503" cy="1224503"/>
          </a:xfrm>
          <a:prstGeom prst="rect">
            <a:avLst/>
          </a:prstGeom>
        </p:spPr>
      </p:pic>
      <p:pic>
        <p:nvPicPr>
          <p:cNvPr id="31" name="Picture 30" descr="A person with long hair and a beard&#10;&#10;AI-generated content may be incorrect.">
            <a:extLst>
              <a:ext uri="{FF2B5EF4-FFF2-40B4-BE49-F238E27FC236}">
                <a16:creationId xmlns:a16="http://schemas.microsoft.com/office/drawing/2014/main" id="{30D3CC5D-6B08-61CB-69CC-E0EDB5D84DD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4445" t="6784" b="17778"/>
          <a:stretch/>
        </p:blipFill>
        <p:spPr>
          <a:xfrm>
            <a:off x="3353644" y="2144841"/>
            <a:ext cx="989756" cy="1163605"/>
          </a:xfrm>
          <a:prstGeom prst="rect">
            <a:avLst/>
          </a:prstGeom>
        </p:spPr>
      </p:pic>
      <p:pic>
        <p:nvPicPr>
          <p:cNvPr id="33" name="Picture 32" descr="A close-up of a person&#10;&#10;AI-generated content may be incorrect.">
            <a:extLst>
              <a:ext uri="{FF2B5EF4-FFF2-40B4-BE49-F238E27FC236}">
                <a16:creationId xmlns:a16="http://schemas.microsoft.com/office/drawing/2014/main" id="{7C083A35-B0BD-A862-5D06-152A7C6075E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6590" t="-14562" r="1516" b="23580"/>
          <a:stretch/>
        </p:blipFill>
        <p:spPr>
          <a:xfrm>
            <a:off x="6094113" y="4525991"/>
            <a:ext cx="1102879" cy="1455907"/>
          </a:xfrm>
          <a:prstGeom prst="rect">
            <a:avLst/>
          </a:prstGeom>
        </p:spPr>
      </p:pic>
      <p:pic>
        <p:nvPicPr>
          <p:cNvPr id="35" name="Picture 3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8CDA7ECF-7569-29C4-7E32-1A64671130A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6570" t="8000" r="21770" b="25200"/>
          <a:stretch/>
        </p:blipFill>
        <p:spPr>
          <a:xfrm>
            <a:off x="1868921" y="4724400"/>
            <a:ext cx="1102879" cy="1194804"/>
          </a:xfrm>
          <a:prstGeom prst="rect">
            <a:avLst/>
          </a:prstGeom>
        </p:spPr>
      </p:pic>
      <p:pic>
        <p:nvPicPr>
          <p:cNvPr id="37" name="Picture 36" descr="A person with long hair wearing a hawaiian shirt&#10;&#10;AI-generated content may be incorrect.">
            <a:extLst>
              <a:ext uri="{FF2B5EF4-FFF2-40B4-BE49-F238E27FC236}">
                <a16:creationId xmlns:a16="http://schemas.microsoft.com/office/drawing/2014/main" id="{40912B7F-1211-2190-3148-FE235CB81AA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1054" t="21858" b="13212"/>
          <a:stretch/>
        </p:blipFill>
        <p:spPr>
          <a:xfrm>
            <a:off x="4656536" y="3715180"/>
            <a:ext cx="1132849" cy="12415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BC36AD8-6824-8998-68F1-2044499DC4AE}"/>
              </a:ext>
            </a:extLst>
          </p:cNvPr>
          <p:cNvSpPr txBox="1"/>
          <p:nvPr/>
        </p:nvSpPr>
        <p:spPr>
          <a:xfrm>
            <a:off x="1524153" y="209490"/>
            <a:ext cx="6629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Many</a:t>
            </a:r>
            <a:r>
              <a:rPr lang="en-US" dirty="0"/>
              <a:t> current and former participants from Ohio State</a:t>
            </a:r>
          </a:p>
        </p:txBody>
      </p:sp>
      <p:pic>
        <p:nvPicPr>
          <p:cNvPr id="40" name="Picture 39" descr="A person wearing glasses and a yellow shirt&#10;&#10;AI-generated content may be incorrect.">
            <a:extLst>
              <a:ext uri="{FF2B5EF4-FFF2-40B4-BE49-F238E27FC236}">
                <a16:creationId xmlns:a16="http://schemas.microsoft.com/office/drawing/2014/main" id="{0A819F4F-2C48-017F-43A8-A42CE85F3EB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0000" b="41751"/>
          <a:stretch/>
        </p:blipFill>
        <p:spPr>
          <a:xfrm>
            <a:off x="4622813" y="5111624"/>
            <a:ext cx="1166572" cy="10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C5BAF4BC-56CD-CBED-33BC-161D92572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0" y="728593"/>
            <a:ext cx="5029200" cy="6108700"/>
          </a:xfrm>
          <a:prstGeom prst="rect">
            <a:avLst/>
          </a:prstGeom>
        </p:spPr>
      </p:pic>
      <p:pic>
        <p:nvPicPr>
          <p:cNvPr id="2" name="Picture 1" descr="A person in white hazmat suit holding a tablet&#10;&#10;AI-generated content may be incorrect.">
            <a:extLst>
              <a:ext uri="{FF2B5EF4-FFF2-40B4-BE49-F238E27FC236}">
                <a16:creationId xmlns:a16="http://schemas.microsoft.com/office/drawing/2014/main" id="{8D10352C-1E4B-D3C4-FB9B-AEE24CC4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4453"/>
            <a:ext cx="4533320" cy="302733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88943-9159-95FB-8973-218E68A189B8}"/>
              </a:ext>
            </a:extLst>
          </p:cNvPr>
          <p:cNvSpPr txBox="1"/>
          <p:nvPr/>
        </p:nvSpPr>
        <p:spPr>
          <a:xfrm>
            <a:off x="804041" y="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Assembled observatory at NASA Goddard Space Flight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4C164-109A-A0B4-180E-98B076B19AD1}"/>
              </a:ext>
            </a:extLst>
          </p:cNvPr>
          <p:cNvSpPr txBox="1"/>
          <p:nvPr/>
        </p:nvSpPr>
        <p:spPr>
          <a:xfrm>
            <a:off x="5936451" y="364453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Wide Field Camera</a:t>
            </a:r>
          </a:p>
        </p:txBody>
      </p:sp>
      <p:pic>
        <p:nvPicPr>
          <p:cNvPr id="7" name="Picture 6" descr="A person in white hazmat suit working on a telescope&#10;&#10;AI-generated content may be incorrect.">
            <a:extLst>
              <a:ext uri="{FF2B5EF4-FFF2-40B4-BE49-F238E27FC236}">
                <a16:creationId xmlns:a16="http://schemas.microsoft.com/office/drawing/2014/main" id="{637203BE-6F0F-FEB0-04CF-F4806CA20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649629"/>
            <a:ext cx="4533320" cy="3022213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B0BBE-70A6-6CF4-1DA2-3A604FAA3B60}"/>
              </a:ext>
            </a:extLst>
          </p:cNvPr>
          <p:cNvSpPr txBox="1"/>
          <p:nvPr/>
        </p:nvSpPr>
        <p:spPr>
          <a:xfrm>
            <a:off x="5093576" y="358288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2.4-m mirror</a:t>
            </a:r>
          </a:p>
        </p:txBody>
      </p:sp>
    </p:spTree>
    <p:extLst>
      <p:ext uri="{BB962C8B-B14F-4D97-AF65-F5344CB8AC3E}">
        <p14:creationId xmlns:p14="http://schemas.microsoft.com/office/powerpoint/2010/main" val="202010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23B6DCD3-AEDD-899E-5035-CD6C8117B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957" y="703182"/>
            <a:ext cx="5720508" cy="2288203"/>
          </a:xfrm>
          <a:prstGeom prst="rect">
            <a:avLst/>
          </a:prstGeom>
        </p:spPr>
      </p:pic>
      <p:pic>
        <p:nvPicPr>
          <p:cNvPr id="5" name="Picture 4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8685FC69-1542-4A6D-0B83-F950668FB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957" y="3124200"/>
            <a:ext cx="5715000" cy="3591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3E0E78-A18C-253A-0507-0291C4632BBD}"/>
              </a:ext>
            </a:extLst>
          </p:cNvPr>
          <p:cNvSpPr txBox="1"/>
          <p:nvPr/>
        </p:nvSpPr>
        <p:spPr>
          <a:xfrm>
            <a:off x="380999" y="838200"/>
            <a:ext cx="29009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Breaking (bad) news:</a:t>
            </a:r>
          </a:p>
          <a:p>
            <a:r>
              <a:rPr lang="en-US" sz="2400" dirty="0"/>
              <a:t>Administration’s proposed NASA budget will gut science, cancel Roman.</a:t>
            </a:r>
          </a:p>
          <a:p>
            <a:endParaRPr lang="en-US" sz="2400" dirty="0"/>
          </a:p>
          <a:p>
            <a:r>
              <a:rPr lang="en-US" sz="2400" dirty="0"/>
              <a:t>It’s up to Congress.</a:t>
            </a:r>
          </a:p>
          <a:p>
            <a:endParaRPr lang="en-US" sz="2400" dirty="0"/>
          </a:p>
          <a:p>
            <a:r>
              <a:rPr lang="en-US" sz="2400" i="1" dirty="0"/>
              <a:t>You</a:t>
            </a:r>
            <a:r>
              <a:rPr lang="en-US" sz="2400" dirty="0"/>
              <a:t> can help.</a:t>
            </a:r>
          </a:p>
        </p:txBody>
      </p:sp>
    </p:spTree>
    <p:extLst>
      <p:ext uri="{BB962C8B-B14F-4D97-AF65-F5344CB8AC3E}">
        <p14:creationId xmlns:p14="http://schemas.microsoft.com/office/powerpoint/2010/main" val="268466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pectacles&#10;&#10;Description automatically generated">
            <a:extLst>
              <a:ext uri="{FF2B5EF4-FFF2-40B4-BE49-F238E27FC236}">
                <a16:creationId xmlns:a16="http://schemas.microsoft.com/office/drawing/2014/main" id="{F6635EBF-06B8-B54E-99B4-661053AD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0"/>
            <a:ext cx="7721600" cy="5791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1A21C-2A7C-247C-F11E-02FE237CFFFC}"/>
              </a:ext>
            </a:extLst>
          </p:cNvPr>
          <p:cNvSpPr txBox="1"/>
          <p:nvPr/>
        </p:nvSpPr>
        <p:spPr>
          <a:xfrm>
            <a:off x="596900" y="5965448"/>
            <a:ext cx="85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“Gravitational lensing by spinning black holes in astrophysics, and in the movie </a:t>
            </a:r>
            <a:r>
              <a:rPr lang="en-US" sz="1600" i="1" dirty="0"/>
              <a:t>Interstellar</a:t>
            </a:r>
            <a:r>
              <a:rPr lang="en-US" sz="1600" b="1" i="1" dirty="0"/>
              <a:t>”, </a:t>
            </a:r>
            <a:endParaRPr lang="en-US" sz="1600" b="1" dirty="0"/>
          </a:p>
          <a:p>
            <a:r>
              <a:rPr lang="en-US" sz="1600" dirty="0"/>
              <a:t>by James, von </a:t>
            </a:r>
            <a:r>
              <a:rPr lang="en-US" sz="1600" dirty="0" err="1"/>
              <a:t>Tunzelmann</a:t>
            </a:r>
            <a:r>
              <a:rPr lang="en-US" sz="1600" dirty="0"/>
              <a:t>, Franklin, &amp; Thorne, </a:t>
            </a:r>
            <a:r>
              <a:rPr lang="en-US" sz="1600" i="1" dirty="0"/>
              <a:t>Classical and Quantum Gravity</a:t>
            </a:r>
            <a:r>
              <a:rPr lang="en-US" sz="1600" dirty="0"/>
              <a:t>, 2015.</a:t>
            </a:r>
          </a:p>
        </p:txBody>
      </p:sp>
    </p:spTree>
    <p:extLst>
      <p:ext uri="{BB962C8B-B14F-4D97-AF65-F5344CB8AC3E}">
        <p14:creationId xmlns:p14="http://schemas.microsoft.com/office/powerpoint/2010/main" val="3726068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3C40F0A-460E-4841-B590-9C3FD727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605"/>
            <a:ext cx="9144000" cy="5142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A0C0FC-93F1-8E0A-C4EB-EC56FE065353}"/>
              </a:ext>
            </a:extLst>
          </p:cNvPr>
          <p:cNvSpPr txBox="1"/>
          <p:nvPr/>
        </p:nvSpPr>
        <p:spPr>
          <a:xfrm>
            <a:off x="457200" y="6096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www.nasa.gov</a:t>
            </a:r>
            <a:r>
              <a:rPr lang="en-US" sz="1800" dirty="0"/>
              <a:t>/universe/</a:t>
            </a:r>
            <a:r>
              <a:rPr lang="en-US" sz="1800" dirty="0" err="1"/>
              <a:t>nasa</a:t>
            </a:r>
            <a:r>
              <a:rPr lang="en-US" sz="1800" dirty="0"/>
              <a:t>-visualization-shows-a-black-holes-warped-world/</a:t>
            </a:r>
          </a:p>
        </p:txBody>
      </p:sp>
    </p:spTree>
    <p:extLst>
      <p:ext uri="{BB962C8B-B14F-4D97-AF65-F5344CB8AC3E}">
        <p14:creationId xmlns:p14="http://schemas.microsoft.com/office/powerpoint/2010/main" val="173379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ght light in space&#10;&#10;Description automatically generated with low confidence">
            <a:extLst>
              <a:ext uri="{FF2B5EF4-FFF2-40B4-BE49-F238E27FC236}">
                <a16:creationId xmlns:a16="http://schemas.microsoft.com/office/drawing/2014/main" id="{397D4471-687B-6446-83DD-6F73E93BE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4900"/>
            <a:ext cx="4114800" cy="4114800"/>
          </a:xfrm>
          <a:prstGeom prst="rect">
            <a:avLst/>
          </a:prstGeom>
        </p:spPr>
      </p:pic>
      <p:pic>
        <p:nvPicPr>
          <p:cNvPr id="5" name="Picture 4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7137FB0B-1ABB-0D45-B7F6-3021FB97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19200"/>
            <a:ext cx="3980427" cy="40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8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41A5B-10CE-D24D-AFDE-3B1D9FE79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515"/>
            <a:ext cx="9144000" cy="59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7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61DAB439-0830-B444-8F1A-8C193F2B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4" y="685798"/>
            <a:ext cx="4294695" cy="4355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8725D-C151-BE42-8849-BDA1D8044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85798"/>
            <a:ext cx="3989896" cy="556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95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0D413-ED65-774D-AE19-FEFC90794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812800"/>
            <a:ext cx="8012471" cy="322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EB6C0F-F473-2D44-8C71-6CA8E41F505A}"/>
              </a:ext>
            </a:extLst>
          </p:cNvPr>
          <p:cNvSpPr txBox="1"/>
          <p:nvPr/>
        </p:nvSpPr>
        <p:spPr>
          <a:xfrm>
            <a:off x="685800" y="4306431"/>
            <a:ext cx="784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Bright ring is the “photon ring” arising because light rays go many times around the black hole.</a:t>
            </a:r>
          </a:p>
          <a:p>
            <a:r>
              <a:rPr lang="en-US" dirty="0"/>
              <a:t>Asymmetry arises from “Doppler boosting” which makes emission from material moving towards us appear brighter.  Requires gas moving close to the speed of light; approaching gas on the bottom of the ring.</a:t>
            </a:r>
          </a:p>
          <a:p>
            <a:r>
              <a:rPr lang="en-US" dirty="0"/>
              <a:t>Central black region is the shadow cast by the event horizon.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9B6D5-D48F-F04A-82B1-739D218BC75F}"/>
              </a:ext>
            </a:extLst>
          </p:cNvPr>
          <p:cNvSpPr txBox="1"/>
          <p:nvPr/>
        </p:nvSpPr>
        <p:spPr>
          <a:xfrm>
            <a:off x="685800" y="2286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Observed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9744D-C5D3-F14F-BEB2-A8EFC9D57ECA}"/>
              </a:ext>
            </a:extLst>
          </p:cNvPr>
          <p:cNvSpPr txBox="1"/>
          <p:nvPr/>
        </p:nvSpPr>
        <p:spPr>
          <a:xfrm>
            <a:off x="3124200" y="762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Theoretically predicted image, perfect resolution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918C2-10E7-FD42-9A73-BEECBC4344D7}"/>
              </a:ext>
            </a:extLst>
          </p:cNvPr>
          <p:cNvSpPr txBox="1"/>
          <p:nvPr/>
        </p:nvSpPr>
        <p:spPr>
          <a:xfrm>
            <a:off x="5791200" y="762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Theoretical image blurred to EHT resolution </a:t>
            </a:r>
          </a:p>
        </p:txBody>
      </p:sp>
    </p:spTree>
    <p:extLst>
      <p:ext uri="{BB962C8B-B14F-4D97-AF65-F5344CB8AC3E}">
        <p14:creationId xmlns:p14="http://schemas.microsoft.com/office/powerpoint/2010/main" val="332213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6657CF-6C91-2141-92C9-213BF9284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14" y="1219200"/>
            <a:ext cx="4097558" cy="403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8C073A-1F1A-9743-A258-CFC70EBC7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453" y="1295400"/>
            <a:ext cx="3997847" cy="3371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4737D0-6082-DF42-83D2-B5607143BACF}"/>
              </a:ext>
            </a:extLst>
          </p:cNvPr>
          <p:cNvSpPr txBox="1"/>
          <p:nvPr/>
        </p:nvSpPr>
        <p:spPr>
          <a:xfrm>
            <a:off x="533400" y="62484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Johannsen &amp; Psaltis 2010</a:t>
            </a:r>
          </a:p>
        </p:txBody>
      </p:sp>
    </p:spTree>
    <p:extLst>
      <p:ext uri="{BB962C8B-B14F-4D97-AF65-F5344CB8AC3E}">
        <p14:creationId xmlns:p14="http://schemas.microsoft.com/office/powerpoint/2010/main" val="426819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EC3FC-C29D-3040-2DD1-3A3A7BD3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715668" cy="54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4431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8789</TotalTime>
  <Words>221</Words>
  <Application>Microsoft Macintosh PowerPoint</Application>
  <PresentationFormat>On-screen Show (4:3)</PresentationFormat>
  <Paragraphs>30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Motion of the Stars and Sun</dc:title>
  <dc:creator>David Weinberg</dc:creator>
  <cp:lastModifiedBy>Weinberg, David</cp:lastModifiedBy>
  <cp:revision>296</cp:revision>
  <cp:lastPrinted>2006-06-06T16:41:15Z</cp:lastPrinted>
  <dcterms:created xsi:type="dcterms:W3CDTF">2012-08-22T15:26:39Z</dcterms:created>
  <dcterms:modified xsi:type="dcterms:W3CDTF">2025-04-14T13:41:33Z</dcterms:modified>
</cp:coreProperties>
</file>