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5" r:id="rId2"/>
  </p:sldMasterIdLst>
  <p:notesMasterIdLst>
    <p:notesMasterId r:id="rId25"/>
  </p:notesMasterIdLst>
  <p:handoutMasterIdLst>
    <p:handoutMasterId r:id="rId26"/>
  </p:handoutMasterIdLst>
  <p:sldIdLst>
    <p:sldId id="988" r:id="rId3"/>
    <p:sldId id="257" r:id="rId4"/>
    <p:sldId id="996" r:id="rId5"/>
    <p:sldId id="264" r:id="rId6"/>
    <p:sldId id="284" r:id="rId7"/>
    <p:sldId id="995" r:id="rId8"/>
    <p:sldId id="971" r:id="rId9"/>
    <p:sldId id="265" r:id="rId10"/>
    <p:sldId id="281" r:id="rId11"/>
    <p:sldId id="934" r:id="rId12"/>
    <p:sldId id="991" r:id="rId13"/>
    <p:sldId id="931" r:id="rId14"/>
    <p:sldId id="954" r:id="rId15"/>
    <p:sldId id="893" r:id="rId16"/>
    <p:sldId id="980" r:id="rId17"/>
    <p:sldId id="1001" r:id="rId18"/>
    <p:sldId id="997" r:id="rId19"/>
    <p:sldId id="985" r:id="rId20"/>
    <p:sldId id="982" r:id="rId21"/>
    <p:sldId id="1002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540"/>
    <a:srgbClr val="F4810E"/>
    <a:srgbClr val="A2BC1B"/>
    <a:srgbClr val="CC0099"/>
    <a:srgbClr val="FF0000"/>
    <a:srgbClr val="FFFF00"/>
    <a:srgbClr val="00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DC6801-3A4D-EC48-8661-357C8B1DA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40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2A63CA-7BCE-F941-B848-8EAF69467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8383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73E3087D-751C-A540-B4AD-16223AAE94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1C271D-FFC2-7742-9E5A-B1B48D6ACE0E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85AB0F0F-B33E-3344-BE0D-DFE1C3ADC7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D1BD3A95-01A0-FF40-9D61-00B59F7883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D9B1D23-80E4-F84C-A910-E5763640DC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79C0581-AB8D-FC40-8A32-27A40A0FA27F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BF32B71-E55D-1C43-B479-159B5800EF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6CD1E87A-824B-AB4A-841E-BDC46F4417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1384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910665A6-57D2-994D-867C-7EFFFB1A2F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C27540-306E-E640-8C16-CD9E01581CDC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34819" name="Rectangle 1026">
            <a:extLst>
              <a:ext uri="{FF2B5EF4-FFF2-40B4-BE49-F238E27FC236}">
                <a16:creationId xmlns:a16="http://schemas.microsoft.com/office/drawing/2014/main" id="{51E57556-9865-A649-A7A9-098749AB1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1027">
            <a:extLst>
              <a:ext uri="{FF2B5EF4-FFF2-40B4-BE49-F238E27FC236}">
                <a16:creationId xmlns:a16="http://schemas.microsoft.com/office/drawing/2014/main" id="{970F1CBD-07C1-6645-81A2-66E29998BE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2711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1019911-6534-1148-9635-F1BE1377F9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A9CA33-7EF2-FC44-BCCD-326F84C9BD15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B2212694-4875-AF48-981E-FB39F03A029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FB6A81C2-AE3E-874C-AA5D-672AC04B53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9319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C25C5B8C-5727-FD47-8D74-71E3BEEDBD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341DA19-1D63-E441-884F-33383668FEE1}" type="slidenum">
              <a:rPr lang="en-US" altLang="en-US" sz="1200"/>
              <a:pPr/>
              <a:t>21</a:t>
            </a:fld>
            <a:endParaRPr lang="en-US" altLang="en-US" sz="1200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C50A8105-5FB4-A040-AB76-CECF235164C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91D6F613-0DC8-5449-AD27-54920A4143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A4EDA97A-4E0C-7947-BE4A-166AA51B88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1E1C12-C2C0-F145-AC54-74E9243B245C}" type="slidenum">
              <a:rPr lang="en-US" altLang="en-US" sz="1200"/>
              <a:pPr/>
              <a:t>22</a:t>
            </a:fld>
            <a:endParaRPr lang="en-US" altLang="en-US" sz="12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A95E03BB-7125-6242-9378-E0D42424617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A5B80CB-FAF3-2242-8860-E875FAFB6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A344-CCE1-9A48-9B15-5A5FB636D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40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B9622-E396-A946-B5C2-EE190FFAD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1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36BA9-3CA0-4F48-9E2D-439411359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0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E9C4-0A4C-ED45-BA54-006B4BD61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60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270F6-1FD0-3F47-9403-5F5EFB2F2B0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1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6ED12-60B5-AA49-BC3A-ED69A5FD462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13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C6E46-ABDB-BF49-8CF7-6BBFB0A3EFE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1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4C81C-73AF-B144-87AC-AC4DEC38BA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2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44DA3C-6B94-8A42-A9C3-46B86C1F94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9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944F4-83AB-2D46-862B-52E9C7E291D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86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F1DCD-B304-DE4C-9E9F-723EF345E8B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4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DAF0C-7C39-094E-BA7F-FC800C8C6A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6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20B817-8212-0E4B-9D6B-1E763E64EF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81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9E30C-7D8F-954C-B440-98B85C1B872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5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86AEF-58C0-CE4C-85DB-4CE6D6A4083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39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18A227-EEE5-C84A-BA3B-95B37DCD486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12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1398F-F694-4B44-B357-AA3074A49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4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0E1CA-63C7-194B-A38F-D8E4504619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9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6400B-DE93-8D4C-A041-E0CFBA065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38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481C5-BCF8-F74A-A817-59577B178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3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49DE9-6961-6245-BB56-1C6359E16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9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CE93D-5B7B-C34A-B4D0-3E49A5B145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8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ECD7-B7AB-5145-BBC9-0A6FDCD53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8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202CC51-E837-4843-B854-7D680EA8C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fld id="{86B40ECE-2A5C-5748-8D99-2CBDF2C3570F}" type="slidenum">
              <a:rPr lang="en-US" smtClean="0">
                <a:solidFill>
                  <a:srgbClr val="FFFFFF"/>
                </a:solidFill>
                <a:cs typeface="+mn-cs"/>
              </a:rPr>
              <a:pPr/>
              <a:t>‹#›</a:t>
            </a:fld>
            <a:endParaRPr lang="en-US">
              <a:solidFill>
                <a:srgbClr val="FFFF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0604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o1.jpg">
            <a:extLst>
              <a:ext uri="{FF2B5EF4-FFF2-40B4-BE49-F238E27FC236}">
                <a16:creationId xmlns:a16="http://schemas.microsoft.com/office/drawing/2014/main" id="{D86CDBD3-8E6A-1F43-9D05-E545BB7CD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-675" r="11223"/>
          <a:stretch/>
        </p:blipFill>
        <p:spPr>
          <a:xfrm>
            <a:off x="5105400" y="1968062"/>
            <a:ext cx="3657600" cy="4687133"/>
          </a:xfrm>
          <a:prstGeom prst="rect">
            <a:avLst/>
          </a:prstGeom>
        </p:spPr>
      </p:pic>
      <p:pic>
        <p:nvPicPr>
          <p:cNvPr id="4" name="Picture 3" descr="A picture containing match, blur&#10;&#10;Description automatically generated">
            <a:extLst>
              <a:ext uri="{FF2B5EF4-FFF2-40B4-BE49-F238E27FC236}">
                <a16:creationId xmlns:a16="http://schemas.microsoft.com/office/drawing/2014/main" id="{CFC35B3F-451A-3441-B6EA-7694C55ED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3" t="5046" r="35833"/>
          <a:stretch/>
        </p:blipFill>
        <p:spPr>
          <a:xfrm>
            <a:off x="291662" y="1981200"/>
            <a:ext cx="4561339" cy="46871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06AB1-6D5B-FE43-AFB2-82961F83AC12}"/>
              </a:ext>
            </a:extLst>
          </p:cNvPr>
          <p:cNvSpPr txBox="1"/>
          <p:nvPr/>
        </p:nvSpPr>
        <p:spPr>
          <a:xfrm>
            <a:off x="1447800" y="34799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Astronomy 2142: Black Holes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59415E-E131-7144-A60D-CE7FFC6A2359}"/>
              </a:ext>
            </a:extLst>
          </p:cNvPr>
          <p:cNvSpPr txBox="1"/>
          <p:nvPr/>
        </p:nvSpPr>
        <p:spPr>
          <a:xfrm>
            <a:off x="2209800" y="83820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Professor David Weinberg</a:t>
            </a:r>
          </a:p>
          <a:p>
            <a:pPr algn="ctr"/>
            <a:r>
              <a:rPr lang="en-US" sz="2400" dirty="0"/>
              <a:t>Spring 2025</a:t>
            </a:r>
          </a:p>
        </p:txBody>
      </p:sp>
    </p:spTree>
    <p:extLst>
      <p:ext uri="{BB962C8B-B14F-4D97-AF65-F5344CB8AC3E}">
        <p14:creationId xmlns:p14="http://schemas.microsoft.com/office/powerpoint/2010/main" val="2564815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8400" y="304800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Motion of stars near the center of the Milky Way Galaxy, over 14 years.</a:t>
            </a:r>
          </a:p>
          <a:p>
            <a:r>
              <a:rPr lang="en-US" dirty="0"/>
              <a:t>Data and visualization by Andrea </a:t>
            </a:r>
            <a:r>
              <a:rPr lang="en-US" dirty="0" err="1"/>
              <a:t>Ghez</a:t>
            </a:r>
            <a:r>
              <a:rPr lang="en-US" dirty="0"/>
              <a:t> and collaborators, UCLA.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30480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black hole is four million times the mass of our Sun.</a:t>
            </a:r>
          </a:p>
        </p:txBody>
      </p:sp>
      <p:pic>
        <p:nvPicPr>
          <p:cNvPr id="6" name="GC_animation_2020.mp4" descr="GC_animation_2020.mp4">
            <a:hlinkClick r:id="" action="ppaction://media"/>
            <a:extLst>
              <a:ext uri="{FF2B5EF4-FFF2-40B4-BE49-F238E27FC236}">
                <a16:creationId xmlns:a16="http://schemas.microsoft.com/office/drawing/2014/main" id="{65595604-3223-0D45-9CB5-02934BE2B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62" y="444062"/>
            <a:ext cx="6032938" cy="60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8400" y="304800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Motion of stars near the center of the Milky Way Galaxy, over 14 years.</a:t>
            </a:r>
          </a:p>
          <a:p>
            <a:r>
              <a:rPr lang="en-US" dirty="0"/>
              <a:t>Data and visualization by Andrea </a:t>
            </a:r>
            <a:r>
              <a:rPr lang="en-US" dirty="0" err="1"/>
              <a:t>Ghez</a:t>
            </a:r>
            <a:r>
              <a:rPr lang="en-US" dirty="0"/>
              <a:t> and collaborators, UCLA.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30480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black hole is four million times the mass of our Sun.</a:t>
            </a:r>
          </a:p>
        </p:txBody>
      </p:sp>
      <p:pic>
        <p:nvPicPr>
          <p:cNvPr id="6" name="GC_animation_2020.mp4" descr="GC_animation_2020.mp4">
            <a:hlinkClick r:id="" action="ppaction://media"/>
            <a:extLst>
              <a:ext uri="{FF2B5EF4-FFF2-40B4-BE49-F238E27FC236}">
                <a16:creationId xmlns:a16="http://schemas.microsoft.com/office/drawing/2014/main" id="{65595604-3223-0D45-9CB5-02934BE2B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62" y="444062"/>
            <a:ext cx="6032938" cy="6032938"/>
          </a:xfrm>
          <a:prstGeom prst="rect">
            <a:avLst/>
          </a:prstGeom>
        </p:spPr>
      </p:pic>
      <p:pic>
        <p:nvPicPr>
          <p:cNvPr id="5" name="Picture 4" descr="A collage of two people&#10;&#10;Description automatically generated with medium confidence">
            <a:extLst>
              <a:ext uri="{FF2B5EF4-FFF2-40B4-BE49-F238E27FC236}">
                <a16:creationId xmlns:a16="http://schemas.microsoft.com/office/drawing/2014/main" id="{E5234B60-C68A-CB40-9909-E9399E7F3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759" y="2337625"/>
            <a:ext cx="3886200" cy="2182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E39F5D-ED11-144A-A932-E7EFED085F57}"/>
              </a:ext>
            </a:extLst>
          </p:cNvPr>
          <p:cNvSpPr txBox="1"/>
          <p:nvPr/>
        </p:nvSpPr>
        <p:spPr>
          <a:xfrm>
            <a:off x="6096000" y="48006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Nobel Prize in Physics</a:t>
            </a:r>
          </a:p>
          <a:p>
            <a:r>
              <a:rPr lang="en-US" dirty="0"/>
              <a:t>Andrea </a:t>
            </a:r>
            <a:r>
              <a:rPr lang="en-US" dirty="0" err="1"/>
              <a:t>Ghez</a:t>
            </a:r>
            <a:endParaRPr lang="en-US" dirty="0"/>
          </a:p>
          <a:p>
            <a:r>
              <a:rPr lang="en-US" dirty="0"/>
              <a:t>Reinhard Genzel</a:t>
            </a:r>
          </a:p>
          <a:p>
            <a:r>
              <a:rPr lang="en-US" dirty="0"/>
              <a:t>Roger Penrose</a:t>
            </a:r>
          </a:p>
        </p:txBody>
      </p:sp>
    </p:spTree>
    <p:extLst>
      <p:ext uri="{BB962C8B-B14F-4D97-AF65-F5344CB8AC3E}">
        <p14:creationId xmlns:p14="http://schemas.microsoft.com/office/powerpoint/2010/main" val="203321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pira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Inspiral</a:t>
            </a:r>
            <a:r>
              <a:rPr lang="en-US" sz="1800" dirty="0"/>
              <a:t> of merging black holes</a:t>
            </a:r>
          </a:p>
          <a:p>
            <a:r>
              <a:rPr lang="en-US" sz="1800" dirty="0"/>
              <a:t>Videos available at </a:t>
            </a:r>
            <a:r>
              <a:rPr lang="en-US" sz="1800" dirty="0" err="1"/>
              <a:t>ligo.caltech.edu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428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82024"/>
            <a:ext cx="792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Gravitational Waves</a:t>
            </a:r>
          </a:p>
        </p:txBody>
      </p:sp>
      <p:pic>
        <p:nvPicPr>
          <p:cNvPr id="7" name="Picture 6" descr="gwav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10" r="29421"/>
          <a:stretch/>
        </p:blipFill>
        <p:spPr>
          <a:xfrm>
            <a:off x="4645906" y="304800"/>
            <a:ext cx="4345694" cy="2438400"/>
          </a:xfrm>
          <a:prstGeom prst="rect">
            <a:avLst/>
          </a:prstGeom>
        </p:spPr>
      </p:pic>
      <p:pic>
        <p:nvPicPr>
          <p:cNvPr id="5" name="Picture 4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76200" y="3276600"/>
            <a:ext cx="1431149" cy="1828800"/>
          </a:xfrm>
          <a:prstGeom prst="rect">
            <a:avLst/>
          </a:prstGeom>
        </p:spPr>
      </p:pic>
      <p:pic>
        <p:nvPicPr>
          <p:cNvPr id="15" name="Picture 14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1600200" y="3048000"/>
            <a:ext cx="1295400" cy="2362200"/>
          </a:xfrm>
          <a:prstGeom prst="rect">
            <a:avLst/>
          </a:prstGeom>
        </p:spPr>
      </p:pic>
      <p:pic>
        <p:nvPicPr>
          <p:cNvPr id="17" name="Picture 16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4495800" y="3657600"/>
            <a:ext cx="1676400" cy="1295400"/>
          </a:xfrm>
          <a:prstGeom prst="rect">
            <a:avLst/>
          </a:prstGeom>
        </p:spPr>
      </p:pic>
      <p:pic>
        <p:nvPicPr>
          <p:cNvPr id="18" name="Picture 17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2971800" y="3352800"/>
            <a:ext cx="1431149" cy="1828800"/>
          </a:xfrm>
          <a:prstGeom prst="rect">
            <a:avLst/>
          </a:prstGeom>
        </p:spPr>
      </p:pic>
      <p:pic>
        <p:nvPicPr>
          <p:cNvPr id="19" name="Picture 18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6248400" y="3352800"/>
            <a:ext cx="1431149" cy="1828800"/>
          </a:xfrm>
          <a:prstGeom prst="rect">
            <a:avLst/>
          </a:prstGeom>
        </p:spPr>
      </p:pic>
      <p:pic>
        <p:nvPicPr>
          <p:cNvPr id="20" name="Picture 19" descr="Einstein-formal_portrait-3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-1" r="8560" b="16563"/>
          <a:stretch/>
        </p:blipFill>
        <p:spPr>
          <a:xfrm>
            <a:off x="7772400" y="3124200"/>
            <a:ext cx="1295400" cy="236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13716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Created by accelerating masses, e.g., orbiting stars or black holes.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54864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Stretch and squeeze distances in an oscillating pattern as they pass.</a:t>
            </a:r>
          </a:p>
        </p:txBody>
      </p:sp>
    </p:spTree>
    <p:extLst>
      <p:ext uri="{BB962C8B-B14F-4D97-AF65-F5344CB8AC3E}">
        <p14:creationId xmlns:p14="http://schemas.microsoft.com/office/powerpoint/2010/main" val="2614419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o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81000"/>
            <a:ext cx="5105400" cy="5105400"/>
          </a:xfrm>
          <a:prstGeom prst="rect">
            <a:avLst/>
          </a:prstGeom>
        </p:spPr>
      </p:pic>
      <p:pic>
        <p:nvPicPr>
          <p:cNvPr id="15362" name="Picture 2" descr="aerial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6020"/>
            <a:ext cx="4267200" cy="284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i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29000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334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2DAE0E48-2689-D944-B4B2-89A786ADB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66" y="533400"/>
            <a:ext cx="6790267" cy="3819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7D307-4007-9A4D-9919-23E17DA99C69}"/>
              </a:ext>
            </a:extLst>
          </p:cNvPr>
          <p:cNvSpPr txBox="1"/>
          <p:nvPr/>
        </p:nvSpPr>
        <p:spPr>
          <a:xfrm>
            <a:off x="1134533" y="4648200"/>
            <a:ext cx="6409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2017 Nobel Prize in Physics</a:t>
            </a:r>
          </a:p>
          <a:p>
            <a:r>
              <a:rPr lang="en-US" sz="2400" dirty="0"/>
              <a:t>Rai Weiss, Kip Thorne, Barry </a:t>
            </a:r>
            <a:r>
              <a:rPr lang="en-US" sz="2400" dirty="0" err="1"/>
              <a:t>Barish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5792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6F5B373A-B98A-5B43-A31F-3658A1089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-1000" r="10834"/>
          <a:stretch/>
        </p:blipFill>
        <p:spPr>
          <a:xfrm>
            <a:off x="1447800" y="457200"/>
            <a:ext cx="2950298" cy="2514600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BBA48F5-B1CD-0941-8B00-3597F7DA1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614" y="471651"/>
            <a:ext cx="2490952" cy="2490952"/>
          </a:xfrm>
          <a:prstGeom prst="rect">
            <a:avLst/>
          </a:prstGeom>
        </p:spPr>
      </p:pic>
      <p:pic>
        <p:nvPicPr>
          <p:cNvPr id="7" name="Picture 6" descr="A person wearing a baseball hat&#10;&#10;Description automatically generated with medium confidence">
            <a:extLst>
              <a:ext uri="{FF2B5EF4-FFF2-40B4-BE49-F238E27FC236}">
                <a16:creationId xmlns:a16="http://schemas.microsoft.com/office/drawing/2014/main" id="{9826C032-2518-C94A-890E-9648E19EB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" r="15333"/>
          <a:stretch/>
        </p:blipFill>
        <p:spPr>
          <a:xfrm>
            <a:off x="1066800" y="3581400"/>
            <a:ext cx="3429000" cy="2721428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899FF74-17F1-EF4C-BAF1-E5C344FAE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3621080"/>
            <a:ext cx="2637765" cy="26420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54A1-8E02-1D45-829D-BCEC81126FCB}"/>
              </a:ext>
            </a:extLst>
          </p:cNvPr>
          <p:cNvSpPr txBox="1"/>
          <p:nvPr/>
        </p:nvSpPr>
        <p:spPr>
          <a:xfrm>
            <a:off x="1066800" y="30480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Subramanyan</a:t>
            </a:r>
            <a:r>
              <a:rPr lang="en-US" dirty="0"/>
              <a:t> Chandrasekhar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EE6D61-CBCC-DB45-BF68-D4FDB168B242}"/>
              </a:ext>
            </a:extLst>
          </p:cNvPr>
          <p:cNvSpPr txBox="1"/>
          <p:nvPr/>
        </p:nvSpPr>
        <p:spPr>
          <a:xfrm>
            <a:off x="4953000" y="30480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Gabriela Gonzales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29944F-F615-E94E-8EB0-DE232A2EDDC8}"/>
              </a:ext>
            </a:extLst>
          </p:cNvPr>
          <p:cNvSpPr txBox="1"/>
          <p:nvPr/>
        </p:nvSpPr>
        <p:spPr>
          <a:xfrm>
            <a:off x="990600" y="6305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Nergis</a:t>
            </a:r>
            <a:r>
              <a:rPr lang="en-US" dirty="0"/>
              <a:t> </a:t>
            </a:r>
            <a:r>
              <a:rPr lang="en-US" dirty="0" err="1"/>
              <a:t>Mavalvala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7E5A8B-AAB5-8043-9289-8945C69D3C62}"/>
              </a:ext>
            </a:extLst>
          </p:cNvPr>
          <p:cNvSpPr txBox="1"/>
          <p:nvPr/>
        </p:nvSpPr>
        <p:spPr>
          <a:xfrm>
            <a:off x="5029200" y="63246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Vicky </a:t>
            </a:r>
            <a:r>
              <a:rPr lang="en-US" dirty="0" err="1"/>
              <a:t>Kalogera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613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black-ho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1" t="13437" r="23898" b="7368"/>
          <a:stretch/>
        </p:blipFill>
        <p:spPr bwMode="auto">
          <a:xfrm>
            <a:off x="5105400" y="1145426"/>
            <a:ext cx="3532720" cy="37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i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0" t="21880" r="30267" b="17438"/>
          <a:stretch/>
        </p:blipFill>
        <p:spPr>
          <a:xfrm>
            <a:off x="762000" y="1116523"/>
            <a:ext cx="3886200" cy="3639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83B4E-0AEC-474F-A221-1D24F7E0C682}"/>
              </a:ext>
            </a:extLst>
          </p:cNvPr>
          <p:cNvSpPr txBox="1"/>
          <p:nvPr/>
        </p:nvSpPr>
        <p:spPr>
          <a:xfrm>
            <a:off x="762000" y="50292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Real telescope image of a galaxy gravitationally lensing a background galaxy.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1DEAF-2A06-5345-86FA-7F03C2CC8453}"/>
              </a:ext>
            </a:extLst>
          </p:cNvPr>
          <p:cNvSpPr txBox="1"/>
          <p:nvPr/>
        </p:nvSpPr>
        <p:spPr>
          <a:xfrm>
            <a:off x="5257800" y="510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Artist’s conception of shadowing and gravitational lensing by a black hole.</a:t>
            </a:r>
          </a:p>
        </p:txBody>
      </p:sp>
    </p:spTree>
    <p:extLst>
      <p:ext uri="{BB962C8B-B14F-4D97-AF65-F5344CB8AC3E}">
        <p14:creationId xmlns:p14="http://schemas.microsoft.com/office/powerpoint/2010/main" val="1373362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ight light in space&#10;&#10;Description automatically generated with low confidence">
            <a:extLst>
              <a:ext uri="{FF2B5EF4-FFF2-40B4-BE49-F238E27FC236}">
                <a16:creationId xmlns:a16="http://schemas.microsoft.com/office/drawing/2014/main" id="{397D4471-687B-6446-83DD-6F73E93BE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04900"/>
            <a:ext cx="4114800" cy="4114800"/>
          </a:xfrm>
          <a:prstGeom prst="rect">
            <a:avLst/>
          </a:prstGeom>
        </p:spPr>
      </p:pic>
      <p:pic>
        <p:nvPicPr>
          <p:cNvPr id="5" name="Picture 4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7137FB0B-1ABB-0D45-B7F6-3021FB971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219200"/>
            <a:ext cx="3980427" cy="4036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B4D308-A95B-6DFC-857A-C74682F5E59E}"/>
              </a:ext>
            </a:extLst>
          </p:cNvPr>
          <p:cNvSpPr txBox="1"/>
          <p:nvPr/>
        </p:nvSpPr>
        <p:spPr>
          <a:xfrm>
            <a:off x="533400" y="6858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M87, optical image with jet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B01825-D5B4-BD96-18B9-24E15F6206C5}"/>
              </a:ext>
            </a:extLst>
          </p:cNvPr>
          <p:cNvSpPr txBox="1"/>
          <p:nvPr/>
        </p:nvSpPr>
        <p:spPr>
          <a:xfrm>
            <a:off x="4876800" y="6858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Event Horizon Telescope network</a:t>
            </a:r>
          </a:p>
        </p:txBody>
      </p:sp>
    </p:spTree>
    <p:extLst>
      <p:ext uri="{BB962C8B-B14F-4D97-AF65-F5344CB8AC3E}">
        <p14:creationId xmlns:p14="http://schemas.microsoft.com/office/powerpoint/2010/main" val="376558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image of the earth&#10;&#10;Description automatically generated with low confidence">
            <a:extLst>
              <a:ext uri="{FF2B5EF4-FFF2-40B4-BE49-F238E27FC236}">
                <a16:creationId xmlns:a16="http://schemas.microsoft.com/office/drawing/2014/main" id="{61DAB439-0830-B444-8F1A-8C193F2B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04" y="685798"/>
            <a:ext cx="4294695" cy="4355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8725D-C151-BE42-8849-BDA1D8044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85798"/>
            <a:ext cx="3989896" cy="5564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111C07-7B2E-36CA-F43A-4FD5B4A49A5B}"/>
              </a:ext>
            </a:extLst>
          </p:cNvPr>
          <p:cNvSpPr txBox="1"/>
          <p:nvPr/>
        </p:nvSpPr>
        <p:spPr>
          <a:xfrm>
            <a:off x="380999" y="5410200"/>
            <a:ext cx="4190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EHT image of BH at center of M87 </a:t>
            </a:r>
          </a:p>
        </p:txBody>
      </p:sp>
    </p:spTree>
    <p:extLst>
      <p:ext uri="{BB962C8B-B14F-4D97-AF65-F5344CB8AC3E}">
        <p14:creationId xmlns:p14="http://schemas.microsoft.com/office/powerpoint/2010/main" val="197639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lensearth_640x480.gif">
            <a:extLst>
              <a:ext uri="{FF2B5EF4-FFF2-40B4-BE49-F238E27FC236}">
                <a16:creationId xmlns:a16="http://schemas.microsoft.com/office/drawing/2014/main" id="{807FC142-752B-9846-AD21-DDCF7377A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76200"/>
            <a:ext cx="9017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star&#10;&#10;Description automatically generated">
            <a:extLst>
              <a:ext uri="{FF2B5EF4-FFF2-40B4-BE49-F238E27FC236}">
                <a16:creationId xmlns:a16="http://schemas.microsoft.com/office/drawing/2014/main" id="{572BA203-2AA2-C05B-2168-796CA8FAF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193" y="76200"/>
            <a:ext cx="4635609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38E64F-5EDB-BAFE-DD2A-F8805C149D8A}"/>
              </a:ext>
            </a:extLst>
          </p:cNvPr>
          <p:cNvSpPr txBox="1"/>
          <p:nvPr/>
        </p:nvSpPr>
        <p:spPr>
          <a:xfrm>
            <a:off x="1752600" y="60198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EHT image of BH at center of Milky Way galaxy</a:t>
            </a:r>
          </a:p>
        </p:txBody>
      </p:sp>
    </p:spTree>
    <p:extLst>
      <p:ext uri="{BB962C8B-B14F-4D97-AF65-F5344CB8AC3E}">
        <p14:creationId xmlns:p14="http://schemas.microsoft.com/office/powerpoint/2010/main" val="2760648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F14DDB7F-69A6-394C-B647-80CA21748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"/>
            <a:ext cx="586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tx2"/>
                </a:solidFill>
              </a:rPr>
              <a:t>A brief history of an idea</a:t>
            </a:r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402C5C28-BB19-AD49-80DC-70F85BCDE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86868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1686: Newton’s theory of gravity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1783: Michell proposes idea of “dark stars”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1796: Laplace popularizes this idea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1800: light consists of waves, not particles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1907-1916: Einstein’s theory of gravity (General Relativity)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1916: Schwarzschild solution to Einstein’s equations, describing black holes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1925-1930: Existence of white dwarfs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1930: Maximum mass of white dwarfs; collapse of massive stars could produce black holes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1930s-1950s: Theory of supernovae and neutron stars.  Neutron stars also have a maximum mass.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/>
              <a:t> 1960s: Theory of BHs developed further.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>
            <a:extLst>
              <a:ext uri="{FF2B5EF4-FFF2-40B4-BE49-F238E27FC236}">
                <a16:creationId xmlns:a16="http://schemas.microsoft.com/office/drawing/2014/main" id="{C1C95683-D45C-2D41-A61A-2A343C728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"/>
            <a:ext cx="8686800" cy="614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1963: First discovery of quasars.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1970: First X-ray satellite.  Many bright X-ray sources, some too massive to be neutron stars.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1970s-1990s: Case for stellar mass BHs and supermassive BHs gets stronger, alternatives eliminated.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Late 1990s-2000s: Demonstration that most nearby galaxies have central supermassive black holes.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2000s: Increasing evidence that supermassive BHs help govern the formation of their host galaxies. 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2015: First direct detection of gravitational waves from merging BHs, in a galaxy 1 billion light years away.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2019: First direct image of the shadow cast by a BH event horizon, in the galaxy M87.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dirty="0"/>
              <a:t> Today: ~ 100 gravitational wave events, Milky Way BH event horizon has also been imaged.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 descr="cygn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24050"/>
            <a:ext cx="3937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ygnus_x1_x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082800"/>
            <a:ext cx="3784600" cy="378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616803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can we find black holes?</a:t>
            </a:r>
          </a:p>
          <a:p>
            <a:r>
              <a:rPr lang="en-US" sz="2400" dirty="0"/>
              <a:t>Gas falling towards a BH heats dramatically, glows in X-rays.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53000" y="48006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Cygnus X-1, first widely accepted black hole.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DA1EEE-2CD1-084D-B85F-85C6C5FEB924}"/>
              </a:ext>
            </a:extLst>
          </p:cNvPr>
          <p:cNvSpPr txBox="1"/>
          <p:nvPr/>
        </p:nvSpPr>
        <p:spPr>
          <a:xfrm>
            <a:off x="5029200" y="16572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Artist’s conception.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C21140-0658-4046-81DB-A5600AC14214}"/>
              </a:ext>
            </a:extLst>
          </p:cNvPr>
          <p:cNvSpPr txBox="1"/>
          <p:nvPr/>
        </p:nvSpPr>
        <p:spPr>
          <a:xfrm>
            <a:off x="533400" y="173349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X-ray telescope image.</a:t>
            </a:r>
          </a:p>
        </p:txBody>
      </p:sp>
    </p:spTree>
    <p:extLst>
      <p:ext uri="{BB962C8B-B14F-4D97-AF65-F5344CB8AC3E}">
        <p14:creationId xmlns:p14="http://schemas.microsoft.com/office/powerpoint/2010/main" val="594980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gc4697">
            <a:extLst>
              <a:ext uri="{FF2B5EF4-FFF2-40B4-BE49-F238E27FC236}">
                <a16:creationId xmlns:a16="http://schemas.microsoft.com/office/drawing/2014/main" id="{54F1495E-6F6F-194E-88CD-8AF53A84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779838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dss_search">
            <a:extLst>
              <a:ext uri="{FF2B5EF4-FFF2-40B4-BE49-F238E27FC236}">
                <a16:creationId xmlns:a16="http://schemas.microsoft.com/office/drawing/2014/main" id="{D1E384FD-CA7F-1041-ADDE-0F24786E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3824288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4">
            <a:extLst>
              <a:ext uri="{FF2B5EF4-FFF2-40B4-BE49-F238E27FC236}">
                <a16:creationId xmlns:a16="http://schemas.microsoft.com/office/drawing/2014/main" id="{DF4C3A89-03C9-914F-860C-3F8A465C8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572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/>
              <a:t>Galaxy NGC 4697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097B1357-0700-004E-AFF9-BCBCD5A46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Optical light</a:t>
            </a:r>
          </a:p>
        </p:txBody>
      </p:sp>
      <p:sp>
        <p:nvSpPr>
          <p:cNvPr id="31750" name="Text Box 6">
            <a:extLst>
              <a:ext uri="{FF2B5EF4-FFF2-40B4-BE49-F238E27FC236}">
                <a16:creationId xmlns:a16="http://schemas.microsoft.com/office/drawing/2014/main" id="{CF1BA9C4-8E9E-9649-A16B-3EF58712B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14300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X-rays</a:t>
            </a:r>
          </a:p>
        </p:txBody>
      </p:sp>
    </p:spTree>
    <p:extLst>
      <p:ext uri="{BB962C8B-B14F-4D97-AF65-F5344CB8AC3E}">
        <p14:creationId xmlns:p14="http://schemas.microsoft.com/office/powerpoint/2010/main" val="3151719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1999c1b.jpg">
            <a:extLst>
              <a:ext uri="{FF2B5EF4-FFF2-40B4-BE49-F238E27FC236}">
                <a16:creationId xmlns:a16="http://schemas.microsoft.com/office/drawing/2014/main" id="{5ED2CA63-9614-0E4A-A10D-838DB1BDC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11212"/>
            <a:ext cx="7953375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EC91A4-6F69-5746-B0FD-F2637E28EF18}"/>
              </a:ext>
            </a:extLst>
          </p:cNvPr>
          <p:cNvSpPr txBox="1"/>
          <p:nvPr/>
        </p:nvSpPr>
        <p:spPr>
          <a:xfrm>
            <a:off x="838200" y="2286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Supernova explosion in a nearby galaxy. </a:t>
            </a:r>
          </a:p>
        </p:txBody>
      </p:sp>
    </p:spTree>
    <p:extLst>
      <p:ext uri="{BB962C8B-B14F-4D97-AF65-F5344CB8AC3E}">
        <p14:creationId xmlns:p14="http://schemas.microsoft.com/office/powerpoint/2010/main" val="3510770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3978F45-7592-124D-A39D-3CF4EDBF5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29100" cy="2819400"/>
          </a:xfrm>
          <a:prstGeom prst="rect">
            <a:avLst/>
          </a:prstGeom>
        </p:spPr>
      </p:pic>
      <p:pic>
        <p:nvPicPr>
          <p:cNvPr id="5" name="Picture 4" descr="Stars and gas in space&#10;&#10;Description automatically generated with medium confidence">
            <a:extLst>
              <a:ext uri="{FF2B5EF4-FFF2-40B4-BE49-F238E27FC236}">
                <a16:creationId xmlns:a16="http://schemas.microsoft.com/office/drawing/2014/main" id="{353473B5-E8F2-AA43-A283-4F67147D5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9" y="1295400"/>
            <a:ext cx="4267200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01747-C4A4-1A42-BA48-F61525C315A8}"/>
              </a:ext>
            </a:extLst>
          </p:cNvPr>
          <p:cNvSpPr txBox="1"/>
          <p:nvPr/>
        </p:nvSpPr>
        <p:spPr>
          <a:xfrm>
            <a:off x="457200" y="5334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Formation of a “stellar mass” BH (3 – 100 ⨉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M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sun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921739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ght light in space&#10;&#10;Description automatically generated with low confidence">
            <a:extLst>
              <a:ext uri="{FF2B5EF4-FFF2-40B4-BE49-F238E27FC236}">
                <a16:creationId xmlns:a16="http://schemas.microsoft.com/office/drawing/2014/main" id="{0A4F6480-51A7-F946-AFC9-D4137D839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945" y="1981200"/>
            <a:ext cx="4724400" cy="4724400"/>
          </a:xfrm>
          <a:prstGeom prst="rect">
            <a:avLst/>
          </a:prstGeom>
        </p:spPr>
      </p:pic>
      <p:pic>
        <p:nvPicPr>
          <p:cNvPr id="3" name="Picture 2" descr="A picture containing outdoor object, night, star, light&#10;&#10;Description automatically generated">
            <a:extLst>
              <a:ext uri="{FF2B5EF4-FFF2-40B4-BE49-F238E27FC236}">
                <a16:creationId xmlns:a16="http://schemas.microsoft.com/office/drawing/2014/main" id="{2139594B-FDD2-824E-A0BF-ED9C90BDB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95400"/>
            <a:ext cx="4419600" cy="441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F4AC1-9B31-9A4A-B871-926064AA053F}"/>
              </a:ext>
            </a:extLst>
          </p:cNvPr>
          <p:cNvSpPr txBox="1"/>
          <p:nvPr/>
        </p:nvSpPr>
        <p:spPr>
          <a:xfrm>
            <a:off x="381000" y="762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“Supermassive” black holes at galaxy centers (10</a:t>
            </a:r>
            <a:r>
              <a:rPr lang="en-US" sz="2400" baseline="30000" dirty="0"/>
              <a:t>6</a:t>
            </a:r>
            <a:r>
              <a:rPr lang="en-US" sz="2400" dirty="0"/>
              <a:t> – 10</a:t>
            </a:r>
            <a:r>
              <a:rPr lang="en-US" sz="2400" baseline="30000" dirty="0"/>
              <a:t>10 </a:t>
            </a:r>
            <a:r>
              <a:rPr lang="en-US" sz="1800" dirty="0"/>
              <a:t>⨉</a:t>
            </a:r>
            <a:r>
              <a:rPr lang="en-US" sz="2400" dirty="0"/>
              <a:t> </a:t>
            </a:r>
            <a:r>
              <a:rPr lang="en-US" sz="2400" dirty="0" err="1"/>
              <a:t>M</a:t>
            </a:r>
            <a:r>
              <a:rPr lang="en-US" sz="2400" baseline="-25000" dirty="0" err="1"/>
              <a:t>sun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337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c273_wfpc2">
            <a:extLst>
              <a:ext uri="{FF2B5EF4-FFF2-40B4-BE49-F238E27FC236}">
                <a16:creationId xmlns:a16="http://schemas.microsoft.com/office/drawing/2014/main" id="{78FAC518-84C3-064E-AE15-2BD4EFC0B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36245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>
            <a:extLst>
              <a:ext uri="{FF2B5EF4-FFF2-40B4-BE49-F238E27FC236}">
                <a16:creationId xmlns:a16="http://schemas.microsoft.com/office/drawing/2014/main" id="{808D795F-0E0C-5646-82F0-8DD39372F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3C 273, optical light (HST)</a:t>
            </a:r>
          </a:p>
        </p:txBody>
      </p:sp>
      <p:pic>
        <p:nvPicPr>
          <p:cNvPr id="33796" name="Picture 4" descr="3c175vla">
            <a:extLst>
              <a:ext uri="{FF2B5EF4-FFF2-40B4-BE49-F238E27FC236}">
                <a16:creationId xmlns:a16="http://schemas.microsoft.com/office/drawing/2014/main" id="{422BA26A-2236-3743-8F86-BB036F7B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95513"/>
            <a:ext cx="44196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5">
            <a:extLst>
              <a:ext uri="{FF2B5EF4-FFF2-40B4-BE49-F238E27FC236}">
                <a16:creationId xmlns:a16="http://schemas.microsoft.com/office/drawing/2014/main" id="{06022B89-A1F1-BB44-AF65-5A73FD12F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6002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/>
              <a:t>3C 175, radio waves</a:t>
            </a:r>
          </a:p>
        </p:txBody>
      </p:sp>
    </p:spTree>
    <p:extLst>
      <p:ext uri="{BB962C8B-B14F-4D97-AF65-F5344CB8AC3E}">
        <p14:creationId xmlns:p14="http://schemas.microsoft.com/office/powerpoint/2010/main" val="777155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NASA_black_hole">
            <a:extLst>
              <a:ext uri="{FF2B5EF4-FFF2-40B4-BE49-F238E27FC236}">
                <a16:creationId xmlns:a16="http://schemas.microsoft.com/office/drawing/2014/main" id="{6D454BC5-E668-CC41-9961-6A5E210FC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41148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2005-1003blackhole">
            <a:extLst>
              <a:ext uri="{FF2B5EF4-FFF2-40B4-BE49-F238E27FC236}">
                <a16:creationId xmlns:a16="http://schemas.microsoft.com/office/drawing/2014/main" id="{424EF589-A798-7E49-AA03-67AA29557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22B1B-6593-844C-974A-3F099EB62EC5}"/>
              </a:ext>
            </a:extLst>
          </p:cNvPr>
          <p:cNvSpPr txBox="1"/>
          <p:nvPr/>
        </p:nvSpPr>
        <p:spPr>
          <a:xfrm>
            <a:off x="457200" y="35052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Artist’s conception.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6C6F6-1FF5-C948-994B-EDC6F0B9CA83}"/>
              </a:ext>
            </a:extLst>
          </p:cNvPr>
          <p:cNvSpPr txBox="1"/>
          <p:nvPr/>
        </p:nvSpPr>
        <p:spPr>
          <a:xfrm>
            <a:off x="5029200" y="348609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Artist’s conception.</a:t>
            </a:r>
          </a:p>
        </p:txBody>
      </p:sp>
    </p:spTree>
    <p:extLst>
      <p:ext uri="{BB962C8B-B14F-4D97-AF65-F5344CB8AC3E}">
        <p14:creationId xmlns:p14="http://schemas.microsoft.com/office/powerpoint/2010/main" val="31196739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00FFFF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-25000">
            <a:ln>
              <a:noFill/>
            </a:ln>
            <a:solidFill>
              <a:srgbClr val="00FFFF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8465</TotalTime>
  <Words>573</Words>
  <Application>Microsoft Macintosh PowerPoint</Application>
  <PresentationFormat>On-screen Show (4:3)</PresentationFormat>
  <Paragraphs>70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Times New Roman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Ohio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Motion of the Stars and Sun</dc:title>
  <dc:creator>David Weinberg</dc:creator>
  <cp:lastModifiedBy>Weinberg, David</cp:lastModifiedBy>
  <cp:revision>292</cp:revision>
  <cp:lastPrinted>2006-06-06T16:41:15Z</cp:lastPrinted>
  <dcterms:created xsi:type="dcterms:W3CDTF">2012-08-22T15:26:39Z</dcterms:created>
  <dcterms:modified xsi:type="dcterms:W3CDTF">2025-01-06T14:39:07Z</dcterms:modified>
</cp:coreProperties>
</file>