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B5F1-12F1-DB4A-9424-46A7BCB79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568A18-513A-6C4A-802A-01D489BBF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F9507-8DC8-3B46-B829-5F617702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A4133-E100-3A48-BE58-FCB2B2D6F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471B1-39F1-014D-81C6-7FB3D5770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4D3B0-A4E7-044A-A0D4-F9E924D0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F47612-C48B-6649-9314-3CE67EE10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21062-6FEA-1140-B0E2-A4D3E842E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314F4-2893-154B-BBAB-B84F32E46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C49F7-70D5-814D-925A-3B9E6AD7F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8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C4C672-A81A-A64E-ACF0-1FD40A44B2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C3A318-9DA1-4744-B4A8-1008BA20C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3D025-6723-9542-86BC-23D67D243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7469A-226D-9E4D-8912-E790F3988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D0779-E8BD-F24A-A429-1C01F1D7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57681-B1FA-3C44-B886-3F1A10F0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A7A58-1A95-DA4D-BC56-FF3762CF7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ECF75-B0A3-544C-B654-836186AB4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2C33D-D1EE-3246-9450-04F9B70A7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B8E13-D430-2140-BA6F-A5D93B5B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3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2E7D-9C4C-0646-99FC-2B5461E04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F8E8E-0A5B-2E42-A926-73FBBEE1F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1F937-6A2B-5143-83ED-38044405E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CDEDC-D598-CE4C-9B50-B64287729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B0A05-C220-1944-8A64-B1E761B56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2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7F14D-24F7-C949-9EAB-D012FB01E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BACB2-C279-0949-940A-EA136E045E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6649EC-F78E-DA41-8253-6061643C46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3266C1-9E88-9443-88D2-C1569AC8F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15435-ADC6-7E4E-9461-AC64F044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8D346A-21A6-2646-8923-B8937B705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95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7E947-1950-9942-B2B8-513D536E8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066C7-1233-A347-869D-61D5195C9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EDA245-2C37-1746-BECD-12D907C0A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6102FE-1C91-8344-8DEB-587C6E85AB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9A56A0-BE9F-FC4E-9789-6FA492971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D782B8-79BF-794D-808F-527EC53D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0A72D6-501C-2A43-BABA-E31A55281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41C822-33C7-3A41-A636-427917DF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0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AB837-4E83-1D47-BA54-D1B27C91D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9480B6-CC3C-4F46-8375-C424A9451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9818F4-A4FE-AB48-BF6D-543EE13B8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2A2325-003B-3843-BBD8-44AFA59C9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0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5D64D3-AE36-3547-93EB-51B4192C0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72A076-8985-A64E-AF04-53CF8791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81543-7CD9-6144-9410-D2F2E8AF6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1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EB1AE-835A-7F4E-8BE8-F0E18C44B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17D24-30C6-3343-A69B-0C3643504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F92E4-8DA1-2843-AD91-62BDE6B22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AC91F2-B6A0-A14B-B4B2-2B8AD8CD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52A89-F0A1-BF47-B365-D41606978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DBA6B-BB24-A344-9443-12BE84994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69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DCBE2-A84D-F544-BDC1-4304CE25E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CCDEA0-A903-7F4D-B0A2-CB182F9D07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15972-6127-DE49-8609-2DE16CDFFB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8A77A1-C700-0440-A1A9-ADAD7D340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D6E58-D926-E544-8396-2949B4639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AD9A8-A4ED-764D-9EE1-6586BB167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98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9DC26E-B4DE-5C49-A67C-070DA98F8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4ABB4-1516-B244-BB4C-BC1534477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6AC09-8E0A-B649-B76B-E68934E6B8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E9BF4-EAC7-9343-9F23-CFF55D00FD3A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314E3-8F74-7B48-93A7-029A60476D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CFEBF-D2FA-0844-8673-20690F8E1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93AC5-25BB-924B-BE0C-C1038AD0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2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ith long hair&#10;&#10;Description automatically generated with low confidence">
            <a:extLst>
              <a:ext uri="{FF2B5EF4-FFF2-40B4-BE49-F238E27FC236}">
                <a16:creationId xmlns:a16="http://schemas.microsoft.com/office/drawing/2014/main" id="{5C0AB801-C58B-0D4D-ADFC-A8F5CE0F0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71" y="0"/>
            <a:ext cx="4993213" cy="6858000"/>
          </a:xfrm>
          <a:prstGeom prst="rect">
            <a:avLst/>
          </a:prstGeom>
        </p:spPr>
      </p:pic>
      <p:pic>
        <p:nvPicPr>
          <p:cNvPr id="11" name="Picture 10" descr="A portrait of a person&#10;&#10;Description automatically generated with low confidence">
            <a:extLst>
              <a:ext uri="{FF2B5EF4-FFF2-40B4-BE49-F238E27FC236}">
                <a16:creationId xmlns:a16="http://schemas.microsoft.com/office/drawing/2014/main" id="{9B43B83A-8E83-C841-A694-00B9DE9B07A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92" t="-2588" r="20491" b="-1"/>
          <a:stretch/>
        </p:blipFill>
        <p:spPr>
          <a:xfrm>
            <a:off x="6108899" y="-148280"/>
            <a:ext cx="57953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12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64855-AC7F-9AFB-91F0-BE774AA0E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7713" y="6031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Isaac Newton (1642 – 1727)</a:t>
            </a:r>
          </a:p>
          <a:p>
            <a:r>
              <a:rPr lang="en-US" dirty="0"/>
              <a:t>Premature baby, raised by grandmother</a:t>
            </a:r>
          </a:p>
          <a:p>
            <a:r>
              <a:rPr lang="en-US" dirty="0"/>
              <a:t>As an undergraduate at Cambridge, invented calculus</a:t>
            </a:r>
          </a:p>
          <a:p>
            <a:r>
              <a:rPr lang="en-US" dirty="0"/>
              <a:t>Became Cambridge professor at age 26</a:t>
            </a:r>
          </a:p>
          <a:p>
            <a:r>
              <a:rPr lang="en-US" dirty="0"/>
              <a:t>Later jobs included Member of Parliament, Warden of the Mint</a:t>
            </a:r>
          </a:p>
          <a:p>
            <a:r>
              <a:rPr lang="en-US" dirty="0"/>
              <a:t>Lived at time of great political upheaval and scientific progress.</a:t>
            </a:r>
          </a:p>
          <a:p>
            <a:r>
              <a:rPr lang="en-US" dirty="0"/>
              <a:t>Leader among many great contemporary scientists &amp; mathematicians.</a:t>
            </a:r>
          </a:p>
          <a:p>
            <a:r>
              <a:rPr lang="en-US" dirty="0"/>
              <a:t>Embroiled in numerous priority disputes.</a:t>
            </a:r>
          </a:p>
        </p:txBody>
      </p:sp>
    </p:spTree>
    <p:extLst>
      <p:ext uri="{BB962C8B-B14F-4D97-AF65-F5344CB8AC3E}">
        <p14:creationId xmlns:p14="http://schemas.microsoft.com/office/powerpoint/2010/main" val="4146708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85733D-8E4A-C21C-94AE-32E7C5D03A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75A50-28CD-191C-78C7-F0A6CA83D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69" y="463964"/>
            <a:ext cx="10641495" cy="6235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Contributions and publications:</a:t>
            </a:r>
          </a:p>
          <a:p>
            <a:r>
              <a:rPr lang="en-US" dirty="0"/>
              <a:t>Created mechanics (physics of motion) in its modern form.</a:t>
            </a:r>
          </a:p>
          <a:p>
            <a:r>
              <a:rPr lang="en-US" dirty="0"/>
              <a:t>Discovered law of gravity and many of its applications.</a:t>
            </a:r>
          </a:p>
          <a:p>
            <a:r>
              <a:rPr lang="en-US" dirty="0"/>
              <a:t>Major contributions to theory of light and optics.</a:t>
            </a:r>
          </a:p>
          <a:p>
            <a:r>
              <a:rPr lang="en-US" dirty="0"/>
              <a:t>Outstanding experimenter.  Largely established the modern practices of experimental physics.</a:t>
            </a:r>
          </a:p>
          <a:p>
            <a:r>
              <a:rPr lang="en-US" dirty="0"/>
              <a:t>Major publications: </a:t>
            </a:r>
            <a:r>
              <a:rPr lang="en-US" i="1" dirty="0" err="1"/>
              <a:t>Philosophiae</a:t>
            </a:r>
            <a:r>
              <a:rPr lang="en-US" i="1" dirty="0"/>
              <a:t> Naturalis Principia Mathematica </a:t>
            </a:r>
            <a:r>
              <a:rPr lang="en-US" dirty="0"/>
              <a:t>(a.k.a. </a:t>
            </a:r>
            <a:r>
              <a:rPr lang="en-US" i="1" dirty="0"/>
              <a:t>Principia), </a:t>
            </a:r>
            <a:r>
              <a:rPr lang="en-US" dirty="0"/>
              <a:t>1687, and </a:t>
            </a:r>
            <a:r>
              <a:rPr lang="en-US" i="1" dirty="0" err="1"/>
              <a:t>Opticks</a:t>
            </a:r>
            <a:r>
              <a:rPr lang="en-US" i="1" dirty="0"/>
              <a:t>, </a:t>
            </a:r>
            <a:r>
              <a:rPr lang="en-US" dirty="0"/>
              <a:t>1704</a:t>
            </a:r>
          </a:p>
          <a:p>
            <a:r>
              <a:rPr lang="en-US" dirty="0"/>
              <a:t>Other letters and shorter publications.</a:t>
            </a:r>
          </a:p>
          <a:p>
            <a:r>
              <a:rPr lang="en-US" dirty="0"/>
              <a:t>Enthusiastic alchemist, lots of bogus experiments and theories.</a:t>
            </a:r>
          </a:p>
          <a:p>
            <a:r>
              <a:rPr lang="en-US" dirty="0"/>
              <a:t>Wrote enormous treatises on theology, the bible, early Christian history.  Extreme Anti-Trinitarian.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506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165</Words>
  <Application>Microsoft Macintosh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Weinberg, David</dc:creator>
  <cp:lastModifiedBy>Weinberg, David</cp:lastModifiedBy>
  <cp:revision>2</cp:revision>
  <dcterms:created xsi:type="dcterms:W3CDTF">2021-09-03T13:55:12Z</dcterms:created>
  <dcterms:modified xsi:type="dcterms:W3CDTF">2025-01-09T21:47:10Z</dcterms:modified>
</cp:coreProperties>
</file>