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277" r:id="rId2"/>
    <p:sldId id="27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540"/>
    <a:srgbClr val="F4810E"/>
    <a:srgbClr val="A2BC1B"/>
    <a:srgbClr val="CC0099"/>
    <a:srgbClr val="FF0000"/>
    <a:srgbClr val="FFFF00"/>
    <a:srgbClr val="0099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DC6801-3A4D-EC48-8661-357C8B1DA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4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2A63CA-7BCE-F941-B848-8EAF69467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38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A4EDA97A-4E0C-7947-BE4A-166AA51B88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11E1C12-C2C0-F145-AC54-74E9243B245C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A95E03BB-7125-6242-9378-E0D42424617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9A5B80CB-FAF3-2242-8860-E875FAFB6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270F6-1FD0-3F47-9403-5F5EFB2F2B0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86AEF-58C0-CE4C-85DB-4CE6D6A4083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03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8A227-EEE5-C84A-BA3B-95B37DCD486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1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6ED12-60B5-AA49-BC3A-ED69A5FD462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1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C6E46-ABDB-BF49-8CF7-6BBFB0A3EFE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37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4C81C-73AF-B144-87AC-AC4DEC38BA9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02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4DA3C-6B94-8A42-A9C3-46B86C1F942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9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944F4-83AB-2D46-862B-52E9C7E291D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8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F1DCD-B304-DE4C-9E9F-723EF345E8B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54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B817-8212-0E4B-9D6B-1E763E64EF4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08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9E30C-7D8F-954C-B440-98B85C1B872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86B40ECE-2A5C-5748-8D99-2CBDF2C3570F}" type="slidenum">
              <a:rPr lang="en-US" smtClean="0">
                <a:solidFill>
                  <a:srgbClr val="FFFFFF"/>
                </a:solidFill>
                <a:cs typeface="+mn-cs"/>
              </a:rPr>
              <a:pPr/>
              <a:t>‹#›</a:t>
            </a:fld>
            <a:endParaRPr lang="en-US">
              <a:solidFill>
                <a:srgbClr val="FFFFFF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0604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3E837AEE-348B-6544-A287-F6883A042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868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2"/>
                </a:solidFill>
              </a:rPr>
              <a:t>Empirical successes of Newton’s theory of gravity 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C1C95683-D45C-2D41-A61A-2A343C728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686800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dirty="0"/>
              <a:t> </a:t>
            </a:r>
            <a:r>
              <a:rPr lang="en-US" altLang="en-US" sz="2000" dirty="0"/>
              <a:t>All bodies fall at same rate near earth’s surface.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 Moon’s acceleration is 1/60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 smaller than acceleration at surface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 Explains all three of Kepler’s laws of planetary motion:</a:t>
            </a:r>
          </a:p>
          <a:p>
            <a:pPr lvl="1">
              <a:spcBef>
                <a:spcPct val="20000"/>
              </a:spcBef>
            </a:pPr>
            <a:r>
              <a:rPr lang="en-US" altLang="en-US" sz="2000" dirty="0"/>
              <a:t>Each planet moves in an ellipse with the sun at one focus</a:t>
            </a:r>
          </a:p>
          <a:p>
            <a:pPr lvl="1">
              <a:spcBef>
                <a:spcPct val="20000"/>
              </a:spcBef>
            </a:pPr>
            <a:r>
              <a:rPr lang="en-US" altLang="en-US" sz="2000" dirty="0"/>
              <a:t>Planet moves faster when closer to the sun: equal area in equal time</a:t>
            </a:r>
          </a:p>
          <a:p>
            <a:pPr lvl="1">
              <a:spcBef>
                <a:spcPct val="20000"/>
              </a:spcBef>
            </a:pPr>
            <a:r>
              <a:rPr lang="en-US" altLang="en-US" sz="2000" dirty="0"/>
              <a:t>Period</a:t>
            </a:r>
            <a:r>
              <a:rPr lang="en-US" altLang="en-US" sz="2000" baseline="30000" dirty="0"/>
              <a:t>2  </a:t>
            </a:r>
            <a:r>
              <a:rPr lang="en-US" altLang="en-US" sz="2000" dirty="0"/>
              <a:t>is proportional to (semi-major axis)</a:t>
            </a:r>
            <a:r>
              <a:rPr lang="en-US" altLang="en-US" sz="2000" baseline="30000" dirty="0"/>
              <a:t>3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Jupiter’s moons obey Kepler’s 3rd law with different constant of proportionality 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Tides caused by gravity of moon, and sun: two high tides per day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Comets move on highly elongated elliptical orbits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Planets have a small gravitational effect on each other, e.g., Jupiter an Saturn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Planet Uranus discovered with telescope in 1781.  Planet Neptune discovered 50 years later because orbit of Uranus is perturbed by gravity of Neptune.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watch&#10;&#10;Description automatically generated">
            <a:extLst>
              <a:ext uri="{FF2B5EF4-FFF2-40B4-BE49-F238E27FC236}">
                <a16:creationId xmlns:a16="http://schemas.microsoft.com/office/drawing/2014/main" id="{CD2172A1-A7FD-8646-9253-803710529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81000"/>
            <a:ext cx="6350000" cy="2755900"/>
          </a:xfrm>
          <a:prstGeom prst="rect">
            <a:avLst/>
          </a:prstGeom>
        </p:spPr>
      </p:pic>
      <p:pic>
        <p:nvPicPr>
          <p:cNvPr id="5" name="Picture 4" descr="Diagram, schematic&#10;&#10;Description automatically generated">
            <a:extLst>
              <a:ext uri="{FF2B5EF4-FFF2-40B4-BE49-F238E27FC236}">
                <a16:creationId xmlns:a16="http://schemas.microsoft.com/office/drawing/2014/main" id="{0F8A0D0F-7E68-7D46-99DD-18165E60F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7517" y="3352800"/>
            <a:ext cx="6350000" cy="328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86900"/>
      </p:ext>
    </p:extLst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>
            <a:ln>
              <a:noFill/>
            </a:ln>
            <a:solidFill>
              <a:srgbClr val="00FFFF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>
            <a:ln>
              <a:noFill/>
            </a:ln>
            <a:solidFill>
              <a:srgbClr val="00FFFF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8593</TotalTime>
  <Words>150</Words>
  <Application>Microsoft Macintosh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2_Default Design</vt:lpstr>
      <vt:lpstr>PowerPoint Presentation</vt:lpstr>
      <vt:lpstr>PowerPoint Presentation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Motion of the Stars and Sun</dc:title>
  <dc:creator>David Weinberg</dc:creator>
  <cp:lastModifiedBy>Weinberg, David</cp:lastModifiedBy>
  <cp:revision>291</cp:revision>
  <cp:lastPrinted>2006-06-06T16:41:15Z</cp:lastPrinted>
  <dcterms:created xsi:type="dcterms:W3CDTF">2012-08-22T15:26:39Z</dcterms:created>
  <dcterms:modified xsi:type="dcterms:W3CDTF">2025-01-29T14:51:17Z</dcterms:modified>
</cp:coreProperties>
</file>