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1"/>
  </p:notesMasterIdLst>
  <p:handoutMasterIdLst>
    <p:handoutMasterId r:id="rId22"/>
  </p:handoutMasterIdLst>
  <p:sldIdLst>
    <p:sldId id="1010" r:id="rId2"/>
    <p:sldId id="1011" r:id="rId3"/>
    <p:sldId id="1012" r:id="rId4"/>
    <p:sldId id="1013" r:id="rId5"/>
    <p:sldId id="290" r:id="rId6"/>
    <p:sldId id="1014" r:id="rId7"/>
    <p:sldId id="1015" r:id="rId8"/>
    <p:sldId id="270" r:id="rId9"/>
    <p:sldId id="271" r:id="rId10"/>
    <p:sldId id="278" r:id="rId11"/>
    <p:sldId id="1017" r:id="rId12"/>
    <p:sldId id="1016" r:id="rId13"/>
    <p:sldId id="1009" r:id="rId14"/>
    <p:sldId id="287" r:id="rId15"/>
    <p:sldId id="284" r:id="rId16"/>
    <p:sldId id="1022" r:id="rId17"/>
    <p:sldId id="1020" r:id="rId18"/>
    <p:sldId id="1024" r:id="rId19"/>
    <p:sldId id="102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52"/>
  </p:normalViewPr>
  <p:slideViewPr>
    <p:cSldViewPr>
      <p:cViewPr varScale="1">
        <p:scale>
          <a:sx n="116" d="100"/>
          <a:sy n="116" d="100"/>
        </p:scale>
        <p:origin x="1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C73D906-8113-B743-8CA6-E307529960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4867A3-77FC-E642-A2C1-84489A89F42A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7EF8B8EC-6046-2944-8EC4-AE40D218F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7E38350-CCCF-E04D-8EDB-A0D47A735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863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75E7EBD3-0FC6-5449-8B3C-1CCA063F9C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C24B9E-7A38-AD4A-9B17-3FBDFE7A49A0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FB582E84-D653-4A40-B958-7CDBFF6C6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E98B450-AFE9-614D-90F5-1F9425D8E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52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BF53FCBA-CB2F-D645-8727-DACEA39C92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E6486D-31F7-264B-9A1F-A2D76934A23B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347A10F-FF79-7E4F-BC81-8C35F5DC6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565730A-B9F4-DC44-B70B-E9BD51C99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15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A76A07E7-AD83-D943-A94A-916967EB83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5BF55F-A121-7944-B3BB-95254EC73A6A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D8B6A1D-C2D9-0644-A174-21E9A3A0B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334380F-35FA-E443-8FBD-AF11A6450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0F6-1FD0-3F47-9403-5F5EFB2F2B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86AEF-58C0-CE4C-85DB-4CE6D6A408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3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8A227-EEE5-C84A-BA3B-95B37DCD48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6ED12-60B5-AA49-BC3A-ED69A5FD46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C6E46-ABDB-BF49-8CF7-6BBFB0A3EF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C81C-73AF-B144-87AC-AC4DEC38BA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2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DA3C-6B94-8A42-A9C3-46B86C1F94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944F4-83AB-2D46-862B-52E9C7E291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6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F1DCD-B304-DE4C-9E9F-723EF345E8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4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B817-8212-0E4B-9D6B-1E763E64EF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8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9E30C-7D8F-954C-B440-98B85C1B8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86B40ECE-2A5C-5748-8D99-2CBDF2C3570F}" type="slidenum">
              <a:rPr 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60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orion851.jpg">
            <a:extLst>
              <a:ext uri="{FF2B5EF4-FFF2-40B4-BE49-F238E27FC236}">
                <a16:creationId xmlns:a16="http://schemas.microsoft.com/office/drawing/2014/main" id="{BCCEB389-1D37-DA48-8150-7B1F46C6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5814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outdoor object, night, star, light&#10;&#10;Description automatically generated">
            <a:extLst>
              <a:ext uri="{FF2B5EF4-FFF2-40B4-BE49-F238E27FC236}">
                <a16:creationId xmlns:a16="http://schemas.microsoft.com/office/drawing/2014/main" id="{EA5A4C3A-9318-1942-ACC4-E04903919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144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8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m_schmidt">
            <a:extLst>
              <a:ext uri="{FF2B5EF4-FFF2-40B4-BE49-F238E27FC236}">
                <a16:creationId xmlns:a16="http://schemas.microsoft.com/office/drawing/2014/main" id="{9D3607A2-39BE-AF4D-95B4-0240911F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609600"/>
            <a:ext cx="40084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888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8D69A184-7E11-5742-B8EB-A13AD570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78000" y="9652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5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D379558C-0268-154D-BD3A-756E65F2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8" y="0"/>
            <a:ext cx="8529484" cy="6858000"/>
          </a:xfrm>
          <a:prstGeom prst="rect">
            <a:avLst/>
          </a:prstGeom>
        </p:spPr>
      </p:pic>
      <p:pic>
        <p:nvPicPr>
          <p:cNvPr id="4" name="Picture 4" descr="VeryLargeArray">
            <a:extLst>
              <a:ext uri="{FF2B5EF4-FFF2-40B4-BE49-F238E27FC236}">
                <a16:creationId xmlns:a16="http://schemas.microsoft.com/office/drawing/2014/main" id="{EA0D9B7C-85A7-1445-B6A0-A36A4006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9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C1A3F-955B-C943-87B2-8958CD41FA1F}"/>
              </a:ext>
            </a:extLst>
          </p:cNvPr>
          <p:cNvSpPr txBox="1"/>
          <p:nvPr/>
        </p:nvSpPr>
        <p:spPr>
          <a:xfrm>
            <a:off x="457200" y="1905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Very Large Array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B96AD-1BDB-FD45-BB44-15FCD91B8F29}"/>
              </a:ext>
            </a:extLst>
          </p:cNvPr>
          <p:cNvSpPr txBox="1"/>
          <p:nvPr/>
        </p:nvSpPr>
        <p:spPr>
          <a:xfrm>
            <a:off x="2667000" y="50292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Cygnus A’ (optical and radio)</a:t>
            </a:r>
          </a:p>
        </p:txBody>
      </p:sp>
    </p:spTree>
    <p:extLst>
      <p:ext uri="{BB962C8B-B14F-4D97-AF65-F5344CB8AC3E}">
        <p14:creationId xmlns:p14="http://schemas.microsoft.com/office/powerpoint/2010/main" val="242009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3c175vla">
            <a:extLst>
              <a:ext uri="{FF2B5EF4-FFF2-40B4-BE49-F238E27FC236}">
                <a16:creationId xmlns:a16="http://schemas.microsoft.com/office/drawing/2014/main" id="{9E0D3BB8-14CA-8044-AC2A-59C93EF2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3" y="228599"/>
            <a:ext cx="4230412" cy="280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 descr="cyga_21cm">
            <a:extLst>
              <a:ext uri="{FF2B5EF4-FFF2-40B4-BE49-F238E27FC236}">
                <a16:creationId xmlns:a16="http://schemas.microsoft.com/office/drawing/2014/main" id="{568DC146-AB0E-DB41-AF79-CB426F52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8" y="204951"/>
            <a:ext cx="428039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VeryLargeArray">
            <a:extLst>
              <a:ext uri="{FF2B5EF4-FFF2-40B4-BE49-F238E27FC236}">
                <a16:creationId xmlns:a16="http://schemas.microsoft.com/office/drawing/2014/main" id="{1D3E7612-CFC4-6F4B-BA33-4EFB5D02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289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Quasar_Optical.jpg">
            <a:extLst>
              <a:ext uri="{FF2B5EF4-FFF2-40B4-BE49-F238E27FC236}">
                <a16:creationId xmlns:a16="http://schemas.microsoft.com/office/drawing/2014/main" id="{DDAAE0A5-5092-D841-92C4-726E0D291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Quasar_Radio.gif">
            <a:extLst>
              <a:ext uri="{FF2B5EF4-FFF2-40B4-BE49-F238E27FC236}">
                <a16:creationId xmlns:a16="http://schemas.microsoft.com/office/drawing/2014/main" id="{A20C6E8D-81DE-D840-BB6F-C842F05A6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6736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>
            <a:extLst>
              <a:ext uri="{FF2B5EF4-FFF2-40B4-BE49-F238E27FC236}">
                <a16:creationId xmlns:a16="http://schemas.microsoft.com/office/drawing/2014/main" id="{EAF7F1E3-EB16-4D41-8ED3-ADBBF8FC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29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Quasi-stellar Radio Source (Quasar)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wd.gif">
            <a:extLst>
              <a:ext uri="{FF2B5EF4-FFF2-40B4-BE49-F238E27FC236}">
                <a16:creationId xmlns:a16="http://schemas.microsoft.com/office/drawing/2014/main" id="{E0A45139-D9BA-8E46-8D39-89F6922BF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galaxy.gif">
            <a:extLst>
              <a:ext uri="{FF2B5EF4-FFF2-40B4-BE49-F238E27FC236}">
                <a16:creationId xmlns:a16="http://schemas.microsoft.com/office/drawing/2014/main" id="{47089E54-AA00-3C46-8A7D-F10DD9D1F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qso.gif">
            <a:extLst>
              <a:ext uri="{FF2B5EF4-FFF2-40B4-BE49-F238E27FC236}">
                <a16:creationId xmlns:a16="http://schemas.microsoft.com/office/drawing/2014/main" id="{D639849B-9BEB-7140-A08F-FD0F54D98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>
            <a:extLst>
              <a:ext uri="{FF2B5EF4-FFF2-40B4-BE49-F238E27FC236}">
                <a16:creationId xmlns:a16="http://schemas.microsoft.com/office/drawing/2014/main" id="{1EE34920-24FB-0E40-84A1-97CC10A3C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White dwarf</a:t>
            </a:r>
          </a:p>
        </p:txBody>
      </p:sp>
      <p:sp>
        <p:nvSpPr>
          <p:cNvPr id="32774" name="TextBox 8">
            <a:extLst>
              <a:ext uri="{FF2B5EF4-FFF2-40B4-BE49-F238E27FC236}">
                <a16:creationId xmlns:a16="http://schemas.microsoft.com/office/drawing/2014/main" id="{D3EDB8D2-82AA-0C4C-AC41-C8DFB3A9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Galaxy</a:t>
            </a:r>
          </a:p>
        </p:txBody>
      </p:sp>
      <p:sp>
        <p:nvSpPr>
          <p:cNvPr id="32775" name="TextBox 9">
            <a:extLst>
              <a:ext uri="{FF2B5EF4-FFF2-40B4-BE49-F238E27FC236}">
                <a16:creationId xmlns:a16="http://schemas.microsoft.com/office/drawing/2014/main" id="{A3263267-2F3F-584B-B6DB-38EDC2159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Quasar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42B1AAE-D097-D5CA-F29F-8D4BF856C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16963"/>
            <a:ext cx="5219700" cy="23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CAEB6-FC50-8CCE-3815-C43EBDBAE74C}"/>
              </a:ext>
            </a:extLst>
          </p:cNvPr>
          <p:cNvSpPr txBox="1"/>
          <p:nvPr/>
        </p:nvSpPr>
        <p:spPr>
          <a:xfrm>
            <a:off x="1524000" y="5943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very distant quasar: The expansion of the universe has stretched the wavelengths of its light by a factor of 8.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805CBB-7B01-7402-D19C-17A9ADCA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81" y="266955"/>
            <a:ext cx="6994387" cy="5067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58784-8EF6-EF8C-0694-5FA48F6BEC21}"/>
              </a:ext>
            </a:extLst>
          </p:cNvPr>
          <p:cNvSpPr txBox="1"/>
          <p:nvPr/>
        </p:nvSpPr>
        <p:spPr>
          <a:xfrm>
            <a:off x="1143000" y="563880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spectrum of Circinus active nucleus, Arevalo et al. 2014</a:t>
            </a:r>
          </a:p>
        </p:txBody>
      </p:sp>
    </p:spTree>
    <p:extLst>
      <p:ext uri="{BB962C8B-B14F-4D97-AF65-F5344CB8AC3E}">
        <p14:creationId xmlns:p14="http://schemas.microsoft.com/office/powerpoint/2010/main" val="102077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4248D6-8C6B-E847-966D-2518205E2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19" y="457200"/>
            <a:ext cx="7029162" cy="5013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6D8F1-A36E-9547-B35B-B14BDB4D9284}"/>
              </a:ext>
            </a:extLst>
          </p:cNvPr>
          <p:cNvSpPr txBox="1"/>
          <p:nvPr/>
        </p:nvSpPr>
        <p:spPr>
          <a:xfrm>
            <a:off x="1181100" y="56929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X-ray iron lines from nearby quasars.  Broad because of large Doppler shifts.  Asymmetric because of gravitational redshifts.</a:t>
            </a:r>
          </a:p>
        </p:txBody>
      </p:sp>
    </p:spTree>
    <p:extLst>
      <p:ext uri="{BB962C8B-B14F-4D97-AF65-F5344CB8AC3E}">
        <p14:creationId xmlns:p14="http://schemas.microsoft.com/office/powerpoint/2010/main" val="323859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E7188EA6-45FF-624E-97C4-0D09FDEDB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69389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>
            <a:extLst>
              <a:ext uri="{FF2B5EF4-FFF2-40B4-BE49-F238E27FC236}">
                <a16:creationId xmlns:a16="http://schemas.microsoft.com/office/drawing/2014/main" id="{CFD3CD00-043B-7E4F-8528-6256BF88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008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From Miller 2007, ARAA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AF32BD5D-4FB7-384A-9668-A97B069E3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1023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X-ray iron lines of four stellar mass black holes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95AE7-9531-484E-8AEA-EFE962BA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404772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341810-C74F-BB4E-A7E0-AA0002A6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914400"/>
            <a:ext cx="4486993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6B0B80-2508-B342-B641-2DD5CAE5EFCC}"/>
              </a:ext>
            </a:extLst>
          </p:cNvPr>
          <p:cNvSpPr txBox="1"/>
          <p:nvPr/>
        </p:nvSpPr>
        <p:spPr>
          <a:xfrm>
            <a:off x="609600" y="44196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mass black holes in the Milky 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792B2-78A0-ED4A-A6C4-2349F99CFC38}"/>
              </a:ext>
            </a:extLst>
          </p:cNvPr>
          <p:cNvSpPr txBox="1"/>
          <p:nvPr/>
        </p:nvSpPr>
        <p:spPr>
          <a:xfrm>
            <a:off x="4800600" y="44196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Supermassive black holes in nearby quasars</a:t>
            </a:r>
          </a:p>
        </p:txBody>
      </p:sp>
    </p:spTree>
    <p:extLst>
      <p:ext uri="{BB962C8B-B14F-4D97-AF65-F5344CB8AC3E}">
        <p14:creationId xmlns:p14="http://schemas.microsoft.com/office/powerpoint/2010/main" val="366256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42F0BC92-2A91-5444-B902-C11B6795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9600"/>
            <a:ext cx="4571999" cy="3086285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4BE92812-BE3F-3149-BBAF-F4C41578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295" y="609600"/>
            <a:ext cx="4322505" cy="2640330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DB39282A-FD93-B84A-ADD7-D7B75A8DF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295" y="3392213"/>
            <a:ext cx="4322504" cy="3254395"/>
          </a:xfrm>
          <a:prstGeom prst="rect">
            <a:avLst/>
          </a:prstGeom>
        </p:spPr>
      </p:pic>
      <p:pic>
        <p:nvPicPr>
          <p:cNvPr id="9" name="Picture 8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400658D1-D056-654E-A467-441A823F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771714"/>
            <a:ext cx="2442827" cy="30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6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D8778D-D900-754B-AA40-0897E741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4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AB0CD4E2-8196-E94C-85E8-F3034EC5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5" y="0"/>
            <a:ext cx="8525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1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ena_optical.jpg">
            <a:extLst>
              <a:ext uri="{FF2B5EF4-FFF2-40B4-BE49-F238E27FC236}">
                <a16:creationId xmlns:a16="http://schemas.microsoft.com/office/drawing/2014/main" id="{3EEC193E-3C2F-4B44-A7A2-4EB47C2AB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7188"/>
            <a:ext cx="49530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B91A28D-0A55-9344-A77F-2EDE6837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BA95B1A8-0BDD-F240-B141-EF70CC247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41" b="2222"/>
          <a:stretch/>
        </p:blipFill>
        <p:spPr>
          <a:xfrm rot="16200000">
            <a:off x="2248461" y="-890308"/>
            <a:ext cx="4781550" cy="9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3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spseq-5">
            <a:extLst>
              <a:ext uri="{FF2B5EF4-FFF2-40B4-BE49-F238E27FC236}">
                <a16:creationId xmlns:a16="http://schemas.microsoft.com/office/drawing/2014/main" id="{25326DAA-8402-4740-9DEB-14344CF0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60166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4" descr="3C273">
            <a:extLst>
              <a:ext uri="{FF2B5EF4-FFF2-40B4-BE49-F238E27FC236}">
                <a16:creationId xmlns:a16="http://schemas.microsoft.com/office/drawing/2014/main" id="{1774F472-3152-ED4F-9F41-B680BC26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0035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3c273b">
            <a:extLst>
              <a:ext uri="{FF2B5EF4-FFF2-40B4-BE49-F238E27FC236}">
                <a16:creationId xmlns:a16="http://schemas.microsoft.com/office/drawing/2014/main" id="{FFAC9B66-5D0F-BC4A-9051-E3D8A8D9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50688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7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3c273b">
            <a:extLst>
              <a:ext uri="{FF2B5EF4-FFF2-40B4-BE49-F238E27FC236}">
                <a16:creationId xmlns:a16="http://schemas.microsoft.com/office/drawing/2014/main" id="{3410229B-B3E9-6C45-997F-C229D907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26598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575565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8616</TotalTime>
  <Words>109</Words>
  <Application>Microsoft Macintosh PowerPoint</Application>
  <PresentationFormat>On-screen Show (4:3)</PresentationFormat>
  <Paragraphs>17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Weinberg, David</cp:lastModifiedBy>
  <cp:revision>299</cp:revision>
  <cp:lastPrinted>2006-06-06T16:41:15Z</cp:lastPrinted>
  <dcterms:created xsi:type="dcterms:W3CDTF">2012-08-22T15:26:39Z</dcterms:created>
  <dcterms:modified xsi:type="dcterms:W3CDTF">2025-03-28T14:08:38Z</dcterms:modified>
</cp:coreProperties>
</file>