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5" r:id="rId1"/>
  </p:sldMasterIdLst>
  <p:notesMasterIdLst>
    <p:notesMasterId r:id="rId4"/>
  </p:notesMasterIdLst>
  <p:handoutMasterIdLst>
    <p:handoutMasterId r:id="rId5"/>
  </p:handoutMasterIdLst>
  <p:sldIdLst>
    <p:sldId id="277" r:id="rId2"/>
    <p:sldId id="279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0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0540"/>
    <a:srgbClr val="F4810E"/>
    <a:srgbClr val="A2BC1B"/>
    <a:srgbClr val="CC0099"/>
    <a:srgbClr val="FF0000"/>
    <a:srgbClr val="FFFF00"/>
    <a:srgbClr val="0099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4681"/>
  </p:normalViewPr>
  <p:slideViewPr>
    <p:cSldViewPr>
      <p:cViewPr varScale="1">
        <p:scale>
          <a:sx n="116" d="100"/>
          <a:sy n="116" d="100"/>
        </p:scale>
        <p:origin x="162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BDC6801-3A4D-EC48-8661-357C8B1DA9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040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62A63CA-7BCE-F941-B848-8EAF69467A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8383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A4EDA97A-4E0C-7947-BE4A-166AA51B88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11E1C12-C2C0-F145-AC54-74E9243B245C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A95E03BB-7125-6242-9378-E0D42424617F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9A5B80CB-FAF3-2242-8860-E875FAFB65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E2C6BC-3FCB-F986-2176-2029616F00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A6C2C8AE-7353-DF6B-E611-EC9853AFEA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11E1C12-C2C0-F145-AC54-74E9243B245C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F53D574F-684D-4DE3-F492-D1F98BCBF68F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972BA4C8-3E5F-F7F6-F721-9900D4F661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9287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9270F6-1FD0-3F47-9403-5F5EFB2F2B0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816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886AEF-58C0-CE4C-85DB-4CE6D6A4083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039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18A227-EEE5-C84A-BA3B-95B37DCD4864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912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66ED12-60B5-AA49-BC3A-ED69A5FD462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813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CC6E46-ABDB-BF49-8CF7-6BBFB0A3EFE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371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4C81C-73AF-B144-87AC-AC4DEC38BA9B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023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44DA3C-6B94-8A42-A9C3-46B86C1F942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493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3944F4-83AB-2D46-862B-52E9C7E291D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986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DF1DCD-B304-DE4C-9E9F-723EF345E8B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548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B817-8212-0E4B-9D6B-1E763E64EF43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081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59E30C-7D8F-954C-B440-98B85C1B8723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15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aseline="0"/>
            </a:lvl1pPr>
          </a:lstStyle>
          <a:p>
            <a:endParaRPr lang="en-US">
              <a:solidFill>
                <a:srgbClr val="FFFFFF"/>
              </a:solidFill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aseline="0"/>
            </a:lvl1pPr>
          </a:lstStyle>
          <a:p>
            <a:endParaRPr lang="en-US">
              <a:solidFill>
                <a:srgbClr val="FFFFFF"/>
              </a:solidFill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aseline="0"/>
            </a:lvl1pPr>
          </a:lstStyle>
          <a:p>
            <a:fld id="{86B40ECE-2A5C-5748-8D99-2CBDF2C3570F}" type="slidenum">
              <a:rPr lang="en-US" smtClean="0">
                <a:solidFill>
                  <a:srgbClr val="FFFFFF"/>
                </a:solidFill>
                <a:cs typeface="+mn-cs"/>
              </a:rPr>
              <a:pPr/>
              <a:t>‹#›</a:t>
            </a:fld>
            <a:endParaRPr lang="en-US">
              <a:solidFill>
                <a:srgbClr val="FFFFFF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406043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>
            <a:extLst>
              <a:ext uri="{FF2B5EF4-FFF2-40B4-BE49-F238E27FC236}">
                <a16:creationId xmlns:a16="http://schemas.microsoft.com/office/drawing/2014/main" id="{3E837AEE-348B-6544-A287-F6883A042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04800"/>
            <a:ext cx="8686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tx2"/>
                </a:solidFill>
              </a:rPr>
              <a:t>Special Relativity</a:t>
            </a:r>
          </a:p>
        </p:txBody>
      </p:sp>
      <p:sp>
        <p:nvSpPr>
          <p:cNvPr id="43011" name="Text Box 3">
            <a:extLst>
              <a:ext uri="{FF2B5EF4-FFF2-40B4-BE49-F238E27FC236}">
                <a16:creationId xmlns:a16="http://schemas.microsoft.com/office/drawing/2014/main" id="{C1C95683-D45C-2D41-A61A-2A343C7289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838200"/>
            <a:ext cx="8686800" cy="5090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dirty="0"/>
              <a:t>Einstein’s postulates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dirty="0"/>
              <a:t> </a:t>
            </a:r>
            <a:r>
              <a:rPr lang="en-US" altLang="en-US" sz="2000" dirty="0"/>
              <a:t>The equivalence of all frames in uniform relative motion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000" dirty="0"/>
              <a:t> The constancy of c</a:t>
            </a:r>
          </a:p>
          <a:p>
            <a:pPr>
              <a:spcBef>
                <a:spcPct val="20000"/>
              </a:spcBef>
            </a:pPr>
            <a:r>
              <a:rPr lang="en-US" altLang="en-US" sz="2000" dirty="0"/>
              <a:t>Imply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000" dirty="0"/>
              <a:t> Simultaneity of events is relative (no absolute time)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000" dirty="0"/>
              <a:t> Lengths of objects are relative (no absolute space)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000" dirty="0"/>
              <a:t> Time dilation: moving clocks run slow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000" dirty="0"/>
              <a:t> Length contraction: moving objects compress in direction of motion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000" dirty="0"/>
              <a:t> Mass increase: Moving objects have higher inertial mass, harder to accelerate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000" dirty="0"/>
              <a:t> Mass-energy equivalence: E = mc</a:t>
            </a:r>
            <a:r>
              <a:rPr lang="en-US" altLang="en-US" sz="2000" baseline="30000" dirty="0"/>
              <a:t>2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altLang="en-US" sz="2000" baseline="30000" dirty="0"/>
          </a:p>
          <a:p>
            <a:pPr>
              <a:spcBef>
                <a:spcPct val="20000"/>
              </a:spcBef>
            </a:pPr>
            <a:r>
              <a:rPr lang="en-US" altLang="en-US" sz="2000" dirty="0"/>
              <a:t>Strength of time dilation, length contraction, mass increase effects depend on 𝛾 = 1 / (1-v</a:t>
            </a:r>
            <a:r>
              <a:rPr lang="en-US" altLang="en-US" sz="2000" baseline="30000" dirty="0"/>
              <a:t>2</a:t>
            </a:r>
            <a:r>
              <a:rPr lang="en-US" altLang="en-US" sz="2000" dirty="0"/>
              <a:t>/c</a:t>
            </a:r>
            <a:r>
              <a:rPr lang="en-US" altLang="en-US" sz="2000" baseline="30000" dirty="0"/>
              <a:t>2</a:t>
            </a:r>
            <a:r>
              <a:rPr lang="en-US" altLang="en-US" sz="2000" dirty="0"/>
              <a:t>)</a:t>
            </a:r>
            <a:r>
              <a:rPr lang="en-US" altLang="en-US" sz="2000" baseline="30000" dirty="0"/>
              <a:t>1/2 </a:t>
            </a:r>
            <a:r>
              <a:rPr lang="en-US" altLang="en-US" sz="2000" dirty="0"/>
              <a:t>so they are difficult to measure when v &lt;&lt; c.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4F2D65-A178-CC2B-ACB8-C7C328D227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>
            <a:extLst>
              <a:ext uri="{FF2B5EF4-FFF2-40B4-BE49-F238E27FC236}">
                <a16:creationId xmlns:a16="http://schemas.microsoft.com/office/drawing/2014/main" id="{AACF8F3E-F0E6-C0F1-1592-EEF947164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04800"/>
            <a:ext cx="8686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tx2"/>
                </a:solidFill>
              </a:rPr>
              <a:t>Empirical </a:t>
            </a:r>
            <a:r>
              <a:rPr lang="en-US" altLang="en-US" sz="2800">
                <a:solidFill>
                  <a:schemeClr val="tx2"/>
                </a:solidFill>
              </a:rPr>
              <a:t>Evidence for Special </a:t>
            </a:r>
            <a:r>
              <a:rPr lang="en-US" altLang="en-US" sz="2800" dirty="0">
                <a:solidFill>
                  <a:schemeClr val="tx2"/>
                </a:solidFill>
              </a:rPr>
              <a:t>Relativity</a:t>
            </a:r>
          </a:p>
        </p:txBody>
      </p:sp>
      <p:sp>
        <p:nvSpPr>
          <p:cNvPr id="43011" name="Text Box 3">
            <a:extLst>
              <a:ext uri="{FF2B5EF4-FFF2-40B4-BE49-F238E27FC236}">
                <a16:creationId xmlns:a16="http://schemas.microsoft.com/office/drawing/2014/main" id="{BD71322F-B621-1D0C-6805-A420E6189A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838200"/>
            <a:ext cx="8686800" cy="390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Constancy of c, independent of earth motion (Michelson-Morley expt.)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Einstein calculates many effects of electrodynamics from relativity, all eventually confirmed by experiment.  Some surprises, e.g., aberration of starlight, radiation pressure, relativistic Doppler effect.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Muons produced in atmosphere reach earth.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Clocks on airplanes run slow.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Particle accelerators must apply more force to accelerate particles as they approach c.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E = mc</a:t>
            </a:r>
            <a:r>
              <a:rPr lang="en-US" altLang="en-US" sz="2000" baseline="30000" dirty="0"/>
              <a:t>2 </a:t>
            </a:r>
            <a:r>
              <a:rPr lang="en-US" altLang="en-US" sz="2000" dirty="0"/>
              <a:t>: powering of stars, nuclear energy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Many high precision tests of time dilation, length contraction</a:t>
            </a:r>
          </a:p>
          <a:p>
            <a:pPr>
              <a:spcBef>
                <a:spcPct val="20000"/>
              </a:spcBef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129031988"/>
      </p:ext>
    </p:extLst>
  </p:cSld>
  <p:clrMapOvr>
    <a:masterClrMapping/>
  </p:clrMapOvr>
</p:sld>
</file>

<file path=ppt/theme/theme1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-25000">
            <a:ln>
              <a:noFill/>
            </a:ln>
            <a:solidFill>
              <a:srgbClr val="00FFFF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-25000">
            <a:ln>
              <a:noFill/>
            </a:ln>
            <a:solidFill>
              <a:srgbClr val="00FFFF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8601</TotalTime>
  <Words>213</Words>
  <Application>Microsoft Macintosh PowerPoint</Application>
  <PresentationFormat>On-screen Show (4:3)</PresentationFormat>
  <Paragraphs>23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Times New Roman</vt:lpstr>
      <vt:lpstr>2_Default Design</vt:lpstr>
      <vt:lpstr>PowerPoint Presentation</vt:lpstr>
      <vt:lpstr>PowerPoint Presentation</vt:lpstr>
    </vt:vector>
  </TitlesOfParts>
  <Company>The Ohio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2: Motion of the Stars and Sun</dc:title>
  <dc:creator>David Weinberg</dc:creator>
  <cp:lastModifiedBy>Weinberg, David</cp:lastModifiedBy>
  <cp:revision>293</cp:revision>
  <cp:lastPrinted>2006-06-06T16:41:15Z</cp:lastPrinted>
  <dcterms:created xsi:type="dcterms:W3CDTF">2012-08-22T15:26:39Z</dcterms:created>
  <dcterms:modified xsi:type="dcterms:W3CDTF">2025-02-12T02:07:20Z</dcterms:modified>
</cp:coreProperties>
</file>