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21"/>
  </p:notesMasterIdLst>
  <p:handoutMasterIdLst>
    <p:handoutMasterId r:id="rId22"/>
  </p:handoutMasterIdLst>
  <p:sldIdLst>
    <p:sldId id="1005" r:id="rId2"/>
    <p:sldId id="1006" r:id="rId3"/>
    <p:sldId id="1007" r:id="rId4"/>
    <p:sldId id="1008" r:id="rId5"/>
    <p:sldId id="1009" r:id="rId6"/>
    <p:sldId id="1003" r:id="rId7"/>
    <p:sldId id="272" r:id="rId8"/>
    <p:sldId id="1004" r:id="rId9"/>
    <p:sldId id="273" r:id="rId10"/>
    <p:sldId id="274" r:id="rId11"/>
    <p:sldId id="269" r:id="rId12"/>
    <p:sldId id="289" r:id="rId13"/>
    <p:sldId id="266" r:id="rId14"/>
    <p:sldId id="276" r:id="rId15"/>
    <p:sldId id="277" r:id="rId16"/>
    <p:sldId id="284" r:id="rId17"/>
    <p:sldId id="1010" r:id="rId18"/>
    <p:sldId id="281" r:id="rId19"/>
    <p:sldId id="101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540"/>
    <a:srgbClr val="F4810E"/>
    <a:srgbClr val="A2BC1B"/>
    <a:srgbClr val="CC0099"/>
    <a:srgbClr val="FF0000"/>
    <a:srgbClr val="FFFF00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52"/>
  </p:normalViewPr>
  <p:slideViewPr>
    <p:cSldViewPr>
      <p:cViewPr varScale="1">
        <p:scale>
          <a:sx n="116" d="100"/>
          <a:sy n="116" d="100"/>
        </p:scale>
        <p:origin x="16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BDC6801-3A4D-EC48-8661-357C8B1DA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4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2A63CA-7BCE-F941-B848-8EAF69467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38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2A63CA-7BCE-F941-B848-8EAF69467A9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8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015AAA3B-B40A-4D4B-993D-91390086B9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73E7B10-2178-A14B-B3E6-0DDB6207DC96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FCCED54-E857-B84F-9606-EB050B7F5F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C45E256-1C49-CD46-B80E-014E2162A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015AAA3B-B40A-4D4B-993D-91390086B9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73E7B10-2178-A14B-B3E6-0DDB6207DC96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FCCED54-E857-B84F-9606-EB050B7F5F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C45E256-1C49-CD46-B80E-014E2162A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2131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8483D7B8-1C00-7D48-94FA-05F2D39EB0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B999B1B-DE6E-E34A-934D-0166B676B5E6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24A64FB8-E482-E84A-A7BD-B05B22160BB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0DBCC605-8668-D646-B5E4-4CE4F55F73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F5BC2600-7477-A54E-BE8A-C8685E8621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374BD52-933B-8249-B597-5984CB8833F3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C74800F-31D4-0642-A63B-246B2CC5F09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689DD0E9-C73B-0C46-AB9F-03D83EDF1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18C60723-EA97-004A-BE0E-4BE17F3D3E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2AC820-B4FC-7A4E-873C-961368D5802C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50CCA02B-9837-3345-811C-ACD6672044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D084C93-E2E6-4641-86A5-5A14A35959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A6B9BE89-6254-2642-A3C5-AB274AF578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2112F3-3509-B544-8A22-6E7A70A7F047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9B2DC94-7026-AF46-89B0-3F33158F212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4C5BE0B-A436-8343-BD20-FD151A9DE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6D2F7290-5FB2-C843-8BB1-14A963AECA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9873DDB-28A9-2C46-BBB1-623680B22B56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606DFFDE-D4F7-3D42-9181-CA2ED976DB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7E46F099-351C-A546-852E-5A1C041CE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297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270F6-1FD0-3F47-9403-5F5EFB2F2B0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1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86AEF-58C0-CE4C-85DB-4CE6D6A4083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3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8A227-EEE5-C84A-BA3B-95B37DCD48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1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6ED12-60B5-AA49-BC3A-ED69A5FD462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1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C6E46-ABDB-BF49-8CF7-6BBFB0A3EF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7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4C81C-73AF-B144-87AC-AC4DEC38BA9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2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4DA3C-6B94-8A42-A9C3-46B86C1F942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9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944F4-83AB-2D46-862B-52E9C7E291D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8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F1DCD-B304-DE4C-9E9F-723EF345E8B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4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B817-8212-0E4B-9D6B-1E763E64EF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8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9E30C-7D8F-954C-B440-98B85C1B8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fld id="{86B40ECE-2A5C-5748-8D99-2CBDF2C3570F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0604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person, suit, wall&#10;&#10;Description automatically generated">
            <a:extLst>
              <a:ext uri="{FF2B5EF4-FFF2-40B4-BE49-F238E27FC236}">
                <a16:creationId xmlns:a16="http://schemas.microsoft.com/office/drawing/2014/main" id="{1C0F6A34-B6E9-EC4C-BC35-F0B868FAA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3977640" cy="5524500"/>
          </a:xfrm>
          <a:prstGeom prst="rect">
            <a:avLst/>
          </a:prstGeom>
        </p:spPr>
      </p:pic>
      <p:pic>
        <p:nvPicPr>
          <p:cNvPr id="7" name="Picture 6" descr="Diagram, text, letter&#10;&#10;Description automatically generated">
            <a:extLst>
              <a:ext uri="{FF2B5EF4-FFF2-40B4-BE49-F238E27FC236}">
                <a16:creationId xmlns:a16="http://schemas.microsoft.com/office/drawing/2014/main" id="{DC753A55-7D83-DC4C-8AE6-8B8AE5BA7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457200"/>
            <a:ext cx="4387272" cy="152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DD1B3B-3F4A-E94E-B2EF-332876994E93}"/>
              </a:ext>
            </a:extLst>
          </p:cNvPr>
          <p:cNvSpPr txBox="1"/>
          <p:nvPr/>
        </p:nvSpPr>
        <p:spPr>
          <a:xfrm>
            <a:off x="4419600" y="54864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Karl Schwarzschild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7FE371-6B9F-9440-A00D-F46BE32157E7}"/>
              </a:ext>
            </a:extLst>
          </p:cNvPr>
          <p:cNvSpPr txBox="1"/>
          <p:nvPr/>
        </p:nvSpPr>
        <p:spPr>
          <a:xfrm>
            <a:off x="4419600" y="2209800"/>
            <a:ext cx="4387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Schwarzschild spacetime metric</a:t>
            </a:r>
          </a:p>
        </p:txBody>
      </p:sp>
    </p:spTree>
    <p:extLst>
      <p:ext uri="{BB962C8B-B14F-4D97-AF65-F5344CB8AC3E}">
        <p14:creationId xmlns:p14="http://schemas.microsoft.com/office/powerpoint/2010/main" val="1436139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ngc4697">
            <a:extLst>
              <a:ext uri="{FF2B5EF4-FFF2-40B4-BE49-F238E27FC236}">
                <a16:creationId xmlns:a16="http://schemas.microsoft.com/office/drawing/2014/main" id="{221B5ABF-06CB-0541-96C6-EF039B91D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779838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dss_search">
            <a:extLst>
              <a:ext uri="{FF2B5EF4-FFF2-40B4-BE49-F238E27FC236}">
                <a16:creationId xmlns:a16="http://schemas.microsoft.com/office/drawing/2014/main" id="{87D0545D-9FD6-AD49-90B5-4E3176197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824288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>
            <a:extLst>
              <a:ext uri="{FF2B5EF4-FFF2-40B4-BE49-F238E27FC236}">
                <a16:creationId xmlns:a16="http://schemas.microsoft.com/office/drawing/2014/main" id="{D381719C-B863-8F49-B746-6450CDFA0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572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Galaxy NGC 4697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D8C6F695-A047-2A45-B4AF-0193334BD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30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Optical light</a:t>
            </a: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FBCEEF0A-BFB9-4C46-98AA-2CB3F123D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1430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X-rays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llustration">
            <a:extLst>
              <a:ext uri="{FF2B5EF4-FFF2-40B4-BE49-F238E27FC236}">
                <a16:creationId xmlns:a16="http://schemas.microsoft.com/office/drawing/2014/main" id="{06C6159F-DDA8-3C42-BC2E-C1F3FBBB8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313613" cy="548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spseq-5">
            <a:extLst>
              <a:ext uri="{FF2B5EF4-FFF2-40B4-BE49-F238E27FC236}">
                <a16:creationId xmlns:a16="http://schemas.microsoft.com/office/drawing/2014/main" id="{2DB2D83D-3166-2246-96B2-51F38B213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3124200"/>
            <a:ext cx="6016625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 descr="binspl-10">
            <a:extLst>
              <a:ext uri="{FF2B5EF4-FFF2-40B4-BE49-F238E27FC236}">
                <a16:creationId xmlns:a16="http://schemas.microsoft.com/office/drawing/2014/main" id="{C57BFDA9-1F82-4140-B76D-BFCCF6BF9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34893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>
            <a:extLst>
              <a:ext uri="{FF2B5EF4-FFF2-40B4-BE49-F238E27FC236}">
                <a16:creationId xmlns:a16="http://schemas.microsoft.com/office/drawing/2014/main" id="{BD8D90CA-7DA6-0841-8096-472002905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49263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See Thorne Fig 8.3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90A68F62-1396-6648-8AC7-F0D1BB605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660775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>
            <a:extLst>
              <a:ext uri="{FF2B5EF4-FFF2-40B4-BE49-F238E27FC236}">
                <a16:creationId xmlns:a16="http://schemas.microsoft.com/office/drawing/2014/main" id="{BFEE9586-13C4-8F43-B18A-913746F1A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2600"/>
            <a:ext cx="43434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>
            <a:extLst>
              <a:ext uri="{FF2B5EF4-FFF2-40B4-BE49-F238E27FC236}">
                <a16:creationId xmlns:a16="http://schemas.microsoft.com/office/drawing/2014/main" id="{1294AADF-248B-FB40-980C-ECD35CDD7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Silverman &amp; Filippenko 2008, confirmation of 33 </a:t>
            </a:r>
            <a:r>
              <a:rPr lang="en-US" altLang="en-US"/>
              <a:t>± 3 M</a:t>
            </a:r>
            <a:r>
              <a:rPr lang="en-US" altLang="en-US" baseline="-25000">
                <a:latin typeface="Wingdings" pitchFamily="2" charset="2"/>
              </a:rPr>
              <a:t></a:t>
            </a:r>
            <a:r>
              <a:rPr lang="en-US" altLang="en-US"/>
              <a:t> </a:t>
            </a:r>
            <a:r>
              <a:rPr lang="en-US" altLang="en-US">
                <a:latin typeface="Times New Roman" panose="02020603050405020304" pitchFamily="18" charset="0"/>
              </a:rPr>
              <a:t>black hole in a nearby galaxy (IC 10),</a:t>
            </a:r>
          </a:p>
        </p:txBody>
      </p:sp>
      <p:sp>
        <p:nvSpPr>
          <p:cNvPr id="30725" name="TextBox 4">
            <a:extLst>
              <a:ext uri="{FF2B5EF4-FFF2-40B4-BE49-F238E27FC236}">
                <a16:creationId xmlns:a16="http://schemas.microsoft.com/office/drawing/2014/main" id="{2BF85FB0-0860-984F-84B2-DB960AE2A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862638"/>
            <a:ext cx="411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Helium emission line</a:t>
            </a:r>
          </a:p>
        </p:txBody>
      </p:sp>
    </p:spTree>
    <p:extLst>
      <p:ext uri="{BB962C8B-B14F-4D97-AF65-F5344CB8AC3E}">
        <p14:creationId xmlns:p14="http://schemas.microsoft.com/office/powerpoint/2010/main" val="876300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>
            <a:extLst>
              <a:ext uri="{FF2B5EF4-FFF2-40B4-BE49-F238E27FC236}">
                <a16:creationId xmlns:a16="http://schemas.microsoft.com/office/drawing/2014/main" id="{5189246D-47F9-324A-AA9D-4DE8EB06E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63600"/>
            <a:ext cx="25908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>
            <a:extLst>
              <a:ext uri="{FF2B5EF4-FFF2-40B4-BE49-F238E27FC236}">
                <a16:creationId xmlns:a16="http://schemas.microsoft.com/office/drawing/2014/main" id="{C42A09C7-7E65-3C45-B868-8671A2D98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38862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>
            <a:extLst>
              <a:ext uri="{FF2B5EF4-FFF2-40B4-BE49-F238E27FC236}">
                <a16:creationId xmlns:a16="http://schemas.microsoft.com/office/drawing/2014/main" id="{CFC58D87-3D36-D646-89C2-EF9B246E9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43751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4">
            <a:extLst>
              <a:ext uri="{FF2B5EF4-FFF2-40B4-BE49-F238E27FC236}">
                <a16:creationId xmlns:a16="http://schemas.microsoft.com/office/drawing/2014/main" id="{7115AD1F-5534-B946-B280-70C63144A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28600"/>
            <a:ext cx="708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Orosz et al. 2009, LMC X-1, M</a:t>
            </a:r>
            <a:r>
              <a:rPr lang="en-US" altLang="en-US" baseline="-25000"/>
              <a:t>BH</a:t>
            </a:r>
            <a:r>
              <a:rPr lang="en-US" altLang="en-US"/>
              <a:t> = 10.9 ± 1.4 M</a:t>
            </a:r>
            <a:r>
              <a:rPr lang="en-US" altLang="en-US" baseline="-25000">
                <a:latin typeface="Wingdings" pitchFamily="2" charset="2"/>
              </a:rPr>
              <a:t>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>
            <a:extLst>
              <a:ext uri="{FF2B5EF4-FFF2-40B4-BE49-F238E27FC236}">
                <a16:creationId xmlns:a16="http://schemas.microsoft.com/office/drawing/2014/main" id="{18CDC338-3F0D-5744-8016-1FB8635B0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14400"/>
            <a:ext cx="37639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>
            <a:extLst>
              <a:ext uri="{FF2B5EF4-FFF2-40B4-BE49-F238E27FC236}">
                <a16:creationId xmlns:a16="http://schemas.microsoft.com/office/drawing/2014/main" id="{99D0D547-CD69-9C4B-B1F9-8BA859662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6609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3">
            <a:extLst>
              <a:ext uri="{FF2B5EF4-FFF2-40B4-BE49-F238E27FC236}">
                <a16:creationId xmlns:a16="http://schemas.microsoft.com/office/drawing/2014/main" id="{D40EE88C-C66E-2745-8E0E-5760B5EB8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733800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3.5-day period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C96FBC-B81C-B643-B295-C31CA722D5F8}"/>
              </a:ext>
            </a:extLst>
          </p:cNvPr>
          <p:cNvSpPr txBox="1"/>
          <p:nvPr/>
        </p:nvSpPr>
        <p:spPr>
          <a:xfrm>
            <a:off x="381000" y="381000"/>
            <a:ext cx="4495800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Orosz et al. 2007, a 15.7M</a:t>
            </a:r>
            <a:r>
              <a:rPr lang="en-US" altLang="en-US" baseline="-25000">
                <a:latin typeface="Wingdings" pitchFamily="2" charset="2"/>
              </a:rPr>
              <a:t></a:t>
            </a:r>
            <a:r>
              <a:rPr lang="en-US" altLang="en-US"/>
              <a:t> BH in nearby galaxy M33, eclipsed by its 70 M</a:t>
            </a:r>
            <a:r>
              <a:rPr lang="en-US" altLang="en-US" baseline="-25000">
                <a:latin typeface="Wingdings" pitchFamily="2" charset="2"/>
              </a:rPr>
              <a:t></a:t>
            </a:r>
            <a:r>
              <a:rPr lang="en-US" altLang="en-US"/>
              <a:t> companion   </a:t>
            </a:r>
          </a:p>
          <a:p>
            <a:r>
              <a:rPr lang="en-US" altLang="en-US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FA24A6-BCC5-FF4B-A886-8014D413765A}"/>
              </a:ext>
            </a:extLst>
          </p:cNvPr>
          <p:cNvSpPr txBox="1"/>
          <p:nvPr/>
        </p:nvSpPr>
        <p:spPr>
          <a:xfrm>
            <a:off x="2286000" y="5181600"/>
            <a:ext cx="1905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Data!</a:t>
            </a:r>
          </a:p>
        </p:txBody>
      </p:sp>
      <p:sp>
        <p:nvSpPr>
          <p:cNvPr id="29703" name="TextBox 6">
            <a:extLst>
              <a:ext uri="{FF2B5EF4-FFF2-40B4-BE49-F238E27FC236}">
                <a16:creationId xmlns:a16="http://schemas.microsoft.com/office/drawing/2014/main" id="{292EFE5C-3F95-AB4D-87D5-8AA36A24B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9906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E5E5"/>
                </a:solidFill>
              </a:rPr>
              <a:t>Artist’s Conception!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wd.gif">
            <a:extLst>
              <a:ext uri="{FF2B5EF4-FFF2-40B4-BE49-F238E27FC236}">
                <a16:creationId xmlns:a16="http://schemas.microsoft.com/office/drawing/2014/main" id="{E0A45139-D9BA-8E46-8D39-89F6922BF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29527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4" descr="galaxy.gif">
            <a:extLst>
              <a:ext uri="{FF2B5EF4-FFF2-40B4-BE49-F238E27FC236}">
                <a16:creationId xmlns:a16="http://schemas.microsoft.com/office/drawing/2014/main" id="{47089E54-AA00-3C46-8A7D-F10DD9D1F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228600"/>
            <a:ext cx="29527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 descr="qso.gif">
            <a:extLst>
              <a:ext uri="{FF2B5EF4-FFF2-40B4-BE49-F238E27FC236}">
                <a16:creationId xmlns:a16="http://schemas.microsoft.com/office/drawing/2014/main" id="{D639849B-9BEB-7140-A08F-FD0F54D98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29527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6">
            <a:extLst>
              <a:ext uri="{FF2B5EF4-FFF2-40B4-BE49-F238E27FC236}">
                <a16:creationId xmlns:a16="http://schemas.microsoft.com/office/drawing/2014/main" id="{1EE34920-24FB-0E40-84A1-97CC10A3C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8956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White dwarf</a:t>
            </a:r>
          </a:p>
        </p:txBody>
      </p:sp>
      <p:sp>
        <p:nvSpPr>
          <p:cNvPr id="32774" name="TextBox 8">
            <a:extLst>
              <a:ext uri="{FF2B5EF4-FFF2-40B4-BE49-F238E27FC236}">
                <a16:creationId xmlns:a16="http://schemas.microsoft.com/office/drawing/2014/main" id="{D3EDB8D2-82AA-0C4C-AC41-C8DFB3A94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890838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Galaxy</a:t>
            </a:r>
          </a:p>
        </p:txBody>
      </p:sp>
      <p:sp>
        <p:nvSpPr>
          <p:cNvPr id="32775" name="TextBox 9">
            <a:extLst>
              <a:ext uri="{FF2B5EF4-FFF2-40B4-BE49-F238E27FC236}">
                <a16:creationId xmlns:a16="http://schemas.microsoft.com/office/drawing/2014/main" id="{A3263267-2F3F-584B-B6DB-38EDC2159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890838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Quasar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C610AB-C047-E6D8-5CD1-1C79A1A27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371600"/>
            <a:ext cx="4381500" cy="29802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05CA2F-733F-CA45-0AD0-9705FF2D0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399" y="1371600"/>
            <a:ext cx="3955871" cy="29802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5B772D-3240-3779-F442-C76C8960F111}"/>
              </a:ext>
            </a:extLst>
          </p:cNvPr>
          <p:cNvSpPr txBox="1"/>
          <p:nvPr/>
        </p:nvSpPr>
        <p:spPr>
          <a:xfrm>
            <a:off x="609600" y="48006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X-ray spectra of stellar BH candidate GRS1739-278</a:t>
            </a:r>
          </a:p>
          <a:p>
            <a:r>
              <a:rPr lang="en-US" dirty="0"/>
              <a:t>Miller et al. 2015</a:t>
            </a:r>
          </a:p>
        </p:txBody>
      </p:sp>
    </p:spTree>
    <p:extLst>
      <p:ext uri="{BB962C8B-B14F-4D97-AF65-F5344CB8AC3E}">
        <p14:creationId xmlns:p14="http://schemas.microsoft.com/office/powerpoint/2010/main" val="1150416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>
            <a:extLst>
              <a:ext uri="{FF2B5EF4-FFF2-40B4-BE49-F238E27FC236}">
                <a16:creationId xmlns:a16="http://schemas.microsoft.com/office/drawing/2014/main" id="{E7188EA6-45FF-624E-97C4-0D09FDEDB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69389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2">
            <a:extLst>
              <a:ext uri="{FF2B5EF4-FFF2-40B4-BE49-F238E27FC236}">
                <a16:creationId xmlns:a16="http://schemas.microsoft.com/office/drawing/2014/main" id="{CFD3CD00-043B-7E4F-8528-6256BF887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008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From Miller 2007, ARAA</a:t>
            </a:r>
          </a:p>
        </p:txBody>
      </p:sp>
      <p:sp>
        <p:nvSpPr>
          <p:cNvPr id="33796" name="TextBox 3">
            <a:extLst>
              <a:ext uri="{FF2B5EF4-FFF2-40B4-BE49-F238E27FC236}">
                <a16:creationId xmlns:a16="http://schemas.microsoft.com/office/drawing/2014/main" id="{AF32BD5D-4FB7-384A-9668-A97B069E3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710238"/>
            <a:ext cx="662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X-ray iron lines of four stellar mass black holes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74A52B-2B0C-4073-86BA-57E660F8B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4495800" cy="58096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6FAAC3-D73B-7242-68E7-AAEAE6956B28}"/>
              </a:ext>
            </a:extLst>
          </p:cNvPr>
          <p:cNvSpPr txBox="1"/>
          <p:nvPr/>
        </p:nvSpPr>
        <p:spPr>
          <a:xfrm>
            <a:off x="5334000" y="609600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X-ray spectrum of stellar mass black hole Cygnus X-1.  </a:t>
            </a:r>
          </a:p>
          <a:p>
            <a:r>
              <a:rPr lang="en-US" sz="2400" dirty="0"/>
              <a:t>Broad iron line shows evidence of high BH spin and absorption at 6.7 keV.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9091C-469D-CCC2-757B-907E6EC87A9F}"/>
              </a:ext>
            </a:extLst>
          </p:cNvPr>
          <p:cNvSpPr txBox="1"/>
          <p:nvPr/>
        </p:nvSpPr>
        <p:spPr>
          <a:xfrm>
            <a:off x="5334000" y="5562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Tomsick et al. 2014</a:t>
            </a:r>
          </a:p>
        </p:txBody>
      </p:sp>
    </p:spTree>
    <p:extLst>
      <p:ext uri="{BB962C8B-B14F-4D97-AF65-F5344CB8AC3E}">
        <p14:creationId xmlns:p14="http://schemas.microsoft.com/office/powerpoint/2010/main" val="175974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C867E5E-F189-6D46-8ACE-666C4F666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12" r="1112" b="5555"/>
          <a:stretch/>
        </p:blipFill>
        <p:spPr>
          <a:xfrm rot="16200000">
            <a:off x="1600581" y="-145161"/>
            <a:ext cx="6171438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6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ge of a book&#10;&#10;Description automatically generated with low confidence">
            <a:extLst>
              <a:ext uri="{FF2B5EF4-FFF2-40B4-BE49-F238E27FC236}">
                <a16:creationId xmlns:a16="http://schemas.microsoft.com/office/drawing/2014/main" id="{0B4135F8-AFE6-AD44-B052-D8BF6E7AA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08" y="0"/>
            <a:ext cx="7457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67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ge of a book&#10;&#10;Description automatically generated with low confidence">
            <a:extLst>
              <a:ext uri="{FF2B5EF4-FFF2-40B4-BE49-F238E27FC236}">
                <a16:creationId xmlns:a16="http://schemas.microsoft.com/office/drawing/2014/main" id="{0B4135F8-AFE6-AD44-B052-D8BF6E7AAB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2222" r="50000" b="64444"/>
          <a:stretch/>
        </p:blipFill>
        <p:spPr>
          <a:xfrm>
            <a:off x="0" y="152400"/>
            <a:ext cx="6395893" cy="3921007"/>
          </a:xfrm>
          <a:prstGeom prst="rect">
            <a:avLst/>
          </a:prstGeom>
        </p:spPr>
      </p:pic>
      <p:pic>
        <p:nvPicPr>
          <p:cNvPr id="3" name="Picture 2" descr="A page of a book&#10;&#10;Description automatically generated with low confidence">
            <a:extLst>
              <a:ext uri="{FF2B5EF4-FFF2-40B4-BE49-F238E27FC236}">
                <a16:creationId xmlns:a16="http://schemas.microsoft.com/office/drawing/2014/main" id="{CED94716-923F-2B40-BA58-8B8FA56AB3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43" t="67778"/>
          <a:stretch/>
        </p:blipFill>
        <p:spPr>
          <a:xfrm>
            <a:off x="3918171" y="3581401"/>
            <a:ext cx="5073429" cy="313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74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8BE4E2-9A96-0D90-2C61-B886B946A3A2}"/>
              </a:ext>
            </a:extLst>
          </p:cNvPr>
          <p:cNvSpPr txBox="1"/>
          <p:nvPr/>
        </p:nvSpPr>
        <p:spPr>
          <a:xfrm>
            <a:off x="8382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Theory of black holes: brief history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BC09E0-3A7E-0B3D-7D49-EAB1371F3A3B}"/>
              </a:ext>
            </a:extLst>
          </p:cNvPr>
          <p:cNvSpPr txBox="1"/>
          <p:nvPr/>
        </p:nvSpPr>
        <p:spPr>
          <a:xfrm>
            <a:off x="838200" y="613112"/>
            <a:ext cx="8077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1915: Einstein completes theory of General Relativity (GR).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1916: Schwarzschild discovers exact solution.  Einstein and others reject the idea of “Schwarzschild singularities” with event horizons.</a:t>
            </a:r>
          </a:p>
          <a:p>
            <a:endParaRPr lang="en-US" dirty="0"/>
          </a:p>
          <a:p>
            <a:r>
              <a:rPr lang="en-US" dirty="0"/>
              <a:t>1930s: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Chandrasekhar -- maximum mass of white dwarfs.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Zwicky – neutron stars, formed in supernovae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Oppenheimer &amp; Volkoff – maximum mass of neutron stars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Oppenheimer &amp; Snyder – calculations of stellar implosion.  “Frozen star” or “collapsed star” depending on reference frame.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1960s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Finkelstein (1958) – “Non-fishy” description of Schwarzschild spacetime.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Wheeler (1967) – coins the term “black hole”.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Various – Proof that departures from spherical symmetry don’t prevent collapse.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Kerr (1963) – New exact solution to Einstein’s equations, describes the spacetime around spinning black holes.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268476-1994-F191-CA02-6592EBA0BCA5}"/>
              </a:ext>
            </a:extLst>
          </p:cNvPr>
          <p:cNvSpPr txBox="1"/>
          <p:nvPr/>
        </p:nvSpPr>
        <p:spPr>
          <a:xfrm>
            <a:off x="838200" y="632460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Pulsars (spinning neutron stars) are discovered in 1967. </a:t>
            </a:r>
          </a:p>
        </p:txBody>
      </p:sp>
    </p:spTree>
    <p:extLst>
      <p:ext uri="{BB962C8B-B14F-4D97-AF65-F5344CB8AC3E}">
        <p14:creationId xmlns:p14="http://schemas.microsoft.com/office/powerpoint/2010/main" val="1932236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llustration">
            <a:extLst>
              <a:ext uri="{FF2B5EF4-FFF2-40B4-BE49-F238E27FC236}">
                <a16:creationId xmlns:a16="http://schemas.microsoft.com/office/drawing/2014/main" id="{A782841F-C3AB-0F44-AC28-F9AC15ED5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017" y="68263"/>
            <a:ext cx="8961966" cy="6721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927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iacconiUhuruSatellite1970">
            <a:extLst>
              <a:ext uri="{FF2B5EF4-FFF2-40B4-BE49-F238E27FC236}">
                <a16:creationId xmlns:a16="http://schemas.microsoft.com/office/drawing/2014/main" id="{2F91E20D-DB24-054B-A4DC-863AE8EFF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0624"/>
            <a:ext cx="23241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uhuru">
            <a:extLst>
              <a:ext uri="{FF2B5EF4-FFF2-40B4-BE49-F238E27FC236}">
                <a16:creationId xmlns:a16="http://schemas.microsoft.com/office/drawing/2014/main" id="{3808AE72-0509-D34B-A656-4B3B891A4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941" y="720084"/>
            <a:ext cx="4994713" cy="281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261C45-A83D-A24A-BD13-0F16A42D3ECA}"/>
              </a:ext>
            </a:extLst>
          </p:cNvPr>
          <p:cNvSpPr txBox="1"/>
          <p:nvPr/>
        </p:nvSpPr>
        <p:spPr>
          <a:xfrm>
            <a:off x="4419600" y="2286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Uhuru satellite, first X-ray telescope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A9B2FF-2822-2C4D-BE3E-EBBDDC8EBB75}"/>
              </a:ext>
            </a:extLst>
          </p:cNvPr>
          <p:cNvSpPr txBox="1"/>
          <p:nvPr/>
        </p:nvSpPr>
        <p:spPr>
          <a:xfrm>
            <a:off x="610914" y="373380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Ricardo </a:t>
            </a:r>
            <a:r>
              <a:rPr lang="en-US" dirty="0" err="1"/>
              <a:t>Giacconi</a:t>
            </a:r>
            <a:r>
              <a:rPr lang="en-US" dirty="0"/>
              <a:t> – Lead scientist of Uhuru, winner of 2002 Nobel Prize in Physics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iacconiUhuruSatellite1970">
            <a:extLst>
              <a:ext uri="{FF2B5EF4-FFF2-40B4-BE49-F238E27FC236}">
                <a16:creationId xmlns:a16="http://schemas.microsoft.com/office/drawing/2014/main" id="{2F91E20D-DB24-054B-A4DC-863AE8EFF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2324"/>
            <a:ext cx="23241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einstein_mirrors">
            <a:extLst>
              <a:ext uri="{FF2B5EF4-FFF2-40B4-BE49-F238E27FC236}">
                <a16:creationId xmlns:a16="http://schemas.microsoft.com/office/drawing/2014/main" id="{0C77C202-4A31-6242-BC5C-B287E99D9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83" y="3531969"/>
            <a:ext cx="325026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uhuru">
            <a:extLst>
              <a:ext uri="{FF2B5EF4-FFF2-40B4-BE49-F238E27FC236}">
                <a16:creationId xmlns:a16="http://schemas.microsoft.com/office/drawing/2014/main" id="{3808AE72-0509-D34B-A656-4B3B891A4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941" y="720084"/>
            <a:ext cx="4994713" cy="281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dn4346-1_552">
            <a:extLst>
              <a:ext uri="{FF2B5EF4-FFF2-40B4-BE49-F238E27FC236}">
                <a16:creationId xmlns:a16="http://schemas.microsoft.com/office/drawing/2014/main" id="{52260226-F02A-5245-AA62-BA57AF868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313" y="3531969"/>
            <a:ext cx="5254625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261C45-A83D-A24A-BD13-0F16A42D3ECA}"/>
              </a:ext>
            </a:extLst>
          </p:cNvPr>
          <p:cNvSpPr txBox="1"/>
          <p:nvPr/>
        </p:nvSpPr>
        <p:spPr>
          <a:xfrm>
            <a:off x="4419600" y="2286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Uhuru satellite, first X-ray telescope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DB135-8B0B-B44E-B546-BD38CFFC5B55}"/>
              </a:ext>
            </a:extLst>
          </p:cNvPr>
          <p:cNvSpPr txBox="1"/>
          <p:nvPr/>
        </p:nvSpPr>
        <p:spPr>
          <a:xfrm>
            <a:off x="320346" y="6096000"/>
            <a:ext cx="3413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Nested “mirrors” of Chandra X-ray telescope</a:t>
            </a:r>
          </a:p>
        </p:txBody>
      </p:sp>
    </p:spTree>
    <p:extLst>
      <p:ext uri="{BB962C8B-B14F-4D97-AF65-F5344CB8AC3E}">
        <p14:creationId xmlns:p14="http://schemas.microsoft.com/office/powerpoint/2010/main" val="1757947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ygx1-t">
            <a:extLst>
              <a:ext uri="{FF2B5EF4-FFF2-40B4-BE49-F238E27FC236}">
                <a16:creationId xmlns:a16="http://schemas.microsoft.com/office/drawing/2014/main" id="{937DB532-5C23-554C-ADDB-933DD56A2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810000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35882">
            <a:extLst>
              <a:ext uri="{FF2B5EF4-FFF2-40B4-BE49-F238E27FC236}">
                <a16:creationId xmlns:a16="http://schemas.microsoft.com/office/drawing/2014/main" id="{8966842F-4F31-7A4F-AF56-5475D8C3B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47345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>
            <a:extLst>
              <a:ext uri="{FF2B5EF4-FFF2-40B4-BE49-F238E27FC236}">
                <a16:creationId xmlns:a16="http://schemas.microsoft.com/office/drawing/2014/main" id="{F6012E68-A2AC-1143-9CDE-3F2D95D94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382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Optical light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6FE14F0B-BBE4-A948-8DDD-CF24B0DBE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257800"/>
            <a:ext cx="3505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(</a:t>
            </a:r>
            <a:r>
              <a:rPr lang="en-US" altLang="en-US" sz="2000"/>
              <a:t>INTEGRAL satellite, neutron star Cyg X-3 at upper left</a:t>
            </a:r>
            <a:r>
              <a:rPr lang="en-US" altLang="en-US"/>
              <a:t>)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326EEAF7-B8FA-314D-A8A4-2853D5C84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8382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Gamma rays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-25000">
            <a:ln>
              <a:noFill/>
            </a:ln>
            <a:solidFill>
              <a:srgbClr val="00FFFF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-25000">
            <a:ln>
              <a:noFill/>
            </a:ln>
            <a:solidFill>
              <a:srgbClr val="00FFFF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8568</TotalTime>
  <Words>365</Words>
  <Application>Microsoft Macintosh PowerPoint</Application>
  <PresentationFormat>On-screen Show (4:3)</PresentationFormat>
  <Paragraphs>55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Wingdings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Ohio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2: Motion of the Stars and Sun</dc:title>
  <dc:creator>David Weinberg</dc:creator>
  <cp:lastModifiedBy>Weinberg, David</cp:lastModifiedBy>
  <cp:revision>295</cp:revision>
  <cp:lastPrinted>2006-06-06T16:41:15Z</cp:lastPrinted>
  <dcterms:created xsi:type="dcterms:W3CDTF">2012-08-22T15:26:39Z</dcterms:created>
  <dcterms:modified xsi:type="dcterms:W3CDTF">2025-03-23T01:48:21Z</dcterms:modified>
</cp:coreProperties>
</file>