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467" r:id="rId3"/>
    <p:sldId id="468" r:id="rId4"/>
    <p:sldId id="469" r:id="rId5"/>
    <p:sldId id="459" r:id="rId6"/>
    <p:sldId id="437" r:id="rId7"/>
    <p:sldId id="462" r:id="rId8"/>
    <p:sldId id="463" r:id="rId9"/>
    <p:sldId id="456" r:id="rId10"/>
    <p:sldId id="444" r:id="rId11"/>
    <p:sldId id="471" r:id="rId12"/>
    <p:sldId id="470" r:id="rId13"/>
    <p:sldId id="472" r:id="rId14"/>
    <p:sldId id="654" r:id="rId15"/>
    <p:sldId id="821" r:id="rId16"/>
    <p:sldId id="465" r:id="rId17"/>
    <p:sldId id="466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725"/>
  </p:normalViewPr>
  <p:slideViewPr>
    <p:cSldViewPr>
      <p:cViewPr varScale="1">
        <p:scale>
          <a:sx n="113" d="100"/>
          <a:sy n="113" d="100"/>
        </p:scale>
        <p:origin x="17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A2E4D0C-3F9C-0243-993D-C8DFCDEAF8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FAC7015-0509-3E45-A6BC-C498BE6003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22812D2-DC51-8643-9761-2B9C31B1DFF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B017618-1D14-1347-9A0D-93EA9093B9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BBB250D-4BCE-D546-99A7-9BEA259EA41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44AB636-3406-E64D-B443-57A184FE9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0914AC-111F-5A46-AAD9-1FFFE3FBDB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33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22808152-479F-B741-830D-53BE66CA1D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6AFB61-A686-CD4E-8B11-FF697A583EDF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4EEA0C3-7066-BD45-85C4-97979663B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B66ED70-DA2E-1348-8711-BE0BE70EA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98688F-F171-C749-BC16-E49ADC3EC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4FAE53-821A-C046-9C1E-B0BF2B628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1330B6-9FF6-3A46-A7A3-CE24EB262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B44B2-BA57-E143-9963-CDEAAB9E00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53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4C4748-A676-4D49-B3F3-3E3D6700F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B23197-0FEC-5A4C-AA25-8E589FE08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2C5561-5CBF-8F48-9ED5-5D321CBB9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23A22-CB6A-B24B-AE3A-B8027A925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81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4FB55E-9F29-9047-B65E-1F352FC0A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D89251-60B6-DD48-914A-B31348C6D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019024-B3BA-0947-8483-6ED46FDBE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F21E2-B03F-FC42-9C17-B43146E24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791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CECC2A-483F-2E49-B30F-F5C25B8C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D59B1-086E-524F-B1CB-4FB52DB1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9AFA-CEB4-6F4F-8321-93C35934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912CB7A-CAC8-A44C-9E86-AE68CBECBC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58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5C934-264F-0B45-A1F8-FCA4F62EB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B6743E-32D9-D84A-8A89-1ED4D15B58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79B532-2895-9A48-A67C-D4C4C519B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BF2B4-441D-A841-A25B-EBC155288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58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C0DC94-47E1-5849-B236-7AD511DE6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12EACC-25C9-414A-B6BA-4B40E90FE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B8F5A4-8C40-0D4D-AE0C-D78EF0EAC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E355C-0ABE-5E44-A204-E1CB85CDC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54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685EC-398F-CA43-91F1-3711696FBA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D7D65-238B-5246-A1A6-418DEC2E99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734CF6-6EB2-7E4F-AD70-9754E16B3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4F701-4342-154B-9B44-0F97285DE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20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8146AA-4336-A64F-BAF2-76F49262F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3F3170-E349-EE4B-8A0E-8A1506F5A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5D0E387-89C3-CE43-9258-4AB06B7ED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7E862-ACDF-1548-A5F7-83E4E8CC0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00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ADE38F-6685-8E43-B505-1263CB8A4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781173-278D-234A-976C-1B97D53CE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5E20DE-484C-B043-8159-4AC1A9673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CB25C-8873-A146-900F-FAD7FB028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8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4249F1-1A00-4842-AABB-51E077071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70BC8A-68FB-384B-BFD2-A593213ED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EA0388-1810-EB48-9C8A-EB6B84C52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D1CE2-4B7D-D647-9401-74391584B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29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2700AD-A1DC-2A41-9D6B-A92730B0D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CBAF9D-6C51-8045-B2AC-B923FA82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C3DC2-D198-414A-B4A4-1C6B51190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F826-0DC0-454E-8D09-17A7757F2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68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A6D14-C0C4-F64D-8ECD-88E5FBA17D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7D28C-68F7-9C4A-9BA5-D321C2308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CC4BF3-B8F3-7240-8CA4-8A2F210D5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48677-5160-074F-9EC8-425F516DB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28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84EF5F-6177-7845-9712-6B2B47085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930644-3EFF-7A41-80F4-A21794C30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D21E18-1252-F34B-B8EE-913C9B653F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9A0314-2AE6-2543-97D1-77E98D5C44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37BFA8-2838-074E-A0A4-E4A4A29738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ED5F3E-3D5D-814F-ACE9-7468E3FEF9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D43AA2B-5570-0145-9BDC-413BD626D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E02A425-4793-EE42-9A2B-CCD0DC8B9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336DDC7-1791-4A40-8450-340112738F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324C1C5-99FF-8741-AD60-DE447E3129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solidFill>
                  <a:srgbClr val="FFFFFF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E3D2D1-0815-2549-BDA7-570DD2E6E7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08156694-44ED-0C42-ADF4-13EF0640CA5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419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035B78-344F-6AA8-D27E-84EE6B16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4488951" cy="2717800"/>
          </a:xfrm>
          <a:prstGeom prst="rect">
            <a:avLst/>
          </a:prstGeom>
        </p:spPr>
      </p:pic>
      <p:pic>
        <p:nvPicPr>
          <p:cNvPr id="5" name="Picture 4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F55D8C7F-7B18-008D-664C-B88E7996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226" y="838200"/>
            <a:ext cx="383568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56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5FA82F52-7D76-9194-AFCF-7C9372DDA1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7" b="11777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2F7C3-FD4B-EEFB-73F1-F282F77B7781}"/>
              </a:ext>
            </a:extLst>
          </p:cNvPr>
          <p:cNvSpPr txBox="1"/>
          <p:nvPr/>
        </p:nvSpPr>
        <p:spPr>
          <a:xfrm>
            <a:off x="5410200" y="762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Ultra Deep Field</a:t>
            </a:r>
          </a:p>
        </p:txBody>
      </p:sp>
    </p:spTree>
    <p:extLst>
      <p:ext uri="{BB962C8B-B14F-4D97-AF65-F5344CB8AC3E}">
        <p14:creationId xmlns:p14="http://schemas.microsoft.com/office/powerpoint/2010/main" val="42247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, mollusk&#10;&#10;Description automatically generated">
            <a:extLst>
              <a:ext uri="{FF2B5EF4-FFF2-40B4-BE49-F238E27FC236}">
                <a16:creationId xmlns:a16="http://schemas.microsoft.com/office/drawing/2014/main" id="{6D98427B-4659-6D9B-AF05-7AC6CE35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8009744" cy="40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1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8E24B-386A-5442-B339-5ABC7CA19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57200"/>
            <a:ext cx="5486400" cy="5120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C33B5-6B73-0C43-A352-1170DAB678F4}"/>
              </a:ext>
            </a:extLst>
          </p:cNvPr>
          <p:cNvSpPr txBox="1"/>
          <p:nvPr/>
        </p:nvSpPr>
        <p:spPr>
          <a:xfrm>
            <a:off x="1828800" y="57150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Scolnic</a:t>
            </a:r>
            <a:r>
              <a:rPr lang="en-US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153138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2E33A268-282E-9246-A9A7-C3CD1280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" r="4807"/>
          <a:stretch>
            <a:fillRect/>
          </a:stretch>
        </p:blipFill>
        <p:spPr bwMode="auto">
          <a:xfrm>
            <a:off x="685800" y="1430338"/>
            <a:ext cx="429577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3">
            <a:extLst>
              <a:ext uri="{FF2B5EF4-FFF2-40B4-BE49-F238E27FC236}">
                <a16:creationId xmlns:a16="http://schemas.microsoft.com/office/drawing/2014/main" id="{4F9AE65A-6F82-274C-BBE9-C422AB2FB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9115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Samushia, Reid, White et al. 2014</a:t>
            </a:r>
          </a:p>
        </p:txBody>
      </p:sp>
      <p:sp>
        <p:nvSpPr>
          <p:cNvPr id="26627" name="TextBox 1">
            <a:extLst>
              <a:ext uri="{FF2B5EF4-FFF2-40B4-BE49-F238E27FC236}">
                <a16:creationId xmlns:a16="http://schemas.microsoft.com/office/drawing/2014/main" id="{D44A385B-CDFB-9B48-87D9-797B9270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577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2"/>
                </a:solidFill>
              </a:rPr>
              <a:t>transverse</a:t>
            </a:r>
          </a:p>
        </p:txBody>
      </p:sp>
      <p:sp>
        <p:nvSpPr>
          <p:cNvPr id="26628" name="TextBox 7">
            <a:extLst>
              <a:ext uri="{FF2B5EF4-FFF2-40B4-BE49-F238E27FC236}">
                <a16:creationId xmlns:a16="http://schemas.microsoft.com/office/drawing/2014/main" id="{05197A48-37BC-384C-91C8-C1304C7EC14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52475" y="2962275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2"/>
                </a:solidFill>
              </a:rPr>
              <a:t>line-of-sight</a:t>
            </a:r>
          </a:p>
        </p:txBody>
      </p:sp>
      <p:sp>
        <p:nvSpPr>
          <p:cNvPr id="26629" name="TextBox 8">
            <a:extLst>
              <a:ext uri="{FF2B5EF4-FFF2-40B4-BE49-F238E27FC236}">
                <a16:creationId xmlns:a16="http://schemas.microsoft.com/office/drawing/2014/main" id="{30E862D0-4B33-C04D-A13B-F8219155B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65138"/>
            <a:ext cx="7086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2-d galaxy correlation function:</a:t>
            </a:r>
          </a:p>
          <a:p>
            <a:pPr eaLnBrk="1" hangingPunct="1"/>
            <a:r>
              <a:rPr lang="en-US" altLang="en-US" sz="2400"/>
              <a:t>Redshift-space distortion and the BAO ring.</a:t>
            </a:r>
          </a:p>
        </p:txBody>
      </p:sp>
      <p:pic>
        <p:nvPicPr>
          <p:cNvPr id="26630" name="Picture 9" descr="pie_boss_z0.750.jpg">
            <a:extLst>
              <a:ext uri="{FF2B5EF4-FFF2-40B4-BE49-F238E27FC236}">
                <a16:creationId xmlns:a16="http://schemas.microsoft.com/office/drawing/2014/main" id="{07336136-CAA0-8B49-B5DF-6D1CFA6B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B754B-DAE8-094D-B4B0-F3787EC3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534400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13C47C-7227-D94D-8B33-486D4E7CB176}"/>
              </a:ext>
            </a:extLst>
          </p:cNvPr>
          <p:cNvSpPr txBox="1"/>
          <p:nvPr/>
        </p:nvSpPr>
        <p:spPr>
          <a:xfrm>
            <a:off x="304800" y="609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Planck CMB map</a:t>
            </a:r>
          </a:p>
        </p:txBody>
      </p:sp>
    </p:spTree>
    <p:extLst>
      <p:ext uri="{BB962C8B-B14F-4D97-AF65-F5344CB8AC3E}">
        <p14:creationId xmlns:p14="http://schemas.microsoft.com/office/powerpoint/2010/main" val="200651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C40CF-332F-584E-9CAE-5E0F299E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8200"/>
            <a:ext cx="7741522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1093C-393B-164C-A6B1-DE74ECDA3F48}"/>
              </a:ext>
            </a:extLst>
          </p:cNvPr>
          <p:cNvSpPr txBox="1"/>
          <p:nvPr/>
        </p:nvSpPr>
        <p:spPr>
          <a:xfrm>
            <a:off x="685800" y="3048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Planck CMB Power Spectrum +  ΛCDM model fit</a:t>
            </a:r>
          </a:p>
        </p:txBody>
      </p:sp>
    </p:spTree>
    <p:extLst>
      <p:ext uri="{BB962C8B-B14F-4D97-AF65-F5344CB8AC3E}">
        <p14:creationId xmlns:p14="http://schemas.microsoft.com/office/powerpoint/2010/main" val="99040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0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5FA82F52-7D76-9194-AFCF-7C9372DDA1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7" b="11777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2F7C3-FD4B-EEFB-73F1-F282F77B7781}"/>
              </a:ext>
            </a:extLst>
          </p:cNvPr>
          <p:cNvSpPr txBox="1"/>
          <p:nvPr/>
        </p:nvSpPr>
        <p:spPr>
          <a:xfrm>
            <a:off x="5410200" y="762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Ultra Deep Field</a:t>
            </a:r>
          </a:p>
        </p:txBody>
      </p:sp>
    </p:spTree>
    <p:extLst>
      <p:ext uri="{BB962C8B-B14F-4D97-AF65-F5344CB8AC3E}">
        <p14:creationId xmlns:p14="http://schemas.microsoft.com/office/powerpoint/2010/main" val="379185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ubble_orig.png">
            <a:extLst>
              <a:ext uri="{FF2B5EF4-FFF2-40B4-BE49-F238E27FC236}">
                <a16:creationId xmlns:a16="http://schemas.microsoft.com/office/drawing/2014/main" id="{F7CA2861-8119-224B-8E9A-B5FBFC810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28600"/>
            <a:ext cx="8966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BCA07E-F8C0-F644-9D3F-020BA49E35E3}"/>
              </a:ext>
            </a:extLst>
          </p:cNvPr>
          <p:cNvSpPr txBox="1"/>
          <p:nvPr/>
        </p:nvSpPr>
        <p:spPr>
          <a:xfrm>
            <a:off x="1219200" y="685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Hubble 1929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F3.large.jpg">
            <a:extLst>
              <a:ext uri="{FF2B5EF4-FFF2-40B4-BE49-F238E27FC236}">
                <a16:creationId xmlns:a16="http://schemas.microsoft.com/office/drawing/2014/main" id="{BDB77858-5219-8A46-AD63-7F8FA720A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642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4833B857-DFA3-DA4C-960D-F20078EF7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0800"/>
            <a:ext cx="64389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818256AE-5489-AF43-B432-BA74E97C0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999038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orangespider.jpg">
            <a:extLst>
              <a:ext uri="{FF2B5EF4-FFF2-40B4-BE49-F238E27FC236}">
                <a16:creationId xmlns:a16="http://schemas.microsoft.com/office/drawing/2014/main" id="{9F95E626-7244-7042-832E-E2276DB1F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color_main_north_z0">
            <a:extLst>
              <a:ext uri="{FF2B5EF4-FFF2-40B4-BE49-F238E27FC236}">
                <a16:creationId xmlns:a16="http://schemas.microsoft.com/office/drawing/2014/main" id="{19F042DA-B095-FE4E-A0CE-FABAA334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42388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8895E-26BB-3E4C-B1BC-2D7732898B8B}"/>
              </a:ext>
            </a:extLst>
          </p:cNvPr>
          <p:cNvSpPr txBox="1"/>
          <p:nvPr/>
        </p:nvSpPr>
        <p:spPr>
          <a:xfrm>
            <a:off x="457200" y="381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through 3-d SDSS</a:t>
            </a:r>
          </a:p>
          <a:p>
            <a:r>
              <a:rPr lang="en-US" dirty="0"/>
              <a:t>Galaxy Map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56</Words>
  <Application>Microsoft Macintosh PowerPoint</Application>
  <PresentationFormat>On-screen Show (4:3)</PresentationFormat>
  <Paragraphs>14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Blank Presentation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 Weinberg</dc:creator>
  <cp:lastModifiedBy>Weinberg, David</cp:lastModifiedBy>
  <cp:revision>71</cp:revision>
  <dcterms:created xsi:type="dcterms:W3CDTF">2013-01-08T15:06:30Z</dcterms:created>
  <dcterms:modified xsi:type="dcterms:W3CDTF">2023-03-06T19:57:05Z</dcterms:modified>
</cp:coreProperties>
</file>