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88" r:id="rId2"/>
    <p:sldId id="996" r:id="rId3"/>
    <p:sldId id="995" r:id="rId4"/>
    <p:sldId id="683" r:id="rId5"/>
    <p:sldId id="989" r:id="rId6"/>
    <p:sldId id="990" r:id="rId7"/>
    <p:sldId id="682" r:id="rId8"/>
    <p:sldId id="991" r:id="rId9"/>
    <p:sldId id="992" r:id="rId10"/>
    <p:sldId id="769" r:id="rId11"/>
    <p:sldId id="687" r:id="rId12"/>
    <p:sldId id="993" r:id="rId13"/>
    <p:sldId id="994" r:id="rId14"/>
    <p:sldId id="997" r:id="rId15"/>
    <p:sldId id="777" r:id="rId16"/>
    <p:sldId id="781" r:id="rId17"/>
    <p:sldId id="998" r:id="rId18"/>
    <p:sldId id="772" r:id="rId19"/>
    <p:sldId id="773" r:id="rId20"/>
    <p:sldId id="999" r:id="rId21"/>
    <p:sldId id="71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94759"/>
  </p:normalViewPr>
  <p:slideViewPr>
    <p:cSldViewPr>
      <p:cViewPr varScale="1">
        <p:scale>
          <a:sx n="116" d="100"/>
          <a:sy n="116" d="100"/>
        </p:scale>
        <p:origin x="13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1EB138F-B78C-0B41-A1C0-9A790B185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F837EE6-F505-2F45-BF62-A6C1A85D5F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8C39E252-F738-0449-9080-F5ADACDC10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7F6FF27-3C27-C44C-BC4F-8151CD79834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6F6839-1E80-6847-802E-59ABC8B57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CB051C5D-7A28-794D-A1E2-58E8FA9159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896DE94-2F6E-6D41-874E-62B9569D81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833B193-E69E-794F-B6AD-5786FB14E0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A8FCAC0A-D380-6747-81A6-8A2DA0FE9D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96F08520-C792-E148-AACF-41A67A3FCC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B67CE9DD-F0EA-1C47-BE3C-F6F4F3B9E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24A879-A56B-F04E-95F5-1D16CC3B3A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David: Another depiction of cosmos centered on us.  Most distant thing we see is the CMB.  For structure to form, must be anisotropy.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58A5F-F98B-DD46-8D94-0B84531123E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52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4A654-6850-A14D-85FD-07D7D40EA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287CD-CD23-354C-BF3F-D76AAB615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78689-00BC-7F43-B22E-B5751793A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D201F-DC6C-5947-AF4F-AA7B1B5CD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7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8DEB6-00EA-BB4C-ACCB-14D87FB8E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8056A-0DD4-BE42-8425-BC5CA5002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5AA94-AE42-5B4F-9776-7CD121168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51CA2-F95A-4C4A-8101-26DFA4DA8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0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9CBA3-4762-934C-8153-500DE6015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07576C-5D36-0D45-9B15-A5D9C2812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B0F82-27E8-0D4D-8ADA-CC873318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E3AAC-F868-374A-BCEE-22E8CF48B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62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988CE-7A09-3E41-A4BA-53BB66372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6F63F-55B9-E648-A972-93944D68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1D023-55F1-E942-9D80-511C5F5C0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851F-233B-B840-9037-82A28EA45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B52E8-EF23-D64C-A1EC-57EB1CB08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D484A-1371-604D-B4A1-5010D2860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0E0374-E2AA-1B45-90BB-A7F1B734B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A704-F645-A24B-AC8F-9EEC2FA55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3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DFDDA-CB33-034C-BC60-3A4F84777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AE85B-3F70-5D46-A36F-28609A9F7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156ACE-F95C-004D-B1DA-C5DAC4C8B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A2482-46E9-1A4C-A0D3-7D5A61F14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6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2EF32-9916-3945-AC99-A54F5C7B2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E1ABC-C852-B34B-B266-1B683F22D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7E2B4-10A9-914A-AC6E-741DC1526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957A8-4A4B-D346-B9CE-432ECF86A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AF8261-8CC7-8F49-B249-5E15898DE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0BA1C0-E45D-5045-BA4F-49B93F3F9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3EE769-7AE5-704F-B6E9-F9D16EEF9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6FD49-61EB-AE42-BF8A-15AC5198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6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A9F230-80C7-A049-AF6B-76FDDE48B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D02699-5780-2A40-9546-DE10539CD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165A7F-F2D4-8A41-BEB5-1E211DFDD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FB45F-B19C-6D44-94B1-F4293B797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6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F946AA-8E1A-584A-ADA8-0C28543F5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9C2BEB-C537-AB4B-B978-F3B1B584C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B4B704-3201-6544-BA83-B19C0EB55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B5E14-3683-3647-BD4B-EB1B97467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9C110-FB14-0B41-9DF7-84F673DBD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A41CD-2633-B54E-BB01-ACBE19CBD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159D7-A07E-E24E-923B-83B615694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B3C5F-D969-644B-811B-2A5DEF28F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79D5E-7D4A-8B49-B8DE-05072C9CA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BE7A-1ABF-C941-80E3-51FBA9800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A9B26-90C6-8B4F-9FEB-2916EED12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CA9A1-03AB-D743-A337-392054B23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2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3F52A8-2C19-7343-9CA9-D26A96916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D12DBC-7625-9745-994D-FB924A202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9AC698-1227-AC4B-B41A-2B76B43D0B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96788E-DFD7-BF4A-B40F-B96DE423EA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0ED32A-5097-CE4B-BB9E-BD23289D3C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85FA23-F23A-184F-BF50-6EDBAB60E4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7FE7F-C3A7-CAC3-17BD-4DBA4EDF1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7" y="279928"/>
            <a:ext cx="629093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71265-DF5B-AFD6-2437-03C342013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721100" cy="5400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2AB93-51A4-D7C6-87D9-27D03C7824FF}"/>
              </a:ext>
            </a:extLst>
          </p:cNvPr>
          <p:cNvSpPr txBox="1"/>
          <p:nvPr/>
        </p:nvSpPr>
        <p:spPr>
          <a:xfrm>
            <a:off x="1752600" y="12954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0B15A-6F1B-3273-7B8E-6441128FB832}"/>
              </a:ext>
            </a:extLst>
          </p:cNvPr>
          <p:cNvSpPr txBox="1"/>
          <p:nvPr/>
        </p:nvSpPr>
        <p:spPr>
          <a:xfrm>
            <a:off x="1660104" y="4886004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144EE-DAEA-6D2F-DA0E-2AC39FF11E6B}"/>
              </a:ext>
            </a:extLst>
          </p:cNvPr>
          <p:cNvSpPr txBox="1"/>
          <p:nvPr/>
        </p:nvSpPr>
        <p:spPr>
          <a:xfrm>
            <a:off x="1526754" y="3052602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340D1-D302-EA5D-3AF3-6005619E8BCF}"/>
              </a:ext>
            </a:extLst>
          </p:cNvPr>
          <p:cNvSpPr txBox="1"/>
          <p:nvPr/>
        </p:nvSpPr>
        <p:spPr>
          <a:xfrm>
            <a:off x="3612155" y="3128802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83406-EC10-4F39-0EF9-99B4A23F2680}"/>
              </a:ext>
            </a:extLst>
          </p:cNvPr>
          <p:cNvSpPr txBox="1"/>
          <p:nvPr/>
        </p:nvSpPr>
        <p:spPr>
          <a:xfrm>
            <a:off x="3657600" y="129540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3C4D3-FD09-8E90-4093-C13187884B91}"/>
              </a:ext>
            </a:extLst>
          </p:cNvPr>
          <p:cNvSpPr txBox="1"/>
          <p:nvPr/>
        </p:nvSpPr>
        <p:spPr>
          <a:xfrm>
            <a:off x="3657600" y="4954859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EE2C5-1816-7CDB-F7B4-EA7B11C79513}"/>
              </a:ext>
            </a:extLst>
          </p:cNvPr>
          <p:cNvSpPr txBox="1"/>
          <p:nvPr/>
        </p:nvSpPr>
        <p:spPr>
          <a:xfrm>
            <a:off x="4572000" y="12954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A-D are a time sequence in an </a:t>
            </a:r>
            <a:r>
              <a:rPr lang="en-US" dirty="0" err="1"/>
              <a:t>Ω</a:t>
            </a:r>
            <a:r>
              <a:rPr lang="en-US" baseline="-25000" dirty="0" err="1"/>
              <a:t>m</a:t>
            </a:r>
            <a:r>
              <a:rPr lang="en-US" dirty="0"/>
              <a:t>=1 model.</a:t>
            </a:r>
          </a:p>
          <a:p>
            <a:endParaRPr lang="en-US" dirty="0"/>
          </a:p>
          <a:p>
            <a:r>
              <a:rPr lang="en-US" dirty="0"/>
              <a:t>E, F are a time sequence in an </a:t>
            </a:r>
            <a:r>
              <a:rPr lang="en-US" dirty="0" err="1"/>
              <a:t>Ω</a:t>
            </a:r>
            <a:r>
              <a:rPr lang="en-US" baseline="-25000" dirty="0" err="1"/>
              <a:t>m</a:t>
            </a:r>
            <a:r>
              <a:rPr lang="en-US" dirty="0"/>
              <a:t>=0.2 model.</a:t>
            </a:r>
          </a:p>
        </p:txBody>
      </p:sp>
    </p:spTree>
    <p:extLst>
      <p:ext uri="{BB962C8B-B14F-4D97-AF65-F5344CB8AC3E}">
        <p14:creationId xmlns:p14="http://schemas.microsoft.com/office/powerpoint/2010/main" val="6252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mb_cobe_map.jpg">
            <a:extLst>
              <a:ext uri="{FF2B5EF4-FFF2-40B4-BE49-F238E27FC236}">
                <a16:creationId xmlns:a16="http://schemas.microsoft.com/office/drawing/2014/main" id="{6E9ACAB2-FB51-D241-9ACC-0B7A9945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FE245-7A06-0003-0893-A26D7C04EA33}"/>
              </a:ext>
            </a:extLst>
          </p:cNvPr>
          <p:cNvSpPr txBox="1"/>
          <p:nvPr/>
        </p:nvSpPr>
        <p:spPr>
          <a:xfrm>
            <a:off x="914400" y="5257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Background Explorer (COBE), 1992++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3D650-066A-6696-3819-91C11D70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84952"/>
            <a:ext cx="4056289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FECA60-F630-5ACF-AB73-F6C467DF7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957"/>
            <a:ext cx="6477000" cy="680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42CB1-8789-BF32-6772-7C3492F813FE}"/>
              </a:ext>
            </a:extLst>
          </p:cNvPr>
          <p:cNvSpPr txBox="1"/>
          <p:nvPr/>
        </p:nvSpPr>
        <p:spPr>
          <a:xfrm>
            <a:off x="7391400" y="304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369853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2D21C-AC0D-8F49-BEA7-5332E1F0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1" y="152400"/>
            <a:ext cx="4964594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6519D-C27E-EA08-68E2-5CBA0452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20" r="-1991"/>
          <a:stretch>
            <a:fillRect/>
          </a:stretch>
        </p:blipFill>
        <p:spPr>
          <a:xfrm>
            <a:off x="152400" y="1676399"/>
            <a:ext cx="6477000" cy="48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7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83784-1DF2-B295-A13C-89D3717D5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38447-0E91-A66F-5B3A-AC04736E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0" y="76200"/>
            <a:ext cx="4964594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1E2CEF-A0E3-E057-6B9D-73EB58D5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0" y="1676399"/>
            <a:ext cx="5656980" cy="4966637"/>
          </a:xfrm>
          <a:prstGeom prst="rect">
            <a:avLst/>
          </a:prstGeom>
        </p:spPr>
      </p:pic>
      <p:pic>
        <p:nvPicPr>
          <p:cNvPr id="5" name="Picture 1" descr="rcolor_main_north_z0.100.jpg">
            <a:extLst>
              <a:ext uri="{FF2B5EF4-FFF2-40B4-BE49-F238E27FC236}">
                <a16:creationId xmlns:a16="http://schemas.microsoft.com/office/drawing/2014/main" id="{65DE1DD3-CFFC-FA30-FECE-663AA7CB9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48719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B9E94-CD3C-064C-B23E-2BCEC5BD5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mb_cobe_map.jpg">
            <a:extLst>
              <a:ext uri="{FF2B5EF4-FFF2-40B4-BE49-F238E27FC236}">
                <a16:creationId xmlns:a16="http://schemas.microsoft.com/office/drawing/2014/main" id="{0AC8DA29-53E8-4E82-989A-237D7CB1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F38F91-5EB2-C78E-41D2-0E05EA2743CE}"/>
              </a:ext>
            </a:extLst>
          </p:cNvPr>
          <p:cNvSpPr txBox="1"/>
          <p:nvPr/>
        </p:nvSpPr>
        <p:spPr>
          <a:xfrm>
            <a:off x="914400" y="5257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Background Explorer (COBE), 1992++</a:t>
            </a:r>
          </a:p>
        </p:txBody>
      </p:sp>
    </p:spTree>
    <p:extLst>
      <p:ext uri="{BB962C8B-B14F-4D97-AF65-F5344CB8AC3E}">
        <p14:creationId xmlns:p14="http://schemas.microsoft.com/office/powerpoint/2010/main" val="149316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788DF9-554B-EE7D-0ED9-F0D9BA32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7772400" cy="60059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C144DCE2-413C-FB44-A74B-787AA4C4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DF974C-9A5C-EC64-2B38-40EF5BC1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31194"/>
            <a:ext cx="3009900" cy="142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CD8B3-A185-D154-AB71-E45A7EE9E95B}"/>
              </a:ext>
            </a:extLst>
          </p:cNvPr>
          <p:cNvSpPr txBox="1"/>
          <p:nvPr/>
        </p:nvSpPr>
        <p:spPr>
          <a:xfrm>
            <a:off x="4953000" y="3429000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Qualitatively: Mean-squared temperature fluctuation on angular scale 200/l degrees.</a:t>
            </a:r>
          </a:p>
        </p:txBody>
      </p:sp>
    </p:spTree>
    <p:extLst>
      <p:ext uri="{BB962C8B-B14F-4D97-AF65-F5344CB8AC3E}">
        <p14:creationId xmlns:p14="http://schemas.microsoft.com/office/powerpoint/2010/main" val="168867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F9E21-F6B8-2893-F0DC-FB69A294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5720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7DFE4-4308-CCC7-43A3-49E394B8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31" y="1371600"/>
            <a:ext cx="4215269" cy="290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76127-0767-FFCF-14E7-E58BC67D6C11}"/>
              </a:ext>
            </a:extLst>
          </p:cNvPr>
          <p:cNvSpPr txBox="1"/>
          <p:nvPr/>
        </p:nvSpPr>
        <p:spPr>
          <a:xfrm>
            <a:off x="161581" y="50862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Boomerang Balloon CMB Map, 2000</a:t>
            </a:r>
          </a:p>
        </p:txBody>
      </p:sp>
    </p:spTree>
    <p:extLst>
      <p:ext uri="{BB962C8B-B14F-4D97-AF65-F5344CB8AC3E}">
        <p14:creationId xmlns:p14="http://schemas.microsoft.com/office/powerpoint/2010/main" val="370762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96115main_Full_m.jpg">
            <a:extLst>
              <a:ext uri="{FF2B5EF4-FFF2-40B4-BE49-F238E27FC236}">
                <a16:creationId xmlns:a16="http://schemas.microsoft.com/office/drawing/2014/main" id="{4B1EAA61-8C65-6743-8D27-A2EAE4F7D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5FC21-FF80-E2D1-033D-428E16A40AB7}"/>
              </a:ext>
            </a:extLst>
          </p:cNvPr>
          <p:cNvSpPr txBox="1"/>
          <p:nvPr/>
        </p:nvSpPr>
        <p:spPr>
          <a:xfrm>
            <a:off x="990600" y="5486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Wilkinson Microwave Anisotropy Probe (WMAP), 2001-2010</a:t>
            </a:r>
          </a:p>
          <a:p>
            <a:r>
              <a:rPr lang="en-US" dirty="0"/>
              <a:t>First results 2003, ”Final” results ~2009.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anck_cmb.jpg">
            <a:extLst>
              <a:ext uri="{FF2B5EF4-FFF2-40B4-BE49-F238E27FC236}">
                <a16:creationId xmlns:a16="http://schemas.microsoft.com/office/drawing/2014/main" id="{0EF6D89D-D384-A84D-BDDF-946BEE0C4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02F35-179E-0E93-2DC9-301622552FEB}"/>
              </a:ext>
            </a:extLst>
          </p:cNvPr>
          <p:cNvSpPr txBox="1"/>
          <p:nvPr/>
        </p:nvSpPr>
        <p:spPr>
          <a:xfrm>
            <a:off x="685800" y="60198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Planck CMB mission, 2009-2013  [“Final” results ~ 2018]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547D-5737-1DFA-A4E3-68AD4976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637617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3C879-9C62-285B-66E1-FB1BAA2F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1128"/>
            <a:ext cx="3048000" cy="6196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0EE2A-C5FB-54E3-F033-0E8D5154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3" y="2438400"/>
            <a:ext cx="3676650" cy="38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C144DCE2-413C-FB44-A74B-787AA4C4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DF974C-9A5C-EC64-2B38-40EF5BC1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31194"/>
            <a:ext cx="3009900" cy="142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CD8B3-A185-D154-AB71-E45A7EE9E95B}"/>
              </a:ext>
            </a:extLst>
          </p:cNvPr>
          <p:cNvSpPr txBox="1"/>
          <p:nvPr/>
        </p:nvSpPr>
        <p:spPr>
          <a:xfrm>
            <a:off x="4953000" y="3429000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Qualitatively: Mean-squared temperature fluctuation on angular scale 200/l degrees.</a:t>
            </a:r>
          </a:p>
        </p:txBody>
      </p:sp>
    </p:spTree>
    <p:extLst>
      <p:ext uri="{BB962C8B-B14F-4D97-AF65-F5344CB8AC3E}">
        <p14:creationId xmlns:p14="http://schemas.microsoft.com/office/powerpoint/2010/main" val="305198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F602A-C4E4-4F4F-907E-6FBD64F7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808" y="304800"/>
            <a:ext cx="529389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065FC-6F1D-45C6-E12D-C0C61746A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8" y="2133600"/>
            <a:ext cx="4702039" cy="461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B0C051-1631-9384-EBF2-40C53C2F2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12" y="2133600"/>
            <a:ext cx="4267200" cy="461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E4521-FEE8-D953-C296-24B941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8" y="228600"/>
            <a:ext cx="5278254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diagram&#10;&#10;Description automatically generated">
            <a:extLst>
              <a:ext uri="{FF2B5EF4-FFF2-40B4-BE49-F238E27FC236}">
                <a16:creationId xmlns:a16="http://schemas.microsoft.com/office/drawing/2014/main" id="{A8913C9A-C371-2A32-1BF0-4248584A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681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22EEEB-4102-652B-CE1F-76CB296D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04800"/>
            <a:ext cx="4329881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3F0C88-08CF-52A3-C173-578D45FA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2" y="2514600"/>
            <a:ext cx="7793517" cy="39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D5A14-2172-9CBE-334B-79B325DF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7436349" cy="404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E3544-FCAD-FCDE-1549-F2B9D0CF4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424586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3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white circle&#10;&#10;Description automatically generated">
            <a:extLst>
              <a:ext uri="{FF2B5EF4-FFF2-40B4-BE49-F238E27FC236}">
                <a16:creationId xmlns:a16="http://schemas.microsoft.com/office/drawing/2014/main" id="{00ADED3E-D0FC-0AE1-35AE-51FC0E18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" y="123855"/>
            <a:ext cx="5383149" cy="541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127F1-C2AA-9423-B8ED-D0C84AA42A96}"/>
              </a:ext>
            </a:extLst>
          </p:cNvPr>
          <p:cNvSpPr txBox="1"/>
          <p:nvPr/>
        </p:nvSpPr>
        <p:spPr>
          <a:xfrm>
            <a:off x="228600" y="581231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Shane &amp; Wirtanen 1954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E3B13-7877-F7B0-6917-D3453B10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38604"/>
            <a:ext cx="4114800" cy="2033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C615D-D9A9-99FA-E3F0-A6DD7F98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861" y="3733494"/>
            <a:ext cx="4949712" cy="31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16699-A6C1-10F5-5783-087AF384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457199"/>
            <a:ext cx="4787900" cy="92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0F792-4ACF-5A78-BBC0-04A8699C1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48" y="1676399"/>
            <a:ext cx="3134452" cy="5133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5A5F6-2C23-C754-7095-CE30FF2C4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676399"/>
            <a:ext cx="3359150" cy="2888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E6E98-9739-CAAE-F90A-F52807FAB2E9}"/>
              </a:ext>
            </a:extLst>
          </p:cNvPr>
          <p:cNvSpPr txBox="1"/>
          <p:nvPr/>
        </p:nvSpPr>
        <p:spPr>
          <a:xfrm>
            <a:off x="4419600" y="4800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APM angular correlation vs. linear CDM prediction with </a:t>
            </a:r>
            <a:r>
              <a:rPr lang="en-US" dirty="0" err="1"/>
              <a:t>Ω</a:t>
            </a:r>
            <a:r>
              <a:rPr lang="en-US" baseline="-25000" dirty="0" err="1"/>
              <a:t>m</a:t>
            </a:r>
            <a:r>
              <a:rPr lang="en-US" dirty="0"/>
              <a:t>=1 and h=0.5 (dotted) or 0.4 (solid).  “Excess large scale power.”</a:t>
            </a:r>
          </a:p>
        </p:txBody>
      </p:sp>
    </p:spTree>
    <p:extLst>
      <p:ext uri="{BB962C8B-B14F-4D97-AF65-F5344CB8AC3E}">
        <p14:creationId xmlns:p14="http://schemas.microsoft.com/office/powerpoint/2010/main" val="15744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CE162-787A-2570-7F7E-E713EACF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599"/>
            <a:ext cx="3962400" cy="4002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BD0685-82BB-FFB6-DBC6-6C63F64E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2" y="640812"/>
            <a:ext cx="3428998" cy="4020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AB582-2854-1589-E7AE-5EC5AAB0D0F1}"/>
              </a:ext>
            </a:extLst>
          </p:cNvPr>
          <p:cNvSpPr txBox="1"/>
          <p:nvPr/>
        </p:nvSpPr>
        <p:spPr>
          <a:xfrm>
            <a:off x="457200" y="4953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4503150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176</Words>
  <Application>Microsoft Macintosh PowerPoint</Application>
  <PresentationFormat>On-screen Show (4:3)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Weinberg, David</cp:lastModifiedBy>
  <cp:revision>191</cp:revision>
  <cp:lastPrinted>2006-06-06T16:41:15Z</cp:lastPrinted>
  <dcterms:created xsi:type="dcterms:W3CDTF">2013-03-28T13:50:00Z</dcterms:created>
  <dcterms:modified xsi:type="dcterms:W3CDTF">2026-04-10T12:58:58Z</dcterms:modified>
</cp:coreProperties>
</file>