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651" r:id="rId2"/>
    <p:sldId id="657" r:id="rId3"/>
    <p:sldId id="1042" r:id="rId4"/>
    <p:sldId id="600" r:id="rId5"/>
    <p:sldId id="599" r:id="rId6"/>
    <p:sldId id="598" r:id="rId7"/>
    <p:sldId id="606" r:id="rId8"/>
    <p:sldId id="601" r:id="rId9"/>
    <p:sldId id="579" r:id="rId10"/>
    <p:sldId id="714" r:id="rId11"/>
    <p:sldId id="715" r:id="rId12"/>
    <p:sldId id="716" r:id="rId13"/>
    <p:sldId id="717" r:id="rId14"/>
    <p:sldId id="718" r:id="rId15"/>
    <p:sldId id="727" r:id="rId16"/>
    <p:sldId id="997" r:id="rId17"/>
    <p:sldId id="979" r:id="rId18"/>
    <p:sldId id="1006" r:id="rId19"/>
    <p:sldId id="1005" r:id="rId20"/>
    <p:sldId id="1014" r:id="rId21"/>
    <p:sldId id="1015" r:id="rId22"/>
    <p:sldId id="1016" r:id="rId23"/>
    <p:sldId id="1041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0319"/>
    <a:srgbClr val="37041E"/>
    <a:srgbClr val="090540"/>
    <a:srgbClr val="F4810E"/>
    <a:srgbClr val="A2BC1B"/>
    <a:srgbClr val="CC0099"/>
    <a:srgbClr val="FF0000"/>
    <a:srgbClr val="FFFF00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/>
    <p:restoredTop sz="98870" autoAdjust="0"/>
  </p:normalViewPr>
  <p:slideViewPr>
    <p:cSldViewPr>
      <p:cViewPr varScale="1">
        <p:scale>
          <a:sx n="122" d="100"/>
          <a:sy n="122" d="100"/>
        </p:scale>
        <p:origin x="12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4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CAD8D31-924C-604F-8737-4BD83E3B3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6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82F7E99-17F5-524A-95ED-F87BAF682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72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716C18C0-5241-3E43-BDD5-3EFE2DDB4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1BE494C-1BB8-1848-80B7-81613EE80AFC}" type="slidenum">
              <a:rPr lang="en-US" altLang="en-US" sz="1200" u="none"/>
              <a:pPr eaLnBrk="1" hangingPunct="1"/>
              <a:t>1</a:t>
            </a:fld>
            <a:endParaRPr lang="en-US" altLang="en-US" sz="1200" u="none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2DCFFD8E-0549-8043-AB4A-A3DE1460B11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25FAFEC-F686-774A-871E-7C819A6881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	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41864684-6D47-FC41-82F6-4C4C64E5BE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8AE0EB-F47D-ED4A-B707-DBE297531DC6}" type="slidenum">
              <a:rPr lang="en-US" altLang="en-US" sz="1200" u="none"/>
              <a:pPr eaLnBrk="1" hangingPunct="1"/>
              <a:t>10</a:t>
            </a:fld>
            <a:endParaRPr lang="en-US" altLang="en-US" sz="1200" u="none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24E9D50E-7844-3C4B-A151-399F8CF05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167AC6F6-73E4-5344-B5EC-A9CF1D230D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David starts this slide, explaining that lamps trace COBE map of CMB.  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 takes over in this and next couple of slides, describing themes of LSS, origin of rich structure from small initial imperfections.</a:t>
            </a:r>
          </a:p>
        </p:txBody>
      </p:sp>
    </p:spTree>
    <p:extLst>
      <p:ext uri="{BB962C8B-B14F-4D97-AF65-F5344CB8AC3E}">
        <p14:creationId xmlns:p14="http://schemas.microsoft.com/office/powerpoint/2010/main" val="125678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7BDB81C2-D54D-2845-BC37-13148F5AAC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FA6FFD1-14A9-9B4E-9978-D1920E87B13B}" type="slidenum">
              <a:rPr lang="en-US" altLang="en-US" sz="1200" u="none"/>
              <a:pPr eaLnBrk="1" hangingPunct="1"/>
              <a:t>11</a:t>
            </a:fld>
            <a:endParaRPr lang="en-US" altLang="en-US" sz="1200" u="none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BD8327B7-15AB-B343-B970-066A4DA9F34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3E11758F-3949-CD4C-8BF8-F84411B480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Josiah: Island Universe at White Cube.  The room is part of the work.  The viewer walks through the inflationary sea.</a:t>
            </a:r>
          </a:p>
        </p:txBody>
      </p:sp>
    </p:spTree>
    <p:extLst>
      <p:ext uri="{BB962C8B-B14F-4D97-AF65-F5344CB8AC3E}">
        <p14:creationId xmlns:p14="http://schemas.microsoft.com/office/powerpoint/2010/main" val="2319191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C7361169-AA1F-1241-B434-0DA4FF868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66DCE97-58A6-1F4E-8215-2ACECB1A8A13}" type="slidenum">
              <a:rPr lang="en-US" altLang="en-US" sz="1200" u="none"/>
              <a:pPr eaLnBrk="1" hangingPunct="1"/>
              <a:t>12</a:t>
            </a:fld>
            <a:endParaRPr lang="en-US" altLang="en-US" sz="1200" u="none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20C4F824-E494-1745-B2C8-9B054CE781E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6D9E3F85-5C5D-6F4C-B5F9-87924513DF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Josiah: Island Universe in Madrid.</a:t>
            </a:r>
          </a:p>
        </p:txBody>
      </p:sp>
    </p:spTree>
    <p:extLst>
      <p:ext uri="{BB962C8B-B14F-4D97-AF65-F5344CB8AC3E}">
        <p14:creationId xmlns:p14="http://schemas.microsoft.com/office/powerpoint/2010/main" val="3147849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AA2ECC94-F401-D94A-816C-639110C006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89776D-B605-9149-94E1-F4F974395E07}" type="slidenum">
              <a:rPr lang="en-US" altLang="en-US" sz="1200" u="none"/>
              <a:pPr eaLnBrk="1" hangingPunct="1"/>
              <a:t>13</a:t>
            </a:fld>
            <a:endParaRPr lang="en-US" altLang="en-US" sz="1200" u="none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D8AC69D3-9805-DA49-81FE-24E1456FD65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131C56F2-60B7-B84C-8A49-1ADA76C80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Josiah.</a:t>
            </a:r>
          </a:p>
        </p:txBody>
      </p:sp>
    </p:spTree>
    <p:extLst>
      <p:ext uri="{BB962C8B-B14F-4D97-AF65-F5344CB8AC3E}">
        <p14:creationId xmlns:p14="http://schemas.microsoft.com/office/powerpoint/2010/main" val="3847503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DA466958-98BF-6D46-83CC-D61E3992E4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A92EB95-1EBF-574F-940A-1AA562AB6EB9}" type="slidenum">
              <a:rPr lang="en-US" altLang="en-US" sz="1200" u="none"/>
              <a:pPr eaLnBrk="1" hangingPunct="1"/>
              <a:t>14</a:t>
            </a:fld>
            <a:endParaRPr lang="en-US" altLang="en-US" sz="1200" u="none"/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F83F22C6-3714-C149-AA6E-30355948B49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A2679571-BA02-BB4F-9368-4A3A8A922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Josiah.  Reflection of the crystal palace in the galaxy support.</a:t>
            </a:r>
          </a:p>
        </p:txBody>
      </p:sp>
    </p:spTree>
    <p:extLst>
      <p:ext uri="{BB962C8B-B14F-4D97-AF65-F5344CB8AC3E}">
        <p14:creationId xmlns:p14="http://schemas.microsoft.com/office/powerpoint/2010/main" val="369954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Josiah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58A5F-F98B-DD46-8D94-0B84531123E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1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7CB35-3E2A-4A50-1FC2-D7F8FBBE3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CA20A933-0DFF-5B07-7AF3-995184D081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F882AFB-8296-254D-A0BD-983AC7EFC16F}" type="slidenum">
              <a:rPr lang="en-US" altLang="en-US" sz="1200" u="none"/>
              <a:pPr eaLnBrk="1" hangingPunct="1"/>
              <a:t>3</a:t>
            </a:fld>
            <a:endParaRPr lang="en-US" altLang="en-US" sz="1200" u="none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8E67F22C-C29C-B231-D639-FDA5AA29B78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259AAF71-B551-26D2-63F4-81D3427B0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</a:t>
            </a:r>
          </a:p>
        </p:txBody>
      </p:sp>
    </p:spTree>
    <p:extLst>
      <p:ext uri="{BB962C8B-B14F-4D97-AF65-F5344CB8AC3E}">
        <p14:creationId xmlns:p14="http://schemas.microsoft.com/office/powerpoint/2010/main" val="246154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7B3BCD0B-8E05-1342-919D-D7AF20A714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F43501-B4F9-044A-9DBA-0B49975B9A58}" type="slidenum">
              <a:rPr lang="en-US" altLang="en-US" sz="1200" u="none"/>
              <a:pPr eaLnBrk="1" hangingPunct="1"/>
              <a:t>4</a:t>
            </a:fld>
            <a:endParaRPr lang="en-US" altLang="en-US" sz="1200" u="none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392D6283-24CC-2D4D-A084-E9DA164D1F9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71AF04DA-DCE5-F940-B0BA-A28F136C9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Josiah.  First galaxies appear at redshift 30, when universe is about 100 million years old. Small disks, one or two at a time. .Longer rods mean later time, lower redshift, galaxies get bigger and come in bigger clusters.  Second cluster here might be from when universe is a billion years old.  (Universe today is 14 billion years old, so this is still “early”.)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DF7CCDD4-AE4C-BD49-B288-1E3EF0F9C0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1E44425-62FF-7846-AE8B-54F789711293}" type="slidenum">
              <a:rPr lang="en-US" altLang="en-US" sz="1200" u="none"/>
              <a:pPr eaLnBrk="1" hangingPunct="1"/>
              <a:t>5</a:t>
            </a:fld>
            <a:endParaRPr lang="en-US" altLang="en-US" sz="1200" u="none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B46599F8-3E27-F347-B752-3DD3FD984F8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6D277B09-73A2-7849-BAA0-9830DC043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Josiah: Elliptical galaxies start to appear, formed by mergers of disks.  Larger clusters, first quasar lamps.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41323D2-BC53-D543-8559-A829557870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7F96E9E-48DF-AB43-92FD-66CFDFAC1E9F}" type="slidenum">
              <a:rPr lang="en-US" altLang="en-US" sz="1200" u="none"/>
              <a:pPr eaLnBrk="1" hangingPunct="1"/>
              <a:t>6</a:t>
            </a:fld>
            <a:endParaRPr lang="en-US" altLang="en-US" sz="1200" u="none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7B9375E-C427-1A4F-BE4C-B9B45FBF53C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FDB54C6-D647-3C42-A561-CE1F596F4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Josiah: Larger structures as we approach present.  Quasars peak in number and brightness at redshift 2, when universe is a few billion years old.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FCF9DC44-244A-B949-86B4-BB5074B0EC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F882AFB-8296-254D-A0BD-983AC7EFC16F}" type="slidenum">
              <a:rPr lang="en-US" altLang="en-US" sz="1200" u="none"/>
              <a:pPr eaLnBrk="1" hangingPunct="1"/>
              <a:t>7</a:t>
            </a:fld>
            <a:endParaRPr lang="en-US" altLang="en-US" sz="1200" u="none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3B23ED0-CC82-DD4D-B22F-98E03E281C0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AC94CF4-FAEF-284E-BCC6-40E58E1B2B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D82C2F0C-50C6-5849-B8A5-C49E237A23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36217B-E8F4-C240-9D34-FFE6FA2492A4}" type="slidenum">
              <a:rPr lang="en-US" altLang="en-US" sz="1200" u="none"/>
              <a:pPr eaLnBrk="1" hangingPunct="1"/>
              <a:t>8</a:t>
            </a:fld>
            <a:endParaRPr lang="en-US" altLang="en-US" sz="1200" u="none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2EBA035A-A075-2E4C-A13A-3C66C994EE0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F78B6A0B-AB23-7546-A1B1-38A0345EE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Josiah: Largest and most complex structures at present day.  Talk about some visual effects – glints, lensing, reflections, etc.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E0B0B0CE-11FD-CB4F-A35B-C0B3CB0CFB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C6BC24-D798-1940-8B96-FF9EF9D0574E}" type="slidenum">
              <a:rPr lang="en-US" altLang="en-US" sz="1200" u="none"/>
              <a:pPr eaLnBrk="1" hangingPunct="1"/>
              <a:t>9</a:t>
            </a:fld>
            <a:endParaRPr lang="en-US" altLang="en-US" sz="1200" u="none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A7D64C17-8594-D94B-B22C-7544F9BCE1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EAAA4867-65BC-C642-8A08-5E21EC596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Josiah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7AF0B-8DF4-F940-B7F8-20F13DC74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6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F4084-2A6A-174C-A3F7-20F7447E1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72DDA-2CD5-6E48-BE33-3573441AB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6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D7567-F554-8D49-9490-35C8226BA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9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B51C6-1292-CD45-A1F8-7D2D3F21F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9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8EC6D-F380-1848-9A03-428D0D550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0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23BDC-ED18-6841-A866-D1AB552D1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1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2342A-FB78-D94B-9A92-326F151AC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4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601F3-7FAB-2A49-A06B-89D183830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0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B4D0D-04C1-7146-8CF6-30F69F801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0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0F1D3-367B-D74D-B243-E9D02EEC7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23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B9DBD-EAFE-2C43-9793-FD34E7906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36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9880FFE-A632-E64D-9FF5-BF3E5F3B5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dhw/Work/Talks/Movies/kravtsov.lss.mpg" TargetMode="External"/><Relationship Id="rId1" Type="http://schemas.microsoft.com/office/2007/relationships/media" Target="file://localhost/Users/dhw/Work/Talks/Movies/kravtsov.lss.mpg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lm Still_Oa">
            <a:extLst>
              <a:ext uri="{FF2B5EF4-FFF2-40B4-BE49-F238E27FC236}">
                <a16:creationId xmlns:a16="http://schemas.microsoft.com/office/drawing/2014/main" id="{62E7A96B-B56E-7642-9D00-B73531C3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5" descr="McElheny_LSS_3">
            <a:extLst>
              <a:ext uri="{FF2B5EF4-FFF2-40B4-BE49-F238E27FC236}">
                <a16:creationId xmlns:a16="http://schemas.microsoft.com/office/drawing/2014/main" id="{7BC08513-9730-104B-83A1-F17E71657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4782"/>
            <a:ext cx="6629400" cy="65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38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Island Universe-005">
            <a:extLst>
              <a:ext uri="{FF2B5EF4-FFF2-40B4-BE49-F238E27FC236}">
                <a16:creationId xmlns:a16="http://schemas.microsoft.com/office/drawing/2014/main" id="{76D9F3D7-3FB3-9E40-A14A-10BAD413F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r="11320" b="19496"/>
          <a:stretch>
            <a:fillRect/>
          </a:stretch>
        </p:blipFill>
        <p:spPr bwMode="auto">
          <a:xfrm>
            <a:off x="609600" y="304800"/>
            <a:ext cx="79248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45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madrid1">
            <a:extLst>
              <a:ext uri="{FF2B5EF4-FFF2-40B4-BE49-F238E27FC236}">
                <a16:creationId xmlns:a16="http://schemas.microsoft.com/office/drawing/2014/main" id="{71F0BBB1-1449-1844-B4B4-FE8B1383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908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madrid3">
            <a:extLst>
              <a:ext uri="{FF2B5EF4-FFF2-40B4-BE49-F238E27FC236}">
                <a16:creationId xmlns:a16="http://schemas.microsoft.com/office/drawing/2014/main" id="{941C2CDF-6CCA-5149-8DE6-A9E5BBC8E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5000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634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madrid2">
            <a:extLst>
              <a:ext uri="{FF2B5EF4-FFF2-40B4-BE49-F238E27FC236}">
                <a16:creationId xmlns:a16="http://schemas.microsoft.com/office/drawing/2014/main" id="{BC7D2A2C-212F-3D46-A087-846358232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0"/>
            <a:ext cx="5895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91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person, riding, young&#10;&#10;Description automatically generated">
            <a:extLst>
              <a:ext uri="{FF2B5EF4-FFF2-40B4-BE49-F238E27FC236}">
                <a16:creationId xmlns:a16="http://schemas.microsoft.com/office/drawing/2014/main" id="{D392E8BB-B62B-1D4C-ACBF-40AB39B69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67"/>
            <a:ext cx="9144000" cy="60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87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kravtsov.lss.mpg" descr="/Users/dhw/Work/Talks/Movies/kravtsov.lss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Planck_CM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990600"/>
            <a:ext cx="27445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rcolor_main_north_z0.1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029200"/>
            <a:ext cx="286472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590800" y="2133600"/>
            <a:ext cx="381000" cy="4572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00800" y="4800600"/>
            <a:ext cx="381000" cy="4572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58000" y="19812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Simulation by</a:t>
            </a:r>
          </a:p>
          <a:p>
            <a:r>
              <a:rPr lang="en-US" dirty="0"/>
              <a:t>A. </a:t>
            </a:r>
            <a:r>
              <a:rPr lang="en-US" dirty="0" err="1"/>
              <a:t>Kravtsov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1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66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65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6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imulation_large_scale_structureCredits__Virgo_Consortium__Joerg_Colberg_Jenkins_et_al_1998__Astrophysical_Journal_499_20_40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228600" y="228600"/>
            <a:ext cx="381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Virgo Consortium</a:t>
            </a:r>
          </a:p>
        </p:txBody>
      </p:sp>
    </p:spTree>
    <p:extLst>
      <p:ext uri="{BB962C8B-B14F-4D97-AF65-F5344CB8AC3E}">
        <p14:creationId xmlns:p14="http://schemas.microsoft.com/office/powerpoint/2010/main" val="1003907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02569"/>
            <a:ext cx="7543800" cy="5813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Weinberg &amp; Gunn 1990</a:t>
            </a:r>
          </a:p>
          <a:p>
            <a:r>
              <a:rPr lang="en-US" dirty="0"/>
              <a:t>Large Scale Structure and the Adhesion Approximation</a:t>
            </a:r>
          </a:p>
        </p:txBody>
      </p:sp>
    </p:spTree>
    <p:extLst>
      <p:ext uri="{BB962C8B-B14F-4D97-AF65-F5344CB8AC3E}">
        <p14:creationId xmlns:p14="http://schemas.microsoft.com/office/powerpoint/2010/main" val="2565211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19200"/>
            <a:ext cx="4699000" cy="249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86200"/>
            <a:ext cx="4724400" cy="2494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3048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Adhesion vs. N-body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295400"/>
            <a:ext cx="4159956" cy="23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10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met">
            <a:extLst>
              <a:ext uri="{FF2B5EF4-FFF2-40B4-BE49-F238E27FC236}">
                <a16:creationId xmlns:a16="http://schemas.microsoft.com/office/drawing/2014/main" id="{6C91476B-5E2F-7642-B7E6-A7735819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5025"/>
            <a:ext cx="86868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sim_panels_n1_Rn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7613" r="11315" b="10082"/>
          <a:stretch/>
        </p:blipFill>
        <p:spPr>
          <a:xfrm>
            <a:off x="304800" y="78764"/>
            <a:ext cx="4560711" cy="6633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304800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Self-similar clustering evolution</a:t>
            </a:r>
          </a:p>
          <a:p>
            <a:r>
              <a:rPr lang="en-US" sz="2400" dirty="0"/>
              <a:t>P(k) ~ k</a:t>
            </a:r>
            <a:r>
              <a:rPr lang="en-US" sz="2400" baseline="30000" dirty="0"/>
              <a:t>-1</a:t>
            </a:r>
            <a:endParaRPr lang="en-US" sz="2400" dirty="0"/>
          </a:p>
          <a:p>
            <a:r>
              <a:rPr lang="en-US" sz="2400" dirty="0" err="1"/>
              <a:t>Ω</a:t>
            </a:r>
            <a:r>
              <a:rPr lang="en-US" sz="2400" baseline="-25000" dirty="0" err="1"/>
              <a:t>m</a:t>
            </a:r>
            <a:r>
              <a:rPr lang="en-US" sz="2400" dirty="0"/>
              <a:t> = 1</a:t>
            </a:r>
          </a:p>
          <a:p>
            <a:endParaRPr lang="en-US" sz="2400" dirty="0"/>
          </a:p>
          <a:p>
            <a:r>
              <a:rPr lang="en-US" sz="2400" dirty="0"/>
              <a:t>C. </a:t>
            </a:r>
            <a:r>
              <a:rPr lang="en-US" sz="2400" dirty="0" err="1"/>
              <a:t>Orban</a:t>
            </a:r>
            <a:r>
              <a:rPr lang="en-US" sz="2400" dirty="0"/>
              <a:t>, PhD thesis</a:t>
            </a:r>
          </a:p>
        </p:txBody>
      </p:sp>
    </p:spTree>
    <p:extLst>
      <p:ext uri="{BB962C8B-B14F-4D97-AF65-F5344CB8AC3E}">
        <p14:creationId xmlns:p14="http://schemas.microsoft.com/office/powerpoint/2010/main" val="165835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9" y="228600"/>
            <a:ext cx="6235845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304800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Zheng</a:t>
            </a:r>
            <a:r>
              <a:rPr lang="en-US" sz="2400" dirty="0"/>
              <a:t> et al. 2002</a:t>
            </a:r>
          </a:p>
          <a:p>
            <a:r>
              <a:rPr lang="en-US" sz="2400" dirty="0"/>
              <a:t>N-body simulations evolved from same linear density field (to same σ</a:t>
            </a:r>
            <a:r>
              <a:rPr lang="en-US" sz="2400" baseline="-25000" dirty="0"/>
              <a:t>8</a:t>
            </a:r>
            <a:r>
              <a:rPr lang="en-US" sz="2400" dirty="0"/>
              <a:t>) with different cosmological parameters.</a:t>
            </a:r>
          </a:p>
        </p:txBody>
      </p:sp>
    </p:spTree>
    <p:extLst>
      <p:ext uri="{BB962C8B-B14F-4D97-AF65-F5344CB8AC3E}">
        <p14:creationId xmlns:p14="http://schemas.microsoft.com/office/powerpoint/2010/main" val="644248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986" r="54259" b="33333"/>
          <a:stretch>
            <a:fillRect/>
          </a:stretch>
        </p:blipFill>
        <p:spPr bwMode="auto">
          <a:xfrm>
            <a:off x="533400" y="990600"/>
            <a:ext cx="2590800" cy="514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9600"/>
            <a:ext cx="329920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26154" r="66525" b="50769"/>
          <a:stretch>
            <a:fillRect/>
          </a:stretch>
        </p:blipFill>
        <p:spPr bwMode="auto">
          <a:xfrm>
            <a:off x="4495800" y="4114800"/>
            <a:ext cx="308911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5334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Keres</a:t>
            </a:r>
            <a:r>
              <a:rPr lang="en-US" dirty="0"/>
              <a:t> et al. 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1524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Dekel</a:t>
            </a:r>
            <a:r>
              <a:rPr lang="en-US" dirty="0"/>
              <a:t> et al.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36576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Hopkins et al. 2012</a:t>
            </a:r>
          </a:p>
        </p:txBody>
      </p:sp>
    </p:spTree>
    <p:extLst>
      <p:ext uri="{BB962C8B-B14F-4D97-AF65-F5344CB8AC3E}">
        <p14:creationId xmlns:p14="http://schemas.microsoft.com/office/powerpoint/2010/main" val="88595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85800"/>
            <a:ext cx="4241700" cy="412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978400"/>
            <a:ext cx="5969000" cy="149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48837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Peeples</a:t>
            </a:r>
            <a:r>
              <a:rPr lang="en-US" dirty="0"/>
              <a:t> et al. 2010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73C6D3-1AB3-FEE5-E69E-885650EEAC0A}"/>
              </a:ext>
            </a:extLst>
          </p:cNvPr>
          <p:cNvSpPr txBox="1"/>
          <p:nvPr/>
        </p:nvSpPr>
        <p:spPr>
          <a:xfrm>
            <a:off x="4800600" y="577195"/>
            <a:ext cx="3810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Lyman-alpha forest</a:t>
            </a:r>
          </a:p>
          <a:p>
            <a:endParaRPr lang="en-US" dirty="0"/>
          </a:p>
          <a:p>
            <a:r>
              <a:rPr lang="en-US" dirty="0"/>
              <a:t>Discovered observationally in 1971</a:t>
            </a:r>
          </a:p>
          <a:p>
            <a:endParaRPr lang="en-US" dirty="0"/>
          </a:p>
          <a:p>
            <a:r>
              <a:rPr lang="en-US" dirty="0"/>
              <a:t>Physical picture emerged from cosmological hydro simulations in the mid-1990s</a:t>
            </a:r>
          </a:p>
          <a:p>
            <a:endParaRPr lang="en-US" dirty="0"/>
          </a:p>
          <a:p>
            <a:r>
              <a:rPr lang="en-US" dirty="0"/>
              <a:t>Physically intuitive understanding from the “Fluctuating Gunn-Peterson Approximation” (Weinberg et al. 1998)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062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43F9D-AB7B-2B48-EC29-9EC23586F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G_2880 copy">
            <a:extLst>
              <a:ext uri="{FF2B5EF4-FFF2-40B4-BE49-F238E27FC236}">
                <a16:creationId xmlns:a16="http://schemas.microsoft.com/office/drawing/2014/main" id="{E81ACFDF-EBC1-25F4-7444-AC8B0ED0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r="5016" b="461"/>
          <a:stretch>
            <a:fillRect/>
          </a:stretch>
        </p:blipFill>
        <p:spPr bwMode="auto">
          <a:xfrm>
            <a:off x="304800" y="228600"/>
            <a:ext cx="85344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77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G_3009 copy">
            <a:extLst>
              <a:ext uri="{FF2B5EF4-FFF2-40B4-BE49-F238E27FC236}">
                <a16:creationId xmlns:a16="http://schemas.microsoft.com/office/drawing/2014/main" id="{4AB31EA5-EDD3-D74A-BFFD-07DC82175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8800"/>
            <a:ext cx="8686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G_2915 copy">
            <a:extLst>
              <a:ext uri="{FF2B5EF4-FFF2-40B4-BE49-F238E27FC236}">
                <a16:creationId xmlns:a16="http://schemas.microsoft.com/office/drawing/2014/main" id="{49810FF8-D385-9640-85A9-55DAD32DE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3725"/>
            <a:ext cx="85344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G_2882 copy">
            <a:extLst>
              <a:ext uri="{FF2B5EF4-FFF2-40B4-BE49-F238E27FC236}">
                <a16:creationId xmlns:a16="http://schemas.microsoft.com/office/drawing/2014/main" id="{CD7DFB2D-279E-0648-8E87-F598ABA3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4200"/>
            <a:ext cx="86106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G_2880 copy">
            <a:extLst>
              <a:ext uri="{FF2B5EF4-FFF2-40B4-BE49-F238E27FC236}">
                <a16:creationId xmlns:a16="http://schemas.microsoft.com/office/drawing/2014/main" id="{E33079EC-AAB3-2F41-A7E0-00A32FCF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r="5016" b="461"/>
          <a:stretch>
            <a:fillRect/>
          </a:stretch>
        </p:blipFill>
        <p:spPr bwMode="auto">
          <a:xfrm>
            <a:off x="304800" y="228600"/>
            <a:ext cx="85344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G_2955 copy">
            <a:extLst>
              <a:ext uri="{FF2B5EF4-FFF2-40B4-BE49-F238E27FC236}">
                <a16:creationId xmlns:a16="http://schemas.microsoft.com/office/drawing/2014/main" id="{9F8F2502-425B-6041-B4CE-B5E7DA677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276725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IMG_2989 copy">
            <a:extLst>
              <a:ext uri="{FF2B5EF4-FFF2-40B4-BE49-F238E27FC236}">
                <a16:creationId xmlns:a16="http://schemas.microsoft.com/office/drawing/2014/main" id="{9FB91402-1EA1-294D-B2AF-0B9172686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267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648A0741-E189-4D43-9A2F-83259E354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86675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13070</TotalTime>
  <Words>372</Words>
  <Application>Microsoft Macintosh PowerPoint</Application>
  <PresentationFormat>On-screen Show (4:3)</PresentationFormat>
  <Paragraphs>53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Motion of the Stars and Sun</dc:title>
  <dc:creator>David Weinberg</dc:creator>
  <cp:lastModifiedBy>Weinberg, David</cp:lastModifiedBy>
  <cp:revision>336</cp:revision>
  <cp:lastPrinted>2006-06-06T16:41:15Z</cp:lastPrinted>
  <dcterms:created xsi:type="dcterms:W3CDTF">2013-04-04T21:08:34Z</dcterms:created>
  <dcterms:modified xsi:type="dcterms:W3CDTF">2026-04-28T00:25:51Z</dcterms:modified>
</cp:coreProperties>
</file>